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75" r:id="rId2"/>
    <p:sldId id="645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41" r:id="rId15"/>
    <p:sldId id="610" r:id="rId16"/>
    <p:sldId id="642" r:id="rId17"/>
    <p:sldId id="612" r:id="rId18"/>
    <p:sldId id="643" r:id="rId19"/>
    <p:sldId id="613" r:id="rId20"/>
    <p:sldId id="644" r:id="rId21"/>
    <p:sldId id="637" r:id="rId22"/>
    <p:sldId id="505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757"/>
    <a:srgbClr val="C35B21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0" autoAdjust="0"/>
    <p:restoredTop sz="93579" autoAdjust="0"/>
  </p:normalViewPr>
  <p:slideViewPr>
    <p:cSldViewPr snapToGrid="0" snapToObjects="1">
      <p:cViewPr varScale="1">
        <p:scale>
          <a:sx n="83" d="100"/>
          <a:sy n="83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2CFE4B-EB8C-4CC6-A5F1-AE577B3F8420}" type="datetimeFigureOut">
              <a:rPr lang="pt-BR"/>
              <a:pPr>
                <a:defRPr/>
              </a:pPr>
              <a:t>16/02/2020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BA1B73-515C-4A1D-BB1C-10A99622C6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8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8D30D7-8F9E-4704-B419-2CFE9661FC2A}" type="datetimeFigureOut">
              <a:rPr lang="pt-BR"/>
              <a:pPr>
                <a:defRPr/>
              </a:pPr>
              <a:t>16/02/2020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E395B5-A307-4D7D-8AD3-8756232372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98C05-6C03-471A-88D5-7FDCFDCAEC07}" type="slidenum">
              <a:rPr 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53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7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9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6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0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63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9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45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15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8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95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6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3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9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5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2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9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928662" y="642918"/>
            <a:ext cx="7215238" cy="785812"/>
          </a:xfrm>
          <a:prstGeom prst="rect">
            <a:avLst/>
          </a:prstGeom>
        </p:spPr>
        <p:txBody>
          <a:bodyPr/>
          <a:lstStyle>
            <a:lvl1pPr marL="274320" marR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ndara" pitchFamily="34" charset="0"/>
              </a:defRPr>
            </a:lvl1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>
          <a:xfrm>
            <a:off x="928662" y="1643063"/>
            <a:ext cx="7286651" cy="1785937"/>
          </a:xfrm>
          <a:prstGeom prst="rect">
            <a:avLst/>
          </a:prstGeom>
        </p:spPr>
        <p:txBody>
          <a:bodyPr/>
          <a:lstStyle>
            <a:lvl1pPr algn="just">
              <a:buNone/>
              <a:defRPr sz="3000">
                <a:latin typeface="Candara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12"/>
          <p:cNvSpPr>
            <a:spLocks noGrp="1"/>
          </p:cNvSpPr>
          <p:nvPr>
            <p:ph type="dt" sz="half" idx="15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F49A96D-0EB4-4A9C-A1A3-1D460618F022}" type="datetimeFigureOut">
              <a:rPr lang="pt-BR"/>
              <a:pPr>
                <a:defRPr/>
              </a:pPr>
              <a:t>16/02/2020</a:t>
            </a:fld>
            <a:endParaRPr lang="pt-BR" dirty="0"/>
          </a:p>
        </p:txBody>
      </p:sp>
      <p:sp>
        <p:nvSpPr>
          <p:cNvPr id="5" name="Espaço Reservado para Número de Slide 13"/>
          <p:cNvSpPr>
            <a:spLocks noGrp="1"/>
          </p:cNvSpPr>
          <p:nvPr>
            <p:ph type="sldNum" sz="quarter" idx="16"/>
          </p:nvPr>
        </p:nvSpPr>
        <p:spPr>
          <a:xfrm>
            <a:off x="7924800" y="6492875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4F78A3-8EC3-478C-86BF-7DE10D7ADA6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Espaço Reservado para Rodapé 14"/>
          <p:cNvSpPr>
            <a:spLocks noGrp="1"/>
          </p:cNvSpPr>
          <p:nvPr>
            <p:ph type="ftr" sz="quarter" idx="17"/>
          </p:nvPr>
        </p:nvSpPr>
        <p:spPr>
          <a:xfrm>
            <a:off x="6478588" y="6605588"/>
            <a:ext cx="2814637" cy="3571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Sistemas Operacionais de Tempo Real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3475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5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 userDrawn="1"/>
        </p:nvSpPr>
        <p:spPr bwMode="auto">
          <a:xfrm rot="10800000">
            <a:off x="-36513" y="5996254"/>
            <a:ext cx="9215438" cy="9588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sp>
        <p:nvSpPr>
          <p:cNvPr id="8" name="Shape 7"/>
          <p:cNvSpPr>
            <a:spLocks/>
          </p:cNvSpPr>
          <p:nvPr userDrawn="1"/>
        </p:nvSpPr>
        <p:spPr bwMode="auto">
          <a:xfrm rot="10800000">
            <a:off x="-23813" y="6377254"/>
            <a:ext cx="4789488" cy="5873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2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grpSp>
        <p:nvGrpSpPr>
          <p:cNvPr id="1028" name="Group 9"/>
          <p:cNvGrpSpPr>
            <a:grpSpLocks/>
          </p:cNvGrpSpPr>
          <p:nvPr userDrawn="1"/>
        </p:nvGrpSpPr>
        <p:grpSpPr bwMode="auto">
          <a:xfrm rot="10800000">
            <a:off x="-95250" y="6142304"/>
            <a:ext cx="9401175" cy="633413"/>
            <a:chOff x="-138821" y="174139"/>
            <a:chExt cx="9340009" cy="687527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348" y="174139"/>
              <a:ext cx="9220536" cy="64922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64000">
                    <a:schemeClr val="accent1">
                      <a:lumMod val="60000"/>
                      <a:lumOff val="4000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  <a:gs pos="16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+mn-lt"/>
                <a:cs typeface="+mn-cs"/>
              </a:endParaRPr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38821" y="331310"/>
              <a:ext cx="9309926" cy="53035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8400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9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+mn-lt"/>
                <a:cs typeface="+mn-cs"/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0"/>
            <a:ext cx="9144000" cy="631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lang="pt-BR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idbyexample.com/examples/example13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.jensimmons.com/2017/03-009.html" TargetMode="External"/><Relationship Id="rId5" Type="http://schemas.openxmlformats.org/officeDocument/2006/relationships/hyperlink" Target="https://gridbyexample.com/examples/example37/" TargetMode="External"/><Relationship Id="rId4" Type="http://schemas.openxmlformats.org/officeDocument/2006/relationships/hyperlink" Target="https://gridbyexample.com/examples/example28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idbyexample.com/examples/example13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.jensimmons.com/2017/03-009.html" TargetMode="External"/><Relationship Id="rId5" Type="http://schemas.openxmlformats.org/officeDocument/2006/relationships/hyperlink" Target="https://gridbyexample.com/examples/example37/" TargetMode="External"/><Relationship Id="rId4" Type="http://schemas.openxmlformats.org/officeDocument/2006/relationships/hyperlink" Target="https://gridbyexample.com/examples/example28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pt-BR/docs/Web/Guide/CSS/CSS_Media_queries" TargetMode="External"/><Relationship Id="rId3" Type="http://schemas.openxmlformats.org/officeDocument/2006/relationships/hyperlink" Target="https://css-tricks.com/snippets/css/complete-guide-grid/" TargetMode="External"/><Relationship Id="rId7" Type="http://schemas.openxmlformats.org/officeDocument/2006/relationships/hyperlink" Target="https://developer.mozilla.org/pt-BR/docs/Learn/CSS/CSS_layout/Flexbo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developer.mozilla.org/en-US/docs/Web/CSS/CSS_Grid_Layout/Basic_Concepts_of_Grid_Layout" TargetMode="External"/><Relationship Id="rId4" Type="http://schemas.openxmlformats.org/officeDocument/2006/relationships/hyperlink" Target="https://www.origamid.com/projetos/css-grid-layout-guia-complet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byexample.com/learn/" TargetMode="External"/><Relationship Id="rId3" Type="http://schemas.openxmlformats.org/officeDocument/2006/relationships/hyperlink" Target="http://jensimmons.com/presentation/modern-layouts-getting-out-our-ruts" TargetMode="External"/><Relationship Id="rId7" Type="http://schemas.openxmlformats.org/officeDocument/2006/relationships/hyperlink" Target="https://www.chiefofdesign.com.br/css-grid-lay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css-grid-1/" TargetMode="External"/><Relationship Id="rId5" Type="http://schemas.openxmlformats.org/officeDocument/2006/relationships/hyperlink" Target="https://css-tricks.com/guides/" TargetMode="External"/><Relationship Id="rId4" Type="http://schemas.openxmlformats.org/officeDocument/2006/relationships/hyperlink" Target="http://jensimmon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jensimmons.com/2017/worksho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Logo Mau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1" y="1030288"/>
            <a:ext cx="20351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5903760"/>
            <a:ext cx="9144000" cy="3385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9pPr>
          </a:lstStyle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pt-B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Prof. Tiago Sanches da Silva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184444" y="5376402"/>
            <a:ext cx="2775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latin typeface="Candara" pitchFamily="34" charset="0"/>
              </a:rPr>
              <a:t>Ciência de Dados</a:t>
            </a:r>
            <a:endParaRPr lang="pt-BR" sz="28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18667" y="325197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Introdução</a:t>
            </a:r>
            <a:endParaRPr lang="pt-BR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Expressão de uma função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75502" y="989238"/>
            <a:ext cx="819952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Vamos pensar nesse exemplo: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47" y="1810826"/>
            <a:ext cx="4067937" cy="42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Expressão de uma função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6633310"/>
            <a:ext cx="9070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u="sng" dirty="0" smtClean="0">
                <a:solidFill>
                  <a:schemeClr val="bg1"/>
                </a:solidFill>
              </a:rPr>
              <a:t>Fonte imagem</a:t>
            </a:r>
            <a:r>
              <a:rPr lang="pt-BR" sz="1200" u="sng" dirty="0">
                <a:solidFill>
                  <a:schemeClr val="bg1"/>
                </a:solidFill>
              </a:rPr>
              <a:t>: </a:t>
            </a:r>
            <a:r>
              <a:rPr lang="pt-BR" sz="1200" u="sng" dirty="0" err="1" smtClean="0">
                <a:solidFill>
                  <a:schemeClr val="bg1"/>
                </a:solidFill>
              </a:rPr>
              <a:t>Jen</a:t>
            </a:r>
            <a:r>
              <a:rPr lang="pt-BR" sz="1200" u="sng" dirty="0" smtClean="0">
                <a:solidFill>
                  <a:schemeClr val="bg1"/>
                </a:solidFill>
              </a:rPr>
              <a:t> </a:t>
            </a:r>
            <a:r>
              <a:rPr lang="pt-BR" sz="1200" u="sng" dirty="0" err="1" smtClean="0">
                <a:solidFill>
                  <a:schemeClr val="bg1"/>
                </a:solidFill>
              </a:rPr>
              <a:t>Simmons</a:t>
            </a:r>
            <a:endParaRPr lang="pt-BR" sz="1200" u="sng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133600"/>
            <a:ext cx="647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b="0" dirty="0" smtClean="0"/>
              <a:t>Exemplos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42307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33310"/>
            <a:ext cx="9070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Fonte imagem</a:t>
            </a:r>
            <a:r>
              <a:rPr lang="pt-BR" sz="1200" dirty="0">
                <a:solidFill>
                  <a:schemeClr val="bg1"/>
                </a:solidFill>
              </a:rPr>
              <a:t>: https://developer.mozilla.org/pt-BR/docs/Aprender/CSS/Introduction_to_CSS/sintaxe</a:t>
            </a:r>
          </a:p>
        </p:txBody>
      </p:sp>
      <p:sp>
        <p:nvSpPr>
          <p:cNvPr id="8" name="Rectangle 2"/>
          <p:cNvSpPr/>
          <p:nvPr/>
        </p:nvSpPr>
        <p:spPr>
          <a:xfrm>
            <a:off x="435660" y="604887"/>
            <a:ext cx="8199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CSS Grid + Media Queries</a:t>
            </a:r>
          </a:p>
          <a:p>
            <a:pPr algn="just">
              <a:lnSpc>
                <a:spcPct val="150000"/>
              </a:lnSpc>
            </a:pP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https</a:t>
            </a:r>
            <a:r>
              <a:rPr lang="pt-BR" u="sng" dirty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://gridbyexample.com/examples/example13</a:t>
            </a: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/</a:t>
            </a:r>
            <a:endParaRPr lang="pt-BR" u="sng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u="sng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Célula como container para outro Grid</a:t>
            </a:r>
          </a:p>
          <a:p>
            <a:pPr algn="just">
              <a:lnSpc>
                <a:spcPct val="150000"/>
              </a:lnSpc>
            </a:pPr>
            <a:r>
              <a:rPr lang="pt-BR" u="sng" dirty="0">
                <a:solidFill>
                  <a:srgbClr val="000000"/>
                </a:solidFill>
                <a:latin typeface="Candara" panose="020E0502030303020204" pitchFamily="34" charset="0"/>
              </a:rPr>
              <a:t>https://gridbyexample.com/examples/example21/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minmax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auto-fill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(o poder da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responsividade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)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https://gridbyexample.com/examples/example28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auto-fill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vs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auto-fit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https://gridbyexample.com/examples/example37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 Grid +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Flexbox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https://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labs.jensimmons.com/2017/03-009.html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b="0" dirty="0" smtClean="0"/>
              <a:t>Exemplos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0480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33310"/>
            <a:ext cx="9070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Fonte imagem</a:t>
            </a:r>
            <a:r>
              <a:rPr lang="pt-BR" sz="1200" dirty="0">
                <a:solidFill>
                  <a:schemeClr val="bg1"/>
                </a:solidFill>
              </a:rPr>
              <a:t>: https://developer.mozilla.org/pt-BR/docs/Aprender/CSS/Introduction_to_CSS/sintaxe</a:t>
            </a:r>
          </a:p>
        </p:txBody>
      </p:sp>
      <p:sp>
        <p:nvSpPr>
          <p:cNvPr id="8" name="Rectangle 2"/>
          <p:cNvSpPr/>
          <p:nvPr/>
        </p:nvSpPr>
        <p:spPr>
          <a:xfrm>
            <a:off x="435660" y="604887"/>
            <a:ext cx="8199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CSS Grid + Media Queries</a:t>
            </a:r>
          </a:p>
          <a:p>
            <a:pPr algn="just">
              <a:lnSpc>
                <a:spcPct val="150000"/>
              </a:lnSpc>
            </a:pP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https</a:t>
            </a:r>
            <a:r>
              <a:rPr lang="pt-BR" u="sng" dirty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://gridbyexample.com/examples/example13</a:t>
            </a: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/</a:t>
            </a:r>
            <a:endParaRPr lang="pt-BR" u="sng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u="sng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Célula como container para outro Grid</a:t>
            </a:r>
          </a:p>
          <a:p>
            <a:pPr algn="just">
              <a:lnSpc>
                <a:spcPct val="150000"/>
              </a:lnSpc>
            </a:pPr>
            <a:r>
              <a:rPr lang="pt-BR" u="sng" dirty="0">
                <a:solidFill>
                  <a:srgbClr val="000000"/>
                </a:solidFill>
                <a:latin typeface="Candara" panose="020E0502030303020204" pitchFamily="34" charset="0"/>
              </a:rPr>
              <a:t>https://gridbyexample.com/examples/example21/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minmax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auto-fill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(o poder da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responsividade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)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https://gridbyexample.com/examples/example28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auto-fill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vs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auto-fit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https://gridbyexample.com/examples/example37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 Grid +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Flexbox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https://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labs.jensimmons.com/2017/03-009.html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b="0" dirty="0" smtClean="0"/>
              <a:t>Guias e materiais completos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5551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Referências e Leituras Sugeridas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35660" y="969274"/>
            <a:ext cx="81995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CSS Grid Completo: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://css-tricks.com/snippets/css/complete-guide-grid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https://www.origamid.com/projetos/css-grid-layout-guia-completo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developer.mozilla.org/en-US/docs/Web/CSS/CSS_Grid_Layout/Basic_Concepts_of_Grid_Layout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CSS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Flexbox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completo: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://css-tricks.com/snippets/css/a-guide-to-flexbox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7"/>
              </a:rPr>
              <a:t>https://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7"/>
              </a:rPr>
              <a:t>developer.mozilla.org/pt-BR/docs/Learn/CSS/CSS_layout/Flexbox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Media-Queries: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8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8"/>
              </a:rPr>
              <a:t>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8"/>
              </a:rPr>
              <a:t>developer.mozilla.org/pt-BR/docs/Web/Guide/CSS/CSS_Media_queries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b="0" dirty="0" smtClean="0"/>
              <a:t>Sugestões!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40527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Leituras sugeridas (incríveis)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35660" y="802220"/>
            <a:ext cx="81995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Jen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Simmons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(especialista em layout):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http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://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jensimmons.com/presentation/modern-layouts-getting-out-our-ruts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http://jensimmons.com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4"/>
              </a:rPr>
              <a:t>/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CSS-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Tricks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://css-tricks.com/guides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5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Especificação: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https</a:t>
            </a:r>
            <a:r>
              <a:rPr lang="pt-BR" u="sng" dirty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://www.w3.org/TR/css-grid-1</a:t>
            </a: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  <a:hlinkClick r:id="rId6"/>
              </a:rPr>
              <a:t>/</a:t>
            </a:r>
            <a:endParaRPr lang="pt-BR" u="sng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u="sng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Tutorial bem completo: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7"/>
              </a:rPr>
              <a:t>https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7"/>
              </a:rPr>
              <a:t>://www.chiefofdesign.com.br/css-grid-layout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7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8"/>
              </a:rPr>
              <a:t>https://gridbyexample.com/learn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8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000000"/>
                </a:solidFill>
              </a:rPr>
              <a:t>Contexto de execução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b="0" dirty="0" smtClean="0"/>
              <a:t>Exercícios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812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Exercícios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35660" y="969274"/>
            <a:ext cx="81995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Jen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Simmons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(especialista em layout):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https://labs.jensimmons.com/2017/workshop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  <a:hlinkClick r:id="rId3"/>
              </a:rPr>
              <a:t>/</a:t>
            </a: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u="sng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9547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71478" y="2784432"/>
            <a:ext cx="8617132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pt-BR" dirty="0" smtClean="0">
                <a:solidFill>
                  <a:schemeClr val="tx1"/>
                </a:solidFill>
              </a:rPr>
              <a:t>Perguntas?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Contexto de execução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442912"/>
            <a:ext cx="8858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Contexto de execução Global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75502" y="989238"/>
            <a:ext cx="8199527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O contexto de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execução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é definido como o ambiente no qual o código </a:t>
            </a:r>
            <a:r>
              <a:rPr lang="pt-BR" dirty="0" err="1">
                <a:solidFill>
                  <a:srgbClr val="000000"/>
                </a:solidFill>
                <a:latin typeface="Candara" panose="020E0502030303020204" pitchFamily="34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 é executado. Por ambiente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entende-se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o valor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pt-BR" b="1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this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”,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variáveis, objetos e funções que o código </a:t>
            </a:r>
            <a:r>
              <a:rPr lang="pt-BR" dirty="0" err="1">
                <a:solidFill>
                  <a:srgbClr val="000000"/>
                </a:solidFill>
                <a:latin typeface="Candara" panose="020E0502030303020204" pitchFamily="34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 tem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acesso durante sua execução.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41631" y="2515386"/>
            <a:ext cx="6799871" cy="359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3301" y="2561106"/>
            <a:ext cx="3868047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4572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pt-BR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Contexto de execução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1404" y="3160824"/>
            <a:ext cx="1325880" cy="128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Global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25468" y="3160824"/>
            <a:ext cx="1325880" cy="128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r>
              <a:rPr lang="pt-BR" dirty="0" err="1" smtClean="0"/>
              <a:t>this</a:t>
            </a:r>
            <a:r>
              <a:rPr lang="pt-BR" dirty="0" smtClean="0"/>
              <a:t>’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649532" y="3160824"/>
            <a:ext cx="1325880" cy="128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Ambiente Externo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001404" y="4613934"/>
            <a:ext cx="4974008" cy="128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Contexto de execução Global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75502" y="989238"/>
            <a:ext cx="8199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A </a:t>
            </a:r>
            <a:r>
              <a:rPr lang="pt-BR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engine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do 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JavaScript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cria o contexto de execução nos dois estágios a seguir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Fase de criação: Identifica e reserva espaço na memória para variáveis e funções. Funções criadas por declaração são alocadas na memória nessa fase.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Fase de Execução: Executa linha a linha o código.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solidFill>
                  <a:srgbClr val="000000"/>
                </a:solidFill>
              </a:rPr>
              <a:t>Hoisting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6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Fase de Criação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75502" y="989238"/>
            <a:ext cx="819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Na fase de criação a </a:t>
            </a:r>
            <a:r>
              <a:rPr lang="pt-BR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engine</a:t>
            </a:r>
            <a:r>
              <a:rPr lang="pt-BR" i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do JS cria o objeto global, o ‘</a:t>
            </a:r>
            <a:r>
              <a:rPr lang="pt-BR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this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’, link para o ambiente externo (caso exista) e faz o setup da memória para execução do código.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75501" y="2860710"/>
            <a:ext cx="819952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Contexto de execução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Global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: Esse é o contexto de execução padrão no qual o código JS inicia sua execução quando o arquivo é carregado pela primeira vez no navegador.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Todo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o código global é executado dentro do contexto de execução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global.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Contexto de execução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Funcional: </a:t>
            </a:r>
            <a:r>
              <a:rPr lang="pt-BR" u="sng" dirty="0" smtClean="0">
                <a:solidFill>
                  <a:srgbClr val="000000"/>
                </a:solidFill>
                <a:latin typeface="Candara" panose="020E0502030303020204" pitchFamily="34" charset="0"/>
              </a:rPr>
              <a:t>Definido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como o contexto criado pela execução de código dentro de uma função.</a:t>
            </a:r>
          </a:p>
        </p:txBody>
      </p:sp>
    </p:spTree>
    <p:extLst>
      <p:ext uri="{BB962C8B-B14F-4D97-AF65-F5344CB8AC3E}">
        <p14:creationId xmlns:p14="http://schemas.microsoft.com/office/powerpoint/2010/main" val="32296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solidFill>
                  <a:srgbClr val="000000"/>
                </a:solidFill>
              </a:rPr>
              <a:t>Scope</a:t>
            </a:r>
            <a:r>
              <a:rPr lang="pt-BR" dirty="0" smtClean="0">
                <a:solidFill>
                  <a:srgbClr val="000000"/>
                </a:solidFill>
              </a:rPr>
              <a:t> Chain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Expressão de uma função</a:t>
            </a:r>
            <a:endParaRPr lang="pt-BR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75502" y="989238"/>
            <a:ext cx="81995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Escopo 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tem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a ver com a visibilidade das variáveis.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88" y="2598229"/>
            <a:ext cx="7499374" cy="858203"/>
          </a:xfrm>
          <a:prstGeom prst="rect">
            <a:avLst/>
          </a:prstGeom>
        </p:spPr>
      </p:pic>
      <p:sp>
        <p:nvSpPr>
          <p:cNvPr id="9" name="Rectangle 2"/>
          <p:cNvSpPr/>
          <p:nvPr/>
        </p:nvSpPr>
        <p:spPr>
          <a:xfrm>
            <a:off x="475501" y="3765613"/>
            <a:ext cx="819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Um </a:t>
            </a:r>
            <a:r>
              <a:rPr lang="pt-BR" dirty="0">
                <a:solidFill>
                  <a:srgbClr val="000000"/>
                </a:solidFill>
                <a:latin typeface="Candara" panose="020E0502030303020204" pitchFamily="34" charset="0"/>
              </a:rPr>
              <a:t>nome pode ser fornecido com uma expressão de função e pode ser utilizado no interior da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função para se referir a si </a:t>
            </a:r>
            <a:r>
              <a:rPr lang="pt-BR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mesma</a:t>
            </a:r>
            <a:r>
              <a:rPr lang="pt-BR" dirty="0" smtClean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7" y="4955163"/>
            <a:ext cx="7377416" cy="1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2485C"/>
      </a:hlink>
      <a:folHlink>
        <a:srgbClr val="3F3F3F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/>
      <a:bodyPr/>
      <a:lstStyle>
        <a:defPPr marL="0" marR="45720" indent="0" algn="just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3"/>
          </a:buClr>
          <a:buSzPct val="95000"/>
          <a:buFont typeface="Wingdings 2"/>
          <a:buNone/>
          <a:tabLst/>
          <a:defRPr kumimoji="0" sz="30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ndara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TS010174325</Template>
  <TotalTime>9068</TotalTime>
  <Words>518</Words>
  <Application>Microsoft Office PowerPoint</Application>
  <PresentationFormat>Apresentação na tela (4:3)</PresentationFormat>
  <Paragraphs>121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Candara</vt:lpstr>
      <vt:lpstr>Franklin Gothic Book</vt:lpstr>
      <vt:lpstr>Perpetua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de Tempo Real Profº.: Tiago Sanches</dc:title>
  <dc:creator>Jess</dc:creator>
  <cp:lastModifiedBy>Tiago-note</cp:lastModifiedBy>
  <cp:revision>419</cp:revision>
  <dcterms:created xsi:type="dcterms:W3CDTF">2014-04-04T21:31:39Z</dcterms:created>
  <dcterms:modified xsi:type="dcterms:W3CDTF">2020-02-17T14:27:37Z</dcterms:modified>
</cp:coreProperties>
</file>