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90" r:id="rId33"/>
    <p:sldId id="286" r:id="rId34"/>
    <p:sldId id="289" r:id="rId35"/>
    <p:sldId id="28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6" r:id="rId48"/>
    <p:sldId id="303" r:id="rId49"/>
    <p:sldId id="304" r:id="rId50"/>
    <p:sldId id="307" r:id="rId51"/>
    <p:sldId id="305" r:id="rId52"/>
    <p:sldId id="308" r:id="rId53"/>
    <p:sldId id="309" r:id="rId54"/>
    <p:sldId id="310" r:id="rId55"/>
    <p:sldId id="311" r:id="rId56"/>
    <p:sldId id="313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D1E1-33FD-474B-963C-64E93411A65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D766-3516-4932-ACBC-AFC2AFC40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E21-8985-4036-87BC-C44353D486C8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B186-E4C4-459A-B6D4-77E46406A6C5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6A09-C0C4-458D-9D84-68EA05275EC7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72B1-B0C1-415E-AD97-E35B120C82F8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FDBD-1DB6-48F2-844C-45A126608909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C98E-FC6B-415A-9955-3AB5251015EA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9AD6-152C-429D-BAD1-16619C3C62D0}" type="datetime1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3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4CF5-67CA-4569-9383-559C8056D474}" type="datetime1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4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D60D-331C-4E43-AF41-46C81957A94F}" type="datetime1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2D27-4F52-4EFC-807F-37E1A8854BB0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402-5258-42CF-85B5-3EF7CC270340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A9BD-622F-43FE-BD29-A4DCC3BE9798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4842B-8C2D-4595-9A76-8132E404A2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1E533-1F90-4248-9217-4704A71AB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2C39D0-57F4-40FF-807E-F9C7132C9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664147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CD8EE8-95F5-4309-8411-577A5DC6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378E4E-2414-4D2E-82C4-41B17D33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842B-8C2D-4595-9A76-8132E404A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4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2.1.1. Representação da solução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elaborar a representação do indivíduo no AG, deve-se levar em consideração: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facilidade de manipulação da estrutura;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possibilidade de se introduzir um fator aleatório (mutação);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representação das características de ambos os pais nos filhos;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garantir a unicidade da forma de representação.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6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2.1.2. Seleção de pais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Dependendo do problema, pode ser mais desejável uma convergência rápida que uma exploração mais profunda do espaço de busca.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 tipos de seleção mais utilizados: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Seleção elitista;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Seleção por roleta;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Seleção por torneio.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2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2.1.3. Operadores genéticos binários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Ponto de cruzamento único.</a:t>
            </a: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Dois pontos de cruzamento.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Cruzamento uniforme.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Cruzamento aritmético.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Mutação: inversão de bit aleatório.</a:t>
            </a: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81F8A7-C3CE-4E70-9A6D-4704FC99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06" y="2167650"/>
            <a:ext cx="2975263" cy="20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2.1.4. Reinserção da população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População maior que o limite máximo permitido.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É necessário eliminar alguns indivíduos (seleção natural).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reinserção opera sobre a aptidão (função de avaliação ou fitness) de cada indivíduo da população.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Tipos de seleção: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Sem elitismo;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 elitismo;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Melhores entre pais e filhos.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6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2.2. Colônia de Formigas (ACO)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Estruturas simples + comunicação = comportamento complexo.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Inspiração: forrageamento em uma colônia de formigas.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Ao fazer um caminho, as formigas depositam uma substância chamada feromônio, a qual pode ser percebida por outros membros da espécie. Uma formiga ao decidir qual caminho percorrer, tem maior chance de escolher aquele com a maior quantidade de feromônios. Além disso, a substância evapora com o tempo. Dessa forma, quanto menor o caminho, maior a frequência com a qual as formigas depositarão feromônio e, portanto, maior será a chance de ser escolhido.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 computação: grande potencial para se resolver problemas em grafos.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Exemplo: para descobrir o menor caminho entre os vértices 𝐴 e 𝐵 em um grafo não ponderado 𝐺, basta simular várias formigas que partem de 𝐴 e chegam em 𝐵, fazendo um caminho baseado na quantidade de feromônios das arestas. Ao final de cada iteração, atualiza-se o valor do feromônio em cada aresta de acordo com a evaporação e com as arestas percorridas pelas formigas. Dessa forma, espera-se que, após várias iterações, a quantidade de feromônios seja suficiente para guiar uma formiga pelo melhor caminho entre 𝐴 e 𝐵.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2.2. Colônia de Formigas (ACO)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4822A339-F5B7-48BC-90F3-FF46C22B4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383" y="1825625"/>
            <a:ext cx="4303233" cy="43513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2.2.1. Representação da solução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Lista de vértices, uma árvore ou um subgrafo do grafo de entrada.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Exemplos: 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Menor caminho entre dois vértices: lista de vértices que representa o percurso.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Menores caminhos entre um vértice e múltiplos destinos: árvore.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4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2.2.2. Construção da solução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 a manipulação é em grafos, deve-se atribuir uma quantidade de feromônios para cada aresta.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arestas escolhidas para compor uma solução deve ter sua quantidade de feromônios incrementada.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 cada iteração do algoritmo constrói-se um número pré-determinado de soluções com base nos caminhos realizados pelas formigas, as quais se guiam pelos valores de feromônios das arestas e das heurísticas.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Uma heurística é uma função que estima a qualidade do caminho e normalmente representa o peso de uma aresta.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2.2.2. Construção da solução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Estando em um vértice 𝑖 de um grafo 𝐺, uma formiga tem probabilidade 𝑝(𝑖, 𝑗) de escolher a aresta que leva ao vértice adjacente 𝑗. Essa probabilidade é calculada pela seguinte equação:</a:t>
            </a: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A78430-7FE1-424B-A7AD-A14F32B2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524" y="3704646"/>
            <a:ext cx="4520794" cy="11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2.2.3. Atualização dos feromônios</a:t>
            </a:r>
            <a:endParaRPr lang="en-US" sz="3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FFAC7FE7-A865-45C4-99AF-27FDC1D29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Duas ocasiões onde o feromônio de uma aresta pode ser atualizado: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Momento em que a formiga passa pela aresta;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No fim de cada iteração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Ao fim de cada iteração, a quantidade de feromônio existente na aresta que liga os vértices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𝜏</m:t>
                        </m:r>
                      </m:e>
                      <m:sub>
                        <m:r>
                          <m:rPr>
                            <m:nor/>
                          </m:rPr>
                          <a:rPr lang="pt-B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) é atualizada por:</a:t>
                </a:r>
              </a:p>
            </p:txBody>
          </p:sp>
        </mc:Choice>
        <mc:Fallback xmlns="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FFAC7FE7-A865-45C4-99AF-27FDC1D29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3DEB1F-97C6-419D-A770-FBE7466E2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98" y="5452197"/>
            <a:ext cx="5969203" cy="7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otimização (maximização e minimização) é de suma importância para a resolução de problemas.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Exemplos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Busca exaustiva (inviável)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Algoritmos gulosos, programação dinâmica e algoritmos bio-inspirados são alternativas.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Problemas multiobjetivos são mais complexos.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Combinação de funções (nem sempre é uma boa ideia)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Encontrar a fronteira de Pareto (melhor)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fronteira de pareto é um conjunto de soluções, portanto, se faz natural a escolha de algoritmos evolutivos para encontrá-la (SRINIVAS; DEB,1994).</a:t>
            </a: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2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2.2.3. Atualização dos feromônios</a:t>
            </a:r>
            <a:endParaRPr lang="en-US" sz="3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FFAC7FE7-A865-45C4-99AF-27FDC1D29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 quantidade de feromônio depositada por uma formiga 𝑘 em uma aresta entre os vértices 𝑖 e 𝑗 é dada por:</a:t>
                </a:r>
              </a:p>
              <a:p>
                <a:pPr>
                  <a:spcAft>
                    <a:spcPts val="600"/>
                  </a:spcAft>
                </a:pPr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𝑄: Quantidade máxima de feromônio que pode ser depositada por uma formiga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: Custo da solução gerada pela formiga 𝑘.</a:t>
                </a:r>
              </a:p>
            </p:txBody>
          </p:sp>
        </mc:Choice>
        <mc:Fallback xmlns="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FFAC7FE7-A865-45C4-99AF-27FDC1D29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DB154BB-032D-4737-B143-54CDFAC20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1" y="3082957"/>
            <a:ext cx="4396435" cy="11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Otimização multiobjetivo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Consiste em selecionar as melhores soluções de acordo com múltiplos critérios.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Exemplos: melhor caminho, comprar um carro.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dominância de Pareto estabelece que uma solução 𝐴 é melhor que uma solução 𝐵, ou 𝐴 domina 𝐵 (𝐴 ≺ 𝐵), se, e somente se: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𝐴 é melhor avaliado que 𝐵 em pelo menos um dos objetivos e;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𝐴 não tem avaliação pior que 𝐵 em nenhum dos objetivos.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70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Otimização multiobjetivo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 otimização multiobjetivo, a intenção é encontrar a fronteira de Pareto.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7E3DBE-667E-4392-B970-9E284A9F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11" y="3223930"/>
            <a:ext cx="2936318" cy="29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3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Otimização multiobjetivo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Não existe limite para o número de funções objetivo em um problema de otimização, mas quanto maior a quantidade de objetivos, mais complexa é a busca (DEB; JAIN, 2014).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 algoritmos clássicos (NSGA-II e SPEA2) resolvem bem problemas com até 3 objetivos, mas encontram os seguintes problemas em espaços de maiores dimensões:</a:t>
            </a:r>
          </a:p>
          <a:p>
            <a:pPr lvl="1">
              <a:spcAft>
                <a:spcPts val="600"/>
              </a:spcAft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Grande parte da população é não dominada.</a:t>
            </a:r>
          </a:p>
          <a:p>
            <a:pPr lvl="1">
              <a:spcAft>
                <a:spcPts val="600"/>
              </a:spcAft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Avaliar a diversidade da população se torna computacionalmente caro.</a:t>
            </a:r>
          </a:p>
          <a:p>
            <a:pPr lvl="1">
              <a:spcAft>
                <a:spcPts val="600"/>
              </a:spcAft>
            </a:pPr>
            <a:r>
              <a:rPr lang="pt-B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Crossover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ineficiente.</a:t>
            </a:r>
          </a:p>
          <a:p>
            <a:pPr lvl="1">
              <a:spcAft>
                <a:spcPts val="600"/>
              </a:spcAft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População demasiadamente grande.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Métricas de análise de desempenho do algoritmo se tornam difíceis de calcular.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Dificuldade de visualização.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 Algoritmos Bio-Inspirados Multiobjetivos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maior parte dos métodos de busca multiobjetivo são baseados em algoritmos inspirados na biologia.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Adaptações das estratégias evolutivas, colônias de formigas e enxames de partículas tradicionais para lidar com problemas que envolvam mais de um objetivo.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Nos algoritmos multiobjetivos, geralmente o conceito de dominância é usado de diferentes formas para calcular a aptidão (BUENO; OLIVEIRA, 2010).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16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3.1.1. NSGA-II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Aparece com frequência na literatura.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Diferencia-se do AG comum no cálculo de aptidão e na seleção.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Classificação em fronteiras de dominância (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ranks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Quanto melhor o ranking de uma solução, melhor sua aptidão e maior sua chance de sobreviver para a próxima geração.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Várias soluções podem pertencer a uma mesma fronteira. É possível diferenciá-las pela </a:t>
            </a:r>
            <a:r>
              <a:rPr lang="pt-BR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crowding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BR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distance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3.1.1. NSGA-II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342A25D4-E7D4-48D3-BC12-540D8656D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3630"/>
            <a:ext cx="7886700" cy="376424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91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3.1.1. NSGA-II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 reinserção, para cada fronteira aplica-se o seguinte processo de decisão: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 𝑡𝑎𝑚𝑎𝑛ℎ𝑜(𝑓𝑟𝑜𝑛𝑡𝑒𝑖𝑟𝑎) + 𝑡𝑎𝑚𝑎𝑛ℎ𝑜(𝑛𝑜𝑣𝑎𝑃𝑜𝑝𝑢𝑙𝑎</a:t>
            </a:r>
            <a:r>
              <a:rPr lang="pt-B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çã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𝑜) &lt; 𝑡𝑎𝑚𝑃𝑜𝑝: adiciona-se todos os membros da fronteira à nova população.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Caso contrário: adiciona-se à nova população os (𝑡𝑎𝑚𝑃𝑜𝑝−𝑡𝑎𝑚𝑎𝑛ℎ𝑜(𝑛𝑜𝑣𝑎𝑃𝑜𝑝𝑢𝑙𝑎</a:t>
            </a:r>
            <a:r>
              <a:rPr lang="pt-B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çã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𝑜)) elementos da fronteira com os maiores valores de distância.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09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3.1.2. SPEA2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Também utiliza o conceito de dominância de Pareto para calcular a aptidão.</a:t>
            </a:r>
          </a:p>
          <a:p>
            <a:pPr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Aptidão definida em 3 passos: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Cálculo da força (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strenght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Cálculo da aptidão crua (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raw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fitness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Cálculo da densidade.</a:t>
            </a:r>
          </a:p>
          <a:p>
            <a:pPr lvl="1"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3B30935-5871-41E3-A0F3-9D5E8176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60" y="3458260"/>
            <a:ext cx="3138222" cy="35139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D10A977-4528-4237-8935-BBDDC9092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752" y="4475059"/>
            <a:ext cx="2202496" cy="6124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AC5DA51-D568-4494-84C0-B7FDE7432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216" y="5540676"/>
            <a:ext cx="1413892" cy="5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0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3.1.2. SPEA2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Note que, se a solução 𝑖 é não-dominada, 𝑓(𝑖) &lt; 1. Isso ocorre dado que 𝑑(𝑖) &lt; 1 para qualquer solução e, quando 𝑖 é não-dominada, 𝑟(𝑖) = 0.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Arquivo de soluções não dominadas, funciona como uma espécie de elitismo. Na seleção para o cruzamento, os pais são sempre escolhidos do arquivo e os filhos substituem 100% da população corrente.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quantidade de indivíduos no repositório de soluções não-dominadas é limitada e, quando esse tamanho máximo (𝑡𝑎𝑚_𝑎𝑟𝑞) é excedido, deve-se executar um processo de truncamento.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 processo de truncamento de um arquivo ocorre na seleção natural (reinserção), que é a última função executada na iteração do laço principal de um AG.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Muitos problemas da vida real podem tirar proveito da otimização multiobjetivo.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Exemplos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resolução de problemas multiobjetivos com técnicas bio-inspiradas se tornou um campo de alta atividade na comunidade acadêmica.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VEGA (SCHAFFER, 1985) foi o primeiro AG proposto. Seguido de estratégias melhores consolidadas como NSGA e SPEA.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 algoritmos mais citados na literatura para a otimização com até 3 objetivos são o NSGA-II e o SPEA2.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4 ou mais objetivos, observou-se que a pressão seletiva em direção ao pareto ótimo é fraca nos algoritmos NSGA-II e SPEA2 quando o número de objetivos é alto.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66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3.1.2. SPEA2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Extrai-se do conjunto total de soluções (população e arquivo) aquelas que não são dominadas por nenhuma outra, e com esse subconjunto (𝑛𝑑) constrói-se o novo arquivo através do seguinte processo de decisão: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 𝑡𝑎𝑚𝑎𝑛ℎ𝑜(𝑛𝑑) = 𝑡𝑎𝑚_𝑎𝑟𝑞, o novo arquivo é formado por 𝑛𝑑;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 𝑡𝑎𝑚𝑎𝑛ℎ𝑜(𝑛𝑑) &lt; 𝑡𝑎𝑚_𝑎𝑟𝑞, o novo arquivo é formado pela união de 𝑛𝑑 com os 𝑡𝑎𝑚_𝑎𝑟𝑞 − 𝑡𝑎𝑚𝑎𝑛ℎ𝑜(𝑛𝑑) indivíduos restantes com melhor aptidão;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Caso contrário, (𝑡𝑎𝑚𝑎𝑛ℎ𝑜(𝑛𝑑) &gt; 𝑡𝑎𝑚_𝑎𝑟𝑞), o novo arquivo é formado por 𝑛𝑑 e deve-se truncá-lo em (𝑡𝑎𝑚𝑎𝑛ℎ𝑜(𝑛𝑑) − 𝑡𝑎𝑚_𝑎𝑟𝑞) passos, onde em cada passo, elimina-se o indivíduo com menor variabilidade genética em relação aos demais.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 algoritmo retorna como resposta para o problema o arquivo resultante da última geração computada.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63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3.1.3. MOEA/D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Decompõe o problema através de uma função </a:t>
            </a:r>
            <a:r>
              <a:rPr lang="pt-BR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escalarizadora</a:t>
            </a: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Média ponderada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PBI</a:t>
            </a:r>
          </a:p>
          <a:p>
            <a:pPr lvl="1">
              <a:spcAft>
                <a:spcPts val="600"/>
              </a:spcAft>
            </a:pPr>
            <a:r>
              <a:rPr lang="pt-B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Tchebycheff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múltiplas funções de otimização se tornam uma única que </a:t>
            </a:r>
            <a:r>
              <a:rPr lang="pt-BR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combinana</a:t>
            </a: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os vários objetivos.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2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3.1.3. MOEA/D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 indivíduos da população são chamados de células e cada um possui: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Solução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Vetor de pesos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Vizinhança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Avaliação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Fitness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9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3.1.3. MOEA/D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FFAC7FE7-A865-45C4-99AF-27FDC1D29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40358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Os vetores de pesos são definidos a partir de uma distribuição uniforme.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Estrutura de vizinhança: cada célula possui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células vizinhas determinadas pela proximidade entre os vetores de peso. </a:t>
                </a:r>
              </a:p>
              <a:p>
                <a:pPr>
                  <a:spcAft>
                    <a:spcPts val="600"/>
                  </a:spcAft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 dominância de Pareto é utilizada apenas para a manutenção de um arquivo com as melhores soluções encontradas.</a:t>
                </a:r>
              </a:p>
            </p:txBody>
          </p:sp>
        </mc:Choice>
        <mc:Fallback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FFAC7FE7-A865-45C4-99AF-27FDC1D29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40358"/>
              </a:xfrm>
              <a:blipFill>
                <a:blip r:embed="rId2"/>
                <a:stretch>
                  <a:fillRect l="-1391" t="-2148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3.1.3. MOEA/D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Inicialização: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Gerar n células com soluções aleatórias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Gerar os vetores de peso para cada célula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Calcular as vizinhanças de cada célula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Calcular a aptidão de cada célula de acordo com a função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escalarizadora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o vetor de pesos e a solução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Criar o arquivo com todas as soluções não dominadas na população.</a:t>
            </a:r>
          </a:p>
          <a:p>
            <a:pPr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83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3.1.3. MOEA/D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Processo iterativo (geração)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cada célula</a:t>
            </a:r>
          </a:p>
          <a:p>
            <a:pPr lvl="2"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Selecione dois pais aleatórios da vizinhança e gere um filho</a:t>
            </a:r>
          </a:p>
          <a:p>
            <a:pPr lvl="2"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Calcule a aptidão do filho com relação ao vetor de pesos de cada célula na vizinhança</a:t>
            </a:r>
          </a:p>
          <a:p>
            <a:pPr lvl="2"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primeira célula em que a aptidão do filho for melhor que sua própria aptidão tem sua solução substituída pelo filho e sua aptidão atualizada.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Atualiza-se o arquivo com as novas soluções geradas</a:t>
            </a:r>
          </a:p>
          <a:p>
            <a:pPr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09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3.1.3. MOEA/D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</a:p>
          <a:p>
            <a:pPr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36</a:t>
            </a:fld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217D12-6A69-467A-9EB1-7D65C023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56" y="2976251"/>
            <a:ext cx="4486891" cy="25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43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3.1.3. MOEA/D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37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CAA2597-F020-496E-AC40-7A6036638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75" y="5126525"/>
            <a:ext cx="4625500" cy="9082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AB9D2F7-DD1A-4B1C-871E-3C818EC84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429" y="1731475"/>
            <a:ext cx="4258593" cy="28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78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3.1.4. NSGA-III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Extensão do NSGA-III para problemas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many-objective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Diferencia-se na etapa de reinserção.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Troca o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crowding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distance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por um método de agrupamento, no qual os indivíduos são divididos em nichos de acordo com suas proximidades em relação aos pontos de referência.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 pontos de referência são pré-definidos pelo usuário ou seguem uma distribuição uniforme.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Caracterizado principalmente pela classificação não-dominada baseada em pontos de referência</a:t>
            </a:r>
          </a:p>
          <a:p>
            <a:pPr>
              <a:spcAft>
                <a:spcPts val="600"/>
              </a:spcAft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01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3.1.4. NSGA-III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 algoritmo segue igual ao NSGA-II até a fase de reinserção, onde: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 |𝑃𝑡+1| + |𝐹𝑙𝑎𝑠𝑡| = 𝑡𝑎𝑚_𝑝𝑜𝑝, faz-se 𝑃𝑡+1 = 𝑃𝑡+1 ∪ 𝐹𝑙𝑎𝑠𝑡 e parte-se para a próxima iteração.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 |𝑃𝑡+1|+|𝐹𝑙𝑎𝑠𝑡| &gt; 𝑡𝑎𝑚_𝑝𝑜𝑝, acrescentar os elementos de 𝐹𝑙𝑎𝑠𝑡 a 𝑃𝑡+1 ultrapassa o limite da população, portanto, é necessário selecionar quais soluções de 𝐹𝑙𝑎𝑠𝑡 devem ser incluídas em 𝑃𝑡+1. Para isso, no NSGA-III, utiliza-se a classificação não-dominada baseada em pontos de referência.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Nova classe de problemas: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manyobjective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otimizações com 4 ou mais objetivos.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resolver problemas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manyobjective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foram propostas novas abordagens, como: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Decomposição (MOEA/D);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Novas relações de dominância (𝜀-MOEA);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Evolução baseada em indicadores (Hype).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Maior parte dos trabalhos usam AG para resolver problemas de otimização </a:t>
            </a:r>
            <a:r>
              <a:rPr lang="pt-BR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multi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BR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many-objective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Outras estratégias bio-inspiradas, apesar de menos exploradas, também podem ser usadas.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Enxame de partículas (PSO): principalmente para problemas contínuos;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Colônia de formigas (ACO): principalmente para problemas em grafos.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3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3.1.4. NSGA-III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Seleção dos indivíduos de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Flast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Definir um conjunto de soluções referência (𝑆𝑟).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Geralmente, o conjunto escolhido é a primeira fronteira não dominada, ou seja, 𝐹1. Isso só não acontece quando o número de soluções na primeira fronteira é menor que o número de objetivos (𝑚) e existe outra fronteira com pelo menos 𝑚 elementos. Nesse caso, a primeira fronteira com 𝑚 ou mais elementos é escolhida (𝐹𝑏𝑒𝑠𝑡). Se a fronteira escolhida foi 𝐹𝑙𝑎𝑠𝑡, então 𝑆𝑟 = 𝐹𝑙𝑎𝑠𝑡, caso contrário, 𝑆𝑟 = 𝐹𝑙𝑎𝑠𝑡 ∪ 𝐹𝑏𝑒𝑠𝑡.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 conjunto de soluções referências (𝑆𝑟) é então normalizado. Os maiores valores em 𝑆𝑟 para cada objetivo se tornam 1, enquanto os menores se tornam 0. A seguir, calcula-se um ponto extremo para cada objetivo de acordo com as soluções em 𝐹𝑏𝑒𝑠𝑡. Para determiná-los, basta encontrar a solução em 𝐹𝑏𝑒𝑠𝑡 que mais se aproxima do eixo correspondente ao objetivo (distância euclidiana baseada no valor normalizado). Para isso, ao calcular a distância da solução 𝑠 ao eixo do objetivo, determina-se a distância entre 𝑠 e um ponto imaginário 𝑝 com todas as coordenadas valendo zero, a não ser no objetivo em questão, em que vale o mesmo que 𝑠.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16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3.1.4. NSGA-III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Seleção dos indivíduos de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Flast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 passo seguinte, é distribuir as soluções em 𝐹𝑙𝑎𝑠𝑡 em nichos. Os nichos são criados de acordo com os pontos extremos (um por objetivo) e o número de subdivisões (𝑑, parâmetro do NSGA-III). Inicialmente, cria-se uma sequência de retas que ligam os pontos extremos uns aos outros. Para 6 objetivos, por exemplo, liga-se o primeiro ponto extremo aos outros 5, criando 5 retas. O segundo ponto é ligado a todos os outros com exceção do primeiro que já está ligado, formando mais 4 retas. Com o terceiro ponto extremo, criam-se mais 3 retas. Com o quarto ponto forma-se duas novas retas e a última reta é criada pelos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pelos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quinto e sexto pontos, gerando ao todo 15 retas. Em cada uma delas distribui-se 𝑑 pontos igualmente espaçados chamados de pontos de referência (𝑃𝑟𝑒𝑓 ).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 o conjunto de pontos de referência (𝑃𝑟𝑒𝑓 ) em mãos, basta associar um nicho (inicialmente vazio) a cada ponto e então distribuir as soluções em 𝐹𝑙𝑎𝑠𝑡. Para cada ponto 𝑝 ∈ 𝐹𝑙𝑎𝑠𝑡, verifica-se a distância entre ele e todos os pontos de referência 𝑟 ∈ 𝑃𝑟𝑒𝑓 . Em seguida, 𝑝 é incluído ao nicho referente ao ponto 𝑟 com a menor distância para 𝑝. Após distribuir todas soluções entre os nichos, ordena-se cada nicho de acordo com as distâncias da solução para o ponto de referência. A solução mais distante do ponto de referência deve estar na primeira posição do nicho e a mais próxima, na última.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14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3.1.4. NSGA-III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Seleção dos indivíduos de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Flast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Como todas as soluções de 𝐹𝑙𝑎𝑠𝑡 estão classificadas em nichos, basta adicionar uma por uma em 𝑃𝑡+1 até que o limite no tamanho da população (𝑡𝑎𝑚_𝑝𝑜𝑝) seja atingido. Cada nicho possui um contador que inicia em 0. Cada vez que uma solução do nicho é escolhida, seu contador é incrementado em 1. Sempre, ao selecionar uma solução, escolhe-se o nicho com o menor valor de contador, e então extrai-se dele a solução na última posição (mais próxima do ponto de referência).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 a população 𝑃𝑡+1 formada de exatamente 𝑡𝑎𝑚_𝑝𝑜𝑝 indivíduos, volta-se a realizar o processo idêntico ao NSGA-II, até que novamente, na próxima iteração, após a geração dos filhos, seja necessário selecionar os indivíduos sobreviventes. Maiores detalhes sobre o processo de agrupamento podem ser obtidos no artigo original do algoritmo (DEB; JAIN, 2014).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25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3.1.4. SPEA2-SDE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Pequena alteração no algoritmo SPEA2 que possibilita lidar com problemas que envolvam 4 ou mais objetivos de uma forma muito mais eficiente.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alteração está no cálculo de distância entre duas soluções.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Suponha que 𝑠1 e 𝑠2 sejam dois indivíduos na população e que seus valores no espaço de objetivo sejam, respectivamente, [5, 10, 351, 7, 15] e [6, 8, 15, 9, 14]. No SPEA2, a distância entre 𝑠1 e 𝑠2 é dada pela distância euclidiana dos dois vetores (𝑑𝑖𝑠𝑡), ou seja: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43</a:t>
            </a:fld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827372-AB13-465F-B7D6-F42DDAAAC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37" y="5676260"/>
            <a:ext cx="7154266" cy="3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61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3.1.4. SPEA2-SDE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duas soluções são bem parecidas, pois só estão distantes em uma das 5 coordenadas. Entretanto, o cálculo de distância do SPEA2 não reflete isso.</a:t>
            </a:r>
          </a:p>
          <a:p>
            <a:pPr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Shift-</a:t>
            </a:r>
            <a:r>
              <a:rPr lang="pt-B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Based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B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Density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B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Estimation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(SDE) translada a coordenada mais distante do segundo ponto para o mesmo valor no primeiro ponto.</a:t>
            </a:r>
          </a:p>
          <a:p>
            <a:pPr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𝑠′2 = [6, 8, 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351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9, 14]</a:t>
            </a:r>
          </a:p>
          <a:p>
            <a:pPr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distância SDE é determinada pela distância euclidiana entre o primeiro ponto (𝑠1) e o segundo ponto transladado (𝑠′2). No exemplo, a distância SDE obtida é: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44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BD0FD4-5D2F-406B-AC0A-01A64362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55" y="5522160"/>
            <a:ext cx="7574890" cy="3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72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3.1.5. MEAMT (AEMMT)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Decompõe o problema multiobjetivo em subproblemas menores de um único objetivo.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Utiliza um esquema de tabelas, onde cada tabela representa uma combinação diferente dos objetivos investigados.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Pertencem a uma tabela as soluções com os maiores valores de média considerando os objetivos que ela representa.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04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3.1.5. MEAMT (AEMMT)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Cada tabela possui um limite máximo de indivíduos.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Tabela extra de não dominância (arquivo)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Inicialização: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Criar as tabelas 1 a 1, 2 a 2, m a m.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Gerar soluções aleatórias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Distribuir as soluções entre as tabelas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1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3.1.5. MEAMT (AEMMT)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4DB4F367-0556-41E0-8BAA-69C6AB7AD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129" y="1825625"/>
            <a:ext cx="6979742" cy="45402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83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3.1.5. MEAMT (AEMMT)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Geração: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Selecionar duas tabelas de acordo com seus scores (torneio duplo)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Gerar um filho a partir do sorteio de dois pais (um de cada tabela selecionada).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Testar o filho em cada uma das tabelas, caso ele tenha média melhor que a pior solução, substitui-se a pior solução pelo filho.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Atualiza-se a tabela de não dominância com o filho.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Como apenas um filho é criado por geração, o AEMMT precisa de muito mais gerações para testar o mesmo número de soluções que os algoritmos anteriores.</a:t>
            </a:r>
          </a:p>
          <a:p>
            <a:pPr lvl="1"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51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3.1.6. MEANDS (AEMMD)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Baseado no AEMMT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Não utiliza média, volta a considerar a dominância de Pareto.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“Decompõe” a dominância. Uma tabela representa as soluções não dominadas considerando apenas os objetivos que ela representa.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Inicialização: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Criar as tabelas 2 a 2, 3 a 3, m a m.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Gerar soluções aleatórias.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cada tabela, construir o conjunto de soluções não dominadas de acordo com seus objetivos.</a:t>
            </a:r>
          </a:p>
          <a:p>
            <a:pPr lvl="1"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Neste trabalho: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Investigou-se vários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AGs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ACOs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existentes na literatura;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Propôs-se um novo algoritmo ACO para otimização </a:t>
            </a:r>
            <a:r>
              <a:rPr lang="pt-BR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many-objective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(MACO/NDS)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Realizou-se diversos experimentos a fim de comparar todas as estratégias utilizadas e analisar o comportamento de cada uma.</a:t>
            </a:r>
          </a:p>
          <a:p>
            <a:pPr lvl="2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 algoritmos;</a:t>
            </a:r>
          </a:p>
          <a:p>
            <a:pPr lvl="2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 problemas discretos (PMM e PRM);</a:t>
            </a:r>
          </a:p>
          <a:p>
            <a:pPr lvl="2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Formulações de 2 a 6 objetivos;</a:t>
            </a:r>
          </a:p>
          <a:p>
            <a:pPr lvl="2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Instâncias com diferentes graus de complexidade.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04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3.1.6. MEANDS (AEMMD)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50</a:t>
            </a:fld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1AA1585-4CDE-428C-BCAD-EB8C8AE4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1" y="1863890"/>
            <a:ext cx="8078338" cy="31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0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3.1.6. MEANDS (AEMMD)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Geração: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Selecionar duas tabelas de acordo com seus 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scores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(torneio duplo)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Gerar um filho a partir do sorteio de dois pais (um de cada tabela selecionada).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Atualizar o conjunto de não dominância de cada uma das tabelas com o filho gerado.</a:t>
            </a:r>
          </a:p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Como apenas um filho é criado por geração, o AEMMD precisa de muito mais gerações para testar o mesmo número de soluções que os algoritmos anteriores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lvl="1"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37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 </a:t>
            </a:r>
            <a:r>
              <a:rPr lang="pt-B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ACOs</a:t>
            </a: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multiobjetivos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maior parte dos métodos de busca multiobjetivo são baseados em algoritmos genéticos. Entretanto, uma alternativa que ainda é pouco explorada são as técnicas inspiradas em inteligência coletiva. Dentre elas, optou-se por investigar métodos de otimização baseados em colônias de formigas, os quais são particularmente adequados para lidar com problemas discretos, como aqueles utilizados neste trabalho (problema da mochila multiobjetivo e problema do roteamento multicast). Dentre os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ACOs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multiobjetivos encontrados na literatura, destacam-se o MOACS (BARAN; SCHAERER, 2003) e o MOEA/D-ACO (KE; ZHANG; BATTITI, 2013).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04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3.2.1. MOACS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 estrutura de feromônios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Múltiplas heurísticas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 Arquivo de soluções não dominadas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Versão de (RIVEROS et al., 2016)</a:t>
            </a: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959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3.2.1. MOACS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49659412-3ACD-4E36-BA03-2E8313D36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936" y="1825625"/>
            <a:ext cx="7768127" cy="45402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70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3.2.1. MOACS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Construção da solução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Mesmo processo do ACO original, a formiga decide o próximo passo de acordo com os feromônios e a heurística.</a:t>
            </a:r>
          </a:p>
          <a:p>
            <a:pPr lvl="1">
              <a:spcAft>
                <a:spcPts val="600"/>
              </a:spcAft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heurística final, utilizada para calcular as probabilidades é formada a partir da média ponderada de todas as heurísticas correspondentes a cada objetivo.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 pesos para a média são dados por um vetor de pesos aleatório, onde cada posição representa a importância do objetivo (0 não importante, 1 importante, 2 muito importante).</a:t>
            </a: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55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045564D-4D28-47BF-847C-545F7A20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235" y="3044114"/>
            <a:ext cx="3081529" cy="7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19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3.2.1. MOACS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Construção da solução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Mesmo processo do ACO original, a formiga decide o próximo passo de acordo com os feromônios e a heurística.</a:t>
            </a:r>
          </a:p>
          <a:p>
            <a:pPr lvl="1">
              <a:spcAft>
                <a:spcPts val="600"/>
              </a:spcAft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heurística final, utilizada para calcular as probabilidades é formada a partir da média ponderada de todas as heurísticas correspondentes a cada objetivo.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 pesos para a média são dados por um vetor de pesos aleatório, onde cada posição representa a importância do objetivo (0 não importante, 1 importante, 2 muito importante).</a:t>
            </a: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56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045564D-4D28-47BF-847C-545F7A20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235" y="3044114"/>
            <a:ext cx="3081529" cy="7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19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3.2.1. MOACS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Atualiza-se o arquivo após gerar todas as soluções.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 o arquivo for modificado, as informações de feromônios são reiniciadas.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Caso contrário, atualiza-se os feromônios de acordo com as soluções no arquivo.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57</a:t>
            </a:fld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FF45D7-6FA4-4751-8F33-055939C9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790" y="1991246"/>
            <a:ext cx="3862420" cy="858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8562AB0-9B96-46B3-8E2B-80D95BE25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98" y="5670781"/>
            <a:ext cx="6883603" cy="4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61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3.2.1. MOACS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𝜌 é o coeficiente de evaporação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performance(s) é dado pela soma dos valores de 𝑠 no espaço de objetivos. Neste caso, considera-se um problema de minimização. Por exemplo, se os objetivos são reduzir o custo, o tráfego e o atraso 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delay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de uma rede, então, 𝑝𝑒𝑟𝑓𝑜𝑟𝑚𝑎𝑛𝑐𝑒(𝑠) = 𝑐𝑢𝑠𝑡𝑜(𝑠) + 𝑡𝑟𝑎𝑓𝑒𝑔𝑜(𝑠) + 𝑑𝑒𝑙𝑎𝑦(𝑠). Para problemas de maximização, basta inverter a equação.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58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9AA323B-8357-49F7-B157-16589993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076" y="1991246"/>
            <a:ext cx="3309254" cy="79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10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3.2.2. MOEA/D-ACO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Ideias do MOEA/D aplicadas ao ACO.</a:t>
            </a:r>
          </a:p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 conceitos de células e vizinhanças são reutilizados</a:t>
            </a:r>
          </a:p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reprodução local, inexistente é substituída por um processo de construção da solução levemente modificado.</a:t>
            </a:r>
          </a:p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Introduz um novo conceito de grupos que é utilizado para agrupar as formigas de acordo com seus vetores de peso.</a:t>
            </a:r>
          </a:p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Nesse algoritmo, o termo formiga corresponde ao conceito de célula do MOEA/D.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Otimização bio-inspirada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Grande parte dos problemas de otimização envolvem encontrar a melhor opção num conjunto de possibilidades que cresce de maneira exponencial (KANN, 1992).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otimização bio-inspirada (RAI; TYAGI, 2013) lança mão de estratégias baseadas na natureza para se encontrar boas soluções de forma eficiente.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solução ótima não é garantida, mas com uma boa modelagem do problema, é possível encontrar soluções suficientemente próximas.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Otimização evolutiva: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AGs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Inteligência coletiva: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ACOs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PSOs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0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3.2.2. MOEA/D-ACO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Cada formiga possui: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Solução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Vetor de pesos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Vizinhança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Aptidão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Heurística: média ponderada das heurísticas de acordo com o vetor de pesos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Grupos: são criados um número pré-definido de grupos, cada um com um vetor de pesos e uma tabela de feromônios.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778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3.2.2. MOEA/D-ACO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Inicialização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Criar as formigas de acordo com o tamanho da população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Criar os vetores de pesos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Calcular as vizinhanças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Criar os grupos e seus vetores de peso</a:t>
            </a:r>
          </a:p>
          <a:p>
            <a:pPr>
              <a:spcAft>
                <a:spcPts val="600"/>
              </a:spcAft>
            </a:pPr>
            <a:endParaRPr lang="pt-BR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235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3.2.2. MOEA/D-ACO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Processo iterativo</a:t>
            </a:r>
          </a:p>
          <a:p>
            <a:pPr lvl="1"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cada grupo G</a:t>
            </a:r>
          </a:p>
          <a:p>
            <a:pPr lvl="2">
              <a:spcAft>
                <a:spcPts val="600"/>
              </a:spcAft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Gerar soluções para cada formiga 𝑓 ∈ 𝐺. A solução é gerada com base nos feromônios de 𝐺, na heurística de 𝑓 e na solução atual de 𝑓.</a:t>
            </a:r>
          </a:p>
          <a:p>
            <a:pPr lvl="2">
              <a:spcAft>
                <a:spcPts val="600"/>
              </a:spcAft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Atualizar o arquivo com as soluções geradas.</a:t>
            </a:r>
          </a:p>
          <a:p>
            <a:pPr lvl="2">
              <a:spcAft>
                <a:spcPts val="600"/>
              </a:spcAft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cada nova solução 𝑆 que entrou no arquivo, modifica-se a estrutura de feromônios 𝜏 de 𝐺</a:t>
            </a:r>
          </a:p>
          <a:p>
            <a:pPr lvl="2">
              <a:spcAft>
                <a:spcPts val="600"/>
              </a:spcAft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 cálculo do feromônio de uma partícula 𝑒 na iteração 𝑖+1 (𝜏𝑖+1(𝑒)) é obtida a partir do seu feromônio atual (𝜏𝑖(𝑒)), como segue:</a:t>
            </a:r>
          </a:p>
          <a:p>
            <a:pPr>
              <a:spcAft>
                <a:spcPts val="600"/>
              </a:spcAft>
            </a:pPr>
            <a:endParaRPr lang="pt-BR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62</a:t>
            </a:fld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D1F379E-AA36-4463-8C1A-86C6D606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5209275"/>
            <a:ext cx="4703674" cy="10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261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3.2.2. MOEA/D-ACO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 lvl="2">
              <a:spcAft>
                <a:spcPts val="600"/>
              </a:spcAft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𝛿 é dado pelo inverso da soma dos valores da função de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escalarização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aplicada sobre cada solução não dominada de 𝐺 em relação ao vetor de pesos de 𝐺.</a:t>
            </a:r>
          </a:p>
          <a:p>
            <a:pPr lvl="2">
              <a:spcAft>
                <a:spcPts val="600"/>
              </a:spcAft>
            </a:pP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914400" lvl="2" indent="0">
              <a:spcAft>
                <a:spcPts val="600"/>
              </a:spcAft>
              <a:buNone/>
            </a:pP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2">
              <a:spcAft>
                <a:spcPts val="600"/>
              </a:spcAft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Caso o problema seja de maximização, 𝛿 seria a soma dos valores, ao invés do inverso dela.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63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01DF89-6A32-445E-BE5B-DD8D9CBA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97" y="2653114"/>
            <a:ext cx="2223821" cy="7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18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3.2.2. MOEA/D-ACO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Cada formiga armazena duas soluções, a solução atual, que de início é nula, e a nova solução, criada em cada iteração do algoritmo. 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solução atual de cada formiga é decidida com base nas novas soluções da vizinhança. Para cada formiga 𝑓 analisa-se as novas soluções presentes na vizinhança de 𝑓. Se alguma nova solução 𝑠𝑛, que ainda não substituiu nenhuma outra, possui um fitness melhor que o da solução corrente de 𝑓 (𝑠𝑐), substitui-se 𝑠𝑐 por 𝑠𝑛. 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 fitness é calculado de acordo com a média ponderada dos valores da solução em cada objetivo baseadas no vetor de pesos da formiga em questão.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531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3.2.2. MOEA/D-ACO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Construção da solução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Cada formiga mantém uma solução atual que influencia a construção da próxima solução com base em um parâmetro 𝛿. 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Novo termo no cálculo de feromônio na construção da solução. Ao calcular a probabilidade de uma partícula 𝑝 (aresta ou item) fazer parte da solução, ao invés de adotar 𝑓𝑒𝑟𝑜𝑚𝑜𝑛𝑖𝑜(𝑝)𝛼, considera-se (𝛿 * 𝑥 + 𝑓𝑒𝑟𝑜𝑚𝑜𝑛𝑖𝑜(𝑝))𝛼, sendo 𝑥 = 1 se 𝑝 pertence à solução atual e 𝑥 = 0 caso contrário.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Taxa de elitismo: a partícula escolhida será aquela que receber o maior valor de probabilidade.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64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3.3. Outros algoritmos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VEGA; MOGA; SPEA; NSGA.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𝜖-MOEA; SMS-EMOA; Hype.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MOEA/D-BACO;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Bi-Criterion Optimization with Multi Colony Ant Algorithms; MACO (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framework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834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Problemas de teste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fim de avaliar o desempenho de algoritmos de otimização, é comum que sejam estabelecidos diferentes problemas de teste. </a:t>
            </a:r>
          </a:p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Duas categorias principais: contínuos ou discretos. </a:t>
            </a:r>
          </a:p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 problemas contínuos são representados por funções contínuas e muitos dos exemplos na literatura não representam um problema real. Alguns exemplos de problemas contínuos (SCH, FON, POL, KUR e ZDT) podem ser encontrados no artigo original do NSGA-II (DEB et al., 2002a).</a:t>
            </a:r>
          </a:p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Os problemas discretos possuem um espaço de busca discreto e nem todas as soluções possíveis são válidas, ou seja, existem lacunas no contradomínio das funções. A maioria desses problemas está relacionada à área de otimização combinatória, na qual se tem um conjunto de objetos e deseja-se encontrar a melhor (ou mais viável) combinação ou permutação desses objetos. </a:t>
            </a:r>
          </a:p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Exemplos de problemas discretos comumente usados na literatura multiobjetivo são: cacheiro viajante (LUST; TEGHEM, 2010), roteamento de veículos com janelas de tempo (OMBUKI; ROSS; HANSHAR, 2006), problema da mochila (BAZGAN; HUGOT; VANDERPOOTEN, 2009), sequenciamento de proteínas (BRASIL; DELBEM; SILVA, 2013) e problemas de roteamento em redes (LAFETÁ et al., 2018). O comportamento e a adequação ao uso de um determinado algoritmo multiobjetivo são influenciados pelo tipo do problema. Neste trabalho, dois problemas discretos foram investigados: o problema da mochila multiobjetivo (PMM) e o problema do roteamento multicast (PRM), os quais são descritos a seguir.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314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4.1. Problema da mochila multiobjetivo</a:t>
            </a: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Caráter teórico. Entretanto, existem problemas reais equivalentes que podem ser resolvidos com as mesmas técnicas, como o escalonamento de tarefas.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Objetivo: arranjar um conjunto de itens em uma mochila de forma a não exceder sua capacidade e, ao mesmo tempo, maximizar o valor (lucro) dos objetos carregados.</a:t>
            </a:r>
          </a:p>
          <a:p>
            <a:pPr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223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4.1. Problema da mochila multiobjetivo</a:t>
            </a: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F091BE52-3288-4EAD-99D0-C7728E391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02" y="1708584"/>
            <a:ext cx="7641300" cy="441934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2.1. Algoritmos genéticos (</a:t>
            </a:r>
            <a:r>
              <a:rPr lang="pt-B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AGs</a:t>
            </a: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Baseados na teoria da evolução de Charles Darwin (CHARLES, 1859).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 algoritmo parte de um conjunto de soluções aleatórias (população inicial) e após várias iterações de seleção, cruzamento (ou crossover) e mutação, obtém um conjunto de soluções (população final) que espera-se que resolvam bem o problema. 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 indivíduo na população representa uma solução, o meio representa o problema e as operações de cruzamento e mutação devem ser definidas, respectivamente, de forma a permitir a combinação de duas soluções e uma alteração aleatória em uma solução.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seleção dos pais e a sobrevivência dos mais aptos representam a metáfora da seleção natural.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178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4.1. Problema da mochila multiobjetivo</a:t>
            </a: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03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 algoritmos gulosos e a programação dinâmica são os mais rápidos e eficientes para resolver o PM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mono-objetivo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complexidade adicionada ao considerar mais de um objetivo inviabiliza a utilização desse tipo de algoritmo, tornando os algoritmos genéticos e demais métodos bio-inspirados as melhores opções.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9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2.1. Algoritmos genéticos (</a:t>
            </a:r>
            <a:r>
              <a:rPr lang="pt-B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AGs</a:t>
            </a: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19865D0-6A4B-4C55-9758-884C45158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1035" y="1825625"/>
            <a:ext cx="5835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2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ECB74C9-8E5F-4ED0-B580-F787E18AC399}"/>
              </a:ext>
            </a:extLst>
          </p:cNvPr>
          <p:cNvSpPr/>
          <p:nvPr/>
        </p:nvSpPr>
        <p:spPr>
          <a:xfrm>
            <a:off x="570586" y="665683"/>
            <a:ext cx="8163763" cy="67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C48A29A-31C3-4CF9-9553-B86296F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2.1.1. Representação da solução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AC7FE7-A865-45C4-99AF-27FDC1D2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Cada indivíduo da população no AG é uma solução.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Principal etapa na elaboração de um AG.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Deve ser codificado em uma estrutura que possibilite e/ou favoreça a realização das operações genéticas de mutação e cruzamento.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Forma mais simples de representação: cadeia binária. A solução para o problema é codificada em uma cadeia de bits, na qual cada posição pode facilmente ser invertida (mutação) ou copiada de um cromossomo para outro (cruzamento).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Exemplo: problema da mochila 0/1.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 problemas de menores caminhos, normalmente trabalha-se com árvores e caminhos. No PRM, o indivíduo é uma árvore e tanto a mutação quanto o cruzamento devem ser operações em árvores.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F08D9-34F3-4A6B-8676-D244ABDA7ED8}"/>
              </a:ext>
            </a:extLst>
          </p:cNvPr>
          <p:cNvSpPr/>
          <p:nvPr/>
        </p:nvSpPr>
        <p:spPr>
          <a:xfrm>
            <a:off x="0" y="0"/>
            <a:ext cx="3291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C14BA5-18F1-4A69-8AFC-E9352D482ACF}"/>
              </a:ext>
            </a:extLst>
          </p:cNvPr>
          <p:cNvSpPr/>
          <p:nvPr/>
        </p:nvSpPr>
        <p:spPr>
          <a:xfrm>
            <a:off x="9026957" y="0"/>
            <a:ext cx="117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D5DCA4-EE60-4B83-A684-C1D965A03ACB}"/>
              </a:ext>
            </a:extLst>
          </p:cNvPr>
          <p:cNvCxnSpPr/>
          <p:nvPr/>
        </p:nvCxnSpPr>
        <p:spPr>
          <a:xfrm>
            <a:off x="424282" y="6495898"/>
            <a:ext cx="84563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7B55A8-35FE-4A6A-BFA0-93EF3AD8413F}"/>
              </a:ext>
            </a:extLst>
          </p:cNvPr>
          <p:cNvSpPr/>
          <p:nvPr/>
        </p:nvSpPr>
        <p:spPr>
          <a:xfrm>
            <a:off x="7988198" y="739557"/>
            <a:ext cx="658369" cy="533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5592D-1F10-41CE-88B3-3FDD4532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58" y="810226"/>
            <a:ext cx="400247" cy="398541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C26B2D1-F249-4380-A75C-55D0F58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2318" y="6481901"/>
            <a:ext cx="2057400" cy="365125"/>
          </a:xfrm>
        </p:spPr>
        <p:txBody>
          <a:bodyPr/>
          <a:lstStyle/>
          <a:p>
            <a:fld id="{2764842B-8C2D-4595-9A76-8132E404A2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13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2180</TotalTime>
  <Words>5396</Words>
  <Application>Microsoft Office PowerPoint</Application>
  <PresentationFormat>Apresentação na tela (4:3)</PresentationFormat>
  <Paragraphs>429</Paragraphs>
  <Slides>70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Introdução</vt:lpstr>
      <vt:lpstr>Introdução</vt:lpstr>
      <vt:lpstr>Introdução</vt:lpstr>
      <vt:lpstr>Introdução</vt:lpstr>
      <vt:lpstr>2. Otimização bio-inspirada</vt:lpstr>
      <vt:lpstr>2.1. Algoritmos genéticos (AGs)</vt:lpstr>
      <vt:lpstr>2.1. Algoritmos genéticos (AGs)</vt:lpstr>
      <vt:lpstr>2.1.1. Representação da solução</vt:lpstr>
      <vt:lpstr>2.1.1. Representação da solução</vt:lpstr>
      <vt:lpstr>2.1.2. Seleção de pais</vt:lpstr>
      <vt:lpstr>2.1.3. Operadores genéticos binários</vt:lpstr>
      <vt:lpstr>2.1.4. Reinserção da população</vt:lpstr>
      <vt:lpstr>2.2. Colônia de Formigas (ACO)</vt:lpstr>
      <vt:lpstr>2.2. Colônia de Formigas (ACO)</vt:lpstr>
      <vt:lpstr>2.2.1. Representação da solução</vt:lpstr>
      <vt:lpstr>2.2.2. Construção da solução</vt:lpstr>
      <vt:lpstr>2.2.2. Construção da solução</vt:lpstr>
      <vt:lpstr>2.2.3. Atualização dos feromônios</vt:lpstr>
      <vt:lpstr>2.2.3. Atualização dos feromônios</vt:lpstr>
      <vt:lpstr>3. Otimização multiobjetivo</vt:lpstr>
      <vt:lpstr>3. Otimização multiobjetivo</vt:lpstr>
      <vt:lpstr>3. Otimização multiobjetivo</vt:lpstr>
      <vt:lpstr>3.1. Algoritmos Bio-Inspirados Multiobjetivos</vt:lpstr>
      <vt:lpstr>3.1.1. NSGA-II</vt:lpstr>
      <vt:lpstr>3.1.1. NSGA-II</vt:lpstr>
      <vt:lpstr>3.1.1. NSGA-II</vt:lpstr>
      <vt:lpstr>3.1.2. SPEA2</vt:lpstr>
      <vt:lpstr>3.1.2. SPEA2</vt:lpstr>
      <vt:lpstr>3.1.2. SPEA2</vt:lpstr>
      <vt:lpstr>3.1.3. MOEA/D</vt:lpstr>
      <vt:lpstr>3.1.3. MOEA/D</vt:lpstr>
      <vt:lpstr>3.1.3. MOEA/D</vt:lpstr>
      <vt:lpstr>3.1.3. MOEA/D</vt:lpstr>
      <vt:lpstr>3.1.3. MOEA/D</vt:lpstr>
      <vt:lpstr>3.1.3. MOEA/D</vt:lpstr>
      <vt:lpstr>3.1.3. MOEA/D</vt:lpstr>
      <vt:lpstr>3.1.4. NSGA-III</vt:lpstr>
      <vt:lpstr>3.1.4. NSGA-III</vt:lpstr>
      <vt:lpstr>3.1.4. NSGA-III</vt:lpstr>
      <vt:lpstr>3.1.4. NSGA-III</vt:lpstr>
      <vt:lpstr>3.1.4. NSGA-III</vt:lpstr>
      <vt:lpstr>3.1.4. SPEA2-SDE</vt:lpstr>
      <vt:lpstr>3.1.4. SPEA2-SDE</vt:lpstr>
      <vt:lpstr>3.1.5. MEAMT (AEMMT)</vt:lpstr>
      <vt:lpstr>3.1.5. MEAMT (AEMMT)</vt:lpstr>
      <vt:lpstr>3.1.5. MEAMT (AEMMT)</vt:lpstr>
      <vt:lpstr>3.1.5. MEAMT (AEMMT)</vt:lpstr>
      <vt:lpstr>3.1.6. MEANDS (AEMMD)</vt:lpstr>
      <vt:lpstr>3.1.6. MEANDS (AEMMD)</vt:lpstr>
      <vt:lpstr>3.1.6. MEANDS (AEMMD)</vt:lpstr>
      <vt:lpstr>3.2. ACOs multiobjetivos</vt:lpstr>
      <vt:lpstr>3.2.1. MOACS</vt:lpstr>
      <vt:lpstr>3.2.1. MOACS</vt:lpstr>
      <vt:lpstr>3.2.1. MOACS</vt:lpstr>
      <vt:lpstr>3.2.1. MOACS</vt:lpstr>
      <vt:lpstr>3.2.1. MOACS</vt:lpstr>
      <vt:lpstr>3.2.1. MOACS</vt:lpstr>
      <vt:lpstr>3.2.2. MOEA/D-ACO</vt:lpstr>
      <vt:lpstr>3.2.2. MOEA/D-ACO</vt:lpstr>
      <vt:lpstr>3.2.2. MOEA/D-ACO</vt:lpstr>
      <vt:lpstr>3.2.2. MOEA/D-ACO</vt:lpstr>
      <vt:lpstr>3.2.2. MOEA/D-ACO</vt:lpstr>
      <vt:lpstr>3.2.2. MOEA/D-ACO</vt:lpstr>
      <vt:lpstr>3.2.2. MOEA/D-ACO</vt:lpstr>
      <vt:lpstr>3.3. Outros algoritmos</vt:lpstr>
      <vt:lpstr>4. Problemas de teste</vt:lpstr>
      <vt:lpstr>4.1. Problema da mochila multiobjetivo</vt:lpstr>
      <vt:lpstr>4.1. Problema da mochila multiobjetivo</vt:lpstr>
      <vt:lpstr>4.1. Problema da mochila multiobjetivo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Peres França</dc:creator>
  <cp:lastModifiedBy>Tiago Peres França</cp:lastModifiedBy>
  <cp:revision>73</cp:revision>
  <dcterms:created xsi:type="dcterms:W3CDTF">2018-06-05T12:30:30Z</dcterms:created>
  <dcterms:modified xsi:type="dcterms:W3CDTF">2018-06-07T18:48:14Z</dcterms:modified>
</cp:coreProperties>
</file>