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57" r:id="rId2"/>
    <p:sldId id="386" r:id="rId3"/>
    <p:sldId id="398" r:id="rId4"/>
    <p:sldId id="399" r:id="rId5"/>
    <p:sldId id="375" r:id="rId6"/>
    <p:sldId id="374" r:id="rId7"/>
    <p:sldId id="400" r:id="rId8"/>
    <p:sldId id="401" r:id="rId9"/>
    <p:sldId id="402" r:id="rId10"/>
    <p:sldId id="404" r:id="rId11"/>
    <p:sldId id="405" r:id="rId12"/>
    <p:sldId id="406" r:id="rId13"/>
    <p:sldId id="407" r:id="rId14"/>
    <p:sldId id="403" r:id="rId15"/>
    <p:sldId id="366" r:id="rId16"/>
    <p:sldId id="378" r:id="rId17"/>
    <p:sldId id="363" r:id="rId18"/>
    <p:sldId id="365" r:id="rId19"/>
    <p:sldId id="377" r:id="rId20"/>
    <p:sldId id="384" r:id="rId21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bastien MORICEAU" initials="SM" lastIdx="1" clrIdx="0">
    <p:extLst>
      <p:ext uri="{19B8F6BF-5375-455C-9EA6-DF929625EA0E}">
        <p15:presenceInfo xmlns:p15="http://schemas.microsoft.com/office/powerpoint/2012/main" userId="S-1-5-21-1417001333-1060284298-2146552587-1123" providerId="AD"/>
      </p:ext>
    </p:extLst>
  </p:cmAuthor>
  <p:cmAuthor id="2" name="Stéphane BOUSSIN" initials="SB" lastIdx="1" clrIdx="1">
    <p:extLst>
      <p:ext uri="{19B8F6BF-5375-455C-9EA6-DF929625EA0E}">
        <p15:presenceInfo xmlns:p15="http://schemas.microsoft.com/office/powerpoint/2012/main" userId="S-1-5-21-1417001333-1060284298-2146552587-81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600"/>
    <a:srgbClr val="9A1B17"/>
    <a:srgbClr val="505150"/>
    <a:srgbClr val="141313"/>
    <a:srgbClr val="D94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86410" autoAdjust="0"/>
  </p:normalViewPr>
  <p:slideViewPr>
    <p:cSldViewPr snapToGrid="0" snapToObjects="1">
      <p:cViewPr varScale="1">
        <p:scale>
          <a:sx n="96" d="100"/>
          <a:sy n="96" d="100"/>
        </p:scale>
        <p:origin x="720" y="72"/>
      </p:cViewPr>
      <p:guideLst>
        <p:guide orient="horz" pos="1620"/>
        <p:guide pos="2880"/>
        <p:guide orient="horz" pos="3239"/>
        <p:guide pos="336"/>
      </p:guideLst>
    </p:cSldViewPr>
  </p:slideViewPr>
  <p:outlineViewPr>
    <p:cViewPr>
      <p:scale>
        <a:sx n="33" d="100"/>
        <a:sy n="33" d="100"/>
      </p:scale>
      <p:origin x="0" y="-51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1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0D19E-4268-4F4A-ABFB-2F5C7A1C02EE}" type="datetime1">
              <a:rPr lang="fr-FR" smtClean="0"/>
              <a:t>16/01/2017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1830A-07D9-5145-8D79-97186D940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27382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7ABF-C2DA-4F04-98D4-D187D0433F97}" type="datetime1">
              <a:rPr lang="fr-FR" smtClean="0"/>
              <a:t>16/01/2017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374B-A56D-314D-B6C1-FA3A15BE76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15784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F1B0DC6-7887-4AE3-8D7D-645CA2C1BB14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14341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F1A1FAB-66AF-4144-A034-F694F54450D0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41685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F1A1FAB-66AF-4144-A034-F694F54450D0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05609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F1A1FAB-66AF-4144-A034-F694F54450D0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47105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F1A1FAB-66AF-4144-A034-F694F54450D0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340058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8FAC415-8CE6-44B2-B353-4C8E9B3A6D1E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1411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Dashboard SDv2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E535D3B-510C-4F2C-88C4-4F92570A0CEF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172508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F10AF14-759E-43ED-8F3B-9175243B6A20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013735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489AAA-A4E2-4CCF-BEFF-B72B94E93610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3543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853C787-E923-44A5-83FF-1EF7EBA39997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79498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F614-A181-4291-A16D-DF540EF7049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06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9F614-A181-4291-A16D-DF540EF7049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05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0DA3884-7A74-4410-B377-8740C99BFA09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515417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F1A1FAB-66AF-4144-A034-F694F54450D0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3336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F1A1FAB-66AF-4144-A034-F694F54450D0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540763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F1A1FAB-66AF-4144-A034-F694F54450D0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9630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F1A1FAB-66AF-4144-A034-F694F54450D0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124523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/>
              <a:t>Pour l’élément image, les différentes déclinaisons de couleurs sont identiques</a:t>
            </a:r>
            <a:r>
              <a:rPr lang="fr-FR" sz="3600" baseline="0" dirty="0"/>
              <a:t> à celles utilisées dans la partie « têtes de section »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374B-A56D-314D-B6C1-FA3A15BE76D4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F1A1FAB-66AF-4144-A034-F694F54450D0}" type="datetime1">
              <a:rPr lang="fr-FR" smtClean="0"/>
              <a:t>16/01/2017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00549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45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99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5FC07D-590D-4C02-B35B-CC09C22CC3C4}" type="datetime1">
              <a:rPr lang="fr-FR" smtClean="0"/>
              <a:t>16/01/2017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/>
              <a:t>test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38A402C-D5CD-9E48-9110-0087ADD0C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038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93958" y="4791805"/>
            <a:ext cx="2057400" cy="273844"/>
          </a:xfrm>
          <a:prstGeom prst="rect">
            <a:avLst/>
          </a:prstGeom>
        </p:spPr>
        <p:txBody>
          <a:bodyPr/>
          <a:lstStyle/>
          <a:p>
            <a:fld id="{B85C7E84-B841-4CD7-B046-9B2E0907C47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2033718" y="4791805"/>
            <a:ext cx="2020479" cy="273844"/>
          </a:xfrm>
          <a:prstGeom prst="rect">
            <a:avLst/>
          </a:prstGeom>
        </p:spPr>
        <p:txBody>
          <a:bodyPr/>
          <a:lstStyle/>
          <a:p>
            <a:endParaRPr lang="fr-FR" sz="900" dirty="0"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89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3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39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21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16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3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22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22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.wdp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301" y="196644"/>
            <a:ext cx="8749885" cy="42880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04872" y="196644"/>
            <a:ext cx="8869155" cy="4288269"/>
          </a:xfrm>
          <a:prstGeom prst="rect">
            <a:avLst/>
          </a:prstGeom>
          <a:gradFill>
            <a:gsLst>
              <a:gs pos="55000">
                <a:srgbClr val="000000">
                  <a:alpha val="40000"/>
                </a:srgbClr>
              </a:gs>
              <a:gs pos="0">
                <a:schemeClr val="tx1">
                  <a:alpha val="6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 descr="lbn_logo_solo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8885" y="4669971"/>
            <a:ext cx="337656" cy="33765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976956" y="1918551"/>
            <a:ext cx="2622193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2800" b="1" dirty="0">
                <a:solidFill>
                  <a:schemeClr val="bg1"/>
                </a:solidFill>
                <a:latin typeface="Gotham" panose="02000604030000020004" pitchFamily="50" charset="0"/>
                <a:cs typeface="Arial"/>
              </a:rPr>
              <a:t>SELFDEPLOY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0460" y="864624"/>
            <a:ext cx="37042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fr-FR" sz="23000" kern="0" spc="-3080" dirty="0">
                <a:solidFill>
                  <a:srgbClr val="F7A600">
                    <a:alpha val="49000"/>
                  </a:srgbClr>
                </a:solidFill>
                <a:latin typeface="Gotham Medium"/>
                <a:cs typeface="Gotham Medium"/>
              </a:rPr>
              <a:t>01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063438" y="2379420"/>
            <a:ext cx="1252266" cy="246221"/>
          </a:xfrm>
          <a:prstGeom prst="rect">
            <a:avLst/>
          </a:prstGeom>
          <a:solidFill>
            <a:srgbClr val="F7A600"/>
          </a:solidFill>
        </p:spPr>
        <p:txBody>
          <a:bodyPr wrap="none" rtlCol="0">
            <a:spAutoFit/>
          </a:bodyPr>
          <a:lstStyle/>
          <a:p>
            <a:r>
              <a:rPr lang="fr-FR" sz="1000" b="1" cap="all" dirty="0" err="1">
                <a:latin typeface="Gotham Medium"/>
                <a:cs typeface="Gotham Book"/>
              </a:rPr>
              <a:t>Features</a:t>
            </a:r>
            <a:r>
              <a:rPr lang="fr-FR" sz="1000" b="1" cap="all" dirty="0">
                <a:latin typeface="Gotham Medium"/>
                <a:cs typeface="Gotham Book"/>
              </a:rPr>
              <a:t> CLES</a:t>
            </a:r>
          </a:p>
        </p:txBody>
      </p:sp>
    </p:spTree>
    <p:extLst>
      <p:ext uri="{BB962C8B-B14F-4D97-AF65-F5344CB8AC3E}">
        <p14:creationId xmlns:p14="http://schemas.microsoft.com/office/powerpoint/2010/main" val="344225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466339"/>
            <a:ext cx="6752393" cy="4271015"/>
          </a:xfrm>
          <a:prstGeom prst="rect">
            <a:avLst/>
          </a:prstGeom>
        </p:spPr>
      </p:pic>
      <p:pic>
        <p:nvPicPr>
          <p:cNvPr id="26" name="Image 25" descr="lbn_logo_solo.ai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37354"/>
            <a:ext cx="263408" cy="2634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7160" y="155947"/>
            <a:ext cx="2316660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Arial"/>
              </a:rPr>
              <a:t>CREATION D’UNE NOUVELLE INSTANCE</a:t>
            </a:r>
            <a:endParaRPr lang="fr-FR" sz="800" dirty="0">
              <a:solidFill>
                <a:schemeClr val="bg1"/>
              </a:solidFill>
              <a:latin typeface="Gotham Book"/>
              <a:cs typeface="Gotham Book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53343" y="4077884"/>
            <a:ext cx="220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Choix sur la totalité de </a:t>
            </a:r>
            <a:r>
              <a:rPr lang="fr-FR" sz="1350" cap="all" dirty="0" err="1">
                <a:latin typeface="Gotham Black" panose="02000604040000020004" pitchFamily="50" charset="0"/>
                <a:cs typeface="Arial" panose="020B0604020202020204" pitchFamily="34" charset="0"/>
              </a:rPr>
              <a:t>flavours</a:t>
            </a: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 du fournisseur</a:t>
            </a:r>
          </a:p>
        </p:txBody>
      </p:sp>
      <p:sp>
        <p:nvSpPr>
          <p:cNvPr id="8" name="Légende à une bordure 1 7"/>
          <p:cNvSpPr/>
          <p:nvPr/>
        </p:nvSpPr>
        <p:spPr>
          <a:xfrm>
            <a:off x="6562394" y="2815318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48094"/>
              <a:gd name="adj4" fmla="val 487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957116" y="3362303"/>
            <a:ext cx="192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programmation de la création et suppression de l’instance</a:t>
            </a:r>
          </a:p>
        </p:txBody>
      </p:sp>
      <p:sp>
        <p:nvSpPr>
          <p:cNvPr id="10" name="Légende à une bordure 1 9"/>
          <p:cNvSpPr/>
          <p:nvPr/>
        </p:nvSpPr>
        <p:spPr>
          <a:xfrm>
            <a:off x="1197367" y="3585625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48094"/>
              <a:gd name="adj4" fmla="val 487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6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lbn_logo_solo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37354"/>
            <a:ext cx="263408" cy="2634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7160" y="155947"/>
            <a:ext cx="2316660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Arial"/>
              </a:rPr>
              <a:t>CREATION D’UNE NOUVELLE INSTANCE</a:t>
            </a:r>
            <a:endParaRPr lang="fr-FR" sz="800" dirty="0">
              <a:solidFill>
                <a:schemeClr val="bg1"/>
              </a:solidFill>
              <a:latin typeface="Gotham Book"/>
              <a:cs typeface="Gotham Book"/>
            </a:endParaRPr>
          </a:p>
        </p:txBody>
      </p:sp>
      <p:sp>
        <p:nvSpPr>
          <p:cNvPr id="8" name="Légende à une bordure 1 7"/>
          <p:cNvSpPr/>
          <p:nvPr/>
        </p:nvSpPr>
        <p:spPr>
          <a:xfrm>
            <a:off x="6363611" y="986505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48094"/>
              <a:gd name="adj4" fmla="val 487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668881" y="1440609"/>
            <a:ext cx="192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Installation des rôles (configuration management)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492137"/>
            <a:ext cx="5945588" cy="183731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17" y="2450195"/>
            <a:ext cx="5935822" cy="1884668"/>
          </a:xfrm>
          <a:prstGeom prst="rect">
            <a:avLst/>
          </a:prstGeom>
        </p:spPr>
      </p:pic>
      <p:sp>
        <p:nvSpPr>
          <p:cNvPr id="12" name="Légende à une bordure 1 11"/>
          <p:cNvSpPr/>
          <p:nvPr/>
        </p:nvSpPr>
        <p:spPr>
          <a:xfrm>
            <a:off x="6485073" y="2957429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48094"/>
              <a:gd name="adj4" fmla="val 487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790343" y="3411533"/>
            <a:ext cx="1921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Gestion des espaces disque</a:t>
            </a:r>
          </a:p>
        </p:txBody>
      </p:sp>
    </p:spTree>
    <p:extLst>
      <p:ext uri="{BB962C8B-B14F-4D97-AF65-F5344CB8AC3E}">
        <p14:creationId xmlns:p14="http://schemas.microsoft.com/office/powerpoint/2010/main" val="399202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lbn_logo_solo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37354"/>
            <a:ext cx="263408" cy="2634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7160" y="155947"/>
            <a:ext cx="1535998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Gotham Book"/>
              </a:rPr>
              <a:t>BACKUP ET SCHEDULING</a:t>
            </a:r>
          </a:p>
        </p:txBody>
      </p:sp>
      <p:sp>
        <p:nvSpPr>
          <p:cNvPr id="8" name="Légende à une bordure 1 7"/>
          <p:cNvSpPr/>
          <p:nvPr/>
        </p:nvSpPr>
        <p:spPr>
          <a:xfrm>
            <a:off x="6405133" y="1078546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48094"/>
              <a:gd name="adj4" fmla="val 487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405133" y="1600772"/>
            <a:ext cx="1921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BACKUP GRANULAIRE</a:t>
            </a:r>
          </a:p>
        </p:txBody>
      </p:sp>
      <p:sp>
        <p:nvSpPr>
          <p:cNvPr id="12" name="Légende à une bordure 1 11"/>
          <p:cNvSpPr/>
          <p:nvPr/>
        </p:nvSpPr>
        <p:spPr>
          <a:xfrm>
            <a:off x="6405133" y="2957429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48094"/>
              <a:gd name="adj4" fmla="val 487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790343" y="3411533"/>
            <a:ext cx="19212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PLANS DE SCHEDULING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1" y="506897"/>
            <a:ext cx="5876014" cy="14878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1" y="2161530"/>
            <a:ext cx="5907114" cy="27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0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lbn_logo_solo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37354"/>
            <a:ext cx="263408" cy="2634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7160" y="155947"/>
            <a:ext cx="771365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Gotham Book"/>
              </a:rPr>
              <a:t>SOMMAIRE</a:t>
            </a:r>
          </a:p>
        </p:txBody>
      </p:sp>
      <p:sp>
        <p:nvSpPr>
          <p:cNvPr id="8" name="Légende à une bordure 1 7"/>
          <p:cNvSpPr/>
          <p:nvPr/>
        </p:nvSpPr>
        <p:spPr>
          <a:xfrm>
            <a:off x="7230520" y="2650334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48094"/>
              <a:gd name="adj4" fmla="val 487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226978" y="3223709"/>
            <a:ext cx="1657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SOMMAIRE DES COUTS AVANT DE LANCER LE PROVISIONING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455187"/>
            <a:ext cx="6958114" cy="45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6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lbn_logo_solo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37354"/>
            <a:ext cx="263408" cy="2634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7160" y="155947"/>
            <a:ext cx="1495922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Arial"/>
              </a:rPr>
              <a:t>LISTING DES DEMANDES</a:t>
            </a:r>
            <a:endParaRPr lang="fr-FR" sz="800" dirty="0">
              <a:solidFill>
                <a:schemeClr val="bg1"/>
              </a:solidFill>
              <a:latin typeface="Gotham Book"/>
              <a:cs typeface="Gotham Book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806870" y="3950236"/>
            <a:ext cx="2464827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ETAT DES LIEUX </a:t>
            </a:r>
          </a:p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ET </a:t>
            </a:r>
          </a:p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VALIDATION DES DEMANDES</a:t>
            </a:r>
          </a:p>
        </p:txBody>
      </p:sp>
      <p:sp>
        <p:nvSpPr>
          <p:cNvPr id="8" name="Légende à une bordure 1 7"/>
          <p:cNvSpPr/>
          <p:nvPr/>
        </p:nvSpPr>
        <p:spPr>
          <a:xfrm>
            <a:off x="6524221" y="3991332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48094"/>
              <a:gd name="adj4" fmla="val 487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598150"/>
            <a:ext cx="7409318" cy="33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1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r.lvmh-static.com/uploads/2014/12/fondation-entreprise-lvmh-2000x1100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0"/>
          <a:stretch/>
        </p:blipFill>
        <p:spPr bwMode="auto">
          <a:xfrm>
            <a:off x="137160" y="143097"/>
            <a:ext cx="8870769" cy="9035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5325533" y="139700"/>
            <a:ext cx="3691007" cy="429166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 descr="lbn_logo_solo.ai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44219"/>
            <a:ext cx="263408" cy="2634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884" y="544512"/>
            <a:ext cx="3912009" cy="433141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56848" y="1600190"/>
            <a:ext cx="44453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Approche multi-tenant permettant un pilotage fin de chaque projet</a:t>
            </a:r>
          </a:p>
        </p:txBody>
      </p:sp>
      <p:sp>
        <p:nvSpPr>
          <p:cNvPr id="11" name="Légende à une bordure 1 10"/>
          <p:cNvSpPr/>
          <p:nvPr/>
        </p:nvSpPr>
        <p:spPr>
          <a:xfrm>
            <a:off x="4032250" y="2412358"/>
            <a:ext cx="1387366" cy="848575"/>
          </a:xfrm>
          <a:prstGeom prst="accentCallout1">
            <a:avLst>
              <a:gd name="adj1" fmla="val 76964"/>
              <a:gd name="adj2" fmla="val 23485"/>
              <a:gd name="adj3" fmla="val -20028"/>
              <a:gd name="adj4" fmla="val -7469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18693" y="2170378"/>
            <a:ext cx="2531747" cy="749812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50000"/>
                  </a:schemeClr>
                </a:solidFill>
                <a:latin typeface="Gotham Book"/>
                <a:cs typeface="Gotham Book"/>
              </a:rPr>
              <a:t>Gestion des droits, suivi budgétaire, personnalisation du catalogue de services, ventilation des coûts, ….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160" y="155947"/>
            <a:ext cx="1736373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Arial"/>
              </a:rPr>
              <a:t>PRESENTATION SELFDEPLOY</a:t>
            </a:r>
            <a:endParaRPr lang="fr-FR" sz="800" dirty="0">
              <a:solidFill>
                <a:schemeClr val="bg1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4452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lbn_logo_solo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37354"/>
            <a:ext cx="263408" cy="26340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37" y="95654"/>
            <a:ext cx="8490196" cy="47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47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r.lvmh-static.com/uploads/2014/12/fondation-entreprise-lvmh-2000x1100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0"/>
          <a:stretch/>
        </p:blipFill>
        <p:spPr bwMode="auto">
          <a:xfrm>
            <a:off x="137160" y="143097"/>
            <a:ext cx="8870769" cy="9035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5325533" y="139700"/>
            <a:ext cx="3691007" cy="429166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 descr="lbn_logo_solo.ai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44219"/>
            <a:ext cx="263408" cy="26340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36660" y="4944458"/>
            <a:ext cx="389559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6968FD6-605F-684E-9FAE-AC9082F61633}" type="slidenum">
              <a:rPr lang="fr-FR" sz="600" kern="0" spc="50" smtClean="0">
                <a:solidFill>
                  <a:srgbClr val="7F7F7F"/>
                </a:solidFill>
                <a:latin typeface="Gotham Book"/>
                <a:cs typeface="Gotham Book"/>
              </a:rPr>
              <a:t>17</a:t>
            </a:fld>
            <a:r>
              <a:rPr lang="fr-FR" sz="600" kern="0" spc="50" dirty="0">
                <a:solidFill>
                  <a:srgbClr val="7F7F7F"/>
                </a:solidFill>
                <a:latin typeface="Gotham Book"/>
                <a:cs typeface="Gotham Book"/>
              </a:rPr>
              <a:t> // </a:t>
            </a:r>
            <a:fld id="{B684179D-0142-43FB-8ECA-B9F409352FCA}" type="datetime4">
              <a:rPr lang="fr-FR" sz="600" kern="0" cap="all" spc="50" smtClean="0">
                <a:solidFill>
                  <a:srgbClr val="7F7F7F"/>
                </a:solidFill>
                <a:latin typeface="Gotham Book"/>
                <a:cs typeface="Gotham Book"/>
              </a:rPr>
              <a:t>16 janvier 2017</a:t>
            </a:fld>
            <a:r>
              <a:rPr lang="fr-FR" sz="600" kern="0" spc="50" dirty="0">
                <a:solidFill>
                  <a:srgbClr val="7F7F7F"/>
                </a:solidFill>
                <a:latin typeface="Gotham Book"/>
                <a:cs typeface="Gotham Book"/>
              </a:rPr>
              <a:t> // </a:t>
            </a:r>
            <a:r>
              <a:rPr lang="fr-FR" sz="600" kern="0" spc="50" dirty="0">
                <a:solidFill>
                  <a:schemeClr val="bg1">
                    <a:lumMod val="50000"/>
                  </a:schemeClr>
                </a:solidFill>
                <a:latin typeface="Gotham Book"/>
                <a:cs typeface="Gotham Book"/>
              </a:rPr>
              <a:t>Apéro Cloud // Etude Cloud Hybride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318" y="1188369"/>
            <a:ext cx="4713533" cy="19444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83" y="3207991"/>
            <a:ext cx="5200650" cy="18288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6519" y="1801682"/>
            <a:ext cx="2464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Suivi des budgets </a:t>
            </a:r>
            <a:r>
              <a:rPr lang="fr-FR" sz="1350" cap="all" dirty="0" err="1">
                <a:latin typeface="Gotham Black" panose="02000604040000020004" pitchFamily="50" charset="0"/>
                <a:cs typeface="Arial" panose="020B0604020202020204" pitchFamily="34" charset="0"/>
              </a:rPr>
              <a:t>iaas</a:t>
            </a: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 par provider</a:t>
            </a:r>
          </a:p>
        </p:txBody>
      </p:sp>
      <p:sp>
        <p:nvSpPr>
          <p:cNvPr id="7" name="Légende à une bordure 1 6"/>
          <p:cNvSpPr/>
          <p:nvPr/>
        </p:nvSpPr>
        <p:spPr>
          <a:xfrm>
            <a:off x="3664318" y="1631309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46855"/>
              <a:gd name="adj4" fmla="val -6333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080768" y="3660707"/>
            <a:ext cx="24648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Définition et suivi temps réel de quotas par ressources</a:t>
            </a:r>
          </a:p>
        </p:txBody>
      </p:sp>
      <p:sp>
        <p:nvSpPr>
          <p:cNvPr id="15" name="Légende à une bordure 1 14"/>
          <p:cNvSpPr/>
          <p:nvPr/>
        </p:nvSpPr>
        <p:spPr>
          <a:xfrm>
            <a:off x="5651967" y="3653670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34469"/>
              <a:gd name="adj4" fmla="val 2530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37160" y="155947"/>
            <a:ext cx="1736373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Arial"/>
              </a:rPr>
              <a:t>PRESENTATION SELFDEPLOY</a:t>
            </a:r>
            <a:endParaRPr lang="fr-FR" sz="800" dirty="0">
              <a:solidFill>
                <a:schemeClr val="bg1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735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r.lvmh-static.com/uploads/2014/12/fondation-entreprise-lvmh-2000x1100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0"/>
          <a:stretch/>
        </p:blipFill>
        <p:spPr bwMode="auto">
          <a:xfrm>
            <a:off x="137160" y="143097"/>
            <a:ext cx="8870769" cy="9035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 44" descr="lbn_logo_solo.ai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44219"/>
            <a:ext cx="263408" cy="26340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4540" y="1807237"/>
            <a:ext cx="6177743" cy="278055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79203" y="1345863"/>
            <a:ext cx="75248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Broker interne : valorisation de services aux directions métiers</a:t>
            </a:r>
          </a:p>
        </p:txBody>
      </p:sp>
      <p:sp>
        <p:nvSpPr>
          <p:cNvPr id="9" name="Légende à une bordure 1 8"/>
          <p:cNvSpPr/>
          <p:nvPr/>
        </p:nvSpPr>
        <p:spPr>
          <a:xfrm>
            <a:off x="2257293" y="1910117"/>
            <a:ext cx="1387366" cy="848575"/>
          </a:xfrm>
          <a:prstGeom prst="accentCallout1">
            <a:avLst>
              <a:gd name="adj1" fmla="val 76964"/>
              <a:gd name="adj2" fmla="val 23485"/>
              <a:gd name="adj3" fmla="val -20028"/>
              <a:gd name="adj4" fmla="val -7469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37160" y="155947"/>
            <a:ext cx="1736373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Arial"/>
              </a:rPr>
              <a:t>PRESENTATION SELFDEPLOY</a:t>
            </a:r>
            <a:endParaRPr lang="fr-FR" sz="800" dirty="0">
              <a:solidFill>
                <a:schemeClr val="bg1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49789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lbn_logo_solo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37354"/>
            <a:ext cx="263408" cy="26340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76" y="702761"/>
            <a:ext cx="7733565" cy="40345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" y="155947"/>
            <a:ext cx="1736373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Arial"/>
              </a:rPr>
              <a:t>PRESENTATION SELFDEPLOY</a:t>
            </a:r>
            <a:endParaRPr lang="fr-FR" sz="800" dirty="0">
              <a:solidFill>
                <a:schemeClr val="bg1"/>
              </a:solidFill>
              <a:latin typeface="Gotham Book"/>
              <a:cs typeface="Gotham Book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14910" y="2930740"/>
            <a:ext cx="27239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Intégration du monitoring, métrologie et outils d’ITSM</a:t>
            </a:r>
          </a:p>
        </p:txBody>
      </p:sp>
      <p:sp>
        <p:nvSpPr>
          <p:cNvPr id="8" name="Légende à une bordure 1 7"/>
          <p:cNvSpPr/>
          <p:nvPr/>
        </p:nvSpPr>
        <p:spPr>
          <a:xfrm>
            <a:off x="5945437" y="2914562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29515"/>
              <a:gd name="adj4" fmla="val 2151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40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r.lvmh-static.com/uploads/2014/12/fondation-entreprise-lvmh-2000x1100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0"/>
          <a:stretch/>
        </p:blipFill>
        <p:spPr bwMode="auto">
          <a:xfrm>
            <a:off x="137160" y="143097"/>
            <a:ext cx="8870769" cy="9035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 44" descr="lbn_logo_solo.ai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44219"/>
            <a:ext cx="263408" cy="26340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484" y="1350479"/>
            <a:ext cx="2395919" cy="1520814"/>
          </a:xfrm>
          <a:prstGeom prst="rect">
            <a:avLst/>
          </a:prstGeom>
        </p:spPr>
      </p:pic>
      <p:pic>
        <p:nvPicPr>
          <p:cNvPr id="9218" name="Picture 2" descr="Afficher l'image d'origine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0242" y="3324436"/>
            <a:ext cx="1142402" cy="122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6353" y="1679444"/>
            <a:ext cx="1586242" cy="23836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511" y="139701"/>
            <a:ext cx="3719786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Gotham Book"/>
              </a:rPr>
              <a:t>UNE PLATE-FORME ROBUSTE, EVOLUTIVE ET PERENNE</a:t>
            </a:r>
          </a:p>
        </p:txBody>
      </p:sp>
    </p:spTree>
    <p:extLst>
      <p:ext uri="{BB962C8B-B14F-4D97-AF65-F5344CB8AC3E}">
        <p14:creationId xmlns:p14="http://schemas.microsoft.com/office/powerpoint/2010/main" val="273709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856" y="184312"/>
            <a:ext cx="8803758" cy="427338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8856" y="184312"/>
            <a:ext cx="8869159" cy="4288269"/>
          </a:xfrm>
          <a:prstGeom prst="rect">
            <a:avLst/>
          </a:prstGeom>
          <a:gradFill>
            <a:gsLst>
              <a:gs pos="69000">
                <a:srgbClr val="000000">
                  <a:alpha val="50000"/>
                </a:srgbClr>
              </a:gs>
              <a:gs pos="0">
                <a:schemeClr val="tx1">
                  <a:alpha val="65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lbn_logo_solo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8885" y="4669971"/>
            <a:ext cx="337656" cy="33765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2419" y="1499303"/>
            <a:ext cx="2262158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3600" b="1" dirty="0">
                <a:solidFill>
                  <a:schemeClr val="bg1"/>
                </a:solidFill>
                <a:latin typeface="Gotham" panose="02000604030000020004" pitchFamily="50" charset="0"/>
                <a:cs typeface="Arial"/>
              </a:rPr>
              <a:t>Questions</a:t>
            </a:r>
          </a:p>
          <a:p>
            <a:pPr>
              <a:lnSpc>
                <a:spcPct val="80000"/>
              </a:lnSpc>
            </a:pPr>
            <a:r>
              <a:rPr lang="fr-FR" sz="3600" b="1" dirty="0">
                <a:solidFill>
                  <a:schemeClr val="bg1"/>
                </a:solidFill>
                <a:latin typeface="Gotham" panose="02000604030000020004" pitchFamily="50" charset="0"/>
                <a:cs typeface="Arial"/>
              </a:rPr>
              <a:t>Réponses</a:t>
            </a:r>
          </a:p>
          <a:p>
            <a:pPr>
              <a:lnSpc>
                <a:spcPct val="80000"/>
              </a:lnSpc>
            </a:pPr>
            <a:r>
              <a:rPr lang="fr-FR" sz="3600" b="1" dirty="0">
                <a:solidFill>
                  <a:schemeClr val="bg1"/>
                </a:solidFill>
                <a:latin typeface="Gotham" panose="02000604030000020004" pitchFamily="50" charset="0"/>
                <a:cs typeface="Arial"/>
              </a:rPr>
              <a:t>        ?</a:t>
            </a:r>
          </a:p>
        </p:txBody>
      </p:sp>
    </p:spTree>
    <p:extLst>
      <p:ext uri="{BB962C8B-B14F-4D97-AF65-F5344CB8AC3E}">
        <p14:creationId xmlns:p14="http://schemas.microsoft.com/office/powerpoint/2010/main" val="105420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8074" y="2552044"/>
            <a:ext cx="1548000" cy="734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fr-FR" sz="1400" dirty="0">
                <a:solidFill>
                  <a:srgbClr val="4472C4">
                    <a:lumMod val="50000"/>
                  </a:srgbClr>
                </a:solidFill>
                <a:latin typeface="Corbel" panose="020B0503020204020204" pitchFamily="34" charset="0"/>
              </a:rPr>
              <a:t>Infogérance</a:t>
            </a:r>
            <a:endParaRPr lang="fr-FR" sz="1000" dirty="0">
              <a:solidFill>
                <a:srgbClr val="4472C4">
                  <a:lumMod val="50000"/>
                </a:srgbClr>
              </a:solidFill>
              <a:latin typeface="Corbel" panose="020B0503020204020204" pitchFamily="34" charset="0"/>
            </a:endParaRPr>
          </a:p>
          <a:p>
            <a:pPr algn="ctr"/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Corbel" panose="020B0503020204020204" pitchFamily="34" charset="0"/>
              </a:rPr>
              <a:t>Monitoring, Infogérance, Performance, Capacity planning, Reporting</a:t>
            </a:r>
            <a:endParaRPr lang="fr-FR" sz="1000" dirty="0">
              <a:solidFill>
                <a:prstClr val="white">
                  <a:lumMod val="50000"/>
                </a:prstClr>
              </a:solidFill>
              <a:latin typeface="Corbel" panose="020B0503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6339" y="2552044"/>
            <a:ext cx="1548000" cy="734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defTabSz="1076298"/>
            <a:r>
              <a:rPr lang="fr-FR" sz="1400" dirty="0">
                <a:solidFill>
                  <a:srgbClr val="4472C4">
                    <a:lumMod val="50000"/>
                  </a:srgbClr>
                </a:solidFill>
                <a:latin typeface="Corbel" panose="020B0503020204020204" pitchFamily="34" charset="0"/>
              </a:rPr>
              <a:t>Sécurité</a:t>
            </a:r>
            <a:endParaRPr lang="fr-FR" sz="1000" dirty="0">
              <a:solidFill>
                <a:srgbClr val="4472C4">
                  <a:lumMod val="50000"/>
                </a:srgbClr>
              </a:solidFill>
              <a:latin typeface="Corbel" panose="020B0503020204020204" pitchFamily="34" charset="0"/>
            </a:endParaRPr>
          </a:p>
          <a:p>
            <a:pPr algn="ctr"/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Corbel" panose="020B0503020204020204" pitchFamily="34" charset="0"/>
              </a:rPr>
              <a:t>Conformité, Sécurité réseau, Gestion des droits, Alertes, Sauvegarde</a:t>
            </a:r>
            <a:endParaRPr lang="fr-FR" sz="1000" dirty="0">
              <a:solidFill>
                <a:prstClr val="white">
                  <a:lumMod val="50000"/>
                </a:prstClr>
              </a:solidFill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4604" y="2552044"/>
            <a:ext cx="1548000" cy="734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defTabSz="1076298"/>
            <a:r>
              <a:rPr lang="fr-FR" sz="1400" dirty="0">
                <a:solidFill>
                  <a:srgbClr val="4472C4">
                    <a:lumMod val="50000"/>
                  </a:srgbClr>
                </a:solidFill>
                <a:latin typeface="Corbel" panose="020B0503020204020204" pitchFamily="34" charset="0"/>
              </a:rPr>
              <a:t>Automatisation</a:t>
            </a:r>
            <a:endParaRPr lang="fr-FR" sz="1000" dirty="0">
              <a:solidFill>
                <a:srgbClr val="4472C4">
                  <a:lumMod val="50000"/>
                </a:srgbClr>
              </a:solidFill>
              <a:latin typeface="Corbel" panose="020B0503020204020204" pitchFamily="34" charset="0"/>
            </a:endParaRPr>
          </a:p>
          <a:p>
            <a:pPr algn="ctr"/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Corbel" panose="020B0503020204020204" pitchFamily="34" charset="0"/>
              </a:rPr>
              <a:t>Processus, workflows, provisionnement, orchestration</a:t>
            </a:r>
          </a:p>
          <a:p>
            <a:pPr algn="ctr"/>
            <a:endParaRPr lang="fr-FR" sz="1000" dirty="0">
              <a:solidFill>
                <a:prstClr val="white">
                  <a:lumMod val="50000"/>
                </a:prst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2868" y="2552044"/>
            <a:ext cx="1548000" cy="734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defTabSz="1076298"/>
            <a:r>
              <a:rPr lang="fr-FR" sz="1400" dirty="0">
                <a:solidFill>
                  <a:srgbClr val="4472C4">
                    <a:lumMod val="50000"/>
                  </a:srgbClr>
                </a:solidFill>
                <a:latin typeface="Corbel" panose="020B0503020204020204" pitchFamily="34" charset="0"/>
              </a:rPr>
              <a:t>Intégration</a:t>
            </a:r>
            <a:endParaRPr lang="fr-FR" sz="1000" dirty="0">
              <a:solidFill>
                <a:srgbClr val="4472C4">
                  <a:lumMod val="50000"/>
                </a:srgbClr>
              </a:solidFill>
              <a:latin typeface="Corbel" panose="020B0503020204020204" pitchFamily="34" charset="0"/>
            </a:endParaRPr>
          </a:p>
          <a:p>
            <a:pPr algn="ctr"/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Corbel" panose="020B0503020204020204" pitchFamily="34" charset="0"/>
              </a:rPr>
              <a:t>Outils et processus, gestion des configurations, intégration CMDB</a:t>
            </a:r>
          </a:p>
          <a:p>
            <a:pPr algn="ctr"/>
            <a:endParaRPr lang="fr-FR" sz="1000" dirty="0">
              <a:solidFill>
                <a:prstClr val="white">
                  <a:lumMod val="50000"/>
                </a:prst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38074" y="1266732"/>
            <a:ext cx="122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fr-FR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Provisioning</a:t>
            </a:r>
            <a:endParaRPr lang="fr-FR" sz="1100" dirty="0">
              <a:solidFill>
                <a:prstClr val="black">
                  <a:lumMod val="65000"/>
                  <a:lumOff val="35000"/>
                </a:prstClr>
              </a:solidFill>
              <a:latin typeface="Corbel" panose="020B0503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38074" y="1712112"/>
            <a:ext cx="122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fr-F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Security &amp; Profil management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40313" y="1266732"/>
            <a:ext cx="122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fr-F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Orchestration &amp; Automation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40784" y="1712112"/>
            <a:ext cx="122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fr-FR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Metrics</a:t>
            </a:r>
            <a:r>
              <a:rPr lang="fr-F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 &amp; Monitoring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42552" y="1266732"/>
            <a:ext cx="122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fr-F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Catalogue de Service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43494" y="1712112"/>
            <a:ext cx="122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fr-F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PaaS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44791" y="1266732"/>
            <a:ext cx="122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fr-F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Marketplace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46205" y="1712112"/>
            <a:ext cx="122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fr-FR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Analytics</a:t>
            </a:r>
            <a:r>
              <a:rPr lang="fr-F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 &amp; </a:t>
            </a:r>
            <a:r>
              <a:rPr lang="fr-FR" sz="11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Billing</a:t>
            </a:r>
            <a:endParaRPr lang="fr-FR" sz="1100" dirty="0">
              <a:solidFill>
                <a:prstClr val="black">
                  <a:lumMod val="65000"/>
                  <a:lumOff val="35000"/>
                </a:prstClr>
              </a:solidFill>
              <a:latin typeface="Corbel" panose="020B0503020204020204" pitchFamily="34" charset="0"/>
            </a:endParaRPr>
          </a:p>
        </p:txBody>
      </p:sp>
      <p:sp>
        <p:nvSpPr>
          <p:cNvPr id="20" name="Triangle isocèle 19"/>
          <p:cNvSpPr/>
          <p:nvPr/>
        </p:nvSpPr>
        <p:spPr>
          <a:xfrm>
            <a:off x="1338074" y="2326885"/>
            <a:ext cx="6467747" cy="14423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338075" y="2076776"/>
            <a:ext cx="6432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IT-as-a-service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47030" y="1266732"/>
            <a:ext cx="122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fr-F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Reporting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48916" y="1712112"/>
            <a:ext cx="1224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fr-F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Dashboard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1316809" y="3333899"/>
            <a:ext cx="6489013" cy="1339655"/>
            <a:chOff x="1316808" y="3333898"/>
            <a:chExt cx="6489013" cy="1339655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3517339" y="3596257"/>
              <a:ext cx="0" cy="2984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7408952" y="3593082"/>
              <a:ext cx="0" cy="2984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38074" y="3938770"/>
              <a:ext cx="2664000" cy="7347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orbel" panose="020B0503020204020204" pitchFamily="34" charset="0"/>
                </a:rPr>
                <a:t>Clouds publics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338074" y="3333898"/>
              <a:ext cx="6411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orbel" panose="020B0503020204020204" pitchFamily="34" charset="0"/>
                </a:rPr>
                <a:t>SELF DEPLOY - plateforme de gestion unifiée</a:t>
              </a: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lum bright="40000"/>
            </a:blip>
            <a:stretch>
              <a:fillRect/>
            </a:stretch>
          </p:blipFill>
          <p:spPr>
            <a:xfrm>
              <a:off x="3293566" y="3726255"/>
              <a:ext cx="745267" cy="482147"/>
            </a:xfrm>
            <a:prstGeom prst="rect">
              <a:avLst/>
            </a:prstGeom>
          </p:spPr>
        </p:pic>
        <p:pic>
          <p:nvPicPr>
            <p:cNvPr id="30" name="Picture 6" descr="http://www.sadasystems.com/images/content/azure_logo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481" b="-3400"/>
            <a:stretch/>
          </p:blipFill>
          <p:spPr bwMode="auto">
            <a:xfrm>
              <a:off x="1775267" y="4317150"/>
              <a:ext cx="322730" cy="309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http://www.jemmvision.com/sites/default/files/numergy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8" t="7525" r="12566" b="29517"/>
            <a:stretch/>
          </p:blipFill>
          <p:spPr bwMode="auto">
            <a:xfrm>
              <a:off x="2992683" y="4312501"/>
              <a:ext cx="290829" cy="31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http://q.infoqstatic.com/img/20141120/aliyun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002" b="-128"/>
            <a:stretch/>
          </p:blipFill>
          <p:spPr bwMode="auto">
            <a:xfrm>
              <a:off x="3663950" y="4332343"/>
              <a:ext cx="278516" cy="278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www.devsathish.com/assets/img/blog/aws-logo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2" t="4382" r="18465" b="43619"/>
            <a:stretch/>
          </p:blipFill>
          <p:spPr bwMode="auto">
            <a:xfrm>
              <a:off x="1371809" y="4318815"/>
              <a:ext cx="384441" cy="305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4" descr="http://cloud.croc.ru/bitrix/templates/index_en2/images/logo-en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3550" y="4311594"/>
              <a:ext cx="530116" cy="32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://www.expertsystem.com/wp-content/uploads/2015/10/Google-CloudPlatform_VerticalLockup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12" t="6157" r="27439" b="32040"/>
            <a:stretch/>
          </p:blipFill>
          <p:spPr bwMode="auto">
            <a:xfrm>
              <a:off x="2117014" y="4326710"/>
              <a:ext cx="307519" cy="290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/>
            <p:cNvSpPr/>
            <p:nvPr/>
          </p:nvSpPr>
          <p:spPr>
            <a:xfrm>
              <a:off x="4072117" y="3938770"/>
              <a:ext cx="1800000" cy="7347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orbel" panose="020B0503020204020204" pitchFamily="34" charset="0"/>
                </a:rPr>
                <a:t>Clouds privés</a:t>
              </a:r>
            </a:p>
          </p:txBody>
        </p:sp>
        <p:cxnSp>
          <p:nvCxnSpPr>
            <p:cNvPr id="37" name="Connecteur droit 36"/>
            <p:cNvCxnSpPr/>
            <p:nvPr/>
          </p:nvCxnSpPr>
          <p:spPr>
            <a:xfrm>
              <a:off x="1316808" y="3593082"/>
              <a:ext cx="643279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434046" y="3596257"/>
              <a:ext cx="0" cy="2984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2" descr="https://upload.wikimedia.org/wikipedia/fr/thumb/2/26/Logo-OVH.svg/langfr-220px-Logo-OVH.svg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7" t="9552" r="27935" b="47342"/>
            <a:stretch/>
          </p:blipFill>
          <p:spPr bwMode="auto">
            <a:xfrm>
              <a:off x="3302529" y="4361749"/>
              <a:ext cx="342405" cy="220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5970868" y="3938769"/>
              <a:ext cx="1800000" cy="7347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fr-FR" sz="14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Corbel" panose="020B0503020204020204" pitchFamily="34" charset="0"/>
                </a:rPr>
                <a:t>Infras</a:t>
              </a:r>
              <a:r>
                <a:rPr lang="fr-FR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orbel" panose="020B0503020204020204" pitchFamily="34" charset="0"/>
                </a:rPr>
                <a:t> privés</a:t>
              </a:r>
            </a:p>
          </p:txBody>
        </p:sp>
        <p:pic>
          <p:nvPicPr>
            <p:cNvPr id="41" name="Picture 8" descr="http://www.windriver.com/products/titanium-server/images/openstack_logo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575" y="4352637"/>
              <a:ext cx="862116" cy="258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2" descr="https://www.senetic.fr/i/descriptions/pl10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65" t="27161" r="11316" b="26700"/>
            <a:stretch/>
          </p:blipFill>
          <p:spPr bwMode="auto">
            <a:xfrm>
              <a:off x="6099947" y="4406640"/>
              <a:ext cx="727572" cy="157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https://wateroxconsulting.com/wp-content/uploads/2015/10/Microsoft-Hyper-V-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747" y="4338986"/>
              <a:ext cx="683747" cy="293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lum bright="40000"/>
            </a:blip>
            <a:stretch>
              <a:fillRect/>
            </a:stretch>
          </p:blipFill>
          <p:spPr>
            <a:xfrm>
              <a:off x="5180400" y="3726255"/>
              <a:ext cx="745267" cy="482147"/>
            </a:xfrm>
            <a:prstGeom prst="rect">
              <a:avLst/>
            </a:prstGeom>
          </p:spPr>
        </p:pic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058" y="3859673"/>
              <a:ext cx="303733" cy="303733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15">
              <a:lum brigh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821" y="3674011"/>
              <a:ext cx="540000" cy="540000"/>
            </a:xfrm>
            <a:prstGeom prst="rect">
              <a:avLst/>
            </a:prstGeom>
          </p:spPr>
        </p:pic>
      </p:grpSp>
      <p:pic>
        <p:nvPicPr>
          <p:cNvPr id="47" name="Image 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45103"/>
            <a:ext cx="8870769" cy="901508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37511" y="139701"/>
            <a:ext cx="1412615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Gotham Book"/>
              </a:rPr>
              <a:t>SELFDEPLOY EN BREF</a:t>
            </a:r>
          </a:p>
        </p:txBody>
      </p:sp>
    </p:spTree>
    <p:extLst>
      <p:ext uri="{BB962C8B-B14F-4D97-AF65-F5344CB8AC3E}">
        <p14:creationId xmlns:p14="http://schemas.microsoft.com/office/powerpoint/2010/main" val="350641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37511" y="139701"/>
            <a:ext cx="1412615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Gotham Book"/>
              </a:rPr>
              <a:t>DASHBOARD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43" y="139701"/>
            <a:ext cx="6202007" cy="49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lbn_logo_solo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37354"/>
            <a:ext cx="263408" cy="26340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46" y="570850"/>
            <a:ext cx="5182061" cy="40747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" y="155947"/>
            <a:ext cx="1079142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Gotham Book"/>
              </a:rPr>
              <a:t>CLOUD HYBRIDE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680786" y="2491768"/>
            <a:ext cx="2464827" cy="84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Cloud privé</a:t>
            </a:r>
          </a:p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Cloud hybride</a:t>
            </a:r>
          </a:p>
          <a:p>
            <a:pPr algn="ctr" defTabSz="335747">
              <a:spcAft>
                <a:spcPts val="450"/>
              </a:spcAft>
            </a:pPr>
            <a:endParaRPr lang="fr-FR" sz="1350" cap="all" dirty="0">
              <a:latin typeface="Gotham Black" panose="02000604040000020004" pitchFamily="50" charset="0"/>
              <a:cs typeface="Arial" panose="020B0604020202020204" pitchFamily="34" charset="0"/>
            </a:endParaRPr>
          </a:p>
        </p:txBody>
      </p:sp>
      <p:sp>
        <p:nvSpPr>
          <p:cNvPr id="8" name="Légende à une bordure 1 7"/>
          <p:cNvSpPr/>
          <p:nvPr/>
        </p:nvSpPr>
        <p:spPr>
          <a:xfrm>
            <a:off x="6284097" y="2405917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48094"/>
              <a:gd name="adj4" fmla="val 487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0439" y="3007603"/>
            <a:ext cx="805519" cy="8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4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lbn_logo_solo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37354"/>
            <a:ext cx="263408" cy="2634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7160" y="155947"/>
            <a:ext cx="1225015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Arial"/>
              </a:rPr>
              <a:t>CLOUD PROVIDERS</a:t>
            </a:r>
            <a:endParaRPr lang="fr-FR" sz="800" dirty="0">
              <a:solidFill>
                <a:schemeClr val="bg1"/>
              </a:solidFill>
              <a:latin typeface="Gotham Book"/>
              <a:cs typeface="Gotham Book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819806"/>
            <a:ext cx="8747677" cy="315370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754359" y="3339769"/>
            <a:ext cx="2464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Choix des </a:t>
            </a:r>
            <a:r>
              <a:rPr lang="fr-FR" sz="1350" cap="all" dirty="0" err="1">
                <a:latin typeface="Gotham Black" panose="02000604040000020004" pitchFamily="50" charset="0"/>
                <a:cs typeface="Arial" panose="020B0604020202020204" pitchFamily="34" charset="0"/>
              </a:rPr>
              <a:t>iaas</a:t>
            </a: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 providers</a:t>
            </a:r>
          </a:p>
        </p:txBody>
      </p:sp>
      <p:sp>
        <p:nvSpPr>
          <p:cNvPr id="17" name="Légende à une bordure 1 16"/>
          <p:cNvSpPr/>
          <p:nvPr/>
        </p:nvSpPr>
        <p:spPr>
          <a:xfrm>
            <a:off x="6284097" y="3089089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48094"/>
              <a:gd name="adj4" fmla="val 487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35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lbn_logo_solo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37354"/>
            <a:ext cx="263408" cy="2634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7160" y="155947"/>
            <a:ext cx="1225015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Arial"/>
              </a:rPr>
              <a:t>CLOUD PROVIDERS</a:t>
            </a:r>
            <a:endParaRPr lang="fr-FR" sz="800" dirty="0">
              <a:solidFill>
                <a:schemeClr val="bg1"/>
              </a:solidFill>
              <a:latin typeface="Gotham Book"/>
              <a:cs typeface="Gotham Book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605019" y="4492931"/>
            <a:ext cx="2464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Rajouter une nouvelle zone</a:t>
            </a:r>
          </a:p>
        </p:txBody>
      </p:sp>
      <p:sp>
        <p:nvSpPr>
          <p:cNvPr id="17" name="Légende à une bordure 1 16"/>
          <p:cNvSpPr/>
          <p:nvPr/>
        </p:nvSpPr>
        <p:spPr>
          <a:xfrm>
            <a:off x="5277367" y="4245621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48094"/>
              <a:gd name="adj4" fmla="val 487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515544"/>
            <a:ext cx="7424620" cy="36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lbn_logo_solo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37354"/>
            <a:ext cx="263408" cy="2634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7160" y="155947"/>
            <a:ext cx="1495922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Arial"/>
              </a:rPr>
              <a:t>LISTING DES INSTANCES</a:t>
            </a:r>
            <a:endParaRPr lang="fr-FR" sz="800" dirty="0">
              <a:solidFill>
                <a:schemeClr val="bg1"/>
              </a:solidFill>
              <a:latin typeface="Gotham Book"/>
              <a:cs typeface="Gotham Book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654" y="155947"/>
            <a:ext cx="6347120" cy="474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lbn_logo_solo.ai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133" y="4737354"/>
            <a:ext cx="263408" cy="2634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7160" y="155947"/>
            <a:ext cx="1495922" cy="21544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  <a:latin typeface="Gotham Book"/>
                <a:cs typeface="Arial"/>
              </a:rPr>
              <a:t>LISTING DES INSTANCES</a:t>
            </a:r>
            <a:endParaRPr lang="fr-FR" sz="800" dirty="0">
              <a:solidFill>
                <a:schemeClr val="bg1"/>
              </a:solidFill>
              <a:latin typeface="Gotham Book"/>
              <a:cs typeface="Gotham Book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469012"/>
            <a:ext cx="5523901" cy="23519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810" y="2920430"/>
            <a:ext cx="5859795" cy="2122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5759971" y="1412778"/>
            <a:ext cx="2464827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35747">
              <a:spcAft>
                <a:spcPts val="450"/>
              </a:spcAft>
            </a:pPr>
            <a:r>
              <a:rPr lang="fr-FR" sz="1350" cap="all" dirty="0">
                <a:latin typeface="Gotham Black" panose="02000604040000020004" pitchFamily="50" charset="0"/>
                <a:cs typeface="Arial" panose="020B0604020202020204" pitchFamily="34" charset="0"/>
              </a:rPr>
              <a:t>ACTIONS: </a:t>
            </a:r>
          </a:p>
          <a:p>
            <a:pPr algn="ctr" defTabSz="335747">
              <a:spcAft>
                <a:spcPts val="450"/>
              </a:spcAft>
            </a:pPr>
            <a:r>
              <a:rPr lang="fr-FR" sz="1200" cap="all" dirty="0">
                <a:latin typeface="Gotham" panose="02000604030000020004" pitchFamily="50" charset="0"/>
                <a:cs typeface="Arial" panose="020B0604020202020204" pitchFamily="34" charset="0"/>
              </a:rPr>
              <a:t>Change instance type, </a:t>
            </a:r>
            <a:r>
              <a:rPr lang="fr-FR" sz="1200" cap="all" dirty="0" err="1">
                <a:latin typeface="Gotham" panose="02000604030000020004" pitchFamily="50" charset="0"/>
                <a:cs typeface="Arial" panose="020B0604020202020204" pitchFamily="34" charset="0"/>
              </a:rPr>
              <a:t>rename</a:t>
            </a:r>
            <a:r>
              <a:rPr lang="fr-FR" sz="1200" cap="all" dirty="0">
                <a:latin typeface="Gotham" panose="02000604030000020004" pitchFamily="50" charset="0"/>
                <a:cs typeface="Arial" panose="020B0604020202020204" pitchFamily="34" charset="0"/>
              </a:rPr>
              <a:t>, clone, </a:t>
            </a:r>
            <a:r>
              <a:rPr lang="fr-FR" sz="1200" cap="all" dirty="0" err="1">
                <a:latin typeface="Gotham" panose="02000604030000020004" pitchFamily="50" charset="0"/>
                <a:cs typeface="Arial" panose="020B0604020202020204" pitchFamily="34" charset="0"/>
              </a:rPr>
              <a:t>refresh</a:t>
            </a:r>
            <a:r>
              <a:rPr lang="fr-FR" sz="1200" cap="all" dirty="0">
                <a:latin typeface="Gotham" panose="02000604030000020004" pitchFamily="50" charset="0"/>
                <a:cs typeface="Arial" panose="020B0604020202020204" pitchFamily="34" charset="0"/>
              </a:rPr>
              <a:t>, </a:t>
            </a:r>
            <a:r>
              <a:rPr lang="fr-FR" sz="1200" cap="all" dirty="0" err="1">
                <a:latin typeface="Gotham" panose="02000604030000020004" pitchFamily="50" charset="0"/>
                <a:cs typeface="Arial" panose="020B0604020202020204" pitchFamily="34" charset="0"/>
              </a:rPr>
              <a:t>attach</a:t>
            </a:r>
            <a:r>
              <a:rPr lang="fr-FR" sz="1200" cap="all" dirty="0">
                <a:latin typeface="Gotham" panose="02000604030000020004" pitchFamily="50" charset="0"/>
                <a:cs typeface="Arial" panose="020B0604020202020204" pitchFamily="34" charset="0"/>
              </a:rPr>
              <a:t> to </a:t>
            </a:r>
            <a:r>
              <a:rPr lang="fr-FR" sz="1200" cap="all" dirty="0" err="1">
                <a:latin typeface="Gotham" panose="02000604030000020004" pitchFamily="50" charset="0"/>
                <a:cs typeface="Arial" panose="020B0604020202020204" pitchFamily="34" charset="0"/>
              </a:rPr>
              <a:t>project</a:t>
            </a:r>
            <a:r>
              <a:rPr lang="fr-FR" sz="1200" cap="all" dirty="0">
                <a:latin typeface="Gotham" panose="02000604030000020004" pitchFamily="50" charset="0"/>
                <a:cs typeface="Arial" panose="020B0604020202020204" pitchFamily="34" charset="0"/>
              </a:rPr>
              <a:t>, </a:t>
            </a:r>
            <a:r>
              <a:rPr lang="fr-FR" sz="1200" cap="all" dirty="0" err="1">
                <a:latin typeface="Gotham" panose="02000604030000020004" pitchFamily="50" charset="0"/>
                <a:cs typeface="Arial" panose="020B0604020202020204" pitchFamily="34" charset="0"/>
              </a:rPr>
              <a:t>terminate</a:t>
            </a:r>
            <a:r>
              <a:rPr lang="fr-FR" sz="1200" cap="all" dirty="0">
                <a:latin typeface="Gotham" panose="02000604030000020004" pitchFamily="50" charset="0"/>
                <a:cs typeface="Arial" panose="020B0604020202020204" pitchFamily="34" charset="0"/>
              </a:rPr>
              <a:t>, </a:t>
            </a:r>
            <a:r>
              <a:rPr lang="fr-FR" sz="1200" cap="all" dirty="0" err="1">
                <a:latin typeface="Gotham" panose="02000604030000020004" pitchFamily="50" charset="0"/>
                <a:cs typeface="Arial" panose="020B0604020202020204" pitchFamily="34" charset="0"/>
              </a:rPr>
              <a:t>start</a:t>
            </a:r>
            <a:r>
              <a:rPr lang="fr-FR" sz="1200" cap="all" dirty="0">
                <a:latin typeface="Gotham" panose="0200060403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Légende à une bordure 1 7"/>
          <p:cNvSpPr/>
          <p:nvPr/>
        </p:nvSpPr>
        <p:spPr>
          <a:xfrm>
            <a:off x="5605019" y="1108525"/>
            <a:ext cx="1387366" cy="848575"/>
          </a:xfrm>
          <a:prstGeom prst="accentCallout1">
            <a:avLst>
              <a:gd name="adj1" fmla="val 18750"/>
              <a:gd name="adj2" fmla="val -8333"/>
              <a:gd name="adj3" fmla="val 48094"/>
              <a:gd name="adj4" fmla="val 4878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035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600" kern="0" spc="50" smtClean="0">
            <a:solidFill>
              <a:srgbClr val="7F7F7F"/>
            </a:solidFill>
            <a:latin typeface="Gotham Book"/>
            <a:cs typeface="Gotham Boo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27460</TotalTime>
  <Words>602</Words>
  <Application>Microsoft Office PowerPoint</Application>
  <PresentationFormat>Affichage à l'écran (16:9)</PresentationFormat>
  <Paragraphs>135</Paragraphs>
  <Slides>20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Corbel</vt:lpstr>
      <vt:lpstr>Gotham</vt:lpstr>
      <vt:lpstr>Gotham Black</vt:lpstr>
      <vt:lpstr>Gotham Book</vt:lpstr>
      <vt:lpstr>Gotham Light</vt:lpstr>
      <vt:lpstr>Gotham Medium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Saint-Léger</dc:creator>
  <cp:lastModifiedBy>Alexandra LUNG</cp:lastModifiedBy>
  <cp:revision>428</cp:revision>
  <dcterms:created xsi:type="dcterms:W3CDTF">2016-01-10T14:44:42Z</dcterms:created>
  <dcterms:modified xsi:type="dcterms:W3CDTF">2017-01-18T20:35:38Z</dcterms:modified>
</cp:coreProperties>
</file>