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6858000" cx="12192000"/>
  <p:notesSz cx="7010400" cy="9296400"/>
  <p:embeddedFontLst>
    <p:embeddedFont>
      <p:font typeface="Pacifico"/>
      <p:regular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1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19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acifico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338" y="0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1:notes"/>
          <p:cNvSpPr txBox="1"/>
          <p:nvPr>
            <p:ph idx="12" type="sldNum"/>
          </p:nvPr>
        </p:nvSpPr>
        <p:spPr>
          <a:xfrm>
            <a:off x="3970338" y="8829675"/>
            <a:ext cx="30384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aaaf3e190_0_553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3aaaf3e190_0_553:notes"/>
          <p:cNvSpPr txBox="1"/>
          <p:nvPr>
            <p:ph idx="1" type="body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13aaaf3e190_0_553:notes"/>
          <p:cNvSpPr txBox="1"/>
          <p:nvPr>
            <p:ph idx="12" type="sldNum"/>
          </p:nvPr>
        </p:nvSpPr>
        <p:spPr>
          <a:xfrm>
            <a:off x="3970338" y="8829675"/>
            <a:ext cx="3038400" cy="4668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4041f2920d_0_26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4041f2920d_0_26:notes"/>
          <p:cNvSpPr txBox="1"/>
          <p:nvPr>
            <p:ph idx="1" type="body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14041f2920d_0_26:notes"/>
          <p:cNvSpPr txBox="1"/>
          <p:nvPr>
            <p:ph idx="12" type="sldNum"/>
          </p:nvPr>
        </p:nvSpPr>
        <p:spPr>
          <a:xfrm>
            <a:off x="3970338" y="8829675"/>
            <a:ext cx="3038400" cy="4668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4041f2920d_0_14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4041f2920d_0_14:notes"/>
          <p:cNvSpPr txBox="1"/>
          <p:nvPr>
            <p:ph idx="1" type="body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14041f2920d_0_14:notes"/>
          <p:cNvSpPr txBox="1"/>
          <p:nvPr>
            <p:ph idx="12" type="sldNum"/>
          </p:nvPr>
        </p:nvSpPr>
        <p:spPr>
          <a:xfrm>
            <a:off x="3970338" y="8829675"/>
            <a:ext cx="3038400" cy="4668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041f2920d_0_169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4041f2920d_0_169:notes"/>
          <p:cNvSpPr txBox="1"/>
          <p:nvPr>
            <p:ph idx="1" type="body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14041f2920d_0_169:notes"/>
          <p:cNvSpPr txBox="1"/>
          <p:nvPr>
            <p:ph idx="12" type="sldNum"/>
          </p:nvPr>
        </p:nvSpPr>
        <p:spPr>
          <a:xfrm>
            <a:off x="3970338" y="8829675"/>
            <a:ext cx="3038400" cy="4668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041f2920d_0_127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4041f2920d_0_127:notes"/>
          <p:cNvSpPr txBox="1"/>
          <p:nvPr>
            <p:ph idx="1" type="body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14041f2920d_0_127:notes"/>
          <p:cNvSpPr txBox="1"/>
          <p:nvPr>
            <p:ph idx="12" type="sldNum"/>
          </p:nvPr>
        </p:nvSpPr>
        <p:spPr>
          <a:xfrm>
            <a:off x="3970338" y="8829675"/>
            <a:ext cx="3038400" cy="4668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4041f2920d_0_138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4041f2920d_0_138:notes"/>
          <p:cNvSpPr txBox="1"/>
          <p:nvPr>
            <p:ph idx="1" type="body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14041f2920d_0_138:notes"/>
          <p:cNvSpPr txBox="1"/>
          <p:nvPr>
            <p:ph idx="12" type="sldNum"/>
          </p:nvPr>
        </p:nvSpPr>
        <p:spPr>
          <a:xfrm>
            <a:off x="3970338" y="8829675"/>
            <a:ext cx="3038400" cy="4668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4041f2920d_0_144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4041f2920d_0_144:notes"/>
          <p:cNvSpPr txBox="1"/>
          <p:nvPr>
            <p:ph idx="1" type="body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14041f2920d_0_144:notes"/>
          <p:cNvSpPr txBox="1"/>
          <p:nvPr>
            <p:ph idx="12" type="sldNum"/>
          </p:nvPr>
        </p:nvSpPr>
        <p:spPr>
          <a:xfrm>
            <a:off x="3970338" y="8829675"/>
            <a:ext cx="3038400" cy="4668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4041f2920d_0_190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4041f2920d_0_190:notes"/>
          <p:cNvSpPr txBox="1"/>
          <p:nvPr>
            <p:ph idx="1" type="body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14041f2920d_0_190:notes"/>
          <p:cNvSpPr txBox="1"/>
          <p:nvPr>
            <p:ph idx="12" type="sldNum"/>
          </p:nvPr>
        </p:nvSpPr>
        <p:spPr>
          <a:xfrm>
            <a:off x="3970338" y="8829675"/>
            <a:ext cx="3038400" cy="4668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4041f2920d_0_211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4041f2920d_0_211:notes"/>
          <p:cNvSpPr txBox="1"/>
          <p:nvPr>
            <p:ph idx="1" type="body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14041f2920d_0_211:notes"/>
          <p:cNvSpPr txBox="1"/>
          <p:nvPr>
            <p:ph idx="12" type="sldNum"/>
          </p:nvPr>
        </p:nvSpPr>
        <p:spPr>
          <a:xfrm>
            <a:off x="3970338" y="8829675"/>
            <a:ext cx="3038400" cy="4668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4041f2920d_0_196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4041f2920d_0_196:notes"/>
          <p:cNvSpPr txBox="1"/>
          <p:nvPr>
            <p:ph idx="1" type="body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14041f2920d_0_196:notes"/>
          <p:cNvSpPr txBox="1"/>
          <p:nvPr>
            <p:ph idx="12" type="sldNum"/>
          </p:nvPr>
        </p:nvSpPr>
        <p:spPr>
          <a:xfrm>
            <a:off x="3970338" y="8829675"/>
            <a:ext cx="3038400" cy="4668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041f2920d_0_0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4041f2920d_0_0:notes"/>
          <p:cNvSpPr txBox="1"/>
          <p:nvPr>
            <p:ph idx="1" type="body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14041f2920d_0_0:notes"/>
          <p:cNvSpPr txBox="1"/>
          <p:nvPr>
            <p:ph idx="12" type="sldNum"/>
          </p:nvPr>
        </p:nvSpPr>
        <p:spPr>
          <a:xfrm>
            <a:off x="3970338" y="8829675"/>
            <a:ext cx="3038400" cy="4668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4041f2920d_0_217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4041f2920d_0_217:notes"/>
          <p:cNvSpPr txBox="1"/>
          <p:nvPr>
            <p:ph idx="1" type="body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14041f2920d_0_217:notes"/>
          <p:cNvSpPr txBox="1"/>
          <p:nvPr>
            <p:ph idx="12" type="sldNum"/>
          </p:nvPr>
        </p:nvSpPr>
        <p:spPr>
          <a:xfrm>
            <a:off x="3970338" y="8829675"/>
            <a:ext cx="3038400" cy="4668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4041f2920d_0_205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4041f2920d_0_205:notes"/>
          <p:cNvSpPr txBox="1"/>
          <p:nvPr>
            <p:ph idx="1" type="body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14041f2920d_0_205:notes"/>
          <p:cNvSpPr txBox="1"/>
          <p:nvPr>
            <p:ph idx="12" type="sldNum"/>
          </p:nvPr>
        </p:nvSpPr>
        <p:spPr>
          <a:xfrm>
            <a:off x="3970338" y="8829675"/>
            <a:ext cx="3038400" cy="4668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4041f2920d_0_295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4041f2920d_0_295:notes"/>
          <p:cNvSpPr txBox="1"/>
          <p:nvPr>
            <p:ph idx="1" type="body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14041f2920d_0_295:notes"/>
          <p:cNvSpPr txBox="1"/>
          <p:nvPr>
            <p:ph idx="12" type="sldNum"/>
          </p:nvPr>
        </p:nvSpPr>
        <p:spPr>
          <a:xfrm>
            <a:off x="3970338" y="8829675"/>
            <a:ext cx="3038400" cy="4668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4041f2920d_0_223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4041f2920d_0_223:notes"/>
          <p:cNvSpPr txBox="1"/>
          <p:nvPr>
            <p:ph idx="1" type="body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14041f2920d_0_223:notes"/>
          <p:cNvSpPr txBox="1"/>
          <p:nvPr>
            <p:ph idx="12" type="sldNum"/>
          </p:nvPr>
        </p:nvSpPr>
        <p:spPr>
          <a:xfrm>
            <a:off x="3970338" y="8829675"/>
            <a:ext cx="3038400" cy="4668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4041f2920d_0_250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4041f2920d_0_250:notes"/>
          <p:cNvSpPr txBox="1"/>
          <p:nvPr>
            <p:ph idx="1" type="body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14041f2920d_0_250:notes"/>
          <p:cNvSpPr txBox="1"/>
          <p:nvPr>
            <p:ph idx="12" type="sldNum"/>
          </p:nvPr>
        </p:nvSpPr>
        <p:spPr>
          <a:xfrm>
            <a:off x="3970338" y="8829675"/>
            <a:ext cx="3038400" cy="4668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4041f2920d_0_238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4041f2920d_0_238:notes"/>
          <p:cNvSpPr txBox="1"/>
          <p:nvPr>
            <p:ph idx="1" type="body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14041f2920d_0_238:notes"/>
          <p:cNvSpPr txBox="1"/>
          <p:nvPr>
            <p:ph idx="12" type="sldNum"/>
          </p:nvPr>
        </p:nvSpPr>
        <p:spPr>
          <a:xfrm>
            <a:off x="3970338" y="8829675"/>
            <a:ext cx="3038400" cy="4668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4041f2920d_0_262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4041f2920d_0_262:notes"/>
          <p:cNvSpPr txBox="1"/>
          <p:nvPr>
            <p:ph idx="1" type="body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14041f2920d_0_262:notes"/>
          <p:cNvSpPr txBox="1"/>
          <p:nvPr>
            <p:ph idx="12" type="sldNum"/>
          </p:nvPr>
        </p:nvSpPr>
        <p:spPr>
          <a:xfrm>
            <a:off x="3970338" y="8829675"/>
            <a:ext cx="3038400" cy="4668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4041f2920d_0_304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4041f2920d_0_304:notes"/>
          <p:cNvSpPr txBox="1"/>
          <p:nvPr>
            <p:ph idx="1" type="body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14041f2920d_0_304:notes"/>
          <p:cNvSpPr txBox="1"/>
          <p:nvPr>
            <p:ph idx="12" type="sldNum"/>
          </p:nvPr>
        </p:nvSpPr>
        <p:spPr>
          <a:xfrm>
            <a:off x="3970338" y="8829675"/>
            <a:ext cx="3038400" cy="4668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4041f2920d_0_228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4041f2920d_0_228:notes"/>
          <p:cNvSpPr txBox="1"/>
          <p:nvPr>
            <p:ph idx="1" type="body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14041f2920d_0_228:notes"/>
          <p:cNvSpPr txBox="1"/>
          <p:nvPr>
            <p:ph idx="12" type="sldNum"/>
          </p:nvPr>
        </p:nvSpPr>
        <p:spPr>
          <a:xfrm>
            <a:off x="3970338" y="8829675"/>
            <a:ext cx="3038400" cy="4668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4041f2920d_0_268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4041f2920d_0_268:notes"/>
          <p:cNvSpPr txBox="1"/>
          <p:nvPr>
            <p:ph idx="1" type="body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14041f2920d_0_268:notes"/>
          <p:cNvSpPr txBox="1"/>
          <p:nvPr>
            <p:ph idx="12" type="sldNum"/>
          </p:nvPr>
        </p:nvSpPr>
        <p:spPr>
          <a:xfrm>
            <a:off x="3970338" y="8829675"/>
            <a:ext cx="3038400" cy="4668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 txBox="1"/>
          <p:nvPr>
            <p:ph idx="12" type="sldNum"/>
          </p:nvPr>
        </p:nvSpPr>
        <p:spPr>
          <a:xfrm>
            <a:off x="3970338" y="8829675"/>
            <a:ext cx="30384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4041f2920d_0_274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4041f2920d_0_274:notes"/>
          <p:cNvSpPr txBox="1"/>
          <p:nvPr>
            <p:ph idx="1" type="body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14041f2920d_0_274:notes"/>
          <p:cNvSpPr txBox="1"/>
          <p:nvPr>
            <p:ph idx="12" type="sldNum"/>
          </p:nvPr>
        </p:nvSpPr>
        <p:spPr>
          <a:xfrm>
            <a:off x="3970338" y="8829675"/>
            <a:ext cx="3038400" cy="4668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4041f2920d_0_280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4041f2920d_0_280:notes"/>
          <p:cNvSpPr txBox="1"/>
          <p:nvPr>
            <p:ph idx="1" type="body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14041f2920d_0_280:notes"/>
          <p:cNvSpPr txBox="1"/>
          <p:nvPr>
            <p:ph idx="12" type="sldNum"/>
          </p:nvPr>
        </p:nvSpPr>
        <p:spPr>
          <a:xfrm>
            <a:off x="3970338" y="8829675"/>
            <a:ext cx="3038400" cy="4668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4041f2920d_0_318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4041f2920d_0_318:notes"/>
          <p:cNvSpPr txBox="1"/>
          <p:nvPr>
            <p:ph idx="1" type="body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14041f2920d_0_318:notes"/>
          <p:cNvSpPr txBox="1"/>
          <p:nvPr>
            <p:ph idx="12" type="sldNum"/>
          </p:nvPr>
        </p:nvSpPr>
        <p:spPr>
          <a:xfrm>
            <a:off x="3970338" y="8829675"/>
            <a:ext cx="3038400" cy="4668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4041f2920d_0_286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4041f2920d_0_286:notes"/>
          <p:cNvSpPr txBox="1"/>
          <p:nvPr>
            <p:ph idx="1" type="body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14041f2920d_0_286:notes"/>
          <p:cNvSpPr txBox="1"/>
          <p:nvPr>
            <p:ph idx="12" type="sldNum"/>
          </p:nvPr>
        </p:nvSpPr>
        <p:spPr>
          <a:xfrm>
            <a:off x="3970338" y="8829675"/>
            <a:ext cx="3038400" cy="4668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4041f2920d_0_310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4041f2920d_0_310:notes"/>
          <p:cNvSpPr txBox="1"/>
          <p:nvPr>
            <p:ph idx="1" type="body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g14041f2920d_0_310:notes"/>
          <p:cNvSpPr txBox="1"/>
          <p:nvPr>
            <p:ph idx="12" type="sldNum"/>
          </p:nvPr>
        </p:nvSpPr>
        <p:spPr>
          <a:xfrm>
            <a:off x="3970338" y="8829675"/>
            <a:ext cx="3038400" cy="4668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4033ffe63d_0_2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4033ffe63d_0_2:notes"/>
          <p:cNvSpPr txBox="1"/>
          <p:nvPr>
            <p:ph idx="1" type="body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14033ffe63d_0_2:notes"/>
          <p:cNvSpPr txBox="1"/>
          <p:nvPr>
            <p:ph idx="12" type="sldNum"/>
          </p:nvPr>
        </p:nvSpPr>
        <p:spPr>
          <a:xfrm>
            <a:off x="3970338" y="8829675"/>
            <a:ext cx="3038400" cy="4668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4033ffe63d_0_38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4033ffe63d_0_38:notes"/>
          <p:cNvSpPr txBox="1"/>
          <p:nvPr>
            <p:ph idx="1" type="body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14033ffe63d_0_38:notes"/>
          <p:cNvSpPr txBox="1"/>
          <p:nvPr>
            <p:ph idx="12" type="sldNum"/>
          </p:nvPr>
        </p:nvSpPr>
        <p:spPr>
          <a:xfrm>
            <a:off x="3970338" y="8829675"/>
            <a:ext cx="3038400" cy="4668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033ffe63d_0_8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4033ffe63d_0_8:notes"/>
          <p:cNvSpPr txBox="1"/>
          <p:nvPr>
            <p:ph idx="1" type="body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14033ffe63d_0_8:notes"/>
          <p:cNvSpPr txBox="1"/>
          <p:nvPr>
            <p:ph idx="12" type="sldNum"/>
          </p:nvPr>
        </p:nvSpPr>
        <p:spPr>
          <a:xfrm>
            <a:off x="3970338" y="8829675"/>
            <a:ext cx="3038400" cy="4668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4033ffe63d_0_26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4033ffe63d_0_26:notes"/>
          <p:cNvSpPr txBox="1"/>
          <p:nvPr>
            <p:ph idx="1" type="body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14033ffe63d_0_26:notes"/>
          <p:cNvSpPr txBox="1"/>
          <p:nvPr>
            <p:ph idx="12" type="sldNum"/>
          </p:nvPr>
        </p:nvSpPr>
        <p:spPr>
          <a:xfrm>
            <a:off x="3970338" y="8829675"/>
            <a:ext cx="3038400" cy="4668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4041f2920d_0_6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4041f2920d_0_6:notes"/>
          <p:cNvSpPr txBox="1"/>
          <p:nvPr>
            <p:ph idx="1" type="body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14041f2920d_0_6:notes"/>
          <p:cNvSpPr txBox="1"/>
          <p:nvPr>
            <p:ph idx="12" type="sldNum"/>
          </p:nvPr>
        </p:nvSpPr>
        <p:spPr>
          <a:xfrm>
            <a:off x="3970338" y="8829675"/>
            <a:ext cx="3038400" cy="4668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033ffe63d_0_32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4033ffe63d_0_32:notes"/>
          <p:cNvSpPr txBox="1"/>
          <p:nvPr>
            <p:ph idx="1" type="body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14033ffe63d_0_32:notes"/>
          <p:cNvSpPr txBox="1"/>
          <p:nvPr>
            <p:ph idx="12" type="sldNum"/>
          </p:nvPr>
        </p:nvSpPr>
        <p:spPr>
          <a:xfrm>
            <a:off x="3970338" y="8829675"/>
            <a:ext cx="3038400" cy="4668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Relationship Id="rId3" Type="http://schemas.openxmlformats.org/officeDocument/2006/relationships/image" Target="../media/image1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2363" y="-1"/>
            <a:ext cx="12187287" cy="6858001"/>
          </a:xfrm>
          <a:custGeom>
            <a:rect b="b" l="l" r="r" t="t"/>
            <a:pathLst>
              <a:path extrusionOk="0" h="6858001" w="9356842">
                <a:moveTo>
                  <a:pt x="0" y="0"/>
                </a:moveTo>
                <a:lnTo>
                  <a:pt x="9356389" y="0"/>
                </a:lnTo>
                <a:cubicBezTo>
                  <a:pt x="9353432" y="116950"/>
                  <a:pt x="9358890" y="134748"/>
                  <a:pt x="9355933" y="251698"/>
                </a:cubicBezTo>
                <a:cubicBezTo>
                  <a:pt x="9227341" y="2788512"/>
                  <a:pt x="8195720" y="5139595"/>
                  <a:pt x="6358014" y="6656205"/>
                </a:cubicBezTo>
                <a:lnTo>
                  <a:pt x="6101225" y="6858001"/>
                </a:lnTo>
                <a:lnTo>
                  <a:pt x="0" y="6858001"/>
                </a:lnTo>
                <a:lnTo>
                  <a:pt x="0" y="0"/>
                </a:lnTo>
                <a:close/>
              </a:path>
            </a:pathLst>
          </a:custGeom>
          <a:solidFill>
            <a:srgbClr val="00798A"/>
          </a:solidFill>
          <a:ln>
            <a:noFill/>
          </a:ln>
          <a:effectLst>
            <a:outerShdw blurRad="495300" sx="101000" rotWithShape="0" algn="tl" dir="2700000" dist="37674" sy="101000">
              <a:srgbClr val="000000">
                <a:alpha val="1372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838200" y="941600"/>
            <a:ext cx="98286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838200" y="3736350"/>
            <a:ext cx="9828600" cy="10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Pacifico"/>
              <a:buNone/>
              <a:defRPr sz="3800">
                <a:solidFill>
                  <a:schemeClr val="lt1"/>
                </a:solidFill>
                <a:latin typeface="Pacifico"/>
                <a:ea typeface="Pacifico"/>
                <a:cs typeface="Pacifico"/>
                <a:sym typeface="Pacific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9381975" y="768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42825" y="4807475"/>
            <a:ext cx="2482349" cy="198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02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5954050" y="361575"/>
            <a:ext cx="5399400" cy="54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/>
          <p:nvPr/>
        </p:nvSpPr>
        <p:spPr>
          <a:xfrm>
            <a:off x="-971550" y="2111375"/>
            <a:ext cx="3206754" cy="3209922"/>
          </a:xfrm>
          <a:custGeom>
            <a:rect b="b" l="l" r="r" t="t"/>
            <a:pathLst>
              <a:path extrusionOk="0" h="3975" w="3972">
                <a:moveTo>
                  <a:pt x="3890" y="1982"/>
                </a:moveTo>
                <a:cubicBezTo>
                  <a:pt x="3872" y="1981"/>
                  <a:pt x="3855" y="1979"/>
                  <a:pt x="3837" y="1978"/>
                </a:cubicBezTo>
                <a:cubicBezTo>
                  <a:pt x="3821" y="1977"/>
                  <a:pt x="3805" y="1975"/>
                  <a:pt x="3789" y="1973"/>
                </a:cubicBezTo>
                <a:cubicBezTo>
                  <a:pt x="3771" y="1971"/>
                  <a:pt x="3754" y="1969"/>
                  <a:pt x="3737" y="1967"/>
                </a:cubicBezTo>
                <a:cubicBezTo>
                  <a:pt x="3721" y="1965"/>
                  <a:pt x="3705" y="1962"/>
                  <a:pt x="3689" y="1960"/>
                </a:cubicBezTo>
                <a:cubicBezTo>
                  <a:pt x="3672" y="1957"/>
                  <a:pt x="3654" y="1954"/>
                  <a:pt x="3637" y="1951"/>
                </a:cubicBezTo>
                <a:cubicBezTo>
                  <a:pt x="3622" y="1948"/>
                  <a:pt x="3606" y="1945"/>
                  <a:pt x="3591" y="1942"/>
                </a:cubicBezTo>
                <a:cubicBezTo>
                  <a:pt x="3574" y="1938"/>
                  <a:pt x="3557" y="1934"/>
                  <a:pt x="3540" y="1930"/>
                </a:cubicBezTo>
                <a:cubicBezTo>
                  <a:pt x="3524" y="1926"/>
                  <a:pt x="3509" y="1923"/>
                  <a:pt x="3494" y="1919"/>
                </a:cubicBezTo>
                <a:cubicBezTo>
                  <a:pt x="3477" y="1914"/>
                  <a:pt x="3460" y="1909"/>
                  <a:pt x="3444" y="1904"/>
                </a:cubicBezTo>
                <a:cubicBezTo>
                  <a:pt x="3429" y="1900"/>
                  <a:pt x="3414" y="1896"/>
                  <a:pt x="3400" y="1891"/>
                </a:cubicBezTo>
                <a:cubicBezTo>
                  <a:pt x="3383" y="1886"/>
                  <a:pt x="3366" y="1880"/>
                  <a:pt x="3349" y="1874"/>
                </a:cubicBezTo>
                <a:cubicBezTo>
                  <a:pt x="3335" y="1869"/>
                  <a:pt x="3321" y="1864"/>
                  <a:pt x="3307" y="1859"/>
                </a:cubicBezTo>
                <a:cubicBezTo>
                  <a:pt x="3290" y="1853"/>
                  <a:pt x="3274" y="1846"/>
                  <a:pt x="3257" y="1839"/>
                </a:cubicBezTo>
                <a:cubicBezTo>
                  <a:pt x="3243" y="1834"/>
                  <a:pt x="3230" y="1829"/>
                  <a:pt x="3217" y="1823"/>
                </a:cubicBezTo>
                <a:cubicBezTo>
                  <a:pt x="3200" y="1816"/>
                  <a:pt x="3183" y="1808"/>
                  <a:pt x="3167" y="1800"/>
                </a:cubicBezTo>
                <a:cubicBezTo>
                  <a:pt x="3154" y="1794"/>
                  <a:pt x="3141" y="1789"/>
                  <a:pt x="3128" y="1782"/>
                </a:cubicBezTo>
                <a:cubicBezTo>
                  <a:pt x="3111" y="1774"/>
                  <a:pt x="3095" y="1765"/>
                  <a:pt x="3078" y="1757"/>
                </a:cubicBezTo>
                <a:cubicBezTo>
                  <a:pt x="3066" y="1750"/>
                  <a:pt x="3054" y="1744"/>
                  <a:pt x="3042" y="1738"/>
                </a:cubicBezTo>
                <a:cubicBezTo>
                  <a:pt x="3025" y="1729"/>
                  <a:pt x="3008" y="1719"/>
                  <a:pt x="2991" y="1709"/>
                </a:cubicBezTo>
                <a:cubicBezTo>
                  <a:pt x="2981" y="1702"/>
                  <a:pt x="2969" y="1696"/>
                  <a:pt x="2959" y="1690"/>
                </a:cubicBezTo>
                <a:cubicBezTo>
                  <a:pt x="2941" y="1679"/>
                  <a:pt x="2924" y="1668"/>
                  <a:pt x="2907" y="1656"/>
                </a:cubicBezTo>
                <a:cubicBezTo>
                  <a:pt x="2897" y="1650"/>
                  <a:pt x="2887" y="1644"/>
                  <a:pt x="2878" y="1637"/>
                </a:cubicBezTo>
                <a:cubicBezTo>
                  <a:pt x="2860" y="1625"/>
                  <a:pt x="2842" y="1612"/>
                  <a:pt x="2824" y="1599"/>
                </a:cubicBezTo>
                <a:cubicBezTo>
                  <a:pt x="2816" y="1593"/>
                  <a:pt x="2807" y="1587"/>
                  <a:pt x="2799" y="1581"/>
                </a:cubicBezTo>
                <a:cubicBezTo>
                  <a:pt x="2780" y="1567"/>
                  <a:pt x="2761" y="1551"/>
                  <a:pt x="2742" y="1536"/>
                </a:cubicBezTo>
                <a:cubicBezTo>
                  <a:pt x="2736" y="1531"/>
                  <a:pt x="2730" y="1527"/>
                  <a:pt x="2724" y="1522"/>
                </a:cubicBezTo>
                <a:cubicBezTo>
                  <a:pt x="2700" y="1502"/>
                  <a:pt x="2677" y="1482"/>
                  <a:pt x="2654" y="1462"/>
                </a:cubicBezTo>
                <a:cubicBezTo>
                  <a:pt x="2653" y="1461"/>
                  <a:pt x="2652" y="1460"/>
                  <a:pt x="2651" y="1459"/>
                </a:cubicBezTo>
                <a:cubicBezTo>
                  <a:pt x="2603" y="1415"/>
                  <a:pt x="2557" y="1370"/>
                  <a:pt x="2514" y="1322"/>
                </a:cubicBezTo>
                <a:cubicBezTo>
                  <a:pt x="2513" y="1321"/>
                  <a:pt x="2513" y="1320"/>
                  <a:pt x="2512" y="1320"/>
                </a:cubicBezTo>
                <a:cubicBezTo>
                  <a:pt x="2491" y="1297"/>
                  <a:pt x="2471" y="1273"/>
                  <a:pt x="2451" y="1249"/>
                </a:cubicBezTo>
                <a:cubicBezTo>
                  <a:pt x="2447" y="1244"/>
                  <a:pt x="2443" y="1239"/>
                  <a:pt x="2439" y="1234"/>
                </a:cubicBezTo>
                <a:cubicBezTo>
                  <a:pt x="2423" y="1214"/>
                  <a:pt x="2407" y="1194"/>
                  <a:pt x="2391" y="1173"/>
                </a:cubicBezTo>
                <a:cubicBezTo>
                  <a:pt x="2386" y="1166"/>
                  <a:pt x="2381" y="1158"/>
                  <a:pt x="2375" y="1151"/>
                </a:cubicBezTo>
                <a:cubicBezTo>
                  <a:pt x="2362" y="1132"/>
                  <a:pt x="2348" y="1114"/>
                  <a:pt x="2335" y="1095"/>
                </a:cubicBezTo>
                <a:cubicBezTo>
                  <a:pt x="2329" y="1086"/>
                  <a:pt x="2324" y="1077"/>
                  <a:pt x="2318" y="1067"/>
                </a:cubicBezTo>
                <a:cubicBezTo>
                  <a:pt x="2306" y="1050"/>
                  <a:pt x="2294" y="1032"/>
                  <a:pt x="2283" y="1014"/>
                </a:cubicBezTo>
                <a:cubicBezTo>
                  <a:pt x="2277" y="1004"/>
                  <a:pt x="2271" y="993"/>
                  <a:pt x="2265" y="983"/>
                </a:cubicBezTo>
                <a:cubicBezTo>
                  <a:pt x="2255" y="965"/>
                  <a:pt x="2245" y="948"/>
                  <a:pt x="2235" y="930"/>
                </a:cubicBezTo>
                <a:cubicBezTo>
                  <a:pt x="2229" y="919"/>
                  <a:pt x="2223" y="908"/>
                  <a:pt x="2217" y="897"/>
                </a:cubicBezTo>
                <a:cubicBezTo>
                  <a:pt x="2208" y="879"/>
                  <a:pt x="2199" y="862"/>
                  <a:pt x="2190" y="844"/>
                </a:cubicBezTo>
                <a:cubicBezTo>
                  <a:pt x="2185" y="832"/>
                  <a:pt x="2179" y="820"/>
                  <a:pt x="2174" y="808"/>
                </a:cubicBezTo>
                <a:cubicBezTo>
                  <a:pt x="2166" y="791"/>
                  <a:pt x="2158" y="773"/>
                  <a:pt x="2150" y="755"/>
                </a:cubicBezTo>
                <a:cubicBezTo>
                  <a:pt x="2145" y="743"/>
                  <a:pt x="2140" y="730"/>
                  <a:pt x="2135" y="718"/>
                </a:cubicBezTo>
                <a:cubicBezTo>
                  <a:pt x="2127" y="700"/>
                  <a:pt x="2120" y="683"/>
                  <a:pt x="2114" y="665"/>
                </a:cubicBezTo>
                <a:cubicBezTo>
                  <a:pt x="2109" y="652"/>
                  <a:pt x="2104" y="638"/>
                  <a:pt x="2100" y="625"/>
                </a:cubicBezTo>
                <a:cubicBezTo>
                  <a:pt x="2094" y="607"/>
                  <a:pt x="2087" y="590"/>
                  <a:pt x="2082" y="572"/>
                </a:cubicBezTo>
                <a:cubicBezTo>
                  <a:pt x="2077" y="558"/>
                  <a:pt x="2074" y="544"/>
                  <a:pt x="2069" y="530"/>
                </a:cubicBezTo>
                <a:cubicBezTo>
                  <a:pt x="2064" y="513"/>
                  <a:pt x="2059" y="495"/>
                  <a:pt x="2054" y="478"/>
                </a:cubicBezTo>
                <a:cubicBezTo>
                  <a:pt x="2051" y="463"/>
                  <a:pt x="2047" y="449"/>
                  <a:pt x="2044" y="434"/>
                </a:cubicBezTo>
                <a:cubicBezTo>
                  <a:pt x="2039" y="417"/>
                  <a:pt x="2035" y="399"/>
                  <a:pt x="2031" y="381"/>
                </a:cubicBezTo>
                <a:cubicBezTo>
                  <a:pt x="2028" y="366"/>
                  <a:pt x="2026" y="351"/>
                  <a:pt x="2023" y="336"/>
                </a:cubicBezTo>
                <a:cubicBezTo>
                  <a:pt x="2019" y="318"/>
                  <a:pt x="2016" y="301"/>
                  <a:pt x="2013" y="283"/>
                </a:cubicBezTo>
                <a:cubicBezTo>
                  <a:pt x="2011" y="268"/>
                  <a:pt x="2009" y="252"/>
                  <a:pt x="2007" y="237"/>
                </a:cubicBezTo>
                <a:cubicBezTo>
                  <a:pt x="2004" y="219"/>
                  <a:pt x="2002" y="201"/>
                  <a:pt x="2000" y="183"/>
                </a:cubicBezTo>
                <a:cubicBezTo>
                  <a:pt x="1998" y="167"/>
                  <a:pt x="1997" y="152"/>
                  <a:pt x="1995" y="136"/>
                </a:cubicBezTo>
                <a:cubicBezTo>
                  <a:pt x="1994" y="118"/>
                  <a:pt x="1992" y="100"/>
                  <a:pt x="1991" y="82"/>
                </a:cubicBezTo>
                <a:cubicBezTo>
                  <a:pt x="1990" y="66"/>
                  <a:pt x="1990" y="50"/>
                  <a:pt x="1989" y="33"/>
                </a:cubicBezTo>
                <a:cubicBezTo>
                  <a:pt x="1989" y="22"/>
                  <a:pt x="1988" y="11"/>
                  <a:pt x="1988" y="0"/>
                </a:cubicBezTo>
                <a:lnTo>
                  <a:pt x="1987" y="0"/>
                </a:lnTo>
                <a:lnTo>
                  <a:pt x="0" y="0"/>
                </a:lnTo>
                <a:cubicBezTo>
                  <a:pt x="21" y="2182"/>
                  <a:pt x="1791" y="3954"/>
                  <a:pt x="3972" y="3975"/>
                </a:cubicBezTo>
                <a:lnTo>
                  <a:pt x="3972" y="1986"/>
                </a:lnTo>
                <a:cubicBezTo>
                  <a:pt x="3961" y="1985"/>
                  <a:pt x="3950" y="1985"/>
                  <a:pt x="3939" y="1984"/>
                </a:cubicBezTo>
                <a:cubicBezTo>
                  <a:pt x="3923" y="1984"/>
                  <a:pt x="3906" y="1983"/>
                  <a:pt x="3890" y="1982"/>
                </a:cubicBezTo>
                <a:close/>
              </a:path>
            </a:pathLst>
          </a:custGeom>
          <a:solidFill>
            <a:srgbClr val="00425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-971550" y="-1150938"/>
            <a:ext cx="3206754" cy="3198810"/>
          </a:xfrm>
          <a:custGeom>
            <a:rect b="b" l="l" r="r" t="t"/>
            <a:pathLst>
              <a:path extrusionOk="0" h="3962" w="3972">
                <a:moveTo>
                  <a:pt x="1989" y="3929"/>
                </a:moveTo>
                <a:cubicBezTo>
                  <a:pt x="1990" y="3912"/>
                  <a:pt x="1990" y="3896"/>
                  <a:pt x="1991" y="3879"/>
                </a:cubicBezTo>
                <a:cubicBezTo>
                  <a:pt x="1992" y="3862"/>
                  <a:pt x="1994" y="3844"/>
                  <a:pt x="1995" y="3826"/>
                </a:cubicBezTo>
                <a:cubicBezTo>
                  <a:pt x="1997" y="3810"/>
                  <a:pt x="1998" y="3794"/>
                  <a:pt x="2000" y="3778"/>
                </a:cubicBezTo>
                <a:cubicBezTo>
                  <a:pt x="2002" y="3760"/>
                  <a:pt x="2004" y="3743"/>
                  <a:pt x="2006" y="3725"/>
                </a:cubicBezTo>
                <a:cubicBezTo>
                  <a:pt x="2009" y="3710"/>
                  <a:pt x="2011" y="3694"/>
                  <a:pt x="2013" y="3678"/>
                </a:cubicBezTo>
                <a:cubicBezTo>
                  <a:pt x="2016" y="3661"/>
                  <a:pt x="2019" y="3643"/>
                  <a:pt x="2022" y="3626"/>
                </a:cubicBezTo>
                <a:cubicBezTo>
                  <a:pt x="2025" y="3611"/>
                  <a:pt x="2028" y="3595"/>
                  <a:pt x="2032" y="3579"/>
                </a:cubicBezTo>
                <a:cubicBezTo>
                  <a:pt x="2035" y="3562"/>
                  <a:pt x="2039" y="3545"/>
                  <a:pt x="2043" y="3528"/>
                </a:cubicBezTo>
                <a:cubicBezTo>
                  <a:pt x="2047" y="3513"/>
                  <a:pt x="2051" y="3498"/>
                  <a:pt x="2055" y="3483"/>
                </a:cubicBezTo>
                <a:cubicBezTo>
                  <a:pt x="2059" y="3466"/>
                  <a:pt x="2064" y="3449"/>
                  <a:pt x="2069" y="3432"/>
                </a:cubicBezTo>
                <a:cubicBezTo>
                  <a:pt x="2073" y="3417"/>
                  <a:pt x="2077" y="3402"/>
                  <a:pt x="2082" y="3388"/>
                </a:cubicBezTo>
                <a:cubicBezTo>
                  <a:pt x="2087" y="3371"/>
                  <a:pt x="2093" y="3354"/>
                  <a:pt x="2099" y="3338"/>
                </a:cubicBezTo>
                <a:cubicBezTo>
                  <a:pt x="2104" y="3323"/>
                  <a:pt x="2109" y="3309"/>
                  <a:pt x="2114" y="3295"/>
                </a:cubicBezTo>
                <a:cubicBezTo>
                  <a:pt x="2120" y="3278"/>
                  <a:pt x="2127" y="3262"/>
                  <a:pt x="2133" y="3245"/>
                </a:cubicBezTo>
                <a:cubicBezTo>
                  <a:pt x="2139" y="3232"/>
                  <a:pt x="2144" y="3218"/>
                  <a:pt x="2150" y="3204"/>
                </a:cubicBezTo>
                <a:cubicBezTo>
                  <a:pt x="2157" y="3187"/>
                  <a:pt x="2165" y="3171"/>
                  <a:pt x="2172" y="3155"/>
                </a:cubicBezTo>
                <a:cubicBezTo>
                  <a:pt x="2178" y="3142"/>
                  <a:pt x="2184" y="3128"/>
                  <a:pt x="2191" y="3115"/>
                </a:cubicBezTo>
                <a:cubicBezTo>
                  <a:pt x="2199" y="3099"/>
                  <a:pt x="2207" y="3083"/>
                  <a:pt x="2215" y="3067"/>
                </a:cubicBezTo>
                <a:cubicBezTo>
                  <a:pt x="2222" y="3054"/>
                  <a:pt x="2228" y="3041"/>
                  <a:pt x="2235" y="3029"/>
                </a:cubicBezTo>
                <a:cubicBezTo>
                  <a:pt x="2244" y="3013"/>
                  <a:pt x="2254" y="2997"/>
                  <a:pt x="2263" y="2981"/>
                </a:cubicBezTo>
                <a:cubicBezTo>
                  <a:pt x="2270" y="2969"/>
                  <a:pt x="2276" y="2957"/>
                  <a:pt x="2284" y="2945"/>
                </a:cubicBezTo>
                <a:cubicBezTo>
                  <a:pt x="2294" y="2929"/>
                  <a:pt x="2304" y="2913"/>
                  <a:pt x="2314" y="2897"/>
                </a:cubicBezTo>
                <a:cubicBezTo>
                  <a:pt x="2322" y="2886"/>
                  <a:pt x="2328" y="2875"/>
                  <a:pt x="2336" y="2864"/>
                </a:cubicBezTo>
                <a:cubicBezTo>
                  <a:pt x="2347" y="2847"/>
                  <a:pt x="2359" y="2831"/>
                  <a:pt x="2371" y="2815"/>
                </a:cubicBezTo>
                <a:cubicBezTo>
                  <a:pt x="2378" y="2805"/>
                  <a:pt x="2385" y="2795"/>
                  <a:pt x="2392" y="2785"/>
                </a:cubicBezTo>
                <a:cubicBezTo>
                  <a:pt x="2405" y="2768"/>
                  <a:pt x="2418" y="2751"/>
                  <a:pt x="2432" y="2734"/>
                </a:cubicBezTo>
                <a:cubicBezTo>
                  <a:pt x="2439" y="2726"/>
                  <a:pt x="2445" y="2717"/>
                  <a:pt x="2451" y="2709"/>
                </a:cubicBezTo>
                <a:cubicBezTo>
                  <a:pt x="2467" y="2690"/>
                  <a:pt x="2484" y="2671"/>
                  <a:pt x="2501" y="2652"/>
                </a:cubicBezTo>
                <a:cubicBezTo>
                  <a:pt x="2505" y="2647"/>
                  <a:pt x="2510" y="2642"/>
                  <a:pt x="2514" y="2636"/>
                </a:cubicBezTo>
                <a:cubicBezTo>
                  <a:pt x="2558" y="2589"/>
                  <a:pt x="2603" y="2543"/>
                  <a:pt x="2651" y="2500"/>
                </a:cubicBezTo>
                <a:cubicBezTo>
                  <a:pt x="2656" y="2495"/>
                  <a:pt x="2661" y="2491"/>
                  <a:pt x="2666" y="2486"/>
                </a:cubicBezTo>
                <a:cubicBezTo>
                  <a:pt x="2685" y="2469"/>
                  <a:pt x="2704" y="2452"/>
                  <a:pt x="2723" y="2436"/>
                </a:cubicBezTo>
                <a:cubicBezTo>
                  <a:pt x="2731" y="2430"/>
                  <a:pt x="2740" y="2423"/>
                  <a:pt x="2748" y="2417"/>
                </a:cubicBezTo>
                <a:cubicBezTo>
                  <a:pt x="2765" y="2403"/>
                  <a:pt x="2782" y="2390"/>
                  <a:pt x="2799" y="2377"/>
                </a:cubicBezTo>
                <a:cubicBezTo>
                  <a:pt x="2809" y="2369"/>
                  <a:pt x="2819" y="2363"/>
                  <a:pt x="2828" y="2355"/>
                </a:cubicBezTo>
                <a:cubicBezTo>
                  <a:pt x="2845" y="2344"/>
                  <a:pt x="2861" y="2332"/>
                  <a:pt x="2877" y="2321"/>
                </a:cubicBezTo>
                <a:cubicBezTo>
                  <a:pt x="2888" y="2313"/>
                  <a:pt x="2899" y="2306"/>
                  <a:pt x="2910" y="2299"/>
                </a:cubicBezTo>
                <a:cubicBezTo>
                  <a:pt x="2926" y="2289"/>
                  <a:pt x="2942" y="2278"/>
                  <a:pt x="2958" y="2268"/>
                </a:cubicBezTo>
                <a:cubicBezTo>
                  <a:pt x="2970" y="2261"/>
                  <a:pt x="2982" y="2254"/>
                  <a:pt x="2994" y="2247"/>
                </a:cubicBezTo>
                <a:cubicBezTo>
                  <a:pt x="3010" y="2238"/>
                  <a:pt x="3026" y="2229"/>
                  <a:pt x="3042" y="2220"/>
                </a:cubicBezTo>
                <a:cubicBezTo>
                  <a:pt x="3054" y="2213"/>
                  <a:pt x="3067" y="2206"/>
                  <a:pt x="3080" y="2200"/>
                </a:cubicBezTo>
                <a:cubicBezTo>
                  <a:pt x="3096" y="2191"/>
                  <a:pt x="3112" y="2183"/>
                  <a:pt x="3128" y="2175"/>
                </a:cubicBezTo>
                <a:cubicBezTo>
                  <a:pt x="3141" y="2168"/>
                  <a:pt x="3154" y="2163"/>
                  <a:pt x="3168" y="2156"/>
                </a:cubicBezTo>
                <a:cubicBezTo>
                  <a:pt x="3184" y="2149"/>
                  <a:pt x="3200" y="2141"/>
                  <a:pt x="3216" y="2134"/>
                </a:cubicBezTo>
                <a:cubicBezTo>
                  <a:pt x="3230" y="2129"/>
                  <a:pt x="3244" y="2123"/>
                  <a:pt x="3258" y="2118"/>
                </a:cubicBezTo>
                <a:cubicBezTo>
                  <a:pt x="3274" y="2111"/>
                  <a:pt x="3290" y="2104"/>
                  <a:pt x="3307" y="2098"/>
                </a:cubicBezTo>
                <a:cubicBezTo>
                  <a:pt x="3321" y="2093"/>
                  <a:pt x="3336" y="2088"/>
                  <a:pt x="3350" y="2083"/>
                </a:cubicBezTo>
                <a:cubicBezTo>
                  <a:pt x="3366" y="2077"/>
                  <a:pt x="3383" y="2071"/>
                  <a:pt x="3400" y="2066"/>
                </a:cubicBezTo>
                <a:cubicBezTo>
                  <a:pt x="3414" y="2061"/>
                  <a:pt x="3429" y="2057"/>
                  <a:pt x="3444" y="2053"/>
                </a:cubicBezTo>
                <a:cubicBezTo>
                  <a:pt x="3461" y="2048"/>
                  <a:pt x="3477" y="2043"/>
                  <a:pt x="3494" y="2038"/>
                </a:cubicBezTo>
                <a:cubicBezTo>
                  <a:pt x="3509" y="2034"/>
                  <a:pt x="3525" y="2031"/>
                  <a:pt x="3540" y="2027"/>
                </a:cubicBezTo>
                <a:cubicBezTo>
                  <a:pt x="3557" y="2023"/>
                  <a:pt x="3574" y="2019"/>
                  <a:pt x="3591" y="2015"/>
                </a:cubicBezTo>
                <a:cubicBezTo>
                  <a:pt x="3606" y="2012"/>
                  <a:pt x="3622" y="2009"/>
                  <a:pt x="3637" y="2006"/>
                </a:cubicBezTo>
                <a:cubicBezTo>
                  <a:pt x="3654" y="2003"/>
                  <a:pt x="3672" y="2000"/>
                  <a:pt x="3689" y="1997"/>
                </a:cubicBezTo>
                <a:cubicBezTo>
                  <a:pt x="3705" y="1994"/>
                  <a:pt x="3721" y="1992"/>
                  <a:pt x="3736" y="1990"/>
                </a:cubicBezTo>
                <a:cubicBezTo>
                  <a:pt x="3754" y="1988"/>
                  <a:pt x="3771" y="1985"/>
                  <a:pt x="3789" y="1983"/>
                </a:cubicBezTo>
                <a:cubicBezTo>
                  <a:pt x="3805" y="1982"/>
                  <a:pt x="3821" y="1980"/>
                  <a:pt x="3837" y="1979"/>
                </a:cubicBezTo>
                <a:cubicBezTo>
                  <a:pt x="3855" y="1977"/>
                  <a:pt x="3872" y="1976"/>
                  <a:pt x="3890" y="1975"/>
                </a:cubicBezTo>
                <a:cubicBezTo>
                  <a:pt x="3906" y="1974"/>
                  <a:pt x="3923" y="1973"/>
                  <a:pt x="3939" y="1973"/>
                </a:cubicBezTo>
                <a:cubicBezTo>
                  <a:pt x="3950" y="1972"/>
                  <a:pt x="3961" y="1971"/>
                  <a:pt x="3972" y="1971"/>
                </a:cubicBezTo>
                <a:lnTo>
                  <a:pt x="3972" y="0"/>
                </a:lnTo>
                <a:cubicBezTo>
                  <a:pt x="1792" y="21"/>
                  <a:pt x="21" y="1787"/>
                  <a:pt x="0" y="3962"/>
                </a:cubicBezTo>
                <a:lnTo>
                  <a:pt x="1987" y="3962"/>
                </a:lnTo>
                <a:lnTo>
                  <a:pt x="1988" y="3962"/>
                </a:lnTo>
                <a:cubicBezTo>
                  <a:pt x="1988" y="3951"/>
                  <a:pt x="1989" y="3940"/>
                  <a:pt x="1989" y="3929"/>
                </a:cubicBezTo>
              </a:path>
            </a:pathLst>
          </a:custGeom>
          <a:solidFill>
            <a:srgbClr val="007C8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2300288" y="-1150938"/>
            <a:ext cx="3198813" cy="3200400"/>
          </a:xfrm>
          <a:custGeom>
            <a:rect b="b" l="l" r="r" t="t"/>
            <a:pathLst>
              <a:path extrusionOk="0" h="3963" w="3965">
                <a:moveTo>
                  <a:pt x="1993" y="3963"/>
                </a:moveTo>
                <a:lnTo>
                  <a:pt x="3965" y="3962"/>
                </a:lnTo>
                <a:cubicBezTo>
                  <a:pt x="3944" y="1787"/>
                  <a:pt x="2177" y="21"/>
                  <a:pt x="0" y="0"/>
                </a:cubicBezTo>
                <a:lnTo>
                  <a:pt x="0" y="1971"/>
                </a:lnTo>
                <a:cubicBezTo>
                  <a:pt x="1090" y="1992"/>
                  <a:pt x="1972" y="2874"/>
                  <a:pt x="1993" y="3963"/>
                </a:cubicBezTo>
              </a:path>
            </a:pathLst>
          </a:custGeom>
          <a:solidFill>
            <a:srgbClr val="00B3B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698500" y="2111375"/>
            <a:ext cx="1536699" cy="1539873"/>
          </a:xfrm>
          <a:custGeom>
            <a:rect b="b" l="l" r="r" t="t"/>
            <a:pathLst>
              <a:path extrusionOk="0" h="1905" w="1904">
                <a:moveTo>
                  <a:pt x="1600" y="0"/>
                </a:moveTo>
                <a:lnTo>
                  <a:pt x="0" y="0"/>
                </a:lnTo>
                <a:cubicBezTo>
                  <a:pt x="0" y="11"/>
                  <a:pt x="0" y="21"/>
                  <a:pt x="1" y="32"/>
                </a:cubicBezTo>
                <a:cubicBezTo>
                  <a:pt x="1" y="47"/>
                  <a:pt x="2" y="62"/>
                  <a:pt x="3" y="78"/>
                </a:cubicBezTo>
                <a:cubicBezTo>
                  <a:pt x="4" y="95"/>
                  <a:pt x="5" y="113"/>
                  <a:pt x="7" y="130"/>
                </a:cubicBezTo>
                <a:cubicBezTo>
                  <a:pt x="8" y="145"/>
                  <a:pt x="9" y="160"/>
                  <a:pt x="11" y="175"/>
                </a:cubicBezTo>
                <a:cubicBezTo>
                  <a:pt x="13" y="192"/>
                  <a:pt x="15" y="210"/>
                  <a:pt x="18" y="227"/>
                </a:cubicBezTo>
                <a:cubicBezTo>
                  <a:pt x="20" y="242"/>
                  <a:pt x="22" y="256"/>
                  <a:pt x="24" y="271"/>
                </a:cubicBezTo>
                <a:cubicBezTo>
                  <a:pt x="27" y="288"/>
                  <a:pt x="30" y="305"/>
                  <a:pt x="33" y="323"/>
                </a:cubicBezTo>
                <a:cubicBezTo>
                  <a:pt x="36" y="337"/>
                  <a:pt x="39" y="351"/>
                  <a:pt x="42" y="365"/>
                </a:cubicBezTo>
                <a:cubicBezTo>
                  <a:pt x="45" y="382"/>
                  <a:pt x="49" y="399"/>
                  <a:pt x="53" y="417"/>
                </a:cubicBezTo>
                <a:cubicBezTo>
                  <a:pt x="57" y="430"/>
                  <a:pt x="60" y="444"/>
                  <a:pt x="64" y="457"/>
                </a:cubicBezTo>
                <a:cubicBezTo>
                  <a:pt x="68" y="475"/>
                  <a:pt x="73" y="492"/>
                  <a:pt x="78" y="509"/>
                </a:cubicBezTo>
                <a:cubicBezTo>
                  <a:pt x="82" y="522"/>
                  <a:pt x="86" y="535"/>
                  <a:pt x="90" y="548"/>
                </a:cubicBezTo>
                <a:cubicBezTo>
                  <a:pt x="95" y="566"/>
                  <a:pt x="101" y="583"/>
                  <a:pt x="107" y="600"/>
                </a:cubicBezTo>
                <a:cubicBezTo>
                  <a:pt x="112" y="612"/>
                  <a:pt x="116" y="625"/>
                  <a:pt x="121" y="637"/>
                </a:cubicBezTo>
                <a:cubicBezTo>
                  <a:pt x="127" y="655"/>
                  <a:pt x="134" y="672"/>
                  <a:pt x="141" y="689"/>
                </a:cubicBezTo>
                <a:cubicBezTo>
                  <a:pt x="146" y="701"/>
                  <a:pt x="150" y="713"/>
                  <a:pt x="155" y="724"/>
                </a:cubicBezTo>
                <a:cubicBezTo>
                  <a:pt x="163" y="742"/>
                  <a:pt x="171" y="759"/>
                  <a:pt x="179" y="776"/>
                </a:cubicBezTo>
                <a:cubicBezTo>
                  <a:pt x="184" y="787"/>
                  <a:pt x="189" y="798"/>
                  <a:pt x="194" y="809"/>
                </a:cubicBezTo>
                <a:cubicBezTo>
                  <a:pt x="203" y="827"/>
                  <a:pt x="212" y="844"/>
                  <a:pt x="221" y="861"/>
                </a:cubicBezTo>
                <a:cubicBezTo>
                  <a:pt x="226" y="871"/>
                  <a:pt x="231" y="882"/>
                  <a:pt x="237" y="892"/>
                </a:cubicBezTo>
                <a:cubicBezTo>
                  <a:pt x="247" y="910"/>
                  <a:pt x="257" y="927"/>
                  <a:pt x="267" y="944"/>
                </a:cubicBezTo>
                <a:cubicBezTo>
                  <a:pt x="272" y="954"/>
                  <a:pt x="278" y="963"/>
                  <a:pt x="283" y="972"/>
                </a:cubicBezTo>
                <a:cubicBezTo>
                  <a:pt x="294" y="990"/>
                  <a:pt x="306" y="1008"/>
                  <a:pt x="318" y="1026"/>
                </a:cubicBezTo>
                <a:cubicBezTo>
                  <a:pt x="323" y="1034"/>
                  <a:pt x="328" y="1042"/>
                  <a:pt x="333" y="1050"/>
                </a:cubicBezTo>
                <a:cubicBezTo>
                  <a:pt x="346" y="1069"/>
                  <a:pt x="360" y="1087"/>
                  <a:pt x="373" y="1106"/>
                </a:cubicBezTo>
                <a:cubicBezTo>
                  <a:pt x="378" y="1112"/>
                  <a:pt x="382" y="1119"/>
                  <a:pt x="387" y="1125"/>
                </a:cubicBezTo>
                <a:cubicBezTo>
                  <a:pt x="403" y="1146"/>
                  <a:pt x="419" y="1166"/>
                  <a:pt x="435" y="1187"/>
                </a:cubicBezTo>
                <a:cubicBezTo>
                  <a:pt x="438" y="1190"/>
                  <a:pt x="441" y="1194"/>
                  <a:pt x="444" y="1198"/>
                </a:cubicBezTo>
                <a:cubicBezTo>
                  <a:pt x="523" y="1294"/>
                  <a:pt x="611" y="1382"/>
                  <a:pt x="707" y="1461"/>
                </a:cubicBezTo>
                <a:cubicBezTo>
                  <a:pt x="711" y="1464"/>
                  <a:pt x="715" y="1467"/>
                  <a:pt x="719" y="1470"/>
                </a:cubicBezTo>
                <a:cubicBezTo>
                  <a:pt x="739" y="1486"/>
                  <a:pt x="759" y="1502"/>
                  <a:pt x="779" y="1518"/>
                </a:cubicBezTo>
                <a:cubicBezTo>
                  <a:pt x="786" y="1523"/>
                  <a:pt x="792" y="1527"/>
                  <a:pt x="799" y="1532"/>
                </a:cubicBezTo>
                <a:cubicBezTo>
                  <a:pt x="817" y="1545"/>
                  <a:pt x="836" y="1559"/>
                  <a:pt x="855" y="1571"/>
                </a:cubicBezTo>
                <a:cubicBezTo>
                  <a:pt x="863" y="1577"/>
                  <a:pt x="871" y="1582"/>
                  <a:pt x="879" y="1588"/>
                </a:cubicBezTo>
                <a:cubicBezTo>
                  <a:pt x="897" y="1599"/>
                  <a:pt x="914" y="1611"/>
                  <a:pt x="932" y="1622"/>
                </a:cubicBezTo>
                <a:cubicBezTo>
                  <a:pt x="942" y="1627"/>
                  <a:pt x="951" y="1633"/>
                  <a:pt x="961" y="1638"/>
                </a:cubicBezTo>
                <a:cubicBezTo>
                  <a:pt x="978" y="1648"/>
                  <a:pt x="995" y="1659"/>
                  <a:pt x="1013" y="1668"/>
                </a:cubicBezTo>
                <a:cubicBezTo>
                  <a:pt x="1023" y="1674"/>
                  <a:pt x="1033" y="1679"/>
                  <a:pt x="1044" y="1684"/>
                </a:cubicBezTo>
                <a:cubicBezTo>
                  <a:pt x="1061" y="1693"/>
                  <a:pt x="1078" y="1702"/>
                  <a:pt x="1095" y="1711"/>
                </a:cubicBezTo>
                <a:cubicBezTo>
                  <a:pt x="1106" y="1716"/>
                  <a:pt x="1118" y="1721"/>
                  <a:pt x="1129" y="1726"/>
                </a:cubicBezTo>
                <a:cubicBezTo>
                  <a:pt x="1146" y="1734"/>
                  <a:pt x="1163" y="1742"/>
                  <a:pt x="1180" y="1750"/>
                </a:cubicBezTo>
                <a:cubicBezTo>
                  <a:pt x="1192" y="1755"/>
                  <a:pt x="1204" y="1759"/>
                  <a:pt x="1216" y="1764"/>
                </a:cubicBezTo>
                <a:cubicBezTo>
                  <a:pt x="1233" y="1771"/>
                  <a:pt x="1250" y="1778"/>
                  <a:pt x="1267" y="1784"/>
                </a:cubicBezTo>
                <a:cubicBezTo>
                  <a:pt x="1280" y="1789"/>
                  <a:pt x="1292" y="1793"/>
                  <a:pt x="1305" y="1798"/>
                </a:cubicBezTo>
                <a:cubicBezTo>
                  <a:pt x="1322" y="1804"/>
                  <a:pt x="1339" y="1810"/>
                  <a:pt x="1356" y="1815"/>
                </a:cubicBezTo>
                <a:cubicBezTo>
                  <a:pt x="1369" y="1819"/>
                  <a:pt x="1382" y="1823"/>
                  <a:pt x="1396" y="1827"/>
                </a:cubicBezTo>
                <a:cubicBezTo>
                  <a:pt x="1413" y="1832"/>
                  <a:pt x="1430" y="1837"/>
                  <a:pt x="1447" y="1842"/>
                </a:cubicBezTo>
                <a:cubicBezTo>
                  <a:pt x="1461" y="1845"/>
                  <a:pt x="1474" y="1848"/>
                  <a:pt x="1488" y="1852"/>
                </a:cubicBezTo>
                <a:cubicBezTo>
                  <a:pt x="1505" y="1856"/>
                  <a:pt x="1522" y="1860"/>
                  <a:pt x="1539" y="1864"/>
                </a:cubicBezTo>
                <a:cubicBezTo>
                  <a:pt x="1554" y="1867"/>
                  <a:pt x="1568" y="1869"/>
                  <a:pt x="1582" y="1872"/>
                </a:cubicBezTo>
                <a:cubicBezTo>
                  <a:pt x="1599" y="1875"/>
                  <a:pt x="1616" y="1878"/>
                  <a:pt x="1634" y="1881"/>
                </a:cubicBezTo>
                <a:cubicBezTo>
                  <a:pt x="1648" y="1884"/>
                  <a:pt x="1663" y="1885"/>
                  <a:pt x="1677" y="1887"/>
                </a:cubicBezTo>
                <a:cubicBezTo>
                  <a:pt x="1695" y="1890"/>
                  <a:pt x="1712" y="1892"/>
                  <a:pt x="1729" y="1894"/>
                </a:cubicBezTo>
                <a:cubicBezTo>
                  <a:pt x="1744" y="1896"/>
                  <a:pt x="1759" y="1897"/>
                  <a:pt x="1774" y="1898"/>
                </a:cubicBezTo>
                <a:cubicBezTo>
                  <a:pt x="1792" y="1900"/>
                  <a:pt x="1809" y="1901"/>
                  <a:pt x="1827" y="1902"/>
                </a:cubicBezTo>
                <a:cubicBezTo>
                  <a:pt x="1842" y="1903"/>
                  <a:pt x="1857" y="1904"/>
                  <a:pt x="1872" y="1904"/>
                </a:cubicBezTo>
                <a:cubicBezTo>
                  <a:pt x="1883" y="1905"/>
                  <a:pt x="1894" y="1905"/>
                  <a:pt x="1904" y="1905"/>
                </a:cubicBezTo>
                <a:lnTo>
                  <a:pt x="1904" y="298"/>
                </a:lnTo>
                <a:cubicBezTo>
                  <a:pt x="1745" y="280"/>
                  <a:pt x="1618" y="156"/>
                  <a:pt x="1600" y="0"/>
                </a:cubicBezTo>
              </a:path>
            </a:pathLst>
          </a:custGeom>
          <a:solidFill>
            <a:srgbClr val="007C8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2300288" y="2111375"/>
            <a:ext cx="1543050" cy="1539876"/>
          </a:xfrm>
          <a:custGeom>
            <a:rect b="b" l="l" r="r" t="t"/>
            <a:pathLst>
              <a:path extrusionOk="0" h="1906" w="1913">
                <a:moveTo>
                  <a:pt x="1913" y="1"/>
                </a:moveTo>
                <a:lnTo>
                  <a:pt x="297" y="0"/>
                </a:lnTo>
                <a:cubicBezTo>
                  <a:pt x="279" y="158"/>
                  <a:pt x="158" y="280"/>
                  <a:pt x="0" y="298"/>
                </a:cubicBezTo>
                <a:lnTo>
                  <a:pt x="0" y="1906"/>
                </a:lnTo>
                <a:cubicBezTo>
                  <a:pt x="1046" y="1885"/>
                  <a:pt x="1892" y="1042"/>
                  <a:pt x="1913" y="1"/>
                </a:cubicBezTo>
                <a:close/>
              </a:path>
            </a:pathLst>
          </a:custGeom>
          <a:solidFill>
            <a:srgbClr val="00425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698500" y="506413"/>
            <a:ext cx="1536699" cy="1541461"/>
          </a:xfrm>
          <a:custGeom>
            <a:rect b="b" l="l" r="r" t="t"/>
            <a:pathLst>
              <a:path extrusionOk="0" h="1910" w="1904">
                <a:moveTo>
                  <a:pt x="1600" y="1910"/>
                </a:moveTo>
                <a:cubicBezTo>
                  <a:pt x="1618" y="1751"/>
                  <a:pt x="1745" y="1625"/>
                  <a:pt x="1904" y="1607"/>
                </a:cubicBezTo>
                <a:lnTo>
                  <a:pt x="1904" y="0"/>
                </a:lnTo>
                <a:cubicBezTo>
                  <a:pt x="1894" y="0"/>
                  <a:pt x="1883" y="0"/>
                  <a:pt x="1872" y="0"/>
                </a:cubicBezTo>
                <a:cubicBezTo>
                  <a:pt x="1857" y="1"/>
                  <a:pt x="1842" y="1"/>
                  <a:pt x="1827" y="2"/>
                </a:cubicBezTo>
                <a:cubicBezTo>
                  <a:pt x="1809" y="3"/>
                  <a:pt x="1791" y="5"/>
                  <a:pt x="1774" y="6"/>
                </a:cubicBezTo>
                <a:cubicBezTo>
                  <a:pt x="1759" y="8"/>
                  <a:pt x="1744" y="9"/>
                  <a:pt x="1730" y="11"/>
                </a:cubicBezTo>
                <a:cubicBezTo>
                  <a:pt x="1712" y="13"/>
                  <a:pt x="1694" y="15"/>
                  <a:pt x="1677" y="17"/>
                </a:cubicBezTo>
                <a:cubicBezTo>
                  <a:pt x="1663" y="19"/>
                  <a:pt x="1648" y="21"/>
                  <a:pt x="1634" y="24"/>
                </a:cubicBezTo>
                <a:cubicBezTo>
                  <a:pt x="1616" y="26"/>
                  <a:pt x="1599" y="30"/>
                  <a:pt x="1581" y="33"/>
                </a:cubicBezTo>
                <a:cubicBezTo>
                  <a:pt x="1567" y="36"/>
                  <a:pt x="1554" y="38"/>
                  <a:pt x="1540" y="41"/>
                </a:cubicBezTo>
                <a:cubicBezTo>
                  <a:pt x="1522" y="45"/>
                  <a:pt x="1505" y="49"/>
                  <a:pt x="1487" y="53"/>
                </a:cubicBezTo>
                <a:cubicBezTo>
                  <a:pt x="1474" y="57"/>
                  <a:pt x="1460" y="60"/>
                  <a:pt x="1447" y="63"/>
                </a:cubicBezTo>
                <a:cubicBezTo>
                  <a:pt x="1430" y="68"/>
                  <a:pt x="1412" y="73"/>
                  <a:pt x="1395" y="78"/>
                </a:cubicBezTo>
                <a:cubicBezTo>
                  <a:pt x="1382" y="82"/>
                  <a:pt x="1369" y="86"/>
                  <a:pt x="1356" y="90"/>
                </a:cubicBezTo>
                <a:cubicBezTo>
                  <a:pt x="1339" y="95"/>
                  <a:pt x="1322" y="101"/>
                  <a:pt x="1305" y="107"/>
                </a:cubicBezTo>
                <a:cubicBezTo>
                  <a:pt x="1292" y="112"/>
                  <a:pt x="1280" y="116"/>
                  <a:pt x="1267" y="121"/>
                </a:cubicBezTo>
                <a:cubicBezTo>
                  <a:pt x="1250" y="127"/>
                  <a:pt x="1233" y="134"/>
                  <a:pt x="1216" y="141"/>
                </a:cubicBezTo>
                <a:cubicBezTo>
                  <a:pt x="1204" y="146"/>
                  <a:pt x="1192" y="150"/>
                  <a:pt x="1180" y="156"/>
                </a:cubicBezTo>
                <a:cubicBezTo>
                  <a:pt x="1163" y="163"/>
                  <a:pt x="1146" y="171"/>
                  <a:pt x="1129" y="179"/>
                </a:cubicBezTo>
                <a:cubicBezTo>
                  <a:pt x="1118" y="184"/>
                  <a:pt x="1107" y="189"/>
                  <a:pt x="1095" y="194"/>
                </a:cubicBezTo>
                <a:cubicBezTo>
                  <a:pt x="1078" y="203"/>
                  <a:pt x="1062" y="212"/>
                  <a:pt x="1045" y="220"/>
                </a:cubicBezTo>
                <a:cubicBezTo>
                  <a:pt x="1034" y="226"/>
                  <a:pt x="1023" y="232"/>
                  <a:pt x="1013" y="237"/>
                </a:cubicBezTo>
                <a:cubicBezTo>
                  <a:pt x="996" y="247"/>
                  <a:pt x="979" y="256"/>
                  <a:pt x="963" y="266"/>
                </a:cubicBezTo>
                <a:cubicBezTo>
                  <a:pt x="953" y="272"/>
                  <a:pt x="942" y="278"/>
                  <a:pt x="932" y="284"/>
                </a:cubicBezTo>
                <a:cubicBezTo>
                  <a:pt x="915" y="294"/>
                  <a:pt x="899" y="305"/>
                  <a:pt x="882" y="316"/>
                </a:cubicBezTo>
                <a:cubicBezTo>
                  <a:pt x="873" y="322"/>
                  <a:pt x="863" y="328"/>
                  <a:pt x="854" y="334"/>
                </a:cubicBezTo>
                <a:cubicBezTo>
                  <a:pt x="837" y="346"/>
                  <a:pt x="821" y="358"/>
                  <a:pt x="804" y="370"/>
                </a:cubicBezTo>
                <a:cubicBezTo>
                  <a:pt x="796" y="376"/>
                  <a:pt x="787" y="382"/>
                  <a:pt x="779" y="388"/>
                </a:cubicBezTo>
                <a:cubicBezTo>
                  <a:pt x="761" y="401"/>
                  <a:pt x="745" y="415"/>
                  <a:pt x="728" y="429"/>
                </a:cubicBezTo>
                <a:cubicBezTo>
                  <a:pt x="721" y="435"/>
                  <a:pt x="713" y="440"/>
                  <a:pt x="706" y="446"/>
                </a:cubicBezTo>
                <a:cubicBezTo>
                  <a:pt x="687" y="462"/>
                  <a:pt x="668" y="479"/>
                  <a:pt x="649" y="496"/>
                </a:cubicBezTo>
                <a:cubicBezTo>
                  <a:pt x="645" y="499"/>
                  <a:pt x="641" y="503"/>
                  <a:pt x="636" y="507"/>
                </a:cubicBezTo>
                <a:cubicBezTo>
                  <a:pt x="591" y="548"/>
                  <a:pt x="547" y="592"/>
                  <a:pt x="505" y="638"/>
                </a:cubicBezTo>
                <a:cubicBezTo>
                  <a:pt x="500" y="644"/>
                  <a:pt x="495" y="650"/>
                  <a:pt x="490" y="655"/>
                </a:cubicBezTo>
                <a:cubicBezTo>
                  <a:pt x="475" y="673"/>
                  <a:pt x="460" y="690"/>
                  <a:pt x="445" y="708"/>
                </a:cubicBezTo>
                <a:cubicBezTo>
                  <a:pt x="438" y="716"/>
                  <a:pt x="431" y="725"/>
                  <a:pt x="425" y="734"/>
                </a:cubicBezTo>
                <a:cubicBezTo>
                  <a:pt x="412" y="749"/>
                  <a:pt x="400" y="765"/>
                  <a:pt x="388" y="781"/>
                </a:cubicBezTo>
                <a:cubicBezTo>
                  <a:pt x="380" y="791"/>
                  <a:pt x="373" y="801"/>
                  <a:pt x="366" y="811"/>
                </a:cubicBezTo>
                <a:cubicBezTo>
                  <a:pt x="355" y="826"/>
                  <a:pt x="344" y="841"/>
                  <a:pt x="334" y="856"/>
                </a:cubicBezTo>
                <a:cubicBezTo>
                  <a:pt x="327" y="867"/>
                  <a:pt x="320" y="878"/>
                  <a:pt x="313" y="889"/>
                </a:cubicBezTo>
                <a:cubicBezTo>
                  <a:pt x="303" y="904"/>
                  <a:pt x="293" y="919"/>
                  <a:pt x="284" y="934"/>
                </a:cubicBezTo>
                <a:cubicBezTo>
                  <a:pt x="277" y="946"/>
                  <a:pt x="270" y="958"/>
                  <a:pt x="263" y="970"/>
                </a:cubicBezTo>
                <a:cubicBezTo>
                  <a:pt x="254" y="985"/>
                  <a:pt x="246" y="1000"/>
                  <a:pt x="237" y="1015"/>
                </a:cubicBezTo>
                <a:cubicBezTo>
                  <a:pt x="231" y="1027"/>
                  <a:pt x="224" y="1040"/>
                  <a:pt x="218" y="1053"/>
                </a:cubicBezTo>
                <a:cubicBezTo>
                  <a:pt x="210" y="1068"/>
                  <a:pt x="202" y="1082"/>
                  <a:pt x="195" y="1098"/>
                </a:cubicBezTo>
                <a:cubicBezTo>
                  <a:pt x="188" y="1111"/>
                  <a:pt x="182" y="1124"/>
                  <a:pt x="176" y="1137"/>
                </a:cubicBezTo>
                <a:cubicBezTo>
                  <a:pt x="169" y="1152"/>
                  <a:pt x="162" y="1167"/>
                  <a:pt x="156" y="1183"/>
                </a:cubicBezTo>
                <a:cubicBezTo>
                  <a:pt x="150" y="1196"/>
                  <a:pt x="145" y="1210"/>
                  <a:pt x="139" y="1223"/>
                </a:cubicBezTo>
                <a:cubicBezTo>
                  <a:pt x="133" y="1239"/>
                  <a:pt x="127" y="1254"/>
                  <a:pt x="121" y="1270"/>
                </a:cubicBezTo>
                <a:cubicBezTo>
                  <a:pt x="116" y="1284"/>
                  <a:pt x="111" y="1298"/>
                  <a:pt x="106" y="1312"/>
                </a:cubicBezTo>
                <a:cubicBezTo>
                  <a:pt x="101" y="1328"/>
                  <a:pt x="95" y="1343"/>
                  <a:pt x="90" y="1359"/>
                </a:cubicBezTo>
                <a:cubicBezTo>
                  <a:pt x="86" y="1374"/>
                  <a:pt x="82" y="1388"/>
                  <a:pt x="77" y="1402"/>
                </a:cubicBezTo>
                <a:cubicBezTo>
                  <a:pt x="73" y="1418"/>
                  <a:pt x="68" y="1434"/>
                  <a:pt x="64" y="1450"/>
                </a:cubicBezTo>
                <a:cubicBezTo>
                  <a:pt x="60" y="1465"/>
                  <a:pt x="56" y="1480"/>
                  <a:pt x="53" y="1494"/>
                </a:cubicBezTo>
                <a:cubicBezTo>
                  <a:pt x="49" y="1511"/>
                  <a:pt x="45" y="1527"/>
                  <a:pt x="42" y="1544"/>
                </a:cubicBezTo>
                <a:cubicBezTo>
                  <a:pt x="39" y="1558"/>
                  <a:pt x="36" y="1573"/>
                  <a:pt x="33" y="1588"/>
                </a:cubicBezTo>
                <a:cubicBezTo>
                  <a:pt x="30" y="1605"/>
                  <a:pt x="27" y="1621"/>
                  <a:pt x="24" y="1638"/>
                </a:cubicBezTo>
                <a:cubicBezTo>
                  <a:pt x="22" y="1653"/>
                  <a:pt x="20" y="1668"/>
                  <a:pt x="18" y="1683"/>
                </a:cubicBezTo>
                <a:cubicBezTo>
                  <a:pt x="15" y="1700"/>
                  <a:pt x="13" y="1717"/>
                  <a:pt x="11" y="1734"/>
                </a:cubicBezTo>
                <a:cubicBezTo>
                  <a:pt x="9" y="1750"/>
                  <a:pt x="8" y="1765"/>
                  <a:pt x="7" y="1780"/>
                </a:cubicBezTo>
                <a:cubicBezTo>
                  <a:pt x="5" y="1797"/>
                  <a:pt x="4" y="1815"/>
                  <a:pt x="3" y="1832"/>
                </a:cubicBezTo>
                <a:cubicBezTo>
                  <a:pt x="2" y="1847"/>
                  <a:pt x="1" y="1863"/>
                  <a:pt x="1" y="1878"/>
                </a:cubicBezTo>
                <a:cubicBezTo>
                  <a:pt x="0" y="1889"/>
                  <a:pt x="0" y="1899"/>
                  <a:pt x="0" y="1910"/>
                </a:cubicBezTo>
                <a:lnTo>
                  <a:pt x="1600" y="1910"/>
                </a:lnTo>
              </a:path>
            </a:pathLst>
          </a:custGeom>
          <a:solidFill>
            <a:srgbClr val="00B3B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0" y="6098948"/>
            <a:ext cx="12192000" cy="75000"/>
          </a:xfrm>
          <a:prstGeom prst="rect">
            <a:avLst/>
          </a:prstGeom>
          <a:solidFill>
            <a:srgbClr val="00B3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" name="Google Shape;32;p3"/>
          <p:cNvGrpSpPr/>
          <p:nvPr/>
        </p:nvGrpSpPr>
        <p:grpSpPr>
          <a:xfrm>
            <a:off x="388138" y="6143037"/>
            <a:ext cx="11415707" cy="742275"/>
            <a:chOff x="388138" y="6143037"/>
            <a:chExt cx="11415707" cy="742275"/>
          </a:xfrm>
        </p:grpSpPr>
        <p:pic>
          <p:nvPicPr>
            <p:cNvPr id="33" name="Google Shape;33;p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388138" y="6230013"/>
              <a:ext cx="2517219" cy="5683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Google Shape;34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688825" y="6187136"/>
              <a:ext cx="586050" cy="654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" name="Google Shape;35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49352" y="6230952"/>
              <a:ext cx="2218055" cy="5664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preview" id="36" name="Google Shape;36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732007" y="6232706"/>
              <a:ext cx="1071838" cy="5630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" name="Google Shape;37;p3"/>
            <p:cNvPicPr preferRelativeResize="0"/>
            <p:nvPr/>
          </p:nvPicPr>
          <p:blipFill rotWithShape="1">
            <a:blip r:embed="rId6">
              <a:alphaModFix/>
            </a:blip>
            <a:srcRect b="40219" l="0" r="0" t="37809"/>
            <a:stretch/>
          </p:blipFill>
          <p:spPr>
            <a:xfrm>
              <a:off x="7445550" y="6143037"/>
              <a:ext cx="3378591" cy="7422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/>
          <p:nvPr/>
        </p:nvSpPr>
        <p:spPr>
          <a:xfrm>
            <a:off x="0" y="6098948"/>
            <a:ext cx="12192000" cy="75000"/>
          </a:xfrm>
          <a:prstGeom prst="rect">
            <a:avLst/>
          </a:prstGeom>
          <a:solidFill>
            <a:srgbClr val="00B3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4"/>
          <p:cNvSpPr/>
          <p:nvPr/>
        </p:nvSpPr>
        <p:spPr>
          <a:xfrm>
            <a:off x="0" y="-604"/>
            <a:ext cx="12192000" cy="328200"/>
          </a:xfrm>
          <a:prstGeom prst="rect">
            <a:avLst/>
          </a:prstGeom>
          <a:solidFill>
            <a:srgbClr val="00B3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4"/>
          <p:cNvSpPr txBox="1"/>
          <p:nvPr>
            <p:ph idx="1" type="subTitle"/>
          </p:nvPr>
        </p:nvSpPr>
        <p:spPr>
          <a:xfrm>
            <a:off x="517725" y="2024100"/>
            <a:ext cx="11292000" cy="38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None/>
              <a:defRPr/>
            </a:lvl1pPr>
            <a:lvl2pPr lvl="1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alibri"/>
              <a:buNone/>
              <a:defRPr/>
            </a:lvl2pPr>
            <a:lvl3pPr lvl="2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Calibri"/>
              <a:buNone/>
              <a:defRPr/>
            </a:lvl3pPr>
            <a:lvl4pPr lvl="3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None/>
              <a:defRPr/>
            </a:lvl4pPr>
            <a:lvl5pPr lvl="4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None/>
              <a:defRPr/>
            </a:lvl5pPr>
            <a:lvl6pPr lvl="5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None/>
              <a:defRPr/>
            </a:lvl6pPr>
            <a:lvl7pPr lvl="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None/>
              <a:defRPr/>
            </a:lvl7pPr>
            <a:lvl8pPr lvl="7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None/>
              <a:defRPr/>
            </a:lvl8pPr>
            <a:lvl9pPr lvl="8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2" type="subTitle"/>
          </p:nvPr>
        </p:nvSpPr>
        <p:spPr>
          <a:xfrm>
            <a:off x="517725" y="537325"/>
            <a:ext cx="112920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400"/>
              <a:buFont typeface="Calibri"/>
              <a:buNone/>
              <a:defRPr b="1" sz="3400"/>
            </a:lvl1pPr>
            <a:lvl2pPr lvl="1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000"/>
              <a:buFont typeface="Calibri"/>
              <a:buNone/>
              <a:defRPr b="1" sz="3000"/>
            </a:lvl2pPr>
            <a:lvl3pPr lvl="2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Calibri"/>
              <a:buNone/>
              <a:defRPr b="1" sz="2600"/>
            </a:lvl3pPr>
            <a:lvl4pPr lvl="3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4pPr>
            <a:lvl5pPr lvl="4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5pPr>
            <a:lvl6pPr lvl="5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6pPr>
            <a:lvl7pPr lvl="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7pPr>
            <a:lvl8pPr lvl="7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8pPr>
            <a:lvl9pPr lvl="8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9pPr>
          </a:lstStyle>
          <a:p/>
        </p:txBody>
      </p:sp>
      <p:grpSp>
        <p:nvGrpSpPr>
          <p:cNvPr id="43" name="Google Shape;43;p4"/>
          <p:cNvGrpSpPr/>
          <p:nvPr/>
        </p:nvGrpSpPr>
        <p:grpSpPr>
          <a:xfrm>
            <a:off x="388138" y="6143037"/>
            <a:ext cx="11415707" cy="742275"/>
            <a:chOff x="388138" y="6143037"/>
            <a:chExt cx="11415707" cy="742275"/>
          </a:xfrm>
        </p:grpSpPr>
        <p:pic>
          <p:nvPicPr>
            <p:cNvPr id="44" name="Google Shape;44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388138" y="6230013"/>
              <a:ext cx="2517219" cy="5683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" name="Google Shape;45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688825" y="6187136"/>
              <a:ext cx="586050" cy="654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" name="Google Shape;46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49352" y="6230952"/>
              <a:ext cx="2218055" cy="5664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preview" id="47" name="Google Shape;47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732007" y="6232706"/>
              <a:ext cx="1071838" cy="5630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" name="Google Shape;48;p4"/>
            <p:cNvPicPr preferRelativeResize="0"/>
            <p:nvPr/>
          </p:nvPicPr>
          <p:blipFill rotWithShape="1">
            <a:blip r:embed="rId6">
              <a:alphaModFix/>
            </a:blip>
            <a:srcRect b="40219" l="0" r="0" t="37809"/>
            <a:stretch/>
          </p:blipFill>
          <p:spPr>
            <a:xfrm>
              <a:off x="7445550" y="6143037"/>
              <a:ext cx="3378591" cy="7422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5"/>
          <p:cNvSpPr/>
          <p:nvPr/>
        </p:nvSpPr>
        <p:spPr>
          <a:xfrm>
            <a:off x="0" y="6098948"/>
            <a:ext cx="12192000" cy="75000"/>
          </a:xfrm>
          <a:prstGeom prst="rect">
            <a:avLst/>
          </a:prstGeom>
          <a:solidFill>
            <a:srgbClr val="00B3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5"/>
          <p:cNvSpPr/>
          <p:nvPr/>
        </p:nvSpPr>
        <p:spPr>
          <a:xfrm>
            <a:off x="0" y="-604"/>
            <a:ext cx="12192000" cy="328200"/>
          </a:xfrm>
          <a:prstGeom prst="rect">
            <a:avLst/>
          </a:prstGeom>
          <a:solidFill>
            <a:srgbClr val="00B3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5"/>
          <p:cNvSpPr txBox="1"/>
          <p:nvPr>
            <p:ph idx="3" type="subTitle"/>
          </p:nvPr>
        </p:nvSpPr>
        <p:spPr>
          <a:xfrm>
            <a:off x="517725" y="537325"/>
            <a:ext cx="112920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400"/>
              <a:buFont typeface="Calibri"/>
              <a:buNone/>
              <a:defRPr b="1" sz="3400"/>
            </a:lvl1pPr>
            <a:lvl2pPr lvl="1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000"/>
              <a:buFont typeface="Calibri"/>
              <a:buNone/>
              <a:defRPr b="1" sz="3000"/>
            </a:lvl2pPr>
            <a:lvl3pPr lvl="2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Calibri"/>
              <a:buNone/>
              <a:defRPr b="1" sz="2600"/>
            </a:lvl3pPr>
            <a:lvl4pPr lvl="3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4pPr>
            <a:lvl5pPr lvl="4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5pPr>
            <a:lvl6pPr lvl="5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6pPr>
            <a:lvl7pPr lvl="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7pPr>
            <a:lvl8pPr lvl="7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8pPr>
            <a:lvl9pPr lvl="8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9pPr>
          </a:lstStyle>
          <a:p/>
        </p:txBody>
      </p:sp>
      <p:grpSp>
        <p:nvGrpSpPr>
          <p:cNvPr id="55" name="Google Shape;55;p5"/>
          <p:cNvGrpSpPr/>
          <p:nvPr/>
        </p:nvGrpSpPr>
        <p:grpSpPr>
          <a:xfrm>
            <a:off x="388138" y="6143037"/>
            <a:ext cx="11415707" cy="742275"/>
            <a:chOff x="388138" y="6143037"/>
            <a:chExt cx="11415707" cy="742275"/>
          </a:xfrm>
        </p:grpSpPr>
        <p:pic>
          <p:nvPicPr>
            <p:cNvPr id="56" name="Google Shape;56;p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388138" y="6230013"/>
              <a:ext cx="2517219" cy="5683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" name="Google Shape;57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688825" y="6187136"/>
              <a:ext cx="586050" cy="654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Google Shape;58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49352" y="6230952"/>
              <a:ext cx="2218055" cy="5664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preview" id="59" name="Google Shape;59;p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732007" y="6232706"/>
              <a:ext cx="1071838" cy="5630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" name="Google Shape;60;p5"/>
            <p:cNvPicPr preferRelativeResize="0"/>
            <p:nvPr/>
          </p:nvPicPr>
          <p:blipFill rotWithShape="1">
            <a:blip r:embed="rId6">
              <a:alphaModFix/>
            </a:blip>
            <a:srcRect b="40219" l="0" r="0" t="37809"/>
            <a:stretch/>
          </p:blipFill>
          <p:spPr>
            <a:xfrm>
              <a:off x="7445550" y="6143037"/>
              <a:ext cx="3378591" cy="7422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/>
          <p:nvPr>
            <p:ph type="title"/>
          </p:nvPr>
        </p:nvSpPr>
        <p:spPr>
          <a:xfrm>
            <a:off x="659000" y="987425"/>
            <a:ext cx="42345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3" name="Google Shape;63;p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6"/>
          <p:cNvSpPr/>
          <p:nvPr/>
        </p:nvSpPr>
        <p:spPr>
          <a:xfrm>
            <a:off x="0" y="-604"/>
            <a:ext cx="12192000" cy="328200"/>
          </a:xfrm>
          <a:prstGeom prst="rect">
            <a:avLst/>
          </a:prstGeom>
          <a:solidFill>
            <a:srgbClr val="00B3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6"/>
          <p:cNvSpPr/>
          <p:nvPr/>
        </p:nvSpPr>
        <p:spPr>
          <a:xfrm>
            <a:off x="0" y="6098948"/>
            <a:ext cx="12192000" cy="75000"/>
          </a:xfrm>
          <a:prstGeom prst="rect">
            <a:avLst/>
          </a:prstGeom>
          <a:solidFill>
            <a:srgbClr val="00B3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" name="Google Shape;66;p6"/>
          <p:cNvGrpSpPr/>
          <p:nvPr/>
        </p:nvGrpSpPr>
        <p:grpSpPr>
          <a:xfrm>
            <a:off x="388138" y="6143037"/>
            <a:ext cx="11415707" cy="742275"/>
            <a:chOff x="388138" y="6143037"/>
            <a:chExt cx="11415707" cy="742275"/>
          </a:xfrm>
        </p:grpSpPr>
        <p:pic>
          <p:nvPicPr>
            <p:cNvPr id="67" name="Google Shape;67;p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388138" y="6230013"/>
              <a:ext cx="2517219" cy="5683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68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688825" y="6187136"/>
              <a:ext cx="586050" cy="654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49352" y="6230952"/>
              <a:ext cx="2218055" cy="5664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preview" id="70" name="Google Shape;70;p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732007" y="6232706"/>
              <a:ext cx="1071838" cy="5630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" name="Google Shape;71;p6"/>
            <p:cNvPicPr preferRelativeResize="0"/>
            <p:nvPr/>
          </p:nvPicPr>
          <p:blipFill rotWithShape="1">
            <a:blip r:embed="rId6">
              <a:alphaModFix/>
            </a:blip>
            <a:srcRect b="40219" l="0" r="0" t="37809"/>
            <a:stretch/>
          </p:blipFill>
          <p:spPr>
            <a:xfrm>
              <a:off x="7445550" y="6143037"/>
              <a:ext cx="3378591" cy="7422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5" name="Google Shape;75;p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7"/>
          <p:cNvSpPr/>
          <p:nvPr/>
        </p:nvSpPr>
        <p:spPr>
          <a:xfrm>
            <a:off x="0" y="6098948"/>
            <a:ext cx="12192000" cy="75000"/>
          </a:xfrm>
          <a:prstGeom prst="rect">
            <a:avLst/>
          </a:prstGeom>
          <a:solidFill>
            <a:srgbClr val="00B3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7"/>
          <p:cNvSpPr/>
          <p:nvPr/>
        </p:nvSpPr>
        <p:spPr>
          <a:xfrm>
            <a:off x="0" y="-604"/>
            <a:ext cx="12192000" cy="328200"/>
          </a:xfrm>
          <a:prstGeom prst="rect">
            <a:avLst/>
          </a:prstGeom>
          <a:solidFill>
            <a:srgbClr val="00B3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" name="Google Shape;78;p7"/>
          <p:cNvGrpSpPr/>
          <p:nvPr/>
        </p:nvGrpSpPr>
        <p:grpSpPr>
          <a:xfrm>
            <a:off x="388138" y="6143037"/>
            <a:ext cx="11415707" cy="742275"/>
            <a:chOff x="388138" y="6143037"/>
            <a:chExt cx="11415707" cy="742275"/>
          </a:xfrm>
        </p:grpSpPr>
        <p:pic>
          <p:nvPicPr>
            <p:cNvPr id="79" name="Google Shape;79;p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388138" y="6230013"/>
              <a:ext cx="2517219" cy="5683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688825" y="6187136"/>
              <a:ext cx="586050" cy="654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" name="Google Shape;81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49352" y="6230952"/>
              <a:ext cx="2218055" cy="5664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preview" id="82" name="Google Shape;82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732007" y="6232706"/>
              <a:ext cx="1071838" cy="5630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7"/>
            <p:cNvPicPr preferRelativeResize="0"/>
            <p:nvPr/>
          </p:nvPicPr>
          <p:blipFill rotWithShape="1">
            <a:blip r:embed="rId6">
              <a:alphaModFix/>
            </a:blip>
            <a:srcRect b="40219" l="0" r="0" t="37809"/>
            <a:stretch/>
          </p:blipFill>
          <p:spPr>
            <a:xfrm>
              <a:off x="7445550" y="6143037"/>
              <a:ext cx="3378591" cy="7422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"/>
          <p:cNvSpPr/>
          <p:nvPr/>
        </p:nvSpPr>
        <p:spPr>
          <a:xfrm>
            <a:off x="0" y="0"/>
            <a:ext cx="12192000" cy="838200"/>
          </a:xfrm>
          <a:prstGeom prst="rect">
            <a:avLst/>
          </a:prstGeom>
          <a:solidFill>
            <a:srgbClr val="00B3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9" name="Google Shape;8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632" y="4157192"/>
            <a:ext cx="2996869" cy="239600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8"/>
          <p:cNvSpPr txBox="1"/>
          <p:nvPr>
            <p:ph idx="1" type="body"/>
          </p:nvPr>
        </p:nvSpPr>
        <p:spPr>
          <a:xfrm>
            <a:off x="241625" y="1854250"/>
            <a:ext cx="49650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8"/>
          <p:cNvSpPr txBox="1"/>
          <p:nvPr>
            <p:ph idx="2" type="subTitle"/>
          </p:nvPr>
        </p:nvSpPr>
        <p:spPr>
          <a:xfrm>
            <a:off x="241625" y="626750"/>
            <a:ext cx="4965000" cy="10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acifico"/>
              <a:buNone/>
              <a:defRPr sz="3500">
                <a:solidFill>
                  <a:schemeClr val="lt1"/>
                </a:solidFill>
                <a:latin typeface="Pacifico"/>
                <a:ea typeface="Pacifico"/>
                <a:cs typeface="Pacifico"/>
                <a:sym typeface="Pacific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 2" type="obj">
  <p:cSld name="OBJEC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"/>
          <p:cNvSpPr txBox="1"/>
          <p:nvPr>
            <p:ph idx="1" type="body"/>
          </p:nvPr>
        </p:nvSpPr>
        <p:spPr>
          <a:xfrm>
            <a:off x="517725" y="1825625"/>
            <a:ext cx="11292000" cy="4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9"/>
          <p:cNvSpPr/>
          <p:nvPr/>
        </p:nvSpPr>
        <p:spPr>
          <a:xfrm>
            <a:off x="0" y="6098948"/>
            <a:ext cx="12192000" cy="75000"/>
          </a:xfrm>
          <a:prstGeom prst="rect">
            <a:avLst/>
          </a:prstGeom>
          <a:solidFill>
            <a:srgbClr val="00B3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9"/>
          <p:cNvSpPr/>
          <p:nvPr/>
        </p:nvSpPr>
        <p:spPr>
          <a:xfrm>
            <a:off x="0" y="-604"/>
            <a:ext cx="12192000" cy="328200"/>
          </a:xfrm>
          <a:prstGeom prst="rect">
            <a:avLst/>
          </a:prstGeom>
          <a:solidFill>
            <a:srgbClr val="00B3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9"/>
          <p:cNvSpPr txBox="1"/>
          <p:nvPr>
            <p:ph idx="2" type="subTitle"/>
          </p:nvPr>
        </p:nvSpPr>
        <p:spPr>
          <a:xfrm>
            <a:off x="517725" y="537325"/>
            <a:ext cx="112920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400"/>
              <a:buFont typeface="Calibri"/>
              <a:buNone/>
              <a:defRPr b="1" sz="3400"/>
            </a:lvl1pPr>
            <a:lvl2pPr lvl="1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000"/>
              <a:buFont typeface="Calibri"/>
              <a:buNone/>
              <a:defRPr b="1" sz="3000"/>
            </a:lvl2pPr>
            <a:lvl3pPr lvl="2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Calibri"/>
              <a:buNone/>
              <a:defRPr b="1" sz="2600"/>
            </a:lvl3pPr>
            <a:lvl4pPr lvl="3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4pPr>
            <a:lvl5pPr lvl="4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5pPr>
            <a:lvl6pPr lvl="5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6pPr>
            <a:lvl7pPr lvl="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7pPr>
            <a:lvl8pPr lvl="7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8pPr>
            <a:lvl9pPr lvl="8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9pPr>
          </a:lstStyle>
          <a:p/>
        </p:txBody>
      </p:sp>
      <p:grpSp>
        <p:nvGrpSpPr>
          <p:cNvPr id="98" name="Google Shape;98;p9"/>
          <p:cNvGrpSpPr/>
          <p:nvPr/>
        </p:nvGrpSpPr>
        <p:grpSpPr>
          <a:xfrm>
            <a:off x="388138" y="6143037"/>
            <a:ext cx="11415707" cy="742275"/>
            <a:chOff x="388138" y="6143037"/>
            <a:chExt cx="11415707" cy="742275"/>
          </a:xfrm>
        </p:grpSpPr>
        <p:pic>
          <p:nvPicPr>
            <p:cNvPr id="99" name="Google Shape;99;p9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388138" y="6230013"/>
              <a:ext cx="2517219" cy="5683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688825" y="6187136"/>
              <a:ext cx="586050" cy="654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49352" y="6230952"/>
              <a:ext cx="2218055" cy="5664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preview" id="102" name="Google Shape;102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732007" y="6232706"/>
              <a:ext cx="1071838" cy="5630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9"/>
            <p:cNvPicPr preferRelativeResize="0"/>
            <p:nvPr/>
          </p:nvPicPr>
          <p:blipFill rotWithShape="1">
            <a:blip r:embed="rId6">
              <a:alphaModFix/>
            </a:blip>
            <a:srcRect b="40219" l="0" r="0" t="37809"/>
            <a:stretch/>
          </p:blipFill>
          <p:spPr>
            <a:xfrm>
              <a:off x="7445550" y="6143037"/>
              <a:ext cx="3378591" cy="7422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"/>
          <p:cNvSpPr txBox="1"/>
          <p:nvPr>
            <p:ph type="ctrTitle"/>
          </p:nvPr>
        </p:nvSpPr>
        <p:spPr>
          <a:xfrm>
            <a:off x="838200" y="941600"/>
            <a:ext cx="98286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Métodos e Recursos Computacionais - R</a:t>
            </a:r>
            <a:endParaRPr/>
          </a:p>
        </p:txBody>
      </p:sp>
      <p:sp>
        <p:nvSpPr>
          <p:cNvPr id="110" name="Google Shape;110;p10"/>
          <p:cNvSpPr txBox="1"/>
          <p:nvPr>
            <p:ph idx="1" type="subTitle"/>
          </p:nvPr>
        </p:nvSpPr>
        <p:spPr>
          <a:xfrm>
            <a:off x="838200" y="3736350"/>
            <a:ext cx="9828600" cy="10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800"/>
              <a:buNone/>
            </a:pPr>
            <a:r>
              <a:rPr lang="pt-BR"/>
              <a:t>Tiago Matos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idx="1" type="subTitle"/>
          </p:nvPr>
        </p:nvSpPr>
        <p:spPr>
          <a:xfrm>
            <a:off x="517725" y="1512200"/>
            <a:ext cx="11292000" cy="439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100"/>
              <a:t>Usadas para realizar tarefas repetitivas e que podem ser parametrizadas. Podem processar uma entrada e retornar ou não um valor</a:t>
            </a:r>
            <a:endParaRPr sz="3100"/>
          </a:p>
        </p:txBody>
      </p:sp>
      <p:sp>
        <p:nvSpPr>
          <p:cNvPr id="176" name="Google Shape;176;p19"/>
          <p:cNvSpPr txBox="1"/>
          <p:nvPr>
            <p:ph idx="2" type="subTitle"/>
          </p:nvPr>
        </p:nvSpPr>
        <p:spPr>
          <a:xfrm>
            <a:off x="517725" y="537325"/>
            <a:ext cx="11292000" cy="103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Funções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idx="1" type="subTitle"/>
          </p:nvPr>
        </p:nvSpPr>
        <p:spPr>
          <a:xfrm>
            <a:off x="517725" y="1489800"/>
            <a:ext cx="11292000" cy="387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Criação:</a:t>
            </a:r>
            <a:endParaRPr sz="21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nome_funcao &lt;- function(arg1, arg2, arg3, …){</a:t>
            </a:r>
            <a:endParaRPr sz="21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	corpo</a:t>
            </a:r>
            <a:endParaRPr sz="21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	retorno</a:t>
            </a:r>
            <a:endParaRPr sz="21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1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Chamada:</a:t>
            </a:r>
            <a:endParaRPr sz="21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nome_funcao(arg1, arg2, arg3)</a:t>
            </a:r>
            <a:endParaRPr sz="3100"/>
          </a:p>
        </p:txBody>
      </p:sp>
      <p:sp>
        <p:nvSpPr>
          <p:cNvPr id="183" name="Google Shape;183;p20"/>
          <p:cNvSpPr txBox="1"/>
          <p:nvPr>
            <p:ph idx="2" type="subTitle"/>
          </p:nvPr>
        </p:nvSpPr>
        <p:spPr>
          <a:xfrm>
            <a:off x="517725" y="537325"/>
            <a:ext cx="11292000" cy="103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Funções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idx="1" type="subTitle"/>
          </p:nvPr>
        </p:nvSpPr>
        <p:spPr>
          <a:xfrm>
            <a:off x="517725" y="2024100"/>
            <a:ext cx="11292000" cy="387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Matemáticas - log, exp, max, min, round, sum, mean, median, quantile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Texto - substr, grep, sub, paste, strsplit, tolower, toupper, nchar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Estatísticas - distribuição normal , Poison, binomial, uniforme, modelo linear, </a:t>
            </a:r>
            <a:endParaRPr/>
          </a:p>
        </p:txBody>
      </p:sp>
      <p:sp>
        <p:nvSpPr>
          <p:cNvPr id="190" name="Google Shape;190;p21"/>
          <p:cNvSpPr txBox="1"/>
          <p:nvPr>
            <p:ph idx="2" type="subTitle"/>
          </p:nvPr>
        </p:nvSpPr>
        <p:spPr>
          <a:xfrm>
            <a:off x="517725" y="537325"/>
            <a:ext cx="11292000" cy="103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Funções Nativas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idx="2" type="subTitle"/>
          </p:nvPr>
        </p:nvSpPr>
        <p:spPr>
          <a:xfrm>
            <a:off x="517725" y="537325"/>
            <a:ext cx="11292000" cy="103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Mãos à Obra</a:t>
            </a:r>
            <a:endParaRPr/>
          </a:p>
        </p:txBody>
      </p:sp>
      <p:sp>
        <p:nvSpPr>
          <p:cNvPr id="197" name="Google Shape;197;p22"/>
          <p:cNvSpPr txBox="1"/>
          <p:nvPr>
            <p:ph idx="1" type="subTitle"/>
          </p:nvPr>
        </p:nvSpPr>
        <p:spPr>
          <a:xfrm>
            <a:off x="517725" y="1500925"/>
            <a:ext cx="11292000" cy="440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1 - Calcular a soma dos valores dos seguintes valores: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1,2,5,7,10, 17, -1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2 - Criar uma função para calcular a média de idade de pacientes. E de acordo com os dados abaixo, mostrar a média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27, 35, 47, 64, 18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3 - Calcular o total de pacientes que tiveram piora clínica nos estudos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dados no arquivo piora-hap.csv e calcular o percentual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idx="1" type="subTitle"/>
          </p:nvPr>
        </p:nvSpPr>
        <p:spPr>
          <a:xfrm>
            <a:off x="5954050" y="361575"/>
            <a:ext cx="5399400" cy="549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PARTE II - ESTRUTURA DE DADOS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idx="1" type="subTitle"/>
          </p:nvPr>
        </p:nvSpPr>
        <p:spPr>
          <a:xfrm>
            <a:off x="517725" y="1433250"/>
            <a:ext cx="11292000" cy="446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-"/>
            </a:pPr>
            <a:r>
              <a:rPr lang="pt-BR"/>
              <a:t>Conjunto de dados em uma sequência linear encadeada podendo ser ou não do mesmo tipo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pt-BR"/>
              <a:t>Atô</a:t>
            </a:r>
            <a:r>
              <a:rPr lang="pt-BR"/>
              <a:t>micos - mesmo tipo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pt-BR"/>
              <a:t>Listas - tipos diferentes</a:t>
            </a:r>
            <a:endParaRPr/>
          </a:p>
        </p:txBody>
      </p:sp>
      <p:sp>
        <p:nvSpPr>
          <p:cNvPr id="210" name="Google Shape;210;p24"/>
          <p:cNvSpPr txBox="1"/>
          <p:nvPr>
            <p:ph idx="2" type="subTitle"/>
          </p:nvPr>
        </p:nvSpPr>
        <p:spPr>
          <a:xfrm>
            <a:off x="517725" y="537325"/>
            <a:ext cx="11292000" cy="103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Vetores</a:t>
            </a:r>
            <a:endParaRPr/>
          </a:p>
        </p:txBody>
      </p:sp>
      <p:grpSp>
        <p:nvGrpSpPr>
          <p:cNvPr id="211" name="Google Shape;211;p24"/>
          <p:cNvGrpSpPr/>
          <p:nvPr/>
        </p:nvGrpSpPr>
        <p:grpSpPr>
          <a:xfrm>
            <a:off x="2176975" y="3375550"/>
            <a:ext cx="3113400" cy="2266474"/>
            <a:chOff x="2176975" y="3375550"/>
            <a:chExt cx="3113400" cy="2266474"/>
          </a:xfrm>
        </p:grpSpPr>
        <p:pic>
          <p:nvPicPr>
            <p:cNvPr id="212" name="Google Shape;212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176975" y="3890750"/>
              <a:ext cx="3113400" cy="17512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3" name="Google Shape;213;p24"/>
            <p:cNvSpPr txBox="1"/>
            <p:nvPr/>
          </p:nvSpPr>
          <p:spPr>
            <a:xfrm>
              <a:off x="2289975" y="3375550"/>
              <a:ext cx="12972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latin typeface="Calibri"/>
                  <a:ea typeface="Calibri"/>
                  <a:cs typeface="Calibri"/>
                  <a:sym typeface="Calibri"/>
                </a:rPr>
                <a:t>Atômico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oogle Shape;214;p24"/>
          <p:cNvGrpSpPr/>
          <p:nvPr/>
        </p:nvGrpSpPr>
        <p:grpSpPr>
          <a:xfrm>
            <a:off x="7059775" y="3375550"/>
            <a:ext cx="2686050" cy="2197563"/>
            <a:chOff x="7059775" y="3375550"/>
            <a:chExt cx="2686050" cy="2197563"/>
          </a:xfrm>
        </p:grpSpPr>
        <p:pic>
          <p:nvPicPr>
            <p:cNvPr id="215" name="Google Shape;215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059775" y="3868138"/>
              <a:ext cx="2686050" cy="1704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6" name="Google Shape;216;p24"/>
            <p:cNvSpPr txBox="1"/>
            <p:nvPr/>
          </p:nvSpPr>
          <p:spPr>
            <a:xfrm>
              <a:off x="7059775" y="3375550"/>
              <a:ext cx="12972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latin typeface="Calibri"/>
                  <a:ea typeface="Calibri"/>
                  <a:cs typeface="Calibri"/>
                  <a:sym typeface="Calibri"/>
                </a:rPr>
                <a:t>Lista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/>
          <p:nvPr>
            <p:ph idx="1" type="subTitle"/>
          </p:nvPr>
        </p:nvSpPr>
        <p:spPr>
          <a:xfrm>
            <a:off x="517725" y="1570225"/>
            <a:ext cx="11292000" cy="433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Criação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Índice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Fatiamento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Nomes de Colunas</a:t>
            </a:r>
            <a:endParaRPr/>
          </a:p>
        </p:txBody>
      </p:sp>
      <p:sp>
        <p:nvSpPr>
          <p:cNvPr id="223" name="Google Shape;223;p25"/>
          <p:cNvSpPr txBox="1"/>
          <p:nvPr>
            <p:ph idx="2" type="subTitle"/>
          </p:nvPr>
        </p:nvSpPr>
        <p:spPr>
          <a:xfrm>
            <a:off x="517725" y="537325"/>
            <a:ext cx="11292000" cy="103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Vetores Atômicos - Criação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/>
          <p:nvPr>
            <p:ph idx="1" type="subTitle"/>
          </p:nvPr>
        </p:nvSpPr>
        <p:spPr>
          <a:xfrm>
            <a:off x="517725" y="1570225"/>
            <a:ext cx="11292000" cy="433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Soma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Concatenação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6"/>
          <p:cNvSpPr txBox="1"/>
          <p:nvPr>
            <p:ph idx="2" type="subTitle"/>
          </p:nvPr>
        </p:nvSpPr>
        <p:spPr>
          <a:xfrm>
            <a:off x="517725" y="537325"/>
            <a:ext cx="11292000" cy="103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Vetores Atômicos - Operações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/>
          <p:nvPr>
            <p:ph idx="1" type="subTitle"/>
          </p:nvPr>
        </p:nvSpPr>
        <p:spPr>
          <a:xfrm>
            <a:off x="517725" y="1570225"/>
            <a:ext cx="11292000" cy="433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Combine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Seq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Rep</a:t>
            </a:r>
            <a:endParaRPr/>
          </a:p>
        </p:txBody>
      </p:sp>
      <p:sp>
        <p:nvSpPr>
          <p:cNvPr id="237" name="Google Shape;237;p27"/>
          <p:cNvSpPr txBox="1"/>
          <p:nvPr>
            <p:ph idx="2" type="subTitle"/>
          </p:nvPr>
        </p:nvSpPr>
        <p:spPr>
          <a:xfrm>
            <a:off x="517725" y="537325"/>
            <a:ext cx="11292000" cy="103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Vetores Atômicos - Seleção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/>
          <p:nvPr>
            <p:ph idx="1" type="subTitle"/>
          </p:nvPr>
        </p:nvSpPr>
        <p:spPr>
          <a:xfrm>
            <a:off x="517725" y="1467075"/>
            <a:ext cx="11292000" cy="443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É uma estrutura bidimensional, semelhante a um vetor, em que cada coluna contém uma variável e cada linha possui apenas um conjunto de dados para cada coluna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Para isso devem ocorrer as seguintes condições: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O nome das colunas não deve estar vazio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Os nomes das linhas devem ser únicos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Os dados armazenados devem ser dos tipos primitivos </a:t>
            </a:r>
            <a:endParaRPr/>
          </a:p>
        </p:txBody>
      </p:sp>
      <p:sp>
        <p:nvSpPr>
          <p:cNvPr id="244" name="Google Shape;244;p28"/>
          <p:cNvSpPr txBox="1"/>
          <p:nvPr>
            <p:ph idx="2" type="subTitle"/>
          </p:nvPr>
        </p:nvSpPr>
        <p:spPr>
          <a:xfrm>
            <a:off x="517725" y="537325"/>
            <a:ext cx="11292000" cy="103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Data Frame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"/>
          <p:cNvSpPr txBox="1"/>
          <p:nvPr>
            <p:ph idx="1" type="subTitle"/>
          </p:nvPr>
        </p:nvSpPr>
        <p:spPr>
          <a:xfrm>
            <a:off x="5954050" y="361575"/>
            <a:ext cx="5399400" cy="549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PARTE I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 txBox="1"/>
          <p:nvPr>
            <p:ph idx="1" type="subTitle"/>
          </p:nvPr>
        </p:nvSpPr>
        <p:spPr>
          <a:xfrm>
            <a:off x="517725" y="1512200"/>
            <a:ext cx="11292000" cy="439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Índice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Fatiamento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Filtro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9"/>
          <p:cNvSpPr txBox="1"/>
          <p:nvPr>
            <p:ph idx="2" type="subTitle"/>
          </p:nvPr>
        </p:nvSpPr>
        <p:spPr>
          <a:xfrm>
            <a:off x="517725" y="537325"/>
            <a:ext cx="11292000" cy="103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Data Frame - Seleção</a:t>
            </a:r>
            <a:endParaRPr/>
          </a:p>
        </p:txBody>
      </p:sp>
      <p:pic>
        <p:nvPicPr>
          <p:cNvPr id="252" name="Google Shape;25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0188" y="1362338"/>
            <a:ext cx="652462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/>
          <p:nvPr>
            <p:ph idx="1" type="subTitle"/>
          </p:nvPr>
        </p:nvSpPr>
        <p:spPr>
          <a:xfrm>
            <a:off x="517725" y="1500925"/>
            <a:ext cx="11292000" cy="440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nrow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ncol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colnames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dim</a:t>
            </a:r>
            <a:endParaRPr/>
          </a:p>
        </p:txBody>
      </p:sp>
      <p:sp>
        <p:nvSpPr>
          <p:cNvPr id="259" name="Google Shape;259;p30"/>
          <p:cNvSpPr txBox="1"/>
          <p:nvPr>
            <p:ph idx="2" type="subTitle"/>
          </p:nvPr>
        </p:nvSpPr>
        <p:spPr>
          <a:xfrm>
            <a:off x="517725" y="537325"/>
            <a:ext cx="11292000" cy="103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Data Frame - Operações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1"/>
          <p:cNvSpPr txBox="1"/>
          <p:nvPr>
            <p:ph idx="2" type="subTitle"/>
          </p:nvPr>
        </p:nvSpPr>
        <p:spPr>
          <a:xfrm>
            <a:off x="517725" y="537325"/>
            <a:ext cx="11292000" cy="103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Mãos à Obra</a:t>
            </a:r>
            <a:endParaRPr/>
          </a:p>
        </p:txBody>
      </p:sp>
      <p:sp>
        <p:nvSpPr>
          <p:cNvPr id="266" name="Google Shape;266;p31"/>
          <p:cNvSpPr txBox="1"/>
          <p:nvPr>
            <p:ph idx="1" type="subTitle"/>
          </p:nvPr>
        </p:nvSpPr>
        <p:spPr>
          <a:xfrm>
            <a:off x="517725" y="1500925"/>
            <a:ext cx="11292000" cy="440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1 - </a:t>
            </a:r>
            <a:r>
              <a:rPr lang="pt-BR"/>
              <a:t>Calcular o percentual de pacientes que tiveram piora clínica e morreram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2 - Verificar o maior custo associado com um tratamento e a qual tratamento pertence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3 - Qual tratamento apresentou o maior percentual de piora clínica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4 - Calcular a frequência de distribuição de gênero na tabela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5 - Calcular a média e desvio padrão da idade do tratamento com Iloprosta + Bosentana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 txBox="1"/>
          <p:nvPr>
            <p:ph idx="1" type="subTitle"/>
          </p:nvPr>
        </p:nvSpPr>
        <p:spPr>
          <a:xfrm>
            <a:off x="5954050" y="361575"/>
            <a:ext cx="5399400" cy="549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PARTE III - EXPLORAÇÃO DOS DADOS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3"/>
          <p:cNvSpPr txBox="1"/>
          <p:nvPr>
            <p:ph idx="1" type="subTitle"/>
          </p:nvPr>
        </p:nvSpPr>
        <p:spPr>
          <a:xfrm>
            <a:off x="517725" y="1455800"/>
            <a:ext cx="11292000" cy="444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Introdução ao qplot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Dados plotados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Estilização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Eixos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Agrupamentos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Introdução ao ggplot2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Aesthetics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Facetas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Geometria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Fatores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3"/>
          <p:cNvSpPr txBox="1"/>
          <p:nvPr>
            <p:ph idx="2" type="subTitle"/>
          </p:nvPr>
        </p:nvSpPr>
        <p:spPr>
          <a:xfrm>
            <a:off x="517725" y="537325"/>
            <a:ext cx="11292000" cy="103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Visualização </a:t>
            </a:r>
            <a:endParaRPr/>
          </a:p>
        </p:txBody>
      </p:sp>
      <p:pic>
        <p:nvPicPr>
          <p:cNvPr id="280" name="Google Shape;28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1638" y="797000"/>
            <a:ext cx="7458075" cy="51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4"/>
          <p:cNvSpPr txBox="1"/>
          <p:nvPr>
            <p:ph idx="1" type="subTitle"/>
          </p:nvPr>
        </p:nvSpPr>
        <p:spPr>
          <a:xfrm>
            <a:off x="517725" y="1421975"/>
            <a:ext cx="11292000" cy="448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arrange()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count()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select()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distinct()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mutate()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filter()</a:t>
            </a:r>
            <a:endParaRPr/>
          </a:p>
        </p:txBody>
      </p:sp>
      <p:sp>
        <p:nvSpPr>
          <p:cNvPr id="287" name="Google Shape;287;p34"/>
          <p:cNvSpPr txBox="1"/>
          <p:nvPr>
            <p:ph idx="2" type="subTitle"/>
          </p:nvPr>
        </p:nvSpPr>
        <p:spPr>
          <a:xfrm>
            <a:off x="517725" y="537325"/>
            <a:ext cx="11292000" cy="103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Transformação - </a:t>
            </a:r>
            <a:r>
              <a:rPr lang="pt-BR"/>
              <a:t>Dplyr</a:t>
            </a:r>
            <a:endParaRPr/>
          </a:p>
        </p:txBody>
      </p:sp>
      <p:pic>
        <p:nvPicPr>
          <p:cNvPr id="288" name="Google Shape;28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5950" y="1365580"/>
            <a:ext cx="7311924" cy="35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5"/>
          <p:cNvSpPr txBox="1"/>
          <p:nvPr>
            <p:ph idx="1" type="subTitle"/>
          </p:nvPr>
        </p:nvSpPr>
        <p:spPr>
          <a:xfrm>
            <a:off x="517725" y="1433250"/>
            <a:ext cx="11292000" cy="446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Tipos de Variáveis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Frequência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Média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Mediana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Intervalo Interquartil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5"/>
          <p:cNvSpPr txBox="1"/>
          <p:nvPr>
            <p:ph idx="2" type="subTitle"/>
          </p:nvPr>
        </p:nvSpPr>
        <p:spPr>
          <a:xfrm>
            <a:off x="517725" y="537325"/>
            <a:ext cx="11292000" cy="103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Análise Exploratória</a:t>
            </a:r>
            <a:endParaRPr/>
          </a:p>
        </p:txBody>
      </p:sp>
      <p:pic>
        <p:nvPicPr>
          <p:cNvPr id="296" name="Google Shape;29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7475" y="1740575"/>
            <a:ext cx="6572250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"/>
          <p:cNvSpPr txBox="1"/>
          <p:nvPr>
            <p:ph idx="2" type="subTitle"/>
          </p:nvPr>
        </p:nvSpPr>
        <p:spPr>
          <a:xfrm>
            <a:off x="517725" y="537325"/>
            <a:ext cx="11292000" cy="103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Mãos à Obra</a:t>
            </a:r>
            <a:endParaRPr/>
          </a:p>
        </p:txBody>
      </p:sp>
      <p:sp>
        <p:nvSpPr>
          <p:cNvPr id="303" name="Google Shape;303;p36"/>
          <p:cNvSpPr txBox="1"/>
          <p:nvPr>
            <p:ph idx="1" type="subTitle"/>
          </p:nvPr>
        </p:nvSpPr>
        <p:spPr>
          <a:xfrm>
            <a:off x="517725" y="1500925"/>
            <a:ext cx="11292000" cy="440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1 - Criar um boxplot da distribuição das idades por tipo de tratamento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2 - Criar um gráfico com o boxplot da distribuição dos custos de cada tratamento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3 - Criar um gráfico de distribuição  da classe funcional ao final dos estudos, os paciente que morreram devem ser considerados como classe funcional V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4 - Considerando que os custos são relativos a 1 mês de tratamento, calcular o custo ao final de 12 meses e de 24 meses e plotar o custo médio por paciente x tratamento.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7"/>
          <p:cNvSpPr txBox="1"/>
          <p:nvPr>
            <p:ph idx="1" type="subTitle"/>
          </p:nvPr>
        </p:nvSpPr>
        <p:spPr>
          <a:xfrm>
            <a:off x="5954050" y="361575"/>
            <a:ext cx="5399400" cy="549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PARTE IV - REESTRUTURANDO OS DADOS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8"/>
          <p:cNvSpPr txBox="1"/>
          <p:nvPr>
            <p:ph idx="1" type="subTitle"/>
          </p:nvPr>
        </p:nvSpPr>
        <p:spPr>
          <a:xfrm>
            <a:off x="517725" y="1523475"/>
            <a:ext cx="11292000" cy="437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Arquivos do Tipo CSV ou TSV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Arquivos JSON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Arquivos do Excel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Arquivos SQL</a:t>
            </a:r>
            <a:endParaRPr/>
          </a:p>
        </p:txBody>
      </p:sp>
      <p:sp>
        <p:nvSpPr>
          <p:cNvPr id="316" name="Google Shape;316;p38"/>
          <p:cNvSpPr txBox="1"/>
          <p:nvPr>
            <p:ph idx="2" type="subTitle"/>
          </p:nvPr>
        </p:nvSpPr>
        <p:spPr>
          <a:xfrm>
            <a:off x="517725" y="537325"/>
            <a:ext cx="11292000" cy="103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Importando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 txBox="1"/>
          <p:nvPr>
            <p:ph idx="1" type="subTitle"/>
          </p:nvPr>
        </p:nvSpPr>
        <p:spPr>
          <a:xfrm>
            <a:off x="517725" y="2024100"/>
            <a:ext cx="11292000" cy="38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3" name="Google Shape;123;p12"/>
          <p:cNvSpPr txBox="1"/>
          <p:nvPr>
            <p:ph idx="2" type="subTitle"/>
          </p:nvPr>
        </p:nvSpPr>
        <p:spPr>
          <a:xfrm>
            <a:off x="517725" y="537325"/>
            <a:ext cx="112920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400"/>
              <a:buNone/>
            </a:pPr>
            <a:r>
              <a:rPr lang="pt-BR"/>
              <a:t>Ambiente e Interface</a:t>
            </a:r>
            <a:endParaRPr/>
          </a:p>
        </p:txBody>
      </p:sp>
      <p:pic>
        <p:nvPicPr>
          <p:cNvPr id="124" name="Google Shape;12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2785" y="1384600"/>
            <a:ext cx="8346427" cy="444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9"/>
          <p:cNvSpPr txBox="1"/>
          <p:nvPr>
            <p:ph idx="1" type="subTitle"/>
          </p:nvPr>
        </p:nvSpPr>
        <p:spPr>
          <a:xfrm>
            <a:off x="517725" y="1523475"/>
            <a:ext cx="11292000" cy="437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Lidando com dados faltantes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Eliminando colunas desnecessárias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Eliminando fatores desnecessários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9"/>
          <p:cNvSpPr txBox="1"/>
          <p:nvPr>
            <p:ph idx="2" type="subTitle"/>
          </p:nvPr>
        </p:nvSpPr>
        <p:spPr>
          <a:xfrm>
            <a:off x="517725" y="537325"/>
            <a:ext cx="11292000" cy="103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Arrumando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0"/>
          <p:cNvSpPr txBox="1"/>
          <p:nvPr>
            <p:ph idx="1" type="subTitle"/>
          </p:nvPr>
        </p:nvSpPr>
        <p:spPr>
          <a:xfrm>
            <a:off x="517725" y="1474925"/>
            <a:ext cx="11292000" cy="441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Será usado o dplyr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Modelo:</a:t>
            </a:r>
            <a:endParaRPr/>
          </a:p>
        </p:txBody>
      </p:sp>
      <p:sp>
        <p:nvSpPr>
          <p:cNvPr id="330" name="Google Shape;330;p40"/>
          <p:cNvSpPr txBox="1"/>
          <p:nvPr>
            <p:ph idx="2" type="subTitle"/>
          </p:nvPr>
        </p:nvSpPr>
        <p:spPr>
          <a:xfrm>
            <a:off x="517725" y="537325"/>
            <a:ext cx="11292000" cy="103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Relacionando</a:t>
            </a:r>
            <a:endParaRPr/>
          </a:p>
        </p:txBody>
      </p:sp>
      <p:pic>
        <p:nvPicPr>
          <p:cNvPr id="331" name="Google Shape;33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0974" y="537325"/>
            <a:ext cx="8091817" cy="553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1"/>
          <p:cNvSpPr txBox="1"/>
          <p:nvPr>
            <p:ph idx="1" type="subTitle"/>
          </p:nvPr>
        </p:nvSpPr>
        <p:spPr>
          <a:xfrm>
            <a:off x="517725" y="2024100"/>
            <a:ext cx="11292000" cy="387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1"/>
          <p:cNvSpPr txBox="1"/>
          <p:nvPr>
            <p:ph idx="2" type="subTitle"/>
          </p:nvPr>
        </p:nvSpPr>
        <p:spPr>
          <a:xfrm>
            <a:off x="517725" y="537325"/>
            <a:ext cx="11292000" cy="103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Junção</a:t>
            </a:r>
            <a:endParaRPr/>
          </a:p>
        </p:txBody>
      </p:sp>
      <p:pic>
        <p:nvPicPr>
          <p:cNvPr id="339" name="Google Shape;33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725" y="2024088"/>
            <a:ext cx="6553200" cy="216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0975" y="537325"/>
            <a:ext cx="4419600" cy="538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2"/>
          <p:cNvSpPr txBox="1"/>
          <p:nvPr>
            <p:ph idx="1" type="subTitle"/>
          </p:nvPr>
        </p:nvSpPr>
        <p:spPr>
          <a:xfrm>
            <a:off x="517725" y="1489650"/>
            <a:ext cx="11292000" cy="441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Tabela 2 x 2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Risco Relativo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Odds Ratio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Regressão Logística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Regressão Linear</a:t>
            </a:r>
            <a:endParaRPr/>
          </a:p>
        </p:txBody>
      </p:sp>
      <p:sp>
        <p:nvSpPr>
          <p:cNvPr id="347" name="Google Shape;347;p42"/>
          <p:cNvSpPr txBox="1"/>
          <p:nvPr>
            <p:ph idx="2" type="subTitle"/>
          </p:nvPr>
        </p:nvSpPr>
        <p:spPr>
          <a:xfrm>
            <a:off x="517725" y="537325"/>
            <a:ext cx="11292000" cy="103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Análises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3"/>
          <p:cNvSpPr txBox="1"/>
          <p:nvPr>
            <p:ph idx="1" type="subTitle"/>
          </p:nvPr>
        </p:nvSpPr>
        <p:spPr>
          <a:xfrm>
            <a:off x="517725" y="1570225"/>
            <a:ext cx="11292000" cy="433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1 - Calcular o percentual de pessoas que morreram ao final de 12 meses caso continuem com o mesmo tratamento.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2 - Qual tratamento apresentou maior mortalidade?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3 - Qual o tratamento que teve maior ganho de utilidade médio nesse período?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4 - Calcular os custos médios de cada tratamento ao final do período </a:t>
            </a:r>
            <a:endParaRPr/>
          </a:p>
        </p:txBody>
      </p:sp>
      <p:sp>
        <p:nvSpPr>
          <p:cNvPr id="354" name="Google Shape;354;p43"/>
          <p:cNvSpPr txBox="1"/>
          <p:nvPr>
            <p:ph idx="2" type="subTitle"/>
          </p:nvPr>
        </p:nvSpPr>
        <p:spPr>
          <a:xfrm>
            <a:off x="517725" y="537325"/>
            <a:ext cx="11292000" cy="103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Mãos à Obra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"/>
          <p:cNvSpPr txBox="1"/>
          <p:nvPr>
            <p:ph idx="1" type="subTitle"/>
          </p:nvPr>
        </p:nvSpPr>
        <p:spPr>
          <a:xfrm>
            <a:off x="517725" y="1297900"/>
            <a:ext cx="11292000" cy="460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O Dataset foi criado a partir do relatório de recomendação da CONITEC: “Ambrisentana, bosentana, iloprosta, selexipague e sildenafila para o tratamento de pacientes com hipertensão arterial pulmonar”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Foram selecionados 8 tratamentos distintos que estavam vinculados a  ensaios clínicos revisados no trabalho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A partir daí foram gerados dados fake de pacientes com base nos resultados apresentados no relatório e os nomes dos pacientes não existem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A geração destes dados é de caráter puramente didática e não representa , nem avalia os resultados do relatório da CONITEC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A base foi gerada usando a linguagem de programação Ruby on Rails e encontra-se disponível em repositório público</a:t>
            </a:r>
            <a:endParaRPr/>
          </a:p>
        </p:txBody>
      </p:sp>
      <p:sp>
        <p:nvSpPr>
          <p:cNvPr id="131" name="Google Shape;131;p13"/>
          <p:cNvSpPr txBox="1"/>
          <p:nvPr>
            <p:ph idx="2" type="subTitle"/>
          </p:nvPr>
        </p:nvSpPr>
        <p:spPr>
          <a:xfrm>
            <a:off x="517725" y="537325"/>
            <a:ext cx="11292000" cy="103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Dataset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/>
          <p:nvPr>
            <p:ph idx="1" type="subTitle"/>
          </p:nvPr>
        </p:nvSpPr>
        <p:spPr>
          <a:xfrm>
            <a:off x="517725" y="1376850"/>
            <a:ext cx="11292000" cy="4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Os dados criados e/ou importados foram: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Pacientes em braços distintos de tratamento com desfechos de;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pt-BR"/>
              <a:t>Piora clínica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pt-BR"/>
              <a:t>Melhora clínica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pt-BR"/>
              <a:t>Hospitalização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pt-BR"/>
              <a:t>Eventos adversos, incluindo graves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pt-BR"/>
              <a:t>Mudança de Classe Funcional que varia de I a IV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pt-BR"/>
              <a:t>Mortalidade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Custos de cada tratamento a partir da modelagem, vinculados a um paciente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Associação entre a classe funcional e QALY, bem como probabilidade de óbito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Probabilidades de melhora ou piora de classe funcional associadas a cada tratamento</a:t>
            </a:r>
            <a:endParaRPr/>
          </a:p>
        </p:txBody>
      </p:sp>
      <p:sp>
        <p:nvSpPr>
          <p:cNvPr id="138" name="Google Shape;138;p14"/>
          <p:cNvSpPr txBox="1"/>
          <p:nvPr>
            <p:ph idx="2" type="subTitle"/>
          </p:nvPr>
        </p:nvSpPr>
        <p:spPr>
          <a:xfrm>
            <a:off x="450000" y="548600"/>
            <a:ext cx="11292000" cy="103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Dataset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idx="1" type="subTitle"/>
          </p:nvPr>
        </p:nvSpPr>
        <p:spPr>
          <a:xfrm>
            <a:off x="517725" y="1500925"/>
            <a:ext cx="6013500" cy="440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-"/>
            </a:pPr>
            <a:r>
              <a:rPr lang="pt-BR"/>
              <a:t>No formato CSV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pt-BR"/>
              <a:t>Três formas de importação: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pt-BR"/>
              <a:t>Direto na interface gráfica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pt-BR"/>
              <a:t>Usando uma linha de comando com o nome do arquivo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pt-BR"/>
              <a:t>Usando a linha de comando e selecionando o arquivo pela interface gráfica</a:t>
            </a:r>
            <a:endParaRPr/>
          </a:p>
        </p:txBody>
      </p:sp>
      <p:sp>
        <p:nvSpPr>
          <p:cNvPr id="145" name="Google Shape;145;p15"/>
          <p:cNvSpPr txBox="1"/>
          <p:nvPr>
            <p:ph idx="2" type="subTitle"/>
          </p:nvPr>
        </p:nvSpPr>
        <p:spPr>
          <a:xfrm>
            <a:off x="517725" y="537325"/>
            <a:ext cx="11292000" cy="103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Importando o Dataset</a:t>
            </a:r>
            <a:endParaRPr/>
          </a:p>
        </p:txBody>
      </p:sp>
      <p:pic>
        <p:nvPicPr>
          <p:cNvPr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3950" y="1756475"/>
            <a:ext cx="5355975" cy="2391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idx="1" type="subTitle"/>
          </p:nvPr>
        </p:nvSpPr>
        <p:spPr>
          <a:xfrm>
            <a:off x="517725" y="1570225"/>
            <a:ext cx="11292000" cy="433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●"/>
            </a:pPr>
            <a:r>
              <a:rPr lang="pt-BR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Valores armazenados na memória que são recuperáveis durante a execução do programa - ocupam espaço na memória</a:t>
            </a:r>
            <a:endParaRPr sz="2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Restrições:</a:t>
            </a:r>
            <a:endParaRPr sz="2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Pode ter números, underscore ( _ )  e ponto ( . ) , mas não começar com eles.</a:t>
            </a:r>
            <a:endParaRPr sz="2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No caso do underscore pode começar , mas sem preceder um número</a:t>
            </a:r>
            <a:endParaRPr sz="2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Procurar usar nomes semânticos</a:t>
            </a:r>
            <a:endParaRPr sz="2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Atribuição</a:t>
            </a:r>
            <a:endParaRPr sz="3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 txBox="1"/>
          <p:nvPr>
            <p:ph idx="2" type="subTitle"/>
          </p:nvPr>
        </p:nvSpPr>
        <p:spPr>
          <a:xfrm>
            <a:off x="517725" y="537325"/>
            <a:ext cx="11292000" cy="103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Variáveis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idx="2" type="subTitle"/>
          </p:nvPr>
        </p:nvSpPr>
        <p:spPr>
          <a:xfrm>
            <a:off x="517725" y="537325"/>
            <a:ext cx="11292000" cy="103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Tipos de Dados</a:t>
            </a:r>
            <a:endParaRPr/>
          </a:p>
        </p:txBody>
      </p:sp>
      <p:sp>
        <p:nvSpPr>
          <p:cNvPr id="160" name="Google Shape;160;p17"/>
          <p:cNvSpPr txBox="1"/>
          <p:nvPr/>
        </p:nvSpPr>
        <p:spPr>
          <a:xfrm>
            <a:off x="1420075" y="1570225"/>
            <a:ext cx="3999900" cy="24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595959"/>
                </a:solidFill>
              </a:rPr>
              <a:t>Lógicos</a:t>
            </a:r>
            <a:endParaRPr sz="24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595959"/>
                </a:solidFill>
              </a:rPr>
              <a:t>Numéricos </a:t>
            </a:r>
            <a:endParaRPr sz="24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595959"/>
                </a:solidFill>
              </a:rPr>
              <a:t>Inteiros</a:t>
            </a:r>
            <a:endParaRPr sz="24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595959"/>
                </a:solidFill>
              </a:rPr>
              <a:t>Caracteres</a:t>
            </a:r>
            <a:endParaRPr sz="24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rgbClr val="595959"/>
              </a:solidFill>
            </a:endParaRPr>
          </a:p>
        </p:txBody>
      </p:sp>
      <p:sp>
        <p:nvSpPr>
          <p:cNvPr id="161" name="Google Shape;161;p17"/>
          <p:cNvSpPr txBox="1"/>
          <p:nvPr/>
        </p:nvSpPr>
        <p:spPr>
          <a:xfrm>
            <a:off x="6322600" y="157022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595959"/>
                </a:solidFill>
              </a:rPr>
              <a:t>Vetores</a:t>
            </a:r>
            <a:endParaRPr sz="24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595959"/>
                </a:solidFill>
              </a:rPr>
              <a:t>Listas</a:t>
            </a:r>
            <a:endParaRPr sz="24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595959"/>
                </a:solidFill>
              </a:rPr>
              <a:t>Matrizes e/ou Arrays</a:t>
            </a:r>
            <a:endParaRPr sz="24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595959"/>
                </a:solidFill>
              </a:rPr>
              <a:t>Fatores</a:t>
            </a:r>
            <a:endParaRPr sz="24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595959"/>
                </a:solidFill>
              </a:rPr>
              <a:t>Dataframe</a:t>
            </a:r>
            <a:endParaRPr sz="24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400">
                <a:solidFill>
                  <a:srgbClr val="595959"/>
                </a:solidFill>
              </a:rPr>
              <a:t>Fatores</a:t>
            </a:r>
            <a:endParaRPr sz="2400">
              <a:solidFill>
                <a:srgbClr val="595959"/>
              </a:solidFill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1420075" y="4839700"/>
            <a:ext cx="6497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ATENÇÃO! Verificação pode ser feita com “is” e coerção com “as”</a:t>
            </a:r>
            <a:endParaRPr sz="20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idx="1" type="subTitle"/>
          </p:nvPr>
        </p:nvSpPr>
        <p:spPr>
          <a:xfrm>
            <a:off x="517725" y="1570225"/>
            <a:ext cx="11292000" cy="433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-"/>
            </a:pPr>
            <a:r>
              <a:rPr lang="pt-BR"/>
              <a:t>Aritméticas (soma, subtração, divisão, multiplicação, exponenciação, resto, divisão inteira)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-"/>
            </a:pPr>
            <a:r>
              <a:rPr lang="pt-BR"/>
              <a:t>Lógicas e Relacionais (igual, diferente, maior, menor, e , ou, negação)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-"/>
            </a:pPr>
            <a:r>
              <a:rPr lang="pt-BR"/>
              <a:t>Outras (sequência, pertencimento)</a:t>
            </a:r>
            <a:endParaRPr/>
          </a:p>
        </p:txBody>
      </p:sp>
      <p:sp>
        <p:nvSpPr>
          <p:cNvPr id="169" name="Google Shape;169;p18"/>
          <p:cNvSpPr txBox="1"/>
          <p:nvPr>
            <p:ph idx="2" type="subTitle"/>
          </p:nvPr>
        </p:nvSpPr>
        <p:spPr>
          <a:xfrm>
            <a:off x="517725" y="537325"/>
            <a:ext cx="11292000" cy="103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Operações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MBA 2021-2022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