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
      <p:font typeface="Montserrat"/>
      <p:regular r:id="rId29"/>
      <p:bold r:id="rId30"/>
      <p:italic r:id="rId31"/>
      <p:boldItalic r:id="rId32"/>
    </p:embeddedFont>
    <p:embeddedFont>
      <p:font typeface="Comfortaa"/>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3C45FE-8DDE-40C8-9030-FD420A473972}">
  <a:tblStyle styleId="{9F3C45FE-8DDE-40C8-9030-FD420A47397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5.xml"/><Relationship Id="rId33" Type="http://schemas.openxmlformats.org/officeDocument/2006/relationships/font" Target="fonts/Comfortaa-regular.fntdata"/><Relationship Id="rId10" Type="http://schemas.openxmlformats.org/officeDocument/2006/relationships/slide" Target="slides/slide4.xml"/><Relationship Id="rId32" Type="http://schemas.openxmlformats.org/officeDocument/2006/relationships/font" Target="fonts/Montserrat-boldItalic.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Comfortaa-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09d0935e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09d0935e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0ef8d6eff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0ef8d6eff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09d0935e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09d0935e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09d0935e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09d0935e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158ca63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158ca63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109d0935e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109d0935e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0ef8d6eff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0ef8d6eff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09d0935e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109d0935e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09d0935e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109d0935e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109d0935e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109d0935e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121fdc9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1121fdc9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121fdc9a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121fdc9a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09d0935e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09d0935e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09d0935e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09d0935e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09d0935e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09d0935e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09d0935e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09d0935e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09d0935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09d0935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1.png"/><Relationship Id="rId9" Type="http://schemas.openxmlformats.org/officeDocument/2006/relationships/image" Target="../media/image12.png"/><Relationship Id="rId5" Type="http://schemas.openxmlformats.org/officeDocument/2006/relationships/image" Target="../media/image9.jpg"/><Relationship Id="rId6" Type="http://schemas.openxmlformats.org/officeDocument/2006/relationships/image" Target="../media/image20.png"/><Relationship Id="rId7" Type="http://schemas.openxmlformats.org/officeDocument/2006/relationships/image" Target="../media/image19.png"/><Relationship Id="rId8"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24.png"/><Relationship Id="rId6" Type="http://schemas.openxmlformats.org/officeDocument/2006/relationships/image" Target="../media/image16.png"/><Relationship Id="rId7" Type="http://schemas.openxmlformats.org/officeDocument/2006/relationships/image" Target="../media/image9.jpg"/><Relationship Id="rId8"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jp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805600" y="1390475"/>
            <a:ext cx="7146000" cy="1968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sz="5422">
                <a:solidFill>
                  <a:srgbClr val="3C78D8"/>
                </a:solidFill>
                <a:latin typeface="Impact"/>
                <a:ea typeface="Impact"/>
                <a:cs typeface="Impact"/>
                <a:sym typeface="Impact"/>
              </a:rPr>
              <a:t>Health Insurance Analysis</a:t>
            </a:r>
            <a:endParaRPr sz="5422">
              <a:solidFill>
                <a:srgbClr val="3C78D8"/>
              </a:solidFill>
              <a:latin typeface="Impact"/>
              <a:ea typeface="Impact"/>
              <a:cs typeface="Impact"/>
              <a:sym typeface="Impact"/>
            </a:endParaRPr>
          </a:p>
        </p:txBody>
      </p:sp>
      <p:sp>
        <p:nvSpPr>
          <p:cNvPr id="55" name="Google Shape;55;p13"/>
          <p:cNvSpPr txBox="1"/>
          <p:nvPr>
            <p:ph idx="1" type="subTitle"/>
          </p:nvPr>
        </p:nvSpPr>
        <p:spPr>
          <a:xfrm>
            <a:off x="4508675" y="3805700"/>
            <a:ext cx="4260300" cy="11940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fr" sz="2100">
                <a:latin typeface="Montserrat"/>
                <a:ea typeface="Montserrat"/>
                <a:cs typeface="Montserrat"/>
                <a:sym typeface="Montserrat"/>
              </a:rPr>
              <a:t>SUPERVISED BY</a:t>
            </a:r>
            <a:endParaRPr sz="2100">
              <a:latin typeface="Montserrat"/>
              <a:ea typeface="Montserrat"/>
              <a:cs typeface="Montserrat"/>
              <a:sym typeface="Montserrat"/>
            </a:endParaRPr>
          </a:p>
          <a:p>
            <a:pPr indent="0" lvl="0" marL="0" rtl="0" algn="ctr">
              <a:spcBef>
                <a:spcPts val="0"/>
              </a:spcBef>
              <a:spcAft>
                <a:spcPts val="0"/>
              </a:spcAft>
              <a:buNone/>
            </a:pPr>
            <a:r>
              <a:t/>
            </a:r>
            <a:endParaRPr b="1" sz="2100">
              <a:latin typeface="Montserrat"/>
              <a:ea typeface="Montserrat"/>
              <a:cs typeface="Montserrat"/>
              <a:sym typeface="Montserrat"/>
            </a:endParaRPr>
          </a:p>
          <a:p>
            <a:pPr indent="0" lvl="0" marL="0" rtl="0" algn="ctr">
              <a:spcBef>
                <a:spcPts val="0"/>
              </a:spcBef>
              <a:spcAft>
                <a:spcPts val="0"/>
              </a:spcAft>
              <a:buNone/>
            </a:pPr>
            <a:r>
              <a:rPr b="1" lang="fr" sz="2100">
                <a:latin typeface="Montserrat"/>
                <a:ea typeface="Montserrat"/>
                <a:cs typeface="Montserrat"/>
                <a:sym typeface="Montserrat"/>
              </a:rPr>
              <a:t>Pr. Ikram CHAIRI</a:t>
            </a:r>
            <a:endParaRPr b="1" sz="2100">
              <a:latin typeface="Montserrat"/>
              <a:ea typeface="Montserrat"/>
              <a:cs typeface="Montserrat"/>
              <a:sym typeface="Montserrat"/>
            </a:endParaRPr>
          </a:p>
          <a:p>
            <a:pPr indent="0" lvl="0" marL="0" rtl="0" algn="ctr">
              <a:spcBef>
                <a:spcPts val="0"/>
              </a:spcBef>
              <a:spcAft>
                <a:spcPts val="0"/>
              </a:spcAft>
              <a:buNone/>
            </a:pPr>
            <a:r>
              <a:rPr b="1" lang="fr" sz="2100">
                <a:latin typeface="Montserrat"/>
                <a:ea typeface="Montserrat"/>
                <a:cs typeface="Montserrat"/>
                <a:sym typeface="Montserrat"/>
              </a:rPr>
              <a:t>Bochra CHEMAM</a:t>
            </a:r>
            <a:endParaRPr b="1" sz="2100">
              <a:latin typeface="Montserrat"/>
              <a:ea typeface="Montserrat"/>
              <a:cs typeface="Montserrat"/>
              <a:sym typeface="Montserrat"/>
            </a:endParaRPr>
          </a:p>
          <a:p>
            <a:pPr indent="0" lvl="0" marL="0" rtl="0" algn="ctr">
              <a:spcBef>
                <a:spcPts val="0"/>
              </a:spcBef>
              <a:spcAft>
                <a:spcPts val="0"/>
              </a:spcAft>
              <a:buNone/>
            </a:pPr>
            <a:r>
              <a:t/>
            </a:r>
            <a:endParaRPr b="1" sz="2100">
              <a:latin typeface="Comfortaa"/>
              <a:ea typeface="Comfortaa"/>
              <a:cs typeface="Comfortaa"/>
              <a:sym typeface="Comfortaa"/>
            </a:endParaRPr>
          </a:p>
        </p:txBody>
      </p:sp>
      <p:pic>
        <p:nvPicPr>
          <p:cNvPr id="56" name="Google Shape;56;p13"/>
          <p:cNvPicPr preferRelativeResize="0"/>
          <p:nvPr/>
        </p:nvPicPr>
        <p:blipFill>
          <a:blip r:embed="rId3">
            <a:alphaModFix/>
          </a:blip>
          <a:stretch>
            <a:fillRect/>
          </a:stretch>
        </p:blipFill>
        <p:spPr>
          <a:xfrm>
            <a:off x="2020225" y="0"/>
            <a:ext cx="4449447" cy="1127850"/>
          </a:xfrm>
          <a:prstGeom prst="rect">
            <a:avLst/>
          </a:prstGeom>
          <a:noFill/>
          <a:ln>
            <a:noFill/>
          </a:ln>
        </p:spPr>
      </p:pic>
      <p:sp>
        <p:nvSpPr>
          <p:cNvPr id="57" name="Google Shape;57;p13"/>
          <p:cNvSpPr txBox="1"/>
          <p:nvPr/>
        </p:nvSpPr>
        <p:spPr>
          <a:xfrm>
            <a:off x="128775" y="3848600"/>
            <a:ext cx="34170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500">
                <a:solidFill>
                  <a:schemeClr val="dk1"/>
                </a:solidFill>
                <a:latin typeface="Montserrat"/>
                <a:ea typeface="Montserrat"/>
                <a:cs typeface="Montserrat"/>
                <a:sym typeface="Montserrat"/>
              </a:rPr>
              <a:t>DATA SCIENCE EXAM </a:t>
            </a:r>
            <a:r>
              <a:rPr b="1" lang="fr" sz="1500">
                <a:solidFill>
                  <a:schemeClr val="dk1"/>
                </a:solidFill>
                <a:latin typeface="Montserrat"/>
                <a:ea typeface="Montserrat"/>
                <a:cs typeface="Montserrat"/>
                <a:sym typeface="Montserrat"/>
              </a:rPr>
              <a:t>PRESENTATION</a:t>
            </a:r>
            <a:endParaRPr sz="1500">
              <a:solidFill>
                <a:srgbClr val="2A3990"/>
              </a:solidFill>
              <a:latin typeface="Montserrat"/>
              <a:ea typeface="Montserrat"/>
              <a:cs typeface="Montserrat"/>
              <a:sym typeface="Montserrat"/>
            </a:endParaRPr>
          </a:p>
          <a:p>
            <a:pPr indent="0" lvl="0" marL="0" rtl="0" algn="l">
              <a:spcBef>
                <a:spcPts val="0"/>
              </a:spcBef>
              <a:spcAft>
                <a:spcPts val="0"/>
              </a:spcAft>
              <a:buNone/>
            </a:pPr>
            <a:r>
              <a:rPr lang="fr" sz="1500">
                <a:solidFill>
                  <a:srgbClr val="2A3990"/>
                </a:solidFill>
                <a:latin typeface="Montserrat"/>
                <a:ea typeface="Montserrat"/>
                <a:cs typeface="Montserrat"/>
                <a:sym typeface="Montserrat"/>
              </a:rPr>
              <a:t>Ahlam Labiad</a:t>
            </a:r>
            <a:endParaRPr sz="1500">
              <a:solidFill>
                <a:srgbClr val="2A3990"/>
              </a:solidFill>
              <a:latin typeface="Montserrat"/>
              <a:ea typeface="Montserrat"/>
              <a:cs typeface="Montserrat"/>
              <a:sym typeface="Montserrat"/>
            </a:endParaRPr>
          </a:p>
          <a:p>
            <a:pPr indent="0" lvl="0" marL="0" rtl="0" algn="l">
              <a:spcBef>
                <a:spcPts val="0"/>
              </a:spcBef>
              <a:spcAft>
                <a:spcPts val="0"/>
              </a:spcAft>
              <a:buNone/>
            </a:pPr>
            <a:r>
              <a:rPr lang="fr" sz="1500">
                <a:solidFill>
                  <a:srgbClr val="2A3990"/>
                </a:solidFill>
                <a:latin typeface="Montserrat"/>
                <a:ea typeface="Montserrat"/>
                <a:cs typeface="Montserrat"/>
                <a:sym typeface="Montserrat"/>
              </a:rPr>
              <a:t>Oluwatobi Fakoya</a:t>
            </a:r>
            <a:endParaRPr sz="1500">
              <a:solidFill>
                <a:srgbClr val="2A3990"/>
              </a:solidFill>
              <a:latin typeface="Montserrat"/>
              <a:ea typeface="Montserrat"/>
              <a:cs typeface="Montserrat"/>
              <a:sym typeface="Montserrat"/>
            </a:endParaRPr>
          </a:p>
          <a:p>
            <a:pPr indent="0" lvl="0" marL="0" rtl="0" algn="l">
              <a:spcBef>
                <a:spcPts val="0"/>
              </a:spcBef>
              <a:spcAft>
                <a:spcPts val="0"/>
              </a:spcAft>
              <a:buNone/>
            </a:pPr>
            <a:r>
              <a:rPr lang="fr" sz="1500">
                <a:solidFill>
                  <a:srgbClr val="2A3990"/>
                </a:solidFill>
                <a:latin typeface="Montserrat"/>
                <a:ea typeface="Montserrat"/>
                <a:cs typeface="Montserrat"/>
                <a:sym typeface="Montserrat"/>
              </a:rPr>
              <a:t>Abdulwasiu Tiamiyu</a:t>
            </a:r>
            <a:endParaRPr sz="1500">
              <a:solidFill>
                <a:srgbClr val="2A3990"/>
              </a:solidFill>
              <a:latin typeface="Montserrat"/>
              <a:ea typeface="Montserrat"/>
              <a:cs typeface="Montserrat"/>
              <a:sym typeface="Montserrat"/>
            </a:endParaRPr>
          </a:p>
        </p:txBody>
      </p:sp>
      <p:pic>
        <p:nvPicPr>
          <p:cNvPr id="58" name="Google Shape;58;p13"/>
          <p:cNvPicPr preferRelativeResize="0"/>
          <p:nvPr/>
        </p:nvPicPr>
        <p:blipFill rotWithShape="1">
          <a:blip r:embed="rId4">
            <a:alphaModFix/>
          </a:blip>
          <a:srcRect b="-14955" l="0" r="0" t="0"/>
          <a:stretch/>
        </p:blipFill>
        <p:spPr>
          <a:xfrm>
            <a:off x="5731000" y="2419425"/>
            <a:ext cx="1594750" cy="1088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136750" y="1934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fr" sz="2011">
                <a:solidFill>
                  <a:srgbClr val="2A3990"/>
                </a:solidFill>
                <a:latin typeface="Montserrat"/>
                <a:ea typeface="Montserrat"/>
                <a:cs typeface="Montserrat"/>
                <a:sym typeface="Montserrat"/>
              </a:rPr>
              <a:t>Data Exploration and Visualization - Univariate Analysis</a:t>
            </a:r>
            <a:endParaRPr b="1" sz="2011">
              <a:solidFill>
                <a:srgbClr val="2A3990"/>
              </a:solidFill>
              <a:latin typeface="Montserrat"/>
              <a:ea typeface="Montserrat"/>
              <a:cs typeface="Montserrat"/>
              <a:sym typeface="Montserrat"/>
            </a:endParaRPr>
          </a:p>
          <a:p>
            <a:pPr indent="0" lvl="0" marL="0" rtl="0" algn="l">
              <a:spcBef>
                <a:spcPts val="0"/>
              </a:spcBef>
              <a:spcAft>
                <a:spcPts val="0"/>
              </a:spcAft>
              <a:buNone/>
            </a:pPr>
            <a:r>
              <a:t/>
            </a:r>
            <a:endParaRPr/>
          </a:p>
        </p:txBody>
      </p:sp>
      <p:pic>
        <p:nvPicPr>
          <p:cNvPr id="127" name="Google Shape;127;p22"/>
          <p:cNvPicPr preferRelativeResize="0"/>
          <p:nvPr/>
        </p:nvPicPr>
        <p:blipFill>
          <a:blip r:embed="rId3">
            <a:alphaModFix/>
          </a:blip>
          <a:stretch>
            <a:fillRect/>
          </a:stretch>
        </p:blipFill>
        <p:spPr>
          <a:xfrm>
            <a:off x="289550" y="582650"/>
            <a:ext cx="6972950" cy="4484650"/>
          </a:xfrm>
          <a:prstGeom prst="rect">
            <a:avLst/>
          </a:prstGeom>
          <a:noFill/>
          <a:ln>
            <a:noFill/>
          </a:ln>
        </p:spPr>
      </p:pic>
      <p:sp>
        <p:nvSpPr>
          <p:cNvPr id="128" name="Google Shape;128;p22"/>
          <p:cNvSpPr txBox="1"/>
          <p:nvPr/>
        </p:nvSpPr>
        <p:spPr>
          <a:xfrm>
            <a:off x="7007100" y="766125"/>
            <a:ext cx="2136900" cy="42702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600"/>
              </a:spcBef>
              <a:spcAft>
                <a:spcPts val="0"/>
              </a:spcAft>
              <a:buClr>
                <a:schemeClr val="accent2"/>
              </a:buClr>
              <a:buSzPts val="1500"/>
              <a:buFont typeface="Montserrat"/>
              <a:buChar char="●"/>
            </a:pPr>
            <a:r>
              <a:rPr lang="fr" sz="1500">
                <a:solidFill>
                  <a:schemeClr val="accent2"/>
                </a:solidFill>
                <a:highlight>
                  <a:srgbClr val="FFFFFF"/>
                </a:highlight>
                <a:latin typeface="Montserrat"/>
                <a:ea typeface="Montserrat"/>
                <a:cs typeface="Montserrat"/>
                <a:sym typeface="Montserrat"/>
              </a:rPr>
              <a:t>The BMI has a few extreme values.</a:t>
            </a:r>
            <a:endParaRPr sz="1500">
              <a:solidFill>
                <a:schemeClr val="accent2"/>
              </a:solidFill>
              <a:highlight>
                <a:srgbClr val="FFFFFF"/>
              </a:highlight>
              <a:latin typeface="Montserrat"/>
              <a:ea typeface="Montserrat"/>
              <a:cs typeface="Montserrat"/>
              <a:sym typeface="Montserrat"/>
            </a:endParaRPr>
          </a:p>
          <a:p>
            <a:pPr indent="0" lvl="0" marL="0" rtl="0" algn="l">
              <a:lnSpc>
                <a:spcPct val="115000"/>
              </a:lnSpc>
              <a:spcBef>
                <a:spcPts val="600"/>
              </a:spcBef>
              <a:spcAft>
                <a:spcPts val="0"/>
              </a:spcAft>
              <a:buNone/>
            </a:pPr>
            <a:r>
              <a:t/>
            </a:r>
            <a:endParaRPr sz="1500">
              <a:solidFill>
                <a:schemeClr val="accent2"/>
              </a:solidFill>
              <a:highlight>
                <a:srgbClr val="FFFFFF"/>
              </a:highlight>
              <a:latin typeface="Montserrat"/>
              <a:ea typeface="Montserrat"/>
              <a:cs typeface="Montserrat"/>
              <a:sym typeface="Montserrat"/>
            </a:endParaRPr>
          </a:p>
          <a:p>
            <a:pPr indent="-323850" lvl="0" marL="457200" rtl="0" algn="l">
              <a:lnSpc>
                <a:spcPct val="115000"/>
              </a:lnSpc>
              <a:spcBef>
                <a:spcPts val="600"/>
              </a:spcBef>
              <a:spcAft>
                <a:spcPts val="0"/>
              </a:spcAft>
              <a:buClr>
                <a:schemeClr val="accent2"/>
              </a:buClr>
              <a:buSzPts val="1500"/>
              <a:buFont typeface="Montserrat"/>
              <a:buChar char="●"/>
            </a:pPr>
            <a:r>
              <a:rPr lang="fr" sz="1500">
                <a:solidFill>
                  <a:schemeClr val="accent2"/>
                </a:solidFill>
                <a:highlight>
                  <a:srgbClr val="FFFFFF"/>
                </a:highlight>
                <a:latin typeface="Montserrat"/>
                <a:ea typeface="Montserrat"/>
                <a:cs typeface="Montserrat"/>
                <a:sym typeface="Montserrat"/>
              </a:rPr>
              <a:t>The age has no extreme value.</a:t>
            </a:r>
            <a:endParaRPr sz="1500">
              <a:solidFill>
                <a:schemeClr val="accent2"/>
              </a:solidFill>
              <a:highlight>
                <a:srgbClr val="FFFFFF"/>
              </a:highlight>
              <a:latin typeface="Montserrat"/>
              <a:ea typeface="Montserrat"/>
              <a:cs typeface="Montserrat"/>
              <a:sym typeface="Montserrat"/>
            </a:endParaRPr>
          </a:p>
          <a:p>
            <a:pPr indent="0" lvl="0" marL="0" rtl="0" algn="l">
              <a:lnSpc>
                <a:spcPct val="115000"/>
              </a:lnSpc>
              <a:spcBef>
                <a:spcPts val="600"/>
              </a:spcBef>
              <a:spcAft>
                <a:spcPts val="0"/>
              </a:spcAft>
              <a:buNone/>
            </a:pPr>
            <a:r>
              <a:t/>
            </a:r>
            <a:endParaRPr sz="1500">
              <a:solidFill>
                <a:schemeClr val="accent2"/>
              </a:solidFill>
              <a:highlight>
                <a:srgbClr val="FFFFFF"/>
              </a:highlight>
              <a:latin typeface="Montserrat"/>
              <a:ea typeface="Montserrat"/>
              <a:cs typeface="Montserrat"/>
              <a:sym typeface="Montserrat"/>
            </a:endParaRPr>
          </a:p>
          <a:p>
            <a:pPr indent="-323850" lvl="0" marL="457200" rtl="0" algn="l">
              <a:lnSpc>
                <a:spcPct val="115000"/>
              </a:lnSpc>
              <a:spcBef>
                <a:spcPts val="600"/>
              </a:spcBef>
              <a:spcAft>
                <a:spcPts val="0"/>
              </a:spcAft>
              <a:buClr>
                <a:schemeClr val="accent2"/>
              </a:buClr>
              <a:buSzPts val="1500"/>
              <a:buFont typeface="Montserrat"/>
              <a:buChar char="●"/>
            </a:pPr>
            <a:r>
              <a:rPr lang="fr" sz="1500">
                <a:solidFill>
                  <a:schemeClr val="accent2"/>
                </a:solidFill>
                <a:highlight>
                  <a:srgbClr val="FFFFFF"/>
                </a:highlight>
                <a:latin typeface="Montserrat"/>
                <a:ea typeface="Montserrat"/>
                <a:cs typeface="Montserrat"/>
                <a:sym typeface="Montserrat"/>
              </a:rPr>
              <a:t>The charged</a:t>
            </a:r>
            <a:r>
              <a:rPr lang="fr" sz="1500">
                <a:solidFill>
                  <a:schemeClr val="accent2"/>
                </a:solidFill>
                <a:highlight>
                  <a:srgbClr val="FFFFFF"/>
                </a:highlight>
                <a:latin typeface="Montserrat"/>
                <a:ea typeface="Montserrat"/>
                <a:cs typeface="Montserrat"/>
                <a:sym typeface="Montserrat"/>
              </a:rPr>
              <a:t> </a:t>
            </a:r>
            <a:r>
              <a:rPr lang="fr" sz="1500">
                <a:solidFill>
                  <a:schemeClr val="accent2"/>
                </a:solidFill>
                <a:highlight>
                  <a:srgbClr val="FFFFFF"/>
                </a:highlight>
                <a:latin typeface="Montserrat"/>
                <a:ea typeface="Montserrat"/>
                <a:cs typeface="Montserrat"/>
                <a:sym typeface="Montserrat"/>
              </a:rPr>
              <a:t>amount  is highly skewed, there are </a:t>
            </a:r>
            <a:r>
              <a:rPr lang="fr" sz="1500">
                <a:solidFill>
                  <a:schemeClr val="accent2"/>
                </a:solidFill>
                <a:highlight>
                  <a:srgbClr val="FFFFFF"/>
                </a:highlight>
                <a:latin typeface="Montserrat"/>
                <a:ea typeface="Montserrat"/>
                <a:cs typeface="Montserrat"/>
                <a:sym typeface="Montserrat"/>
              </a:rPr>
              <a:t>quite</a:t>
            </a:r>
            <a:r>
              <a:rPr lang="fr" sz="1500">
                <a:solidFill>
                  <a:schemeClr val="accent2"/>
                </a:solidFill>
                <a:highlight>
                  <a:srgbClr val="FFFFFF"/>
                </a:highlight>
                <a:latin typeface="Montserrat"/>
                <a:ea typeface="Montserrat"/>
                <a:cs typeface="Montserrat"/>
                <a:sym typeface="Montserrat"/>
              </a:rPr>
              <a:t> a lot of extreme values.</a:t>
            </a:r>
            <a:endParaRPr sz="1500">
              <a:solidFill>
                <a:schemeClr val="accent2"/>
              </a:solidFill>
              <a:highlight>
                <a:srgbClr val="FFFFFF"/>
              </a:highlight>
              <a:latin typeface="Montserrat"/>
              <a:ea typeface="Montserrat"/>
              <a:cs typeface="Montserrat"/>
              <a:sym typeface="Montserrat"/>
            </a:endParaRPr>
          </a:p>
          <a:p>
            <a:pPr indent="0" lvl="0" marL="0" rtl="0" algn="l">
              <a:spcBef>
                <a:spcPts val="500"/>
              </a:spcBef>
              <a:spcAft>
                <a:spcPts val="0"/>
              </a:spcAft>
              <a:buNone/>
            </a:pPr>
            <a:r>
              <a:t/>
            </a:r>
            <a:endParaRPr sz="1700">
              <a:latin typeface="Montserrat"/>
              <a:ea typeface="Montserrat"/>
              <a:cs typeface="Montserrat"/>
              <a:sym typeface="Montserrat"/>
            </a:endParaRPr>
          </a:p>
        </p:txBody>
      </p:sp>
      <p:pic>
        <p:nvPicPr>
          <p:cNvPr id="129" name="Google Shape;129;p22"/>
          <p:cNvPicPr preferRelativeResize="0"/>
          <p:nvPr/>
        </p:nvPicPr>
        <p:blipFill rotWithShape="1">
          <a:blip r:embed="rId4">
            <a:alphaModFix/>
          </a:blip>
          <a:srcRect b="-14955" l="0" r="0" t="0"/>
          <a:stretch/>
        </p:blipFill>
        <p:spPr>
          <a:xfrm>
            <a:off x="8021887" y="0"/>
            <a:ext cx="1122113" cy="766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4646301" y="28498"/>
            <a:ext cx="2733675" cy="2402628"/>
          </a:xfrm>
          <a:prstGeom prst="rect">
            <a:avLst/>
          </a:prstGeom>
          <a:noFill/>
          <a:ln>
            <a:noFill/>
          </a:ln>
        </p:spPr>
      </p:pic>
      <p:sp>
        <p:nvSpPr>
          <p:cNvPr id="135" name="Google Shape;135;p23"/>
          <p:cNvSpPr txBox="1"/>
          <p:nvPr>
            <p:ph type="title"/>
          </p:nvPr>
        </p:nvSpPr>
        <p:spPr>
          <a:xfrm rot="-5399166">
            <a:off x="-2042650" y="2273325"/>
            <a:ext cx="4948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fr" sz="1310">
                <a:solidFill>
                  <a:srgbClr val="2A3990"/>
                </a:solidFill>
                <a:latin typeface="Montserrat"/>
                <a:ea typeface="Montserrat"/>
                <a:cs typeface="Montserrat"/>
                <a:sym typeface="Montserrat"/>
              </a:rPr>
              <a:t>Data Exploration and Visualization - Univariate Analysis</a:t>
            </a:r>
            <a:endParaRPr b="1" sz="1310">
              <a:solidFill>
                <a:srgbClr val="2A3990"/>
              </a:solidFill>
              <a:latin typeface="Montserrat"/>
              <a:ea typeface="Montserrat"/>
              <a:cs typeface="Montserrat"/>
              <a:sym typeface="Montserrat"/>
            </a:endParaRPr>
          </a:p>
          <a:p>
            <a:pPr indent="0" lvl="0" marL="0" rtl="0" algn="l">
              <a:spcBef>
                <a:spcPts val="0"/>
              </a:spcBef>
              <a:spcAft>
                <a:spcPts val="0"/>
              </a:spcAft>
              <a:buSzPts val="990"/>
              <a:buNone/>
            </a:pPr>
            <a:r>
              <a:t/>
            </a:r>
            <a:endParaRPr sz="1920"/>
          </a:p>
        </p:txBody>
      </p:sp>
      <p:pic>
        <p:nvPicPr>
          <p:cNvPr id="136" name="Google Shape;136;p23"/>
          <p:cNvPicPr preferRelativeResize="0"/>
          <p:nvPr/>
        </p:nvPicPr>
        <p:blipFill>
          <a:blip r:embed="rId4">
            <a:alphaModFix/>
          </a:blip>
          <a:stretch>
            <a:fillRect/>
          </a:stretch>
        </p:blipFill>
        <p:spPr>
          <a:xfrm>
            <a:off x="3653801" y="2630790"/>
            <a:ext cx="2733675" cy="2485185"/>
          </a:xfrm>
          <a:prstGeom prst="rect">
            <a:avLst/>
          </a:prstGeom>
          <a:noFill/>
          <a:ln>
            <a:noFill/>
          </a:ln>
        </p:spPr>
      </p:pic>
      <p:pic>
        <p:nvPicPr>
          <p:cNvPr id="137" name="Google Shape;137;p23"/>
          <p:cNvPicPr preferRelativeResize="0"/>
          <p:nvPr/>
        </p:nvPicPr>
        <p:blipFill rotWithShape="1">
          <a:blip r:embed="rId5">
            <a:alphaModFix/>
          </a:blip>
          <a:srcRect b="-14955" l="0" r="0" t="0"/>
          <a:stretch/>
        </p:blipFill>
        <p:spPr>
          <a:xfrm>
            <a:off x="8570100" y="0"/>
            <a:ext cx="573900" cy="391834"/>
          </a:xfrm>
          <a:prstGeom prst="rect">
            <a:avLst/>
          </a:prstGeom>
          <a:noFill/>
          <a:ln>
            <a:noFill/>
          </a:ln>
        </p:spPr>
      </p:pic>
      <p:pic>
        <p:nvPicPr>
          <p:cNvPr id="138" name="Google Shape;138;p23"/>
          <p:cNvPicPr preferRelativeResize="0"/>
          <p:nvPr/>
        </p:nvPicPr>
        <p:blipFill>
          <a:blip r:embed="rId6">
            <a:alphaModFix/>
          </a:blip>
          <a:stretch>
            <a:fillRect/>
          </a:stretch>
        </p:blipFill>
        <p:spPr>
          <a:xfrm>
            <a:off x="871100" y="152400"/>
            <a:ext cx="2565470" cy="2280417"/>
          </a:xfrm>
          <a:prstGeom prst="rect">
            <a:avLst/>
          </a:prstGeom>
          <a:noFill/>
          <a:ln>
            <a:noFill/>
          </a:ln>
        </p:spPr>
      </p:pic>
      <p:pic>
        <p:nvPicPr>
          <p:cNvPr id="139" name="Google Shape;139;p23"/>
          <p:cNvPicPr preferRelativeResize="0"/>
          <p:nvPr/>
        </p:nvPicPr>
        <p:blipFill>
          <a:blip r:embed="rId7">
            <a:alphaModFix/>
          </a:blip>
          <a:stretch>
            <a:fillRect/>
          </a:stretch>
        </p:blipFill>
        <p:spPr>
          <a:xfrm>
            <a:off x="3757326" y="152400"/>
            <a:ext cx="2416253" cy="2325990"/>
          </a:xfrm>
          <a:prstGeom prst="rect">
            <a:avLst/>
          </a:prstGeom>
          <a:noFill/>
          <a:ln>
            <a:noFill/>
          </a:ln>
        </p:spPr>
      </p:pic>
      <p:pic>
        <p:nvPicPr>
          <p:cNvPr id="140" name="Google Shape;140;p23"/>
          <p:cNvPicPr preferRelativeResize="0"/>
          <p:nvPr/>
        </p:nvPicPr>
        <p:blipFill>
          <a:blip r:embed="rId8">
            <a:alphaModFix/>
          </a:blip>
          <a:stretch>
            <a:fillRect/>
          </a:stretch>
        </p:blipFill>
        <p:spPr>
          <a:xfrm>
            <a:off x="871100" y="2585217"/>
            <a:ext cx="2529448" cy="2405883"/>
          </a:xfrm>
          <a:prstGeom prst="rect">
            <a:avLst/>
          </a:prstGeom>
          <a:noFill/>
          <a:ln>
            <a:noFill/>
          </a:ln>
        </p:spPr>
      </p:pic>
      <p:pic>
        <p:nvPicPr>
          <p:cNvPr id="141" name="Google Shape;141;p23"/>
          <p:cNvPicPr preferRelativeResize="0"/>
          <p:nvPr/>
        </p:nvPicPr>
        <p:blipFill>
          <a:blip r:embed="rId9">
            <a:alphaModFix/>
          </a:blip>
          <a:stretch>
            <a:fillRect/>
          </a:stretch>
        </p:blipFill>
        <p:spPr>
          <a:xfrm>
            <a:off x="6539876" y="2583525"/>
            <a:ext cx="2451724" cy="233964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626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fr" sz="2122">
                <a:solidFill>
                  <a:srgbClr val="2A3990"/>
                </a:solidFill>
                <a:latin typeface="Montserrat"/>
                <a:ea typeface="Montserrat"/>
                <a:cs typeface="Montserrat"/>
                <a:sym typeface="Montserrat"/>
              </a:rPr>
              <a:t>Data Exploration and Visualization - Univariate Analysis</a:t>
            </a:r>
            <a:endParaRPr b="1" sz="2122">
              <a:solidFill>
                <a:srgbClr val="2A3990"/>
              </a:solidFill>
              <a:latin typeface="Montserrat"/>
              <a:ea typeface="Montserrat"/>
              <a:cs typeface="Montserrat"/>
              <a:sym typeface="Montserrat"/>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a:p>
        </p:txBody>
      </p:sp>
      <p:pic>
        <p:nvPicPr>
          <p:cNvPr id="147" name="Google Shape;147;p24"/>
          <p:cNvPicPr preferRelativeResize="0"/>
          <p:nvPr/>
        </p:nvPicPr>
        <p:blipFill>
          <a:blip r:embed="rId3">
            <a:alphaModFix/>
          </a:blip>
          <a:stretch>
            <a:fillRect/>
          </a:stretch>
        </p:blipFill>
        <p:spPr>
          <a:xfrm>
            <a:off x="5450125" y="2876550"/>
            <a:ext cx="2755892" cy="2184025"/>
          </a:xfrm>
          <a:prstGeom prst="rect">
            <a:avLst/>
          </a:prstGeom>
          <a:noFill/>
          <a:ln>
            <a:noFill/>
          </a:ln>
        </p:spPr>
      </p:pic>
      <p:pic>
        <p:nvPicPr>
          <p:cNvPr id="148" name="Google Shape;148;p24"/>
          <p:cNvPicPr preferRelativeResize="0"/>
          <p:nvPr/>
        </p:nvPicPr>
        <p:blipFill>
          <a:blip r:embed="rId4">
            <a:alphaModFix/>
          </a:blip>
          <a:stretch>
            <a:fillRect/>
          </a:stretch>
        </p:blipFill>
        <p:spPr>
          <a:xfrm>
            <a:off x="6094258" y="519625"/>
            <a:ext cx="2996217" cy="2327925"/>
          </a:xfrm>
          <a:prstGeom prst="rect">
            <a:avLst/>
          </a:prstGeom>
          <a:noFill/>
          <a:ln>
            <a:noFill/>
          </a:ln>
        </p:spPr>
      </p:pic>
      <p:pic>
        <p:nvPicPr>
          <p:cNvPr id="149" name="Google Shape;149;p24"/>
          <p:cNvPicPr preferRelativeResize="0"/>
          <p:nvPr/>
        </p:nvPicPr>
        <p:blipFill>
          <a:blip r:embed="rId5">
            <a:alphaModFix/>
          </a:blip>
          <a:stretch>
            <a:fillRect/>
          </a:stretch>
        </p:blipFill>
        <p:spPr>
          <a:xfrm>
            <a:off x="195000" y="519625"/>
            <a:ext cx="3355600" cy="2654400"/>
          </a:xfrm>
          <a:prstGeom prst="rect">
            <a:avLst/>
          </a:prstGeom>
          <a:noFill/>
          <a:ln>
            <a:noFill/>
          </a:ln>
        </p:spPr>
      </p:pic>
      <p:pic>
        <p:nvPicPr>
          <p:cNvPr id="150" name="Google Shape;150;p24"/>
          <p:cNvPicPr preferRelativeResize="0"/>
          <p:nvPr/>
        </p:nvPicPr>
        <p:blipFill>
          <a:blip r:embed="rId6">
            <a:alphaModFix/>
          </a:blip>
          <a:stretch>
            <a:fillRect/>
          </a:stretch>
        </p:blipFill>
        <p:spPr>
          <a:xfrm>
            <a:off x="1721450" y="2999950"/>
            <a:ext cx="2395525" cy="2133000"/>
          </a:xfrm>
          <a:prstGeom prst="rect">
            <a:avLst/>
          </a:prstGeom>
          <a:noFill/>
          <a:ln>
            <a:noFill/>
          </a:ln>
        </p:spPr>
      </p:pic>
      <p:pic>
        <p:nvPicPr>
          <p:cNvPr id="151" name="Google Shape;151;p24"/>
          <p:cNvPicPr preferRelativeResize="0"/>
          <p:nvPr/>
        </p:nvPicPr>
        <p:blipFill rotWithShape="1">
          <a:blip r:embed="rId7">
            <a:alphaModFix/>
          </a:blip>
          <a:srcRect b="-14955" l="0" r="0" t="0"/>
          <a:stretch/>
        </p:blipFill>
        <p:spPr>
          <a:xfrm>
            <a:off x="8601425" y="0"/>
            <a:ext cx="542575" cy="370450"/>
          </a:xfrm>
          <a:prstGeom prst="rect">
            <a:avLst/>
          </a:prstGeom>
          <a:noFill/>
          <a:ln>
            <a:noFill/>
          </a:ln>
        </p:spPr>
      </p:pic>
      <p:pic>
        <p:nvPicPr>
          <p:cNvPr id="152" name="Google Shape;152;p24"/>
          <p:cNvPicPr preferRelativeResize="0"/>
          <p:nvPr/>
        </p:nvPicPr>
        <p:blipFill>
          <a:blip r:embed="rId8">
            <a:alphaModFix/>
          </a:blip>
          <a:stretch>
            <a:fillRect/>
          </a:stretch>
        </p:blipFill>
        <p:spPr>
          <a:xfrm>
            <a:off x="3703000" y="787775"/>
            <a:ext cx="2238858" cy="184786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0" y="2147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fr" sz="1900">
                <a:solidFill>
                  <a:srgbClr val="2A3990"/>
                </a:solidFill>
                <a:latin typeface="Montserrat"/>
                <a:ea typeface="Montserrat"/>
                <a:cs typeface="Montserrat"/>
                <a:sym typeface="Montserrat"/>
              </a:rPr>
              <a:t>Data Exploration and Visualization - </a:t>
            </a:r>
            <a:r>
              <a:rPr b="1" lang="fr" sz="1900">
                <a:solidFill>
                  <a:srgbClr val="2A3990"/>
                </a:solidFill>
                <a:latin typeface="Montserrat"/>
                <a:ea typeface="Montserrat"/>
                <a:cs typeface="Montserrat"/>
                <a:sym typeface="Montserrat"/>
              </a:rPr>
              <a:t>Bivariate </a:t>
            </a:r>
            <a:r>
              <a:rPr b="1" lang="fr" sz="1900">
                <a:solidFill>
                  <a:srgbClr val="2A3990"/>
                </a:solidFill>
                <a:latin typeface="Montserrat"/>
                <a:ea typeface="Montserrat"/>
                <a:cs typeface="Montserrat"/>
                <a:sym typeface="Montserrat"/>
              </a:rPr>
              <a:t>Analysis</a:t>
            </a:r>
            <a:endParaRPr b="1" sz="1900">
              <a:solidFill>
                <a:srgbClr val="2A3990"/>
              </a:solidFill>
              <a:latin typeface="Montserrat"/>
              <a:ea typeface="Montserrat"/>
              <a:cs typeface="Montserrat"/>
              <a:sym typeface="Montserrat"/>
            </a:endParaRPr>
          </a:p>
          <a:p>
            <a:pPr indent="0" lvl="0" marL="0" rtl="0" algn="l">
              <a:spcBef>
                <a:spcPts val="0"/>
              </a:spcBef>
              <a:spcAft>
                <a:spcPts val="0"/>
              </a:spcAft>
              <a:buNone/>
            </a:pPr>
            <a:r>
              <a:t/>
            </a:r>
            <a:endParaRPr sz="1900">
              <a:solidFill>
                <a:srgbClr val="2A3990"/>
              </a:solidFill>
              <a:latin typeface="Montserrat"/>
              <a:ea typeface="Montserrat"/>
              <a:cs typeface="Montserrat"/>
              <a:sym typeface="Montserrat"/>
            </a:endParaRPr>
          </a:p>
        </p:txBody>
      </p:sp>
      <p:sp>
        <p:nvSpPr>
          <p:cNvPr id="158" name="Google Shape;158;p25"/>
          <p:cNvSpPr txBox="1"/>
          <p:nvPr/>
        </p:nvSpPr>
        <p:spPr>
          <a:xfrm>
            <a:off x="6585150" y="625525"/>
            <a:ext cx="2558700" cy="3918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600"/>
              </a:spcBef>
              <a:spcAft>
                <a:spcPts val="0"/>
              </a:spcAft>
              <a:buClr>
                <a:schemeClr val="accent2"/>
              </a:buClr>
              <a:buSzPts val="1400"/>
              <a:buFont typeface="Montserrat"/>
              <a:buChar char="●"/>
            </a:pPr>
            <a:r>
              <a:rPr lang="fr">
                <a:solidFill>
                  <a:schemeClr val="accent2"/>
                </a:solidFill>
                <a:highlight>
                  <a:srgbClr val="FFFFFF"/>
                </a:highlight>
                <a:latin typeface="Montserrat"/>
                <a:ea typeface="Montserrat"/>
                <a:cs typeface="Montserrat"/>
                <a:sym typeface="Montserrat"/>
              </a:rPr>
              <a:t>Smoking habits of people of different regions are simila</a:t>
            </a:r>
            <a:r>
              <a:rPr lang="fr">
                <a:solidFill>
                  <a:schemeClr val="accent2"/>
                </a:solidFill>
                <a:highlight>
                  <a:srgbClr val="FFFFFF"/>
                </a:highlight>
                <a:latin typeface="Montserrat"/>
                <a:ea typeface="Montserrat"/>
                <a:cs typeface="Montserrat"/>
                <a:sym typeface="Montserrat"/>
              </a:rPr>
              <a:t>r.</a:t>
            </a:r>
            <a:endParaRPr>
              <a:solidFill>
                <a:schemeClr val="accent2"/>
              </a:solidFill>
              <a:highlight>
                <a:srgbClr val="FFFFFF"/>
              </a:highlight>
              <a:latin typeface="Montserrat"/>
              <a:ea typeface="Montserrat"/>
              <a:cs typeface="Montserrat"/>
              <a:sym typeface="Montserrat"/>
            </a:endParaRPr>
          </a:p>
          <a:p>
            <a:pPr indent="-317500" lvl="0" marL="457200" rtl="0" algn="l">
              <a:lnSpc>
                <a:spcPct val="115000"/>
              </a:lnSpc>
              <a:spcBef>
                <a:spcPts val="0"/>
              </a:spcBef>
              <a:spcAft>
                <a:spcPts val="0"/>
              </a:spcAft>
              <a:buClr>
                <a:schemeClr val="accent2"/>
              </a:buClr>
              <a:buSzPts val="1400"/>
              <a:buFont typeface="Montserrat"/>
              <a:buChar char="●"/>
            </a:pPr>
            <a:r>
              <a:rPr lang="fr">
                <a:solidFill>
                  <a:schemeClr val="accent2"/>
                </a:solidFill>
                <a:highlight>
                  <a:srgbClr val="FFFFFF"/>
                </a:highlight>
                <a:latin typeface="Montserrat"/>
                <a:ea typeface="Montserrat"/>
                <a:cs typeface="Montserrat"/>
                <a:sym typeface="Montserrat"/>
              </a:rPr>
              <a:t>There are many more male smokers than female</a:t>
            </a:r>
            <a:r>
              <a:rPr lang="fr">
                <a:solidFill>
                  <a:schemeClr val="accent2"/>
                </a:solidFill>
                <a:highlight>
                  <a:srgbClr val="FFFFFF"/>
                </a:highlight>
                <a:latin typeface="Montserrat"/>
                <a:ea typeface="Montserrat"/>
                <a:cs typeface="Montserrat"/>
                <a:sym typeface="Montserrat"/>
              </a:rPr>
              <a:t>.</a:t>
            </a:r>
            <a:endParaRPr>
              <a:solidFill>
                <a:schemeClr val="accent2"/>
              </a:solidFill>
              <a:highlight>
                <a:srgbClr val="FFFFFF"/>
              </a:highlight>
              <a:latin typeface="Montserrat"/>
              <a:ea typeface="Montserrat"/>
              <a:cs typeface="Montserrat"/>
              <a:sym typeface="Montserrat"/>
            </a:endParaRPr>
          </a:p>
          <a:p>
            <a:pPr indent="-317500" lvl="0" marL="457200" rtl="0" algn="l">
              <a:lnSpc>
                <a:spcPct val="115000"/>
              </a:lnSpc>
              <a:spcBef>
                <a:spcPts val="0"/>
              </a:spcBef>
              <a:spcAft>
                <a:spcPts val="0"/>
              </a:spcAft>
              <a:buClr>
                <a:schemeClr val="accent2"/>
              </a:buClr>
              <a:buSzPts val="1400"/>
              <a:buFont typeface="Montserrat"/>
              <a:buChar char="●"/>
            </a:pPr>
            <a:r>
              <a:rPr lang="fr">
                <a:solidFill>
                  <a:schemeClr val="accent2"/>
                </a:solidFill>
                <a:highlight>
                  <a:srgbClr val="FFFFFF"/>
                </a:highlight>
                <a:latin typeface="Montserrat"/>
                <a:ea typeface="Montserrat"/>
                <a:cs typeface="Montserrat"/>
                <a:sym typeface="Montserrat"/>
              </a:rPr>
              <a:t>Obese individuals smoke the most, followed by the overweight.</a:t>
            </a:r>
            <a:endParaRPr>
              <a:solidFill>
                <a:schemeClr val="accent2"/>
              </a:solidFill>
              <a:highlight>
                <a:srgbClr val="FFFFFF"/>
              </a:highlight>
              <a:latin typeface="Montserrat"/>
              <a:ea typeface="Montserrat"/>
              <a:cs typeface="Montserrat"/>
              <a:sym typeface="Montserrat"/>
            </a:endParaRPr>
          </a:p>
          <a:p>
            <a:pPr indent="-317500" lvl="0" marL="457200" rtl="0" algn="l">
              <a:lnSpc>
                <a:spcPct val="115000"/>
              </a:lnSpc>
              <a:spcBef>
                <a:spcPts val="0"/>
              </a:spcBef>
              <a:spcAft>
                <a:spcPts val="0"/>
              </a:spcAft>
              <a:buClr>
                <a:schemeClr val="accent2"/>
              </a:buClr>
              <a:buSzPts val="1400"/>
              <a:buFont typeface="Montserrat"/>
              <a:buChar char="●"/>
            </a:pPr>
            <a:r>
              <a:rPr lang="fr">
                <a:solidFill>
                  <a:schemeClr val="accent2"/>
                </a:solidFill>
                <a:highlight>
                  <a:srgbClr val="FFFFFF"/>
                </a:highlight>
                <a:latin typeface="Montserrat"/>
                <a:ea typeface="Montserrat"/>
                <a:cs typeface="Montserrat"/>
                <a:sym typeface="Montserrat"/>
              </a:rPr>
              <a:t>Approximately 85% (1138 / 1338) of the insured have less than 3 children.</a:t>
            </a:r>
            <a:endParaRPr>
              <a:solidFill>
                <a:schemeClr val="accent2"/>
              </a:solidFill>
              <a:highlight>
                <a:srgbClr val="FFFFFF"/>
              </a:highlight>
              <a:latin typeface="Montserrat"/>
              <a:ea typeface="Montserrat"/>
              <a:cs typeface="Montserrat"/>
              <a:sym typeface="Montserrat"/>
            </a:endParaRPr>
          </a:p>
          <a:p>
            <a:pPr indent="0" lvl="0" marL="0" rtl="0" algn="l">
              <a:spcBef>
                <a:spcPts val="500"/>
              </a:spcBef>
              <a:spcAft>
                <a:spcPts val="0"/>
              </a:spcAft>
              <a:buNone/>
            </a:pPr>
            <a:r>
              <a:t/>
            </a:r>
            <a:endParaRPr sz="1300">
              <a:latin typeface="Montserrat"/>
              <a:ea typeface="Montserrat"/>
              <a:cs typeface="Montserrat"/>
              <a:sym typeface="Montserrat"/>
            </a:endParaRPr>
          </a:p>
        </p:txBody>
      </p:sp>
      <p:pic>
        <p:nvPicPr>
          <p:cNvPr id="159" name="Google Shape;159;p25"/>
          <p:cNvPicPr preferRelativeResize="0"/>
          <p:nvPr/>
        </p:nvPicPr>
        <p:blipFill>
          <a:blip r:embed="rId3">
            <a:alphaModFix/>
          </a:blip>
          <a:stretch>
            <a:fillRect/>
          </a:stretch>
        </p:blipFill>
        <p:spPr>
          <a:xfrm>
            <a:off x="152400" y="787450"/>
            <a:ext cx="6221038" cy="4203650"/>
          </a:xfrm>
          <a:prstGeom prst="rect">
            <a:avLst/>
          </a:prstGeom>
          <a:noFill/>
          <a:ln>
            <a:noFill/>
          </a:ln>
        </p:spPr>
      </p:pic>
      <p:pic>
        <p:nvPicPr>
          <p:cNvPr id="160" name="Google Shape;160;p25"/>
          <p:cNvPicPr preferRelativeResize="0"/>
          <p:nvPr/>
        </p:nvPicPr>
        <p:blipFill rotWithShape="1">
          <a:blip r:embed="rId4">
            <a:alphaModFix/>
          </a:blip>
          <a:srcRect b="-14955" l="0" r="0" t="0"/>
          <a:stretch/>
        </p:blipFill>
        <p:spPr>
          <a:xfrm>
            <a:off x="8601425" y="0"/>
            <a:ext cx="542575" cy="370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0" y="2147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fr" sz="1900">
                <a:solidFill>
                  <a:srgbClr val="2A3990"/>
                </a:solidFill>
                <a:latin typeface="Montserrat"/>
                <a:ea typeface="Montserrat"/>
                <a:cs typeface="Montserrat"/>
                <a:sym typeface="Montserrat"/>
              </a:rPr>
              <a:t>Data Exploration and Visualization - Bi/Multivariate Analysis</a:t>
            </a:r>
            <a:endParaRPr b="1" sz="1900">
              <a:solidFill>
                <a:srgbClr val="2A3990"/>
              </a:solidFill>
              <a:latin typeface="Montserrat"/>
              <a:ea typeface="Montserrat"/>
              <a:cs typeface="Montserrat"/>
              <a:sym typeface="Montserrat"/>
            </a:endParaRPr>
          </a:p>
          <a:p>
            <a:pPr indent="0" lvl="0" marL="0" rtl="0" algn="l">
              <a:spcBef>
                <a:spcPts val="0"/>
              </a:spcBef>
              <a:spcAft>
                <a:spcPts val="0"/>
              </a:spcAft>
              <a:buNone/>
            </a:pPr>
            <a:r>
              <a:t/>
            </a:r>
            <a:endParaRPr sz="1900">
              <a:solidFill>
                <a:srgbClr val="2A3990"/>
              </a:solidFill>
              <a:latin typeface="Montserrat"/>
              <a:ea typeface="Montserrat"/>
              <a:cs typeface="Montserrat"/>
              <a:sym typeface="Montserrat"/>
            </a:endParaRPr>
          </a:p>
        </p:txBody>
      </p:sp>
      <p:pic>
        <p:nvPicPr>
          <p:cNvPr id="166" name="Google Shape;166;p26"/>
          <p:cNvPicPr preferRelativeResize="0"/>
          <p:nvPr/>
        </p:nvPicPr>
        <p:blipFill>
          <a:blip r:embed="rId3">
            <a:alphaModFix/>
          </a:blip>
          <a:stretch>
            <a:fillRect/>
          </a:stretch>
        </p:blipFill>
        <p:spPr>
          <a:xfrm>
            <a:off x="0" y="1304136"/>
            <a:ext cx="9144001" cy="2422128"/>
          </a:xfrm>
          <a:prstGeom prst="rect">
            <a:avLst/>
          </a:prstGeom>
          <a:noFill/>
          <a:ln>
            <a:noFill/>
          </a:ln>
        </p:spPr>
      </p:pic>
      <p:pic>
        <p:nvPicPr>
          <p:cNvPr id="167" name="Google Shape;167;p26"/>
          <p:cNvPicPr preferRelativeResize="0"/>
          <p:nvPr/>
        </p:nvPicPr>
        <p:blipFill rotWithShape="1">
          <a:blip r:embed="rId4">
            <a:alphaModFix/>
          </a:blip>
          <a:srcRect b="-14955" l="0" r="0" t="0"/>
          <a:stretch/>
        </p:blipFill>
        <p:spPr>
          <a:xfrm>
            <a:off x="8231425" y="0"/>
            <a:ext cx="912575" cy="623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148875" y="2438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fr" sz="1900">
                <a:solidFill>
                  <a:srgbClr val="2A3990"/>
                </a:solidFill>
                <a:latin typeface="Montserrat"/>
                <a:ea typeface="Montserrat"/>
                <a:cs typeface="Montserrat"/>
                <a:sym typeface="Montserrat"/>
              </a:rPr>
              <a:t>Data Exploration and Visualization - Multivariate Analysis</a:t>
            </a:r>
            <a:endParaRPr b="1" sz="1900">
              <a:solidFill>
                <a:srgbClr val="2A3990"/>
              </a:solidFill>
              <a:latin typeface="Montserrat"/>
              <a:ea typeface="Montserrat"/>
              <a:cs typeface="Montserrat"/>
              <a:sym typeface="Montserrat"/>
            </a:endParaRPr>
          </a:p>
          <a:p>
            <a:pPr indent="0" lvl="0" marL="0" rtl="0" algn="l">
              <a:spcBef>
                <a:spcPts val="0"/>
              </a:spcBef>
              <a:spcAft>
                <a:spcPts val="0"/>
              </a:spcAft>
              <a:buNone/>
            </a:pPr>
            <a:r>
              <a:t/>
            </a:r>
            <a:endParaRPr sz="1900">
              <a:solidFill>
                <a:srgbClr val="2A3990"/>
              </a:solidFill>
              <a:latin typeface="Montserrat"/>
              <a:ea typeface="Montserrat"/>
              <a:cs typeface="Montserrat"/>
              <a:sym typeface="Montserrat"/>
            </a:endParaRPr>
          </a:p>
        </p:txBody>
      </p:sp>
      <p:pic>
        <p:nvPicPr>
          <p:cNvPr id="173" name="Google Shape;173;p27"/>
          <p:cNvPicPr preferRelativeResize="0"/>
          <p:nvPr/>
        </p:nvPicPr>
        <p:blipFill>
          <a:blip r:embed="rId3">
            <a:alphaModFix/>
          </a:blip>
          <a:stretch>
            <a:fillRect/>
          </a:stretch>
        </p:blipFill>
        <p:spPr>
          <a:xfrm>
            <a:off x="0" y="725577"/>
            <a:ext cx="9144001" cy="3095923"/>
          </a:xfrm>
          <a:prstGeom prst="rect">
            <a:avLst/>
          </a:prstGeom>
          <a:noFill/>
          <a:ln>
            <a:noFill/>
          </a:ln>
        </p:spPr>
      </p:pic>
      <p:sp>
        <p:nvSpPr>
          <p:cNvPr id="174" name="Google Shape;174;p27"/>
          <p:cNvSpPr txBox="1"/>
          <p:nvPr/>
        </p:nvSpPr>
        <p:spPr>
          <a:xfrm>
            <a:off x="72950" y="4180625"/>
            <a:ext cx="8900700" cy="960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600"/>
              </a:spcBef>
              <a:spcAft>
                <a:spcPts val="0"/>
              </a:spcAft>
              <a:buClr>
                <a:schemeClr val="accent2"/>
              </a:buClr>
              <a:buSzPts val="1400"/>
              <a:buFont typeface="Montserrat"/>
              <a:buChar char="●"/>
            </a:pPr>
            <a:r>
              <a:rPr lang="fr">
                <a:solidFill>
                  <a:schemeClr val="accent2"/>
                </a:solidFill>
                <a:highlight>
                  <a:srgbClr val="FFFFFF"/>
                </a:highlight>
                <a:latin typeface="Montserrat"/>
                <a:ea typeface="Montserrat"/>
                <a:cs typeface="Montserrat"/>
                <a:sym typeface="Montserrat"/>
              </a:rPr>
              <a:t>Apparently, the non smokers’ charged amounts seem smaller than those of the smokers.</a:t>
            </a:r>
            <a:endParaRPr>
              <a:solidFill>
                <a:schemeClr val="accent2"/>
              </a:solidFill>
              <a:highlight>
                <a:srgbClr val="FFFFFF"/>
              </a:highlight>
              <a:latin typeface="Montserrat"/>
              <a:ea typeface="Montserrat"/>
              <a:cs typeface="Montserrat"/>
              <a:sym typeface="Montserrat"/>
            </a:endParaRPr>
          </a:p>
          <a:p>
            <a:pPr indent="-317500" lvl="0" marL="457200" rtl="0" algn="l">
              <a:lnSpc>
                <a:spcPct val="115000"/>
              </a:lnSpc>
              <a:spcBef>
                <a:spcPts val="0"/>
              </a:spcBef>
              <a:spcAft>
                <a:spcPts val="0"/>
              </a:spcAft>
              <a:buClr>
                <a:schemeClr val="accent2"/>
              </a:buClr>
              <a:buSzPts val="1400"/>
              <a:buFont typeface="Montserrat"/>
              <a:buChar char="●"/>
            </a:pPr>
            <a:r>
              <a:rPr lang="fr">
                <a:solidFill>
                  <a:schemeClr val="accent2"/>
                </a:solidFill>
                <a:highlight>
                  <a:srgbClr val="FFFFFF"/>
                </a:highlight>
                <a:latin typeface="Montserrat"/>
                <a:ea typeface="Montserrat"/>
                <a:cs typeface="Montserrat"/>
                <a:sym typeface="Montserrat"/>
              </a:rPr>
              <a:t>Obviously, both genders seem to be charged even amounts across the age distribution.</a:t>
            </a:r>
            <a:endParaRPr>
              <a:solidFill>
                <a:schemeClr val="accent2"/>
              </a:solidFill>
              <a:highlight>
                <a:srgbClr val="FFFFFF"/>
              </a:highlight>
              <a:latin typeface="Montserrat"/>
              <a:ea typeface="Montserrat"/>
              <a:cs typeface="Montserrat"/>
              <a:sym typeface="Montserrat"/>
            </a:endParaRPr>
          </a:p>
          <a:p>
            <a:pPr indent="0" lvl="0" marL="0" rtl="0" algn="l">
              <a:spcBef>
                <a:spcPts val="500"/>
              </a:spcBef>
              <a:spcAft>
                <a:spcPts val="0"/>
              </a:spcAft>
              <a:buNone/>
            </a:pPr>
            <a:r>
              <a:t/>
            </a:r>
            <a:endParaRPr/>
          </a:p>
        </p:txBody>
      </p:sp>
      <p:pic>
        <p:nvPicPr>
          <p:cNvPr id="175" name="Google Shape;175;p27"/>
          <p:cNvPicPr preferRelativeResize="0"/>
          <p:nvPr/>
        </p:nvPicPr>
        <p:blipFill rotWithShape="1">
          <a:blip r:embed="rId4">
            <a:alphaModFix/>
          </a:blip>
          <a:srcRect b="-14955" l="0" r="0" t="0"/>
          <a:stretch/>
        </p:blipFill>
        <p:spPr>
          <a:xfrm>
            <a:off x="8403125" y="0"/>
            <a:ext cx="740875" cy="505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1200"/>
              </a:spcAft>
              <a:buSzPts val="990"/>
              <a:buNone/>
            </a:pPr>
            <a:r>
              <a:rPr b="1" lang="fr" sz="2100">
                <a:solidFill>
                  <a:srgbClr val="2A3990"/>
                </a:solidFill>
                <a:latin typeface="Montserrat"/>
                <a:ea typeface="Montserrat"/>
                <a:cs typeface="Montserrat"/>
                <a:sym typeface="Montserrat"/>
              </a:rPr>
              <a:t>Hypothesis Testing (Student T-Test)</a:t>
            </a:r>
            <a:endParaRPr b="1" sz="2100">
              <a:solidFill>
                <a:srgbClr val="2A3990"/>
              </a:solidFill>
              <a:latin typeface="Montserrat"/>
              <a:ea typeface="Montserrat"/>
              <a:cs typeface="Montserrat"/>
              <a:sym typeface="Montserrat"/>
            </a:endParaRPr>
          </a:p>
        </p:txBody>
      </p:sp>
      <p:sp>
        <p:nvSpPr>
          <p:cNvPr id="181" name="Google Shape;181;p28"/>
          <p:cNvSpPr txBox="1"/>
          <p:nvPr/>
        </p:nvSpPr>
        <p:spPr>
          <a:xfrm>
            <a:off x="1053463" y="4334825"/>
            <a:ext cx="70371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ontserrat"/>
              <a:buChar char="●"/>
            </a:pPr>
            <a:r>
              <a:rPr lang="fr">
                <a:latin typeface="Montserrat"/>
                <a:ea typeface="Montserrat"/>
                <a:cs typeface="Montserrat"/>
                <a:sym typeface="Montserrat"/>
              </a:rPr>
              <a:t>Charges of people who smoke differ significantly from the people who don't. so we reject the null </a:t>
            </a:r>
            <a:r>
              <a:rPr lang="fr">
                <a:latin typeface="Montserrat"/>
                <a:ea typeface="Montserrat"/>
                <a:cs typeface="Montserrat"/>
                <a:sym typeface="Montserrat"/>
              </a:rPr>
              <a:t>hypothesis</a:t>
            </a:r>
            <a:r>
              <a:rPr lang="fr">
                <a:latin typeface="Montserrat"/>
                <a:ea typeface="Montserrat"/>
                <a:cs typeface="Montserrat"/>
                <a:sym typeface="Montserrat"/>
              </a:rPr>
              <a:t>.</a:t>
            </a:r>
            <a:endParaRPr>
              <a:latin typeface="Montserrat"/>
              <a:ea typeface="Montserrat"/>
              <a:cs typeface="Montserrat"/>
              <a:sym typeface="Montserrat"/>
            </a:endParaRPr>
          </a:p>
        </p:txBody>
      </p:sp>
      <p:sp>
        <p:nvSpPr>
          <p:cNvPr id="182" name="Google Shape;182;p28"/>
          <p:cNvSpPr txBox="1"/>
          <p:nvPr/>
        </p:nvSpPr>
        <p:spPr>
          <a:xfrm>
            <a:off x="940200" y="528550"/>
            <a:ext cx="6810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solidFill>
                  <a:schemeClr val="dk1"/>
                </a:solidFill>
                <a:latin typeface="Montserrat"/>
                <a:ea typeface="Montserrat"/>
                <a:cs typeface="Montserrat"/>
                <a:sym typeface="Montserrat"/>
              </a:rPr>
              <a:t>H0: Charges  of smokers and non-smokers are the same </a:t>
            </a:r>
            <a:endParaRPr b="1">
              <a:solidFill>
                <a:schemeClr val="dk1"/>
              </a:solidFill>
              <a:latin typeface="Montserrat"/>
              <a:ea typeface="Montserrat"/>
              <a:cs typeface="Montserrat"/>
              <a:sym typeface="Montserrat"/>
            </a:endParaRPr>
          </a:p>
          <a:p>
            <a:pPr indent="0" lvl="0" marL="0" rtl="0" algn="l">
              <a:spcBef>
                <a:spcPts val="0"/>
              </a:spcBef>
              <a:spcAft>
                <a:spcPts val="0"/>
              </a:spcAft>
              <a:buNone/>
            </a:pPr>
            <a:r>
              <a:rPr b="1" lang="fr">
                <a:latin typeface="Montserrat"/>
                <a:ea typeface="Montserrat"/>
                <a:cs typeface="Montserrat"/>
                <a:sym typeface="Montserrat"/>
              </a:rPr>
              <a:t>H1: </a:t>
            </a:r>
            <a:r>
              <a:rPr b="1" lang="fr">
                <a:solidFill>
                  <a:schemeClr val="dk1"/>
                </a:solidFill>
                <a:latin typeface="Montserrat"/>
                <a:ea typeface="Montserrat"/>
                <a:cs typeface="Montserrat"/>
                <a:sym typeface="Montserrat"/>
              </a:rPr>
              <a:t>Charges  of smokers and non-smokers are not the same </a:t>
            </a:r>
            <a:endParaRPr b="1">
              <a:latin typeface="Montserrat"/>
              <a:ea typeface="Montserrat"/>
              <a:cs typeface="Montserrat"/>
              <a:sym typeface="Montserrat"/>
            </a:endParaRPr>
          </a:p>
          <a:p>
            <a:pPr indent="0" lvl="0" marL="0" rtl="0" algn="l">
              <a:spcBef>
                <a:spcPts val="0"/>
              </a:spcBef>
              <a:spcAft>
                <a:spcPts val="0"/>
              </a:spcAft>
              <a:buNone/>
            </a:pPr>
            <a:r>
              <a:t/>
            </a:r>
            <a:endParaRPr b="1"/>
          </a:p>
        </p:txBody>
      </p:sp>
      <p:pic>
        <p:nvPicPr>
          <p:cNvPr id="183" name="Google Shape;183;p28"/>
          <p:cNvPicPr preferRelativeResize="0"/>
          <p:nvPr/>
        </p:nvPicPr>
        <p:blipFill rotWithShape="1">
          <a:blip r:embed="rId3">
            <a:alphaModFix/>
          </a:blip>
          <a:srcRect b="-14955" l="0" r="0" t="0"/>
          <a:stretch/>
        </p:blipFill>
        <p:spPr>
          <a:xfrm>
            <a:off x="8369850" y="0"/>
            <a:ext cx="774149" cy="528550"/>
          </a:xfrm>
          <a:prstGeom prst="rect">
            <a:avLst/>
          </a:prstGeom>
          <a:noFill/>
          <a:ln>
            <a:noFill/>
          </a:ln>
        </p:spPr>
      </p:pic>
      <p:pic>
        <p:nvPicPr>
          <p:cNvPr id="184" name="Google Shape;184;p28"/>
          <p:cNvPicPr preferRelativeResize="0"/>
          <p:nvPr/>
        </p:nvPicPr>
        <p:blipFill>
          <a:blip r:embed="rId4">
            <a:alphaModFix/>
          </a:blip>
          <a:stretch>
            <a:fillRect/>
          </a:stretch>
        </p:blipFill>
        <p:spPr>
          <a:xfrm>
            <a:off x="97212" y="1292712"/>
            <a:ext cx="8949624" cy="2912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Clr>
                <a:schemeClr val="dk1"/>
              </a:buClr>
              <a:buSzPts val="990"/>
              <a:buFont typeface="Arial"/>
              <a:buNone/>
            </a:pPr>
            <a:r>
              <a:rPr b="1" lang="fr" sz="2555">
                <a:highlight>
                  <a:srgbClr val="FFFFFF"/>
                </a:highlight>
                <a:latin typeface="Roboto"/>
                <a:ea typeface="Roboto"/>
                <a:cs typeface="Roboto"/>
                <a:sym typeface="Roboto"/>
              </a:rPr>
              <a:t>Key Findings</a:t>
            </a:r>
            <a:endParaRPr b="1" sz="2555">
              <a:highlight>
                <a:srgbClr val="FFFFFF"/>
              </a:highlight>
              <a:latin typeface="Roboto"/>
              <a:ea typeface="Roboto"/>
              <a:cs typeface="Roboto"/>
              <a:sym typeface="Roboto"/>
            </a:endParaRPr>
          </a:p>
          <a:p>
            <a:pPr indent="0" lvl="0" marL="0" rtl="0" algn="ctr">
              <a:spcBef>
                <a:spcPts val="1200"/>
              </a:spcBef>
              <a:spcAft>
                <a:spcPts val="0"/>
              </a:spcAft>
              <a:buSzPts val="990"/>
              <a:buNone/>
            </a:pPr>
            <a:r>
              <a:t/>
            </a:r>
            <a:endParaRPr b="1" sz="3320"/>
          </a:p>
        </p:txBody>
      </p:sp>
      <p:sp>
        <p:nvSpPr>
          <p:cNvPr id="190" name="Google Shape;190;p29"/>
          <p:cNvSpPr txBox="1"/>
          <p:nvPr>
            <p:ph idx="1" type="body"/>
          </p:nvPr>
        </p:nvSpPr>
        <p:spPr>
          <a:xfrm>
            <a:off x="311700" y="1152475"/>
            <a:ext cx="8520600" cy="3796500"/>
          </a:xfrm>
          <a:prstGeom prst="rect">
            <a:avLst/>
          </a:prstGeom>
        </p:spPr>
        <p:txBody>
          <a:bodyPr anchorCtr="0" anchor="t" bIns="91425" lIns="91425" spcFirstLastPara="1" rIns="91425" wrap="square" tIns="91425">
            <a:normAutofit fontScale="92500" lnSpcReduction="10000"/>
          </a:bodyPr>
          <a:lstStyle/>
          <a:p>
            <a:pPr indent="-357822" lvl="0" marL="457200" rtl="0" algn="l">
              <a:spcBef>
                <a:spcPts val="600"/>
              </a:spcBef>
              <a:spcAft>
                <a:spcPts val="0"/>
              </a:spcAft>
              <a:buClr>
                <a:schemeClr val="dk1"/>
              </a:buClr>
              <a:buSzPct val="100000"/>
              <a:buFont typeface="Montserrat"/>
              <a:buChar char="●"/>
            </a:pPr>
            <a:r>
              <a:rPr lang="fr" sz="2200">
                <a:solidFill>
                  <a:schemeClr val="dk1"/>
                </a:solidFill>
                <a:highlight>
                  <a:srgbClr val="FFFFFF"/>
                </a:highlight>
                <a:latin typeface="Montserrat"/>
                <a:ea typeface="Montserrat"/>
                <a:cs typeface="Montserrat"/>
                <a:sym typeface="Montserrat"/>
              </a:rPr>
              <a:t>S</a:t>
            </a:r>
            <a:r>
              <a:rPr lang="fr" sz="2200">
                <a:solidFill>
                  <a:schemeClr val="dk1"/>
                </a:solidFill>
                <a:highlight>
                  <a:srgbClr val="FFFFFF"/>
                </a:highlight>
                <a:latin typeface="Montserrat"/>
                <a:ea typeface="Montserrat"/>
                <a:cs typeface="Montserrat"/>
                <a:sym typeface="Montserrat"/>
              </a:rPr>
              <a:t>moking significantly influences the charged amounts: Smokers are charged more than non-smokers.</a:t>
            </a:r>
            <a:endParaRPr sz="2200">
              <a:solidFill>
                <a:schemeClr val="dk1"/>
              </a:solidFill>
              <a:highlight>
                <a:srgbClr val="FFFFFF"/>
              </a:highlight>
              <a:latin typeface="Montserrat"/>
              <a:ea typeface="Montserrat"/>
              <a:cs typeface="Montserrat"/>
              <a:sym typeface="Montserrat"/>
            </a:endParaRPr>
          </a:p>
          <a:p>
            <a:pPr indent="-357822" lvl="0" marL="457200" rtl="0" algn="l">
              <a:spcBef>
                <a:spcPts val="0"/>
              </a:spcBef>
              <a:spcAft>
                <a:spcPts val="0"/>
              </a:spcAft>
              <a:buClr>
                <a:schemeClr val="dk1"/>
              </a:buClr>
              <a:buSzPct val="100000"/>
              <a:buFont typeface="Montserrat"/>
              <a:buChar char="●"/>
            </a:pPr>
            <a:r>
              <a:rPr lang="fr" sz="2200">
                <a:solidFill>
                  <a:schemeClr val="dk1"/>
                </a:solidFill>
                <a:highlight>
                  <a:srgbClr val="FFFFFF"/>
                </a:highlight>
                <a:latin typeface="Montserrat"/>
                <a:ea typeface="Montserrat"/>
                <a:cs typeface="Montserrat"/>
                <a:sym typeface="Montserrat"/>
              </a:rPr>
              <a:t>The BMI is evenly distributed a</a:t>
            </a:r>
            <a:r>
              <a:rPr lang="fr" sz="2200">
                <a:solidFill>
                  <a:schemeClr val="dk1"/>
                </a:solidFill>
                <a:highlight>
                  <a:schemeClr val="lt1"/>
                </a:highlight>
                <a:latin typeface="Montserrat"/>
                <a:ea typeface="Montserrat"/>
                <a:cs typeface="Montserrat"/>
                <a:sym typeface="Montserrat"/>
              </a:rPr>
              <a:t>cross males and females.</a:t>
            </a:r>
            <a:endParaRPr sz="2200">
              <a:solidFill>
                <a:schemeClr val="dk1"/>
              </a:solidFill>
              <a:highlight>
                <a:srgbClr val="FFFFFF"/>
              </a:highlight>
              <a:latin typeface="Montserrat"/>
              <a:ea typeface="Montserrat"/>
              <a:cs typeface="Montserrat"/>
              <a:sym typeface="Montserrat"/>
            </a:endParaRPr>
          </a:p>
          <a:p>
            <a:pPr indent="-357822" lvl="0" marL="457200" rtl="0" algn="l">
              <a:spcBef>
                <a:spcPts val="0"/>
              </a:spcBef>
              <a:spcAft>
                <a:spcPts val="0"/>
              </a:spcAft>
              <a:buClr>
                <a:schemeClr val="dk1"/>
              </a:buClr>
              <a:buSzPct val="100000"/>
              <a:buFont typeface="Montserrat"/>
              <a:buChar char="●"/>
            </a:pPr>
            <a:r>
              <a:rPr lang="fr" sz="2200">
                <a:solidFill>
                  <a:schemeClr val="dk1"/>
                </a:solidFill>
                <a:highlight>
                  <a:srgbClr val="FFFFFF"/>
                </a:highlight>
                <a:latin typeface="Montserrat"/>
                <a:ea typeface="Montserrat"/>
                <a:cs typeface="Montserrat"/>
                <a:sym typeface="Montserrat"/>
              </a:rPr>
              <a:t>The amount of male smokers is higher than female smokers.</a:t>
            </a:r>
            <a:endParaRPr sz="2200">
              <a:solidFill>
                <a:schemeClr val="dk1"/>
              </a:solidFill>
              <a:highlight>
                <a:srgbClr val="FFFFFF"/>
              </a:highlight>
              <a:latin typeface="Montserrat"/>
              <a:ea typeface="Montserrat"/>
              <a:cs typeface="Montserrat"/>
              <a:sym typeface="Montserrat"/>
            </a:endParaRPr>
          </a:p>
          <a:p>
            <a:pPr indent="-357822" lvl="0" marL="457200" rtl="0" algn="l">
              <a:spcBef>
                <a:spcPts val="0"/>
              </a:spcBef>
              <a:spcAft>
                <a:spcPts val="0"/>
              </a:spcAft>
              <a:buClr>
                <a:schemeClr val="dk1"/>
              </a:buClr>
              <a:buSzPct val="100000"/>
              <a:buFont typeface="Montserrat"/>
              <a:buChar char="●"/>
            </a:pPr>
            <a:r>
              <a:rPr lang="fr" sz="2200">
                <a:solidFill>
                  <a:schemeClr val="dk1"/>
                </a:solidFill>
                <a:highlight>
                  <a:srgbClr val="FFFFFF"/>
                </a:highlight>
                <a:latin typeface="Montserrat"/>
                <a:ea typeface="Montserrat"/>
                <a:cs typeface="Montserrat"/>
                <a:sym typeface="Montserrat"/>
              </a:rPr>
              <a:t>There is no difference in the amount charged for both genders.</a:t>
            </a:r>
            <a:endParaRPr sz="2200">
              <a:solidFill>
                <a:schemeClr val="dk1"/>
              </a:solidFill>
              <a:highlight>
                <a:srgbClr val="FFFFFF"/>
              </a:highlight>
              <a:latin typeface="Montserrat"/>
              <a:ea typeface="Montserrat"/>
              <a:cs typeface="Montserrat"/>
              <a:sym typeface="Montserrat"/>
            </a:endParaRPr>
          </a:p>
          <a:p>
            <a:pPr indent="-357822" lvl="0" marL="457200" rtl="0" algn="l">
              <a:spcBef>
                <a:spcPts val="0"/>
              </a:spcBef>
              <a:spcAft>
                <a:spcPts val="0"/>
              </a:spcAft>
              <a:buClr>
                <a:schemeClr val="dk1"/>
              </a:buClr>
              <a:buSzPct val="100000"/>
              <a:buFont typeface="Montserrat"/>
              <a:buChar char="●"/>
            </a:pPr>
            <a:r>
              <a:rPr lang="fr" sz="2200">
                <a:solidFill>
                  <a:schemeClr val="dk1"/>
                </a:solidFill>
                <a:highlight>
                  <a:srgbClr val="FFFFFF"/>
                </a:highlight>
                <a:latin typeface="Montserrat"/>
                <a:ea typeface="Montserrat"/>
                <a:cs typeface="Montserrat"/>
                <a:sym typeface="Montserrat"/>
              </a:rPr>
              <a:t>Smoking habits of people of different regions are similar.</a:t>
            </a:r>
            <a:endParaRPr sz="2200">
              <a:solidFill>
                <a:schemeClr val="dk1"/>
              </a:solidFill>
              <a:highlight>
                <a:srgbClr val="FFFFFF"/>
              </a:highlight>
              <a:latin typeface="Montserrat"/>
              <a:ea typeface="Montserrat"/>
              <a:cs typeface="Montserrat"/>
              <a:sym typeface="Montserrat"/>
            </a:endParaRPr>
          </a:p>
          <a:p>
            <a:pPr indent="-357822" lvl="0" marL="457200" rtl="0" algn="l">
              <a:spcBef>
                <a:spcPts val="0"/>
              </a:spcBef>
              <a:spcAft>
                <a:spcPts val="0"/>
              </a:spcAft>
              <a:buClr>
                <a:schemeClr val="dk1"/>
              </a:buClr>
              <a:buSzPct val="100000"/>
              <a:buFont typeface="Montserrat"/>
              <a:buChar char="●"/>
            </a:pPr>
            <a:r>
              <a:rPr lang="fr" sz="2200">
                <a:solidFill>
                  <a:schemeClr val="dk1"/>
                </a:solidFill>
                <a:highlight>
                  <a:srgbClr val="FFFFFF"/>
                </a:highlight>
                <a:latin typeface="Montserrat"/>
                <a:ea typeface="Montserrat"/>
                <a:cs typeface="Montserrat"/>
                <a:sym typeface="Montserrat"/>
              </a:rPr>
              <a:t>The BMI is directly positively correlated to the amounts charged.</a:t>
            </a:r>
            <a:endParaRPr sz="2200">
              <a:solidFill>
                <a:schemeClr val="dk1"/>
              </a:solidFill>
              <a:highlight>
                <a:srgbClr val="FFFFFF"/>
              </a:highlight>
              <a:latin typeface="Montserrat"/>
              <a:ea typeface="Montserrat"/>
              <a:cs typeface="Montserrat"/>
              <a:sym typeface="Montserrat"/>
            </a:endParaRPr>
          </a:p>
          <a:p>
            <a:pPr indent="0" lvl="0" marL="457200" rtl="0" algn="l">
              <a:spcBef>
                <a:spcPts val="500"/>
              </a:spcBef>
              <a:spcAft>
                <a:spcPts val="1200"/>
              </a:spcAft>
              <a:buNone/>
            </a:pPr>
            <a:r>
              <a:t/>
            </a:r>
            <a:endParaRPr sz="2800">
              <a:solidFill>
                <a:schemeClr val="dk1"/>
              </a:solidFill>
              <a:latin typeface="Times New Roman"/>
              <a:ea typeface="Times New Roman"/>
              <a:cs typeface="Times New Roman"/>
              <a:sym typeface="Times New Roman"/>
            </a:endParaRPr>
          </a:p>
        </p:txBody>
      </p:sp>
      <p:pic>
        <p:nvPicPr>
          <p:cNvPr id="191" name="Google Shape;191;p29"/>
          <p:cNvPicPr preferRelativeResize="0"/>
          <p:nvPr/>
        </p:nvPicPr>
        <p:blipFill rotWithShape="1">
          <a:blip r:embed="rId3">
            <a:alphaModFix/>
          </a:blip>
          <a:srcRect b="-14955" l="0" r="0" t="0"/>
          <a:stretch/>
        </p:blipFill>
        <p:spPr>
          <a:xfrm>
            <a:off x="7549250" y="0"/>
            <a:ext cx="1594750" cy="1088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0" y="42037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SzPts val="990"/>
              <a:buNone/>
            </a:pPr>
            <a:r>
              <a:rPr b="1" lang="fr" sz="2255">
                <a:solidFill>
                  <a:schemeClr val="accent2"/>
                </a:solidFill>
                <a:highlight>
                  <a:srgbClr val="FFFFFF"/>
                </a:highlight>
                <a:latin typeface="Roboto"/>
                <a:ea typeface="Roboto"/>
                <a:cs typeface="Roboto"/>
                <a:sym typeface="Roboto"/>
              </a:rPr>
              <a:t>Future Work/Recommendation</a:t>
            </a:r>
            <a:endParaRPr b="1" sz="2255">
              <a:solidFill>
                <a:schemeClr val="accent2"/>
              </a:solidFill>
              <a:highlight>
                <a:srgbClr val="FFFFFF"/>
              </a:highlight>
              <a:latin typeface="Roboto"/>
              <a:ea typeface="Roboto"/>
              <a:cs typeface="Roboto"/>
              <a:sym typeface="Roboto"/>
            </a:endParaRPr>
          </a:p>
          <a:p>
            <a:pPr indent="0" lvl="0" marL="0" rtl="0" algn="ctr">
              <a:spcBef>
                <a:spcPts val="1200"/>
              </a:spcBef>
              <a:spcAft>
                <a:spcPts val="0"/>
              </a:spcAft>
              <a:buSzPts val="990"/>
              <a:buNone/>
            </a:pPr>
            <a:r>
              <a:t/>
            </a:r>
            <a:endParaRPr b="1" sz="3020"/>
          </a:p>
        </p:txBody>
      </p:sp>
      <p:sp>
        <p:nvSpPr>
          <p:cNvPr id="197" name="Google Shape;197;p30"/>
          <p:cNvSpPr txBox="1"/>
          <p:nvPr>
            <p:ph idx="1" type="body"/>
          </p:nvPr>
        </p:nvSpPr>
        <p:spPr>
          <a:xfrm>
            <a:off x="262400" y="1164800"/>
            <a:ext cx="8520600" cy="34164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chemeClr val="dk1"/>
              </a:buClr>
              <a:buSzPts val="1500"/>
              <a:buFont typeface="Montserrat"/>
              <a:buChar char="●"/>
            </a:pPr>
            <a:r>
              <a:rPr lang="fr" sz="1500">
                <a:solidFill>
                  <a:schemeClr val="dk1"/>
                </a:solidFill>
                <a:highlight>
                  <a:srgbClr val="FFFFFF"/>
                </a:highlight>
                <a:latin typeface="Montserrat"/>
                <a:ea typeface="Montserrat"/>
                <a:cs typeface="Montserrat"/>
                <a:sym typeface="Montserrat"/>
              </a:rPr>
              <a:t>Predictive Analysis to predict an individual charged amount</a:t>
            </a:r>
            <a:endParaRPr sz="1500">
              <a:solidFill>
                <a:schemeClr val="dk1"/>
              </a:solidFill>
              <a:highlight>
                <a:srgbClr val="FFFFFF"/>
              </a:highlight>
              <a:latin typeface="Montserrat"/>
              <a:ea typeface="Montserrat"/>
              <a:cs typeface="Montserrat"/>
              <a:sym typeface="Montserrat"/>
            </a:endParaRPr>
          </a:p>
          <a:p>
            <a:pPr indent="-323850" lvl="0" marL="457200" rtl="0" algn="l">
              <a:spcBef>
                <a:spcPts val="0"/>
              </a:spcBef>
              <a:spcAft>
                <a:spcPts val="0"/>
              </a:spcAft>
              <a:buClr>
                <a:schemeClr val="dk1"/>
              </a:buClr>
              <a:buSzPts val="1500"/>
              <a:buFont typeface="Montserrat"/>
              <a:buChar char="●"/>
            </a:pPr>
            <a:r>
              <a:rPr lang="fr" sz="1500">
                <a:solidFill>
                  <a:schemeClr val="dk1"/>
                </a:solidFill>
                <a:highlight>
                  <a:srgbClr val="FFFFFF"/>
                </a:highlight>
                <a:latin typeface="Montserrat"/>
                <a:ea typeface="Montserrat"/>
                <a:cs typeface="Montserrat"/>
                <a:sym typeface="Montserrat"/>
              </a:rPr>
              <a:t>Health campaign to sensitize people on the health risk factors associated with smoking and Obesity.</a:t>
            </a:r>
            <a:endParaRPr sz="1500">
              <a:solidFill>
                <a:schemeClr val="dk1"/>
              </a:solidFill>
              <a:highlight>
                <a:srgbClr val="FFFFFF"/>
              </a:highlight>
              <a:latin typeface="Montserrat"/>
              <a:ea typeface="Montserrat"/>
              <a:cs typeface="Montserrat"/>
              <a:sym typeface="Montserrat"/>
            </a:endParaRPr>
          </a:p>
          <a:p>
            <a:pPr indent="-323850" lvl="0" marL="457200" rtl="0" algn="l">
              <a:spcBef>
                <a:spcPts val="0"/>
              </a:spcBef>
              <a:spcAft>
                <a:spcPts val="0"/>
              </a:spcAft>
              <a:buClr>
                <a:schemeClr val="dk1"/>
              </a:buClr>
              <a:buSzPts val="1500"/>
              <a:buFont typeface="Montserrat"/>
              <a:buChar char="●"/>
            </a:pPr>
            <a:r>
              <a:rPr lang="fr" sz="1500">
                <a:solidFill>
                  <a:schemeClr val="dk1"/>
                </a:solidFill>
                <a:highlight>
                  <a:srgbClr val="FFFFFF"/>
                </a:highlight>
                <a:latin typeface="Montserrat"/>
                <a:ea typeface="Montserrat"/>
                <a:cs typeface="Montserrat"/>
                <a:sym typeface="Montserrat"/>
              </a:rPr>
              <a:t>Diets and </a:t>
            </a:r>
            <a:r>
              <a:rPr lang="fr" sz="1500">
                <a:solidFill>
                  <a:schemeClr val="dk1"/>
                </a:solidFill>
                <a:highlight>
                  <a:srgbClr val="FFFFFF"/>
                </a:highlight>
                <a:latin typeface="Montserrat"/>
                <a:ea typeface="Montserrat"/>
                <a:cs typeface="Montserrat"/>
                <a:sym typeface="Montserrat"/>
              </a:rPr>
              <a:t>Exercises</a:t>
            </a:r>
            <a:r>
              <a:rPr lang="fr" sz="1500">
                <a:solidFill>
                  <a:schemeClr val="dk1"/>
                </a:solidFill>
                <a:highlight>
                  <a:srgbClr val="FFFFFF"/>
                </a:highlight>
                <a:latin typeface="Montserrat"/>
                <a:ea typeface="Montserrat"/>
                <a:cs typeface="Montserrat"/>
                <a:sym typeface="Montserrat"/>
              </a:rPr>
              <a:t> that reduce weight should be recommended.</a:t>
            </a:r>
            <a:endParaRPr sz="1500">
              <a:solidFill>
                <a:schemeClr val="dk1"/>
              </a:solidFill>
              <a:highlight>
                <a:srgbClr val="FFFFFF"/>
              </a:highlight>
              <a:latin typeface="Montserrat"/>
              <a:ea typeface="Montserrat"/>
              <a:cs typeface="Montserrat"/>
              <a:sym typeface="Montserrat"/>
            </a:endParaRPr>
          </a:p>
        </p:txBody>
      </p:sp>
      <p:pic>
        <p:nvPicPr>
          <p:cNvPr id="198" name="Google Shape;198;p30"/>
          <p:cNvPicPr preferRelativeResize="0"/>
          <p:nvPr/>
        </p:nvPicPr>
        <p:blipFill rotWithShape="1">
          <a:blip r:embed="rId3">
            <a:alphaModFix/>
          </a:blip>
          <a:srcRect b="-14955" l="0" r="0" t="0"/>
          <a:stretch/>
        </p:blipFill>
        <p:spPr>
          <a:xfrm>
            <a:off x="7549250" y="0"/>
            <a:ext cx="1594750" cy="1088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fr" sz="2820">
                <a:solidFill>
                  <a:srgbClr val="2A3990"/>
                </a:solidFill>
                <a:latin typeface="Montserrat"/>
                <a:ea typeface="Montserrat"/>
                <a:cs typeface="Montserrat"/>
                <a:sym typeface="Montserrat"/>
              </a:rPr>
              <a:t>Outline</a:t>
            </a:r>
            <a:endParaRPr b="1" sz="2820">
              <a:solidFill>
                <a:srgbClr val="2A3990"/>
              </a:solidFill>
              <a:latin typeface="Montserrat"/>
              <a:ea typeface="Montserrat"/>
              <a:cs typeface="Montserrat"/>
              <a:sym typeface="Montserrat"/>
            </a:endParaRPr>
          </a:p>
        </p:txBody>
      </p:sp>
      <p:sp>
        <p:nvSpPr>
          <p:cNvPr id="64" name="Google Shape;64;p14"/>
          <p:cNvSpPr txBox="1"/>
          <p:nvPr>
            <p:ph idx="1" type="body"/>
          </p:nvPr>
        </p:nvSpPr>
        <p:spPr>
          <a:xfrm>
            <a:off x="311700" y="500900"/>
            <a:ext cx="8520600" cy="4406100"/>
          </a:xfrm>
          <a:prstGeom prst="rect">
            <a:avLst/>
          </a:prstGeom>
        </p:spPr>
        <p:txBody>
          <a:bodyPr anchorCtr="0" anchor="t" bIns="91425" lIns="91425" spcFirstLastPara="1" rIns="91425" wrap="square" tIns="91425">
            <a:noAutofit/>
          </a:bodyPr>
          <a:lstStyle/>
          <a:p>
            <a:pPr indent="-355600" lvl="0" marL="457200" rtl="0" algn="l">
              <a:lnSpc>
                <a:spcPct val="105000"/>
              </a:lnSpc>
              <a:spcBef>
                <a:spcPts val="0"/>
              </a:spcBef>
              <a:spcAft>
                <a:spcPts val="0"/>
              </a:spcAft>
              <a:buClr>
                <a:schemeClr val="dk1"/>
              </a:buClr>
              <a:buSzPts val="2000"/>
              <a:buFont typeface="Montserrat"/>
              <a:buChar char="❖"/>
            </a:pPr>
            <a:r>
              <a:rPr lang="fr" sz="2000">
                <a:solidFill>
                  <a:schemeClr val="dk1"/>
                </a:solidFill>
                <a:latin typeface="Montserrat"/>
                <a:ea typeface="Montserrat"/>
                <a:cs typeface="Montserrat"/>
                <a:sym typeface="Montserrat"/>
              </a:rPr>
              <a:t>Introduction</a:t>
            </a:r>
            <a:endParaRPr sz="2000">
              <a:solidFill>
                <a:schemeClr val="dk1"/>
              </a:solidFill>
              <a:latin typeface="Montserrat"/>
              <a:ea typeface="Montserrat"/>
              <a:cs typeface="Montserrat"/>
              <a:sym typeface="Montserrat"/>
            </a:endParaRPr>
          </a:p>
          <a:p>
            <a:pPr indent="-355600" lvl="0" marL="457200" rtl="0" algn="l">
              <a:lnSpc>
                <a:spcPct val="105000"/>
              </a:lnSpc>
              <a:spcBef>
                <a:spcPts val="0"/>
              </a:spcBef>
              <a:spcAft>
                <a:spcPts val="0"/>
              </a:spcAft>
              <a:buClr>
                <a:schemeClr val="dk1"/>
              </a:buClr>
              <a:buSzPts val="2000"/>
              <a:buFont typeface="Montserrat"/>
              <a:buChar char="❖"/>
            </a:pPr>
            <a:r>
              <a:rPr lang="fr" sz="2000">
                <a:solidFill>
                  <a:schemeClr val="dk1"/>
                </a:solidFill>
                <a:latin typeface="Montserrat"/>
                <a:ea typeface="Montserrat"/>
                <a:cs typeface="Montserrat"/>
                <a:sym typeface="Montserrat"/>
              </a:rPr>
              <a:t>Dataset</a:t>
            </a:r>
            <a:endParaRPr sz="2000">
              <a:solidFill>
                <a:schemeClr val="dk1"/>
              </a:solidFill>
              <a:latin typeface="Montserrat"/>
              <a:ea typeface="Montserrat"/>
              <a:cs typeface="Montserrat"/>
              <a:sym typeface="Montserrat"/>
            </a:endParaRPr>
          </a:p>
          <a:p>
            <a:pPr indent="-355600" lvl="1" marL="914400" rtl="0" algn="l">
              <a:lnSpc>
                <a:spcPct val="105000"/>
              </a:lnSpc>
              <a:spcBef>
                <a:spcPts val="0"/>
              </a:spcBef>
              <a:spcAft>
                <a:spcPts val="0"/>
              </a:spcAft>
              <a:buClr>
                <a:schemeClr val="dk1"/>
              </a:buClr>
              <a:buSzPts val="2000"/>
              <a:buFont typeface="Montserrat"/>
              <a:buChar char="➢"/>
            </a:pPr>
            <a:r>
              <a:rPr lang="fr" sz="2000">
                <a:solidFill>
                  <a:schemeClr val="dk1"/>
                </a:solidFill>
                <a:latin typeface="Montserrat"/>
                <a:ea typeface="Montserrat"/>
                <a:cs typeface="Montserrat"/>
                <a:sym typeface="Montserrat"/>
              </a:rPr>
              <a:t>Source</a:t>
            </a:r>
            <a:endParaRPr sz="2000">
              <a:solidFill>
                <a:schemeClr val="dk1"/>
              </a:solidFill>
              <a:latin typeface="Montserrat"/>
              <a:ea typeface="Montserrat"/>
              <a:cs typeface="Montserrat"/>
              <a:sym typeface="Montserrat"/>
            </a:endParaRPr>
          </a:p>
          <a:p>
            <a:pPr indent="-355600" lvl="1" marL="914400" rtl="0" algn="l">
              <a:lnSpc>
                <a:spcPct val="105000"/>
              </a:lnSpc>
              <a:spcBef>
                <a:spcPts val="0"/>
              </a:spcBef>
              <a:spcAft>
                <a:spcPts val="0"/>
              </a:spcAft>
              <a:buClr>
                <a:schemeClr val="dk1"/>
              </a:buClr>
              <a:buSzPts val="2000"/>
              <a:buFont typeface="Montserrat"/>
              <a:buChar char="➢"/>
            </a:pPr>
            <a:r>
              <a:rPr lang="fr" sz="2000">
                <a:solidFill>
                  <a:schemeClr val="dk1"/>
                </a:solidFill>
                <a:latin typeface="Montserrat"/>
                <a:ea typeface="Montserrat"/>
                <a:cs typeface="Montserrat"/>
                <a:sym typeface="Montserrat"/>
              </a:rPr>
              <a:t>Dictionary</a:t>
            </a:r>
            <a:endParaRPr sz="2000">
              <a:solidFill>
                <a:schemeClr val="dk1"/>
              </a:solidFill>
              <a:latin typeface="Montserrat"/>
              <a:ea typeface="Montserrat"/>
              <a:cs typeface="Montserrat"/>
              <a:sym typeface="Montserrat"/>
            </a:endParaRPr>
          </a:p>
          <a:p>
            <a:pPr indent="-355600" lvl="0" marL="457200" rtl="0" algn="l">
              <a:lnSpc>
                <a:spcPct val="105000"/>
              </a:lnSpc>
              <a:spcBef>
                <a:spcPts val="0"/>
              </a:spcBef>
              <a:spcAft>
                <a:spcPts val="0"/>
              </a:spcAft>
              <a:buClr>
                <a:schemeClr val="dk1"/>
              </a:buClr>
              <a:buSzPts val="2000"/>
              <a:buFont typeface="Montserrat"/>
              <a:buChar char="❖"/>
            </a:pPr>
            <a:r>
              <a:rPr lang="fr" sz="2000">
                <a:solidFill>
                  <a:schemeClr val="dk1"/>
                </a:solidFill>
                <a:latin typeface="Montserrat"/>
                <a:ea typeface="Montserrat"/>
                <a:cs typeface="Montserrat"/>
                <a:sym typeface="Montserrat"/>
              </a:rPr>
              <a:t>Data Description</a:t>
            </a:r>
            <a:endParaRPr sz="2000">
              <a:solidFill>
                <a:schemeClr val="dk1"/>
              </a:solidFill>
              <a:latin typeface="Montserrat"/>
              <a:ea typeface="Montserrat"/>
              <a:cs typeface="Montserrat"/>
              <a:sym typeface="Montserrat"/>
            </a:endParaRPr>
          </a:p>
          <a:p>
            <a:pPr indent="-355600" lvl="0" marL="457200" rtl="0" algn="l">
              <a:lnSpc>
                <a:spcPct val="105000"/>
              </a:lnSpc>
              <a:spcBef>
                <a:spcPts val="0"/>
              </a:spcBef>
              <a:spcAft>
                <a:spcPts val="0"/>
              </a:spcAft>
              <a:buClr>
                <a:schemeClr val="dk1"/>
              </a:buClr>
              <a:buSzPts val="2000"/>
              <a:buFont typeface="Montserrat"/>
              <a:buChar char="❖"/>
            </a:pPr>
            <a:r>
              <a:rPr lang="fr" sz="2000">
                <a:solidFill>
                  <a:schemeClr val="dk1"/>
                </a:solidFill>
                <a:latin typeface="Montserrat"/>
                <a:ea typeface="Montserrat"/>
                <a:cs typeface="Montserrat"/>
                <a:sym typeface="Montserrat"/>
              </a:rPr>
              <a:t>Data Cleaning and Preprocessing</a:t>
            </a:r>
            <a:endParaRPr sz="2000">
              <a:solidFill>
                <a:schemeClr val="dk1"/>
              </a:solidFill>
              <a:latin typeface="Montserrat"/>
              <a:ea typeface="Montserrat"/>
              <a:cs typeface="Montserrat"/>
              <a:sym typeface="Montserrat"/>
            </a:endParaRPr>
          </a:p>
          <a:p>
            <a:pPr indent="-355600" lvl="0" marL="457200" rtl="0" algn="l">
              <a:lnSpc>
                <a:spcPct val="105000"/>
              </a:lnSpc>
              <a:spcBef>
                <a:spcPts val="0"/>
              </a:spcBef>
              <a:spcAft>
                <a:spcPts val="0"/>
              </a:spcAft>
              <a:buClr>
                <a:schemeClr val="dk1"/>
              </a:buClr>
              <a:buSzPts val="2000"/>
              <a:buFont typeface="Montserrat"/>
              <a:buChar char="❖"/>
            </a:pPr>
            <a:r>
              <a:rPr lang="fr" sz="2000">
                <a:solidFill>
                  <a:schemeClr val="dk1"/>
                </a:solidFill>
                <a:latin typeface="Montserrat"/>
                <a:ea typeface="Montserrat"/>
                <a:cs typeface="Montserrat"/>
                <a:sym typeface="Montserrat"/>
              </a:rPr>
              <a:t>Feature Engineering</a:t>
            </a:r>
            <a:endParaRPr sz="2000">
              <a:solidFill>
                <a:schemeClr val="dk1"/>
              </a:solidFill>
              <a:latin typeface="Montserrat"/>
              <a:ea typeface="Montserrat"/>
              <a:cs typeface="Montserrat"/>
              <a:sym typeface="Montserrat"/>
            </a:endParaRPr>
          </a:p>
          <a:p>
            <a:pPr indent="-355600" lvl="0" marL="457200" rtl="0" algn="l">
              <a:lnSpc>
                <a:spcPct val="105000"/>
              </a:lnSpc>
              <a:spcBef>
                <a:spcPts val="0"/>
              </a:spcBef>
              <a:spcAft>
                <a:spcPts val="0"/>
              </a:spcAft>
              <a:buClr>
                <a:schemeClr val="dk1"/>
              </a:buClr>
              <a:buSzPts val="2000"/>
              <a:buFont typeface="Montserrat"/>
              <a:buChar char="❖"/>
            </a:pPr>
            <a:r>
              <a:rPr lang="fr" sz="2000">
                <a:solidFill>
                  <a:schemeClr val="dk1"/>
                </a:solidFill>
                <a:latin typeface="Montserrat"/>
                <a:ea typeface="Montserrat"/>
                <a:cs typeface="Montserrat"/>
                <a:sym typeface="Montserrat"/>
              </a:rPr>
              <a:t>Data Exploration and Visualization</a:t>
            </a:r>
            <a:endParaRPr sz="2000">
              <a:solidFill>
                <a:schemeClr val="dk1"/>
              </a:solidFill>
              <a:latin typeface="Montserrat"/>
              <a:ea typeface="Montserrat"/>
              <a:cs typeface="Montserrat"/>
              <a:sym typeface="Montserrat"/>
            </a:endParaRPr>
          </a:p>
          <a:p>
            <a:pPr indent="-355600" lvl="1" marL="914400" rtl="0" algn="l">
              <a:lnSpc>
                <a:spcPct val="105000"/>
              </a:lnSpc>
              <a:spcBef>
                <a:spcPts val="0"/>
              </a:spcBef>
              <a:spcAft>
                <a:spcPts val="0"/>
              </a:spcAft>
              <a:buClr>
                <a:schemeClr val="dk1"/>
              </a:buClr>
              <a:buSzPts val="2000"/>
              <a:buFont typeface="Montserrat"/>
              <a:buChar char="➢"/>
            </a:pPr>
            <a:r>
              <a:rPr lang="fr" sz="2000">
                <a:solidFill>
                  <a:schemeClr val="dk1"/>
                </a:solidFill>
                <a:latin typeface="Montserrat"/>
                <a:ea typeface="Montserrat"/>
                <a:cs typeface="Montserrat"/>
                <a:sym typeface="Montserrat"/>
              </a:rPr>
              <a:t>Univariate Analysis</a:t>
            </a:r>
            <a:endParaRPr sz="2000">
              <a:solidFill>
                <a:schemeClr val="dk1"/>
              </a:solidFill>
              <a:latin typeface="Montserrat"/>
              <a:ea typeface="Montserrat"/>
              <a:cs typeface="Montserrat"/>
              <a:sym typeface="Montserrat"/>
            </a:endParaRPr>
          </a:p>
          <a:p>
            <a:pPr indent="-355600" lvl="1" marL="914400" rtl="0" algn="l">
              <a:lnSpc>
                <a:spcPct val="105000"/>
              </a:lnSpc>
              <a:spcBef>
                <a:spcPts val="0"/>
              </a:spcBef>
              <a:spcAft>
                <a:spcPts val="0"/>
              </a:spcAft>
              <a:buClr>
                <a:schemeClr val="dk1"/>
              </a:buClr>
              <a:buSzPts val="2000"/>
              <a:buFont typeface="Montserrat"/>
              <a:buChar char="➢"/>
            </a:pPr>
            <a:r>
              <a:rPr lang="fr" sz="2000">
                <a:solidFill>
                  <a:schemeClr val="dk1"/>
                </a:solidFill>
                <a:latin typeface="Montserrat"/>
                <a:ea typeface="Montserrat"/>
                <a:cs typeface="Montserrat"/>
                <a:sym typeface="Montserrat"/>
              </a:rPr>
              <a:t>Bivariate </a:t>
            </a:r>
            <a:r>
              <a:rPr lang="fr" sz="2000">
                <a:solidFill>
                  <a:schemeClr val="dk1"/>
                </a:solidFill>
                <a:latin typeface="Montserrat"/>
                <a:ea typeface="Montserrat"/>
                <a:cs typeface="Montserrat"/>
                <a:sym typeface="Montserrat"/>
              </a:rPr>
              <a:t>Analysis</a:t>
            </a:r>
            <a:endParaRPr sz="2000">
              <a:solidFill>
                <a:schemeClr val="dk1"/>
              </a:solidFill>
              <a:latin typeface="Montserrat"/>
              <a:ea typeface="Montserrat"/>
              <a:cs typeface="Montserrat"/>
              <a:sym typeface="Montserrat"/>
            </a:endParaRPr>
          </a:p>
          <a:p>
            <a:pPr indent="-355600" lvl="1" marL="914400" rtl="0" algn="l">
              <a:lnSpc>
                <a:spcPct val="105000"/>
              </a:lnSpc>
              <a:spcBef>
                <a:spcPts val="0"/>
              </a:spcBef>
              <a:spcAft>
                <a:spcPts val="0"/>
              </a:spcAft>
              <a:buClr>
                <a:schemeClr val="dk1"/>
              </a:buClr>
              <a:buSzPts val="2000"/>
              <a:buFont typeface="Montserrat"/>
              <a:buChar char="➢"/>
            </a:pPr>
            <a:r>
              <a:rPr lang="fr" sz="2000">
                <a:solidFill>
                  <a:schemeClr val="dk1"/>
                </a:solidFill>
                <a:latin typeface="Montserrat"/>
                <a:ea typeface="Montserrat"/>
                <a:cs typeface="Montserrat"/>
                <a:sym typeface="Montserrat"/>
              </a:rPr>
              <a:t>Multivariate</a:t>
            </a:r>
            <a:r>
              <a:rPr lang="fr" sz="2000">
                <a:solidFill>
                  <a:schemeClr val="dk1"/>
                </a:solidFill>
                <a:latin typeface="Montserrat"/>
                <a:ea typeface="Montserrat"/>
                <a:cs typeface="Montserrat"/>
                <a:sym typeface="Montserrat"/>
              </a:rPr>
              <a:t> Analysis</a:t>
            </a:r>
            <a:endParaRPr sz="2000">
              <a:solidFill>
                <a:schemeClr val="dk1"/>
              </a:solidFill>
              <a:latin typeface="Montserrat"/>
              <a:ea typeface="Montserrat"/>
              <a:cs typeface="Montserrat"/>
              <a:sym typeface="Montserrat"/>
            </a:endParaRPr>
          </a:p>
          <a:p>
            <a:pPr indent="-355600" lvl="0" marL="457200" rtl="0" algn="l">
              <a:lnSpc>
                <a:spcPct val="105000"/>
              </a:lnSpc>
              <a:spcBef>
                <a:spcPts val="0"/>
              </a:spcBef>
              <a:spcAft>
                <a:spcPts val="0"/>
              </a:spcAft>
              <a:buClr>
                <a:schemeClr val="dk1"/>
              </a:buClr>
              <a:buSzPts val="2000"/>
              <a:buFont typeface="Montserrat"/>
              <a:buChar char="❖"/>
            </a:pPr>
            <a:r>
              <a:rPr lang="fr" sz="2000">
                <a:solidFill>
                  <a:schemeClr val="dk1"/>
                </a:solidFill>
                <a:latin typeface="Montserrat"/>
                <a:ea typeface="Montserrat"/>
                <a:cs typeface="Montserrat"/>
                <a:sym typeface="Montserrat"/>
              </a:rPr>
              <a:t>Hypothesis Testing</a:t>
            </a:r>
            <a:endParaRPr sz="2000">
              <a:solidFill>
                <a:schemeClr val="dk1"/>
              </a:solidFill>
              <a:latin typeface="Montserrat"/>
              <a:ea typeface="Montserrat"/>
              <a:cs typeface="Montserrat"/>
              <a:sym typeface="Montserrat"/>
            </a:endParaRPr>
          </a:p>
          <a:p>
            <a:pPr indent="-355600" lvl="0" marL="457200" rtl="0" algn="l">
              <a:lnSpc>
                <a:spcPct val="105000"/>
              </a:lnSpc>
              <a:spcBef>
                <a:spcPts val="0"/>
              </a:spcBef>
              <a:spcAft>
                <a:spcPts val="0"/>
              </a:spcAft>
              <a:buClr>
                <a:schemeClr val="dk1"/>
              </a:buClr>
              <a:buSzPts val="2000"/>
              <a:buFont typeface="Montserrat"/>
              <a:buChar char="❖"/>
            </a:pPr>
            <a:r>
              <a:rPr lang="fr" sz="2000">
                <a:solidFill>
                  <a:schemeClr val="dk1"/>
                </a:solidFill>
                <a:latin typeface="Montserrat"/>
                <a:ea typeface="Montserrat"/>
                <a:cs typeface="Montserrat"/>
                <a:sym typeface="Montserrat"/>
              </a:rPr>
              <a:t>Key Findings</a:t>
            </a:r>
            <a:endParaRPr sz="2000">
              <a:solidFill>
                <a:schemeClr val="dk1"/>
              </a:solidFill>
              <a:latin typeface="Montserrat"/>
              <a:ea typeface="Montserrat"/>
              <a:cs typeface="Montserrat"/>
              <a:sym typeface="Montserrat"/>
            </a:endParaRPr>
          </a:p>
          <a:p>
            <a:pPr indent="-355600" lvl="0" marL="457200" rtl="0" algn="l">
              <a:lnSpc>
                <a:spcPct val="105000"/>
              </a:lnSpc>
              <a:spcBef>
                <a:spcPts val="0"/>
              </a:spcBef>
              <a:spcAft>
                <a:spcPts val="0"/>
              </a:spcAft>
              <a:buClr>
                <a:schemeClr val="dk1"/>
              </a:buClr>
              <a:buSzPts val="2000"/>
              <a:buFont typeface="Montserrat"/>
              <a:buChar char="❖"/>
            </a:pPr>
            <a:r>
              <a:rPr lang="fr" sz="2000">
                <a:solidFill>
                  <a:schemeClr val="dk1"/>
                </a:solidFill>
                <a:latin typeface="Montserrat"/>
                <a:ea typeface="Montserrat"/>
                <a:cs typeface="Montserrat"/>
                <a:sym typeface="Montserrat"/>
              </a:rPr>
              <a:t>Future Work</a:t>
            </a:r>
            <a:endParaRPr sz="2000">
              <a:solidFill>
                <a:schemeClr val="dk1"/>
              </a:solidFill>
              <a:latin typeface="Montserrat"/>
              <a:ea typeface="Montserrat"/>
              <a:cs typeface="Montserrat"/>
              <a:sym typeface="Montserrat"/>
            </a:endParaRPr>
          </a:p>
        </p:txBody>
      </p:sp>
      <p:pic>
        <p:nvPicPr>
          <p:cNvPr id="65" name="Google Shape;65;p14"/>
          <p:cNvPicPr preferRelativeResize="0"/>
          <p:nvPr/>
        </p:nvPicPr>
        <p:blipFill rotWithShape="1">
          <a:blip r:embed="rId3">
            <a:alphaModFix/>
          </a:blip>
          <a:srcRect b="-14955" l="0" r="0" t="0"/>
          <a:stretch/>
        </p:blipFill>
        <p:spPr>
          <a:xfrm>
            <a:off x="7549250" y="-12"/>
            <a:ext cx="1594750" cy="1088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5"/>
          <p:cNvPicPr preferRelativeResize="0"/>
          <p:nvPr/>
        </p:nvPicPr>
        <p:blipFill rotWithShape="1">
          <a:blip r:embed="rId3">
            <a:alphaModFix/>
          </a:blip>
          <a:srcRect b="-14955" l="0" r="0" t="0"/>
          <a:stretch/>
        </p:blipFill>
        <p:spPr>
          <a:xfrm>
            <a:off x="7659475" y="0"/>
            <a:ext cx="1484525" cy="818000"/>
          </a:xfrm>
          <a:prstGeom prst="rect">
            <a:avLst/>
          </a:prstGeom>
          <a:noFill/>
          <a:ln>
            <a:noFill/>
          </a:ln>
        </p:spPr>
      </p:pic>
      <p:sp>
        <p:nvSpPr>
          <p:cNvPr id="71" name="Google Shape;71;p15"/>
          <p:cNvSpPr txBox="1"/>
          <p:nvPr>
            <p:ph idx="1" type="body"/>
          </p:nvPr>
        </p:nvSpPr>
        <p:spPr>
          <a:xfrm>
            <a:off x="311700" y="737400"/>
            <a:ext cx="8520600" cy="44061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lang="fr" sz="1700">
                <a:solidFill>
                  <a:schemeClr val="dk1"/>
                </a:solidFill>
                <a:latin typeface="Montserrat"/>
                <a:ea typeface="Montserrat"/>
                <a:cs typeface="Montserrat"/>
                <a:sym typeface="Montserrat"/>
              </a:rPr>
              <a:t>Health insurance or medical insurance is an agreement where an insurance company agrees to compensate the insured for the medical and surgical expenses incurred during the policy tenure. The medical expenses may incur if the insured falls ill, or meets an accident that leads to hospitalisation of the insured.</a:t>
            </a:r>
            <a:endParaRPr sz="1700">
              <a:solidFill>
                <a:schemeClr val="dk1"/>
              </a:solidFill>
              <a:latin typeface="Montserrat"/>
              <a:ea typeface="Montserrat"/>
              <a:cs typeface="Montserrat"/>
              <a:sym typeface="Montserrat"/>
            </a:endParaRPr>
          </a:p>
          <a:p>
            <a:pPr indent="0" lvl="0" marL="0" rtl="0" algn="just">
              <a:lnSpc>
                <a:spcPct val="105000"/>
              </a:lnSpc>
              <a:spcBef>
                <a:spcPts val="1200"/>
              </a:spcBef>
              <a:spcAft>
                <a:spcPts val="0"/>
              </a:spcAft>
              <a:buNone/>
            </a:pPr>
            <a:r>
              <a:rPr lang="fr" sz="1700">
                <a:solidFill>
                  <a:schemeClr val="dk1"/>
                </a:solidFill>
                <a:latin typeface="Montserrat"/>
                <a:ea typeface="Montserrat"/>
                <a:cs typeface="Montserrat"/>
                <a:sym typeface="Montserrat"/>
              </a:rPr>
              <a:t>To be eligible to avail coverage benefits under the policy, the policyholder is required to pay a specific amount periodically, known as </a:t>
            </a:r>
            <a:r>
              <a:rPr b="1" lang="fr" sz="1700">
                <a:solidFill>
                  <a:schemeClr val="dk1"/>
                </a:solidFill>
                <a:latin typeface="Montserrat"/>
                <a:ea typeface="Montserrat"/>
                <a:cs typeface="Montserrat"/>
                <a:sym typeface="Montserrat"/>
              </a:rPr>
              <a:t>premium</a:t>
            </a:r>
            <a:r>
              <a:rPr lang="fr" sz="1700">
                <a:solidFill>
                  <a:schemeClr val="dk1"/>
                </a:solidFill>
                <a:latin typeface="Montserrat"/>
                <a:ea typeface="Montserrat"/>
                <a:cs typeface="Montserrat"/>
                <a:sym typeface="Montserrat"/>
              </a:rPr>
              <a:t>.</a:t>
            </a:r>
            <a:endParaRPr sz="1700">
              <a:solidFill>
                <a:schemeClr val="dk1"/>
              </a:solidFill>
              <a:latin typeface="Montserrat"/>
              <a:ea typeface="Montserrat"/>
              <a:cs typeface="Montserrat"/>
              <a:sym typeface="Montserrat"/>
            </a:endParaRPr>
          </a:p>
          <a:p>
            <a:pPr indent="0" lvl="0" marL="0" rtl="0" algn="just">
              <a:lnSpc>
                <a:spcPct val="105000"/>
              </a:lnSpc>
              <a:spcBef>
                <a:spcPts val="1200"/>
              </a:spcBef>
              <a:spcAft>
                <a:spcPts val="1200"/>
              </a:spcAft>
              <a:buNone/>
            </a:pPr>
            <a:r>
              <a:rPr lang="fr" sz="1700">
                <a:solidFill>
                  <a:schemeClr val="dk1"/>
                </a:solidFill>
                <a:latin typeface="Montserrat"/>
                <a:ea typeface="Montserrat"/>
                <a:cs typeface="Montserrat"/>
                <a:sym typeface="Montserrat"/>
              </a:rPr>
              <a:t>Health Insurance premium is decided by an insurance company and policyholders are required to pay the same on a monthly, quarterly, half-yearly, or yearly basis, without any lapse, to avoid losing the renewal benefits.</a:t>
            </a:r>
            <a:endParaRPr sz="1700">
              <a:solidFill>
                <a:schemeClr val="dk1"/>
              </a:solidFill>
              <a:latin typeface="Montserrat"/>
              <a:ea typeface="Montserrat"/>
              <a:cs typeface="Montserrat"/>
              <a:sym typeface="Montserrat"/>
            </a:endParaRPr>
          </a:p>
        </p:txBody>
      </p:sp>
      <p:sp>
        <p:nvSpPr>
          <p:cNvPr id="72" name="Google Shape;72;p15"/>
          <p:cNvSpPr txBox="1"/>
          <p:nvPr>
            <p:ph type="title"/>
          </p:nvPr>
        </p:nvSpPr>
        <p:spPr>
          <a:xfrm>
            <a:off x="311700" y="1226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fr" sz="2820">
                <a:solidFill>
                  <a:srgbClr val="2A3990"/>
                </a:solidFill>
                <a:latin typeface="Montserrat"/>
                <a:ea typeface="Montserrat"/>
                <a:cs typeface="Montserrat"/>
                <a:sym typeface="Montserrat"/>
              </a:rPr>
              <a:t>Introduction</a:t>
            </a:r>
            <a:endParaRPr b="1" sz="2820">
              <a:solidFill>
                <a:srgbClr val="2A399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6"/>
          <p:cNvPicPr preferRelativeResize="0"/>
          <p:nvPr/>
        </p:nvPicPr>
        <p:blipFill rotWithShape="1">
          <a:blip r:embed="rId3">
            <a:alphaModFix/>
          </a:blip>
          <a:srcRect b="-14955" l="0" r="0" t="0"/>
          <a:stretch/>
        </p:blipFill>
        <p:spPr>
          <a:xfrm>
            <a:off x="7696650" y="0"/>
            <a:ext cx="1447349" cy="988175"/>
          </a:xfrm>
          <a:prstGeom prst="rect">
            <a:avLst/>
          </a:prstGeom>
          <a:noFill/>
          <a:ln>
            <a:noFill/>
          </a:ln>
        </p:spPr>
      </p:pic>
      <p:sp>
        <p:nvSpPr>
          <p:cNvPr id="78" name="Google Shape;78;p16"/>
          <p:cNvSpPr txBox="1"/>
          <p:nvPr>
            <p:ph type="title"/>
          </p:nvPr>
        </p:nvSpPr>
        <p:spPr>
          <a:xfrm>
            <a:off x="311700" y="103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fr" sz="2820">
                <a:solidFill>
                  <a:srgbClr val="2A3990"/>
                </a:solidFill>
                <a:latin typeface="Montserrat"/>
                <a:ea typeface="Montserrat"/>
                <a:cs typeface="Montserrat"/>
                <a:sym typeface="Montserrat"/>
              </a:rPr>
              <a:t>Introduction</a:t>
            </a:r>
            <a:endParaRPr b="1" sz="2820">
              <a:solidFill>
                <a:srgbClr val="2A3990"/>
              </a:solidFill>
              <a:latin typeface="Montserrat"/>
              <a:ea typeface="Montserrat"/>
              <a:cs typeface="Montserrat"/>
              <a:sym typeface="Montserrat"/>
            </a:endParaRPr>
          </a:p>
        </p:txBody>
      </p:sp>
      <p:sp>
        <p:nvSpPr>
          <p:cNvPr id="79" name="Google Shape;79;p16"/>
          <p:cNvSpPr txBox="1"/>
          <p:nvPr>
            <p:ph idx="1" type="body"/>
          </p:nvPr>
        </p:nvSpPr>
        <p:spPr>
          <a:xfrm>
            <a:off x="311700" y="988175"/>
            <a:ext cx="8520600" cy="41064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lang="fr" sz="1700">
                <a:solidFill>
                  <a:schemeClr val="dk1"/>
                </a:solidFill>
                <a:latin typeface="Montserrat"/>
                <a:ea typeface="Montserrat"/>
                <a:cs typeface="Montserrat"/>
                <a:sym typeface="Montserrat"/>
              </a:rPr>
              <a:t>Data analysis is defined as a process of cleaning, transforming, and modeling data to discover useful information for business decision-making. The purpose of Data Analysis is to extract useful information from data and taking the decision based upon the data analysis.</a:t>
            </a:r>
            <a:endParaRPr sz="1700">
              <a:solidFill>
                <a:schemeClr val="dk1"/>
              </a:solidFill>
              <a:latin typeface="Montserrat"/>
              <a:ea typeface="Montserrat"/>
              <a:cs typeface="Montserrat"/>
              <a:sym typeface="Montserrat"/>
            </a:endParaRPr>
          </a:p>
          <a:p>
            <a:pPr indent="0" lvl="0" marL="0" rtl="0" algn="just">
              <a:lnSpc>
                <a:spcPct val="105000"/>
              </a:lnSpc>
              <a:spcBef>
                <a:spcPts val="1200"/>
              </a:spcBef>
              <a:spcAft>
                <a:spcPts val="0"/>
              </a:spcAft>
              <a:buNone/>
            </a:pPr>
            <a:r>
              <a:t/>
            </a:r>
            <a:endParaRPr sz="1700">
              <a:solidFill>
                <a:schemeClr val="dk1"/>
              </a:solidFill>
              <a:latin typeface="Montserrat"/>
              <a:ea typeface="Montserrat"/>
              <a:cs typeface="Montserrat"/>
              <a:sym typeface="Montserrat"/>
            </a:endParaRPr>
          </a:p>
          <a:p>
            <a:pPr indent="0" lvl="0" marL="0" rtl="0" algn="just">
              <a:lnSpc>
                <a:spcPct val="105000"/>
              </a:lnSpc>
              <a:spcBef>
                <a:spcPts val="1200"/>
              </a:spcBef>
              <a:spcAft>
                <a:spcPts val="1200"/>
              </a:spcAft>
              <a:buNone/>
            </a:pPr>
            <a:r>
              <a:rPr b="1" lang="fr" sz="1700">
                <a:solidFill>
                  <a:srgbClr val="0000FF"/>
                </a:solidFill>
                <a:latin typeface="Montserrat"/>
                <a:ea typeface="Montserrat"/>
                <a:cs typeface="Montserrat"/>
                <a:sym typeface="Montserrat"/>
              </a:rPr>
              <a:t>PROBLEM STATEMENT:</a:t>
            </a:r>
            <a:r>
              <a:rPr lang="fr" sz="1700">
                <a:solidFill>
                  <a:schemeClr val="dk1"/>
                </a:solidFill>
                <a:latin typeface="Montserrat"/>
                <a:ea typeface="Montserrat"/>
                <a:cs typeface="Montserrat"/>
                <a:sym typeface="Montserrat"/>
              </a:rPr>
              <a:t> In this project, we will be using visualizations and statistical hypothesis testing to evaluate and examine a dataset for medical costs in Health Insurance in the United States, in order to draw significant insights and make some statistical-based inferences.</a:t>
            </a:r>
            <a:endParaRPr sz="1700">
              <a:solidFill>
                <a:schemeClr val="dk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1890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fr">
                <a:solidFill>
                  <a:srgbClr val="2A3990"/>
                </a:solidFill>
                <a:latin typeface="Montserrat"/>
                <a:ea typeface="Montserrat"/>
                <a:cs typeface="Montserrat"/>
                <a:sym typeface="Montserrat"/>
              </a:rPr>
              <a:t>Dataset</a:t>
            </a:r>
            <a:endParaRPr b="1">
              <a:solidFill>
                <a:srgbClr val="2A3990"/>
              </a:solidFill>
              <a:latin typeface="Montserrat"/>
              <a:ea typeface="Montserrat"/>
              <a:cs typeface="Montserrat"/>
              <a:sym typeface="Montserrat"/>
            </a:endParaRPr>
          </a:p>
          <a:p>
            <a:pPr indent="0" lvl="0" marL="0" rtl="0" algn="l">
              <a:spcBef>
                <a:spcPts val="0"/>
              </a:spcBef>
              <a:spcAft>
                <a:spcPts val="0"/>
              </a:spcAft>
              <a:buNone/>
            </a:pPr>
            <a:r>
              <a:t/>
            </a:r>
            <a:endParaRPr/>
          </a:p>
        </p:txBody>
      </p:sp>
      <p:sp>
        <p:nvSpPr>
          <p:cNvPr id="85" name="Google Shape;85;p17"/>
          <p:cNvSpPr txBox="1"/>
          <p:nvPr>
            <p:ph idx="1" type="body"/>
          </p:nvPr>
        </p:nvSpPr>
        <p:spPr>
          <a:xfrm>
            <a:off x="260850" y="588450"/>
            <a:ext cx="8622300" cy="45552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Clr>
                <a:schemeClr val="dk1"/>
              </a:buClr>
              <a:buSzPts val="1100"/>
              <a:buFont typeface="Arial"/>
              <a:buNone/>
            </a:pPr>
            <a:r>
              <a:rPr b="1" lang="fr">
                <a:solidFill>
                  <a:schemeClr val="accent2"/>
                </a:solidFill>
                <a:highlight>
                  <a:srgbClr val="FFFFFF"/>
                </a:highlight>
                <a:latin typeface="Montserrat"/>
                <a:ea typeface="Montserrat"/>
                <a:cs typeface="Montserrat"/>
                <a:sym typeface="Montserrat"/>
              </a:rPr>
              <a:t>Data Source</a:t>
            </a:r>
            <a:r>
              <a:rPr lang="fr">
                <a:solidFill>
                  <a:schemeClr val="accent2"/>
                </a:solidFill>
                <a:highlight>
                  <a:srgbClr val="FFFFFF"/>
                </a:highlight>
                <a:latin typeface="Montserrat"/>
                <a:ea typeface="Montserrat"/>
                <a:cs typeface="Montserrat"/>
                <a:sym typeface="Montserrat"/>
              </a:rPr>
              <a:t>: US Health Insurance Dataset</a:t>
            </a:r>
            <a:endParaRPr>
              <a:solidFill>
                <a:schemeClr val="accent2"/>
              </a:solidFill>
              <a:highlight>
                <a:srgbClr val="FFFFFF"/>
              </a:highlight>
              <a:latin typeface="Montserrat"/>
              <a:ea typeface="Montserrat"/>
              <a:cs typeface="Montserrat"/>
              <a:sym typeface="Montserrat"/>
            </a:endParaRPr>
          </a:p>
          <a:p>
            <a:pPr indent="0" lvl="0" marL="0" rtl="0" algn="l">
              <a:spcBef>
                <a:spcPts val="700"/>
              </a:spcBef>
              <a:spcAft>
                <a:spcPts val="0"/>
              </a:spcAft>
              <a:buNone/>
            </a:pPr>
            <a:r>
              <a:rPr lang="fr">
                <a:solidFill>
                  <a:schemeClr val="accent2"/>
                </a:solidFill>
                <a:highlight>
                  <a:srgbClr val="FFFFFF"/>
                </a:highlight>
                <a:latin typeface="Montserrat"/>
                <a:ea typeface="Montserrat"/>
                <a:cs typeface="Montserrat"/>
                <a:sym typeface="Montserrat"/>
              </a:rPr>
              <a:t>Insurance Premium Charges in US with important details for risk underwriting.</a:t>
            </a:r>
            <a:endParaRPr>
              <a:solidFill>
                <a:schemeClr val="accent2"/>
              </a:solidFill>
              <a:highlight>
                <a:srgbClr val="FFFFFF"/>
              </a:highlight>
              <a:latin typeface="Montserrat"/>
              <a:ea typeface="Montserrat"/>
              <a:cs typeface="Montserrat"/>
              <a:sym typeface="Montserrat"/>
            </a:endParaRPr>
          </a:p>
          <a:p>
            <a:pPr indent="0" lvl="0" marL="0" rtl="0" algn="l">
              <a:spcBef>
                <a:spcPts val="700"/>
              </a:spcBef>
              <a:spcAft>
                <a:spcPts val="0"/>
              </a:spcAft>
              <a:buClr>
                <a:schemeClr val="dk1"/>
              </a:buClr>
              <a:buSzPts val="1100"/>
              <a:buFont typeface="Arial"/>
              <a:buNone/>
            </a:pPr>
            <a:r>
              <a:rPr b="1" lang="fr">
                <a:solidFill>
                  <a:schemeClr val="accent2"/>
                </a:solidFill>
                <a:highlight>
                  <a:srgbClr val="FFFFFF"/>
                </a:highlight>
                <a:latin typeface="Montserrat"/>
                <a:ea typeface="Montserrat"/>
                <a:cs typeface="Montserrat"/>
                <a:sym typeface="Montserrat"/>
              </a:rPr>
              <a:t>Data Dictionary:</a:t>
            </a:r>
            <a:endParaRPr b="1">
              <a:solidFill>
                <a:schemeClr val="accent2"/>
              </a:solidFill>
              <a:highlight>
                <a:srgbClr val="FFFFFF"/>
              </a:highlight>
              <a:latin typeface="Montserrat"/>
              <a:ea typeface="Montserrat"/>
              <a:cs typeface="Montserrat"/>
              <a:sym typeface="Montserrat"/>
            </a:endParaRPr>
          </a:p>
          <a:p>
            <a:pPr indent="-323850" lvl="0" marL="457200" rtl="0" algn="l">
              <a:spcBef>
                <a:spcPts val="700"/>
              </a:spcBef>
              <a:spcAft>
                <a:spcPts val="0"/>
              </a:spcAft>
              <a:buClr>
                <a:schemeClr val="accent2"/>
              </a:buClr>
              <a:buSzPts val="1500"/>
              <a:buFont typeface="Montserrat"/>
              <a:buChar char="●"/>
            </a:pPr>
            <a:r>
              <a:rPr b="1" lang="fr" sz="1500">
                <a:solidFill>
                  <a:schemeClr val="accent2"/>
                </a:solidFill>
                <a:highlight>
                  <a:srgbClr val="FFFFFF"/>
                </a:highlight>
                <a:latin typeface="Montserrat"/>
                <a:ea typeface="Montserrat"/>
                <a:cs typeface="Montserrat"/>
                <a:sym typeface="Montserrat"/>
              </a:rPr>
              <a:t>Age</a:t>
            </a:r>
            <a:r>
              <a:rPr lang="fr" sz="1500">
                <a:solidFill>
                  <a:schemeClr val="accent2"/>
                </a:solidFill>
                <a:highlight>
                  <a:srgbClr val="FFFFFF"/>
                </a:highlight>
                <a:latin typeface="Montserrat"/>
                <a:ea typeface="Montserrat"/>
                <a:cs typeface="Montserrat"/>
                <a:sym typeface="Montserrat"/>
              </a:rPr>
              <a:t>: age of primary beneficiary</a:t>
            </a:r>
            <a:endParaRPr sz="1500">
              <a:solidFill>
                <a:schemeClr val="accent2"/>
              </a:solidFill>
              <a:highlight>
                <a:srgbClr val="FFFFFF"/>
              </a:highlight>
              <a:latin typeface="Montserrat"/>
              <a:ea typeface="Montserrat"/>
              <a:cs typeface="Montserrat"/>
              <a:sym typeface="Montserrat"/>
            </a:endParaRPr>
          </a:p>
          <a:p>
            <a:pPr indent="-323850" lvl="0" marL="457200" rtl="0" algn="l">
              <a:spcBef>
                <a:spcPts val="0"/>
              </a:spcBef>
              <a:spcAft>
                <a:spcPts val="0"/>
              </a:spcAft>
              <a:buClr>
                <a:schemeClr val="accent2"/>
              </a:buClr>
              <a:buSzPts val="1500"/>
              <a:buFont typeface="Montserrat"/>
              <a:buChar char="●"/>
            </a:pPr>
            <a:r>
              <a:rPr b="1" lang="fr" sz="1500">
                <a:solidFill>
                  <a:schemeClr val="accent2"/>
                </a:solidFill>
                <a:highlight>
                  <a:srgbClr val="FFFFFF"/>
                </a:highlight>
                <a:latin typeface="Montserrat"/>
                <a:ea typeface="Montserrat"/>
                <a:cs typeface="Montserrat"/>
                <a:sym typeface="Montserrat"/>
              </a:rPr>
              <a:t>Sex</a:t>
            </a:r>
            <a:r>
              <a:rPr lang="fr" sz="1500">
                <a:solidFill>
                  <a:schemeClr val="accent2"/>
                </a:solidFill>
                <a:highlight>
                  <a:srgbClr val="FFFFFF"/>
                </a:highlight>
                <a:latin typeface="Montserrat"/>
                <a:ea typeface="Montserrat"/>
                <a:cs typeface="Montserrat"/>
                <a:sym typeface="Montserrat"/>
              </a:rPr>
              <a:t>: insurance contractor gender, female, male</a:t>
            </a:r>
            <a:endParaRPr sz="1500">
              <a:solidFill>
                <a:schemeClr val="accent2"/>
              </a:solidFill>
              <a:highlight>
                <a:srgbClr val="FFFFFF"/>
              </a:highlight>
              <a:latin typeface="Montserrat"/>
              <a:ea typeface="Montserrat"/>
              <a:cs typeface="Montserrat"/>
              <a:sym typeface="Montserrat"/>
            </a:endParaRPr>
          </a:p>
          <a:p>
            <a:pPr indent="-323850" lvl="0" marL="457200" rtl="0" algn="l">
              <a:spcBef>
                <a:spcPts val="0"/>
              </a:spcBef>
              <a:spcAft>
                <a:spcPts val="0"/>
              </a:spcAft>
              <a:buClr>
                <a:schemeClr val="accent2"/>
              </a:buClr>
              <a:buSzPts val="1500"/>
              <a:buFont typeface="Montserrat"/>
              <a:buChar char="●"/>
            </a:pPr>
            <a:r>
              <a:rPr b="1" lang="fr" sz="1500">
                <a:solidFill>
                  <a:schemeClr val="accent2"/>
                </a:solidFill>
                <a:highlight>
                  <a:srgbClr val="FFFFFF"/>
                </a:highlight>
                <a:latin typeface="Montserrat"/>
                <a:ea typeface="Montserrat"/>
                <a:cs typeface="Montserrat"/>
                <a:sym typeface="Montserrat"/>
              </a:rPr>
              <a:t>BMI</a:t>
            </a:r>
            <a:r>
              <a:rPr lang="fr" sz="1500">
                <a:solidFill>
                  <a:schemeClr val="accent2"/>
                </a:solidFill>
                <a:highlight>
                  <a:srgbClr val="FFFFFF"/>
                </a:highlight>
                <a:latin typeface="Montserrat"/>
                <a:ea typeface="Montserrat"/>
                <a:cs typeface="Montserrat"/>
                <a:sym typeface="Montserrat"/>
              </a:rPr>
              <a:t>: Body mass index (BMI) is a value calculated by </a:t>
            </a:r>
            <a:r>
              <a:rPr lang="fr" sz="1500">
                <a:solidFill>
                  <a:schemeClr val="accent2"/>
                </a:solidFill>
                <a:highlight>
                  <a:srgbClr val="FFFFFF"/>
                </a:highlight>
                <a:latin typeface="Montserrat"/>
                <a:ea typeface="Montserrat"/>
                <a:cs typeface="Montserrat"/>
                <a:sym typeface="Montserrat"/>
              </a:rPr>
              <a:t>dividing</a:t>
            </a:r>
            <a:r>
              <a:rPr lang="fr" sz="1500">
                <a:solidFill>
                  <a:schemeClr val="accent2"/>
                </a:solidFill>
                <a:highlight>
                  <a:srgbClr val="FFFFFF"/>
                </a:highlight>
                <a:latin typeface="Montserrat"/>
                <a:ea typeface="Montserrat"/>
                <a:cs typeface="Montserrat"/>
                <a:sym typeface="Montserrat"/>
              </a:rPr>
              <a:t> a person's weight in kilograms by the square of height in meters.</a:t>
            </a:r>
            <a:endParaRPr sz="1500">
              <a:solidFill>
                <a:schemeClr val="accent2"/>
              </a:solidFill>
              <a:highlight>
                <a:srgbClr val="FFFFFF"/>
              </a:highlight>
              <a:latin typeface="Montserrat"/>
              <a:ea typeface="Montserrat"/>
              <a:cs typeface="Montserrat"/>
              <a:sym typeface="Montserrat"/>
            </a:endParaRPr>
          </a:p>
          <a:p>
            <a:pPr indent="-323850" lvl="0" marL="457200" rtl="0" algn="l">
              <a:spcBef>
                <a:spcPts val="0"/>
              </a:spcBef>
              <a:spcAft>
                <a:spcPts val="0"/>
              </a:spcAft>
              <a:buClr>
                <a:schemeClr val="accent2"/>
              </a:buClr>
              <a:buSzPts val="1500"/>
              <a:buFont typeface="Montserrat"/>
              <a:buChar char="●"/>
            </a:pPr>
            <a:r>
              <a:rPr b="1" lang="fr" sz="1500">
                <a:solidFill>
                  <a:schemeClr val="accent2"/>
                </a:solidFill>
                <a:highlight>
                  <a:srgbClr val="FFFFFF"/>
                </a:highlight>
                <a:latin typeface="Montserrat"/>
                <a:ea typeface="Montserrat"/>
                <a:cs typeface="Montserrat"/>
                <a:sym typeface="Montserrat"/>
              </a:rPr>
              <a:t>Children</a:t>
            </a:r>
            <a:r>
              <a:rPr lang="fr" sz="1500">
                <a:solidFill>
                  <a:schemeClr val="accent2"/>
                </a:solidFill>
                <a:highlight>
                  <a:srgbClr val="FFFFFF"/>
                </a:highlight>
                <a:latin typeface="Montserrat"/>
                <a:ea typeface="Montserrat"/>
                <a:cs typeface="Montserrat"/>
                <a:sym typeface="Montserrat"/>
              </a:rPr>
              <a:t>: Number of children covered by health insurance / Number of dependents</a:t>
            </a:r>
            <a:endParaRPr sz="1500">
              <a:solidFill>
                <a:schemeClr val="accent2"/>
              </a:solidFill>
              <a:highlight>
                <a:srgbClr val="FFFFFF"/>
              </a:highlight>
              <a:latin typeface="Montserrat"/>
              <a:ea typeface="Montserrat"/>
              <a:cs typeface="Montserrat"/>
              <a:sym typeface="Montserrat"/>
            </a:endParaRPr>
          </a:p>
          <a:p>
            <a:pPr indent="-323850" lvl="0" marL="457200" rtl="0" algn="l">
              <a:spcBef>
                <a:spcPts val="0"/>
              </a:spcBef>
              <a:spcAft>
                <a:spcPts val="0"/>
              </a:spcAft>
              <a:buClr>
                <a:schemeClr val="accent2"/>
              </a:buClr>
              <a:buSzPts val="1500"/>
              <a:buFont typeface="Montserrat"/>
              <a:buChar char="●"/>
            </a:pPr>
            <a:r>
              <a:rPr b="1" lang="fr" sz="1500">
                <a:solidFill>
                  <a:schemeClr val="accent2"/>
                </a:solidFill>
                <a:highlight>
                  <a:srgbClr val="FFFFFF"/>
                </a:highlight>
                <a:latin typeface="Montserrat"/>
                <a:ea typeface="Montserrat"/>
                <a:cs typeface="Montserrat"/>
                <a:sym typeface="Montserrat"/>
              </a:rPr>
              <a:t>Smoker</a:t>
            </a:r>
            <a:r>
              <a:rPr lang="fr" sz="1500">
                <a:solidFill>
                  <a:schemeClr val="accent2"/>
                </a:solidFill>
                <a:highlight>
                  <a:srgbClr val="FFFFFF"/>
                </a:highlight>
                <a:latin typeface="Montserrat"/>
                <a:ea typeface="Montserrat"/>
                <a:cs typeface="Montserrat"/>
                <a:sym typeface="Montserrat"/>
              </a:rPr>
              <a:t>: Smoking</a:t>
            </a:r>
            <a:endParaRPr sz="1500">
              <a:solidFill>
                <a:schemeClr val="accent2"/>
              </a:solidFill>
              <a:highlight>
                <a:srgbClr val="FFFFFF"/>
              </a:highlight>
              <a:latin typeface="Montserrat"/>
              <a:ea typeface="Montserrat"/>
              <a:cs typeface="Montserrat"/>
              <a:sym typeface="Montserrat"/>
            </a:endParaRPr>
          </a:p>
          <a:p>
            <a:pPr indent="-323850" lvl="0" marL="457200" rtl="0" algn="l">
              <a:spcBef>
                <a:spcPts val="0"/>
              </a:spcBef>
              <a:spcAft>
                <a:spcPts val="0"/>
              </a:spcAft>
              <a:buClr>
                <a:schemeClr val="accent2"/>
              </a:buClr>
              <a:buSzPts val="1500"/>
              <a:buFont typeface="Montserrat"/>
              <a:buChar char="●"/>
            </a:pPr>
            <a:r>
              <a:rPr b="1" lang="fr" sz="1500">
                <a:solidFill>
                  <a:schemeClr val="accent2"/>
                </a:solidFill>
                <a:highlight>
                  <a:srgbClr val="FFFFFF"/>
                </a:highlight>
                <a:latin typeface="Montserrat"/>
                <a:ea typeface="Montserrat"/>
                <a:cs typeface="Montserrat"/>
                <a:sym typeface="Montserrat"/>
              </a:rPr>
              <a:t>Region</a:t>
            </a:r>
            <a:r>
              <a:rPr lang="fr" sz="1500">
                <a:solidFill>
                  <a:schemeClr val="accent2"/>
                </a:solidFill>
                <a:highlight>
                  <a:srgbClr val="FFFFFF"/>
                </a:highlight>
                <a:latin typeface="Montserrat"/>
                <a:ea typeface="Montserrat"/>
                <a:cs typeface="Montserrat"/>
                <a:sym typeface="Montserrat"/>
              </a:rPr>
              <a:t>: the beneficiary's residential area in the US, northeast, southeast, southwest, northwest.</a:t>
            </a:r>
            <a:endParaRPr sz="1500">
              <a:solidFill>
                <a:schemeClr val="accent2"/>
              </a:solidFill>
              <a:highlight>
                <a:srgbClr val="FFFFFF"/>
              </a:highlight>
              <a:latin typeface="Montserrat"/>
              <a:ea typeface="Montserrat"/>
              <a:cs typeface="Montserrat"/>
              <a:sym typeface="Montserrat"/>
            </a:endParaRPr>
          </a:p>
          <a:p>
            <a:pPr indent="-323850" lvl="0" marL="457200" rtl="0" algn="l">
              <a:spcBef>
                <a:spcPts val="0"/>
              </a:spcBef>
              <a:spcAft>
                <a:spcPts val="0"/>
              </a:spcAft>
              <a:buClr>
                <a:schemeClr val="accent2"/>
              </a:buClr>
              <a:buSzPts val="1500"/>
              <a:buFont typeface="Montserrat"/>
              <a:buChar char="●"/>
            </a:pPr>
            <a:r>
              <a:rPr b="1" lang="fr" sz="1500">
                <a:solidFill>
                  <a:schemeClr val="accent2"/>
                </a:solidFill>
                <a:highlight>
                  <a:srgbClr val="FFFFFF"/>
                </a:highlight>
                <a:latin typeface="Montserrat"/>
                <a:ea typeface="Montserrat"/>
                <a:cs typeface="Montserrat"/>
                <a:sym typeface="Montserrat"/>
              </a:rPr>
              <a:t>Charges</a:t>
            </a:r>
            <a:r>
              <a:rPr lang="fr" sz="1500">
                <a:solidFill>
                  <a:schemeClr val="accent2"/>
                </a:solidFill>
                <a:highlight>
                  <a:srgbClr val="FFFFFF"/>
                </a:highlight>
                <a:latin typeface="Montserrat"/>
                <a:ea typeface="Montserrat"/>
                <a:cs typeface="Montserrat"/>
                <a:sym typeface="Montserrat"/>
              </a:rPr>
              <a:t>: Individual medical costs billed by health insurance.</a:t>
            </a:r>
            <a:endParaRPr sz="1500">
              <a:solidFill>
                <a:schemeClr val="accent2"/>
              </a:solidFill>
              <a:highlight>
                <a:srgbClr val="FFFFFF"/>
              </a:highlight>
              <a:latin typeface="Montserrat"/>
              <a:ea typeface="Montserrat"/>
              <a:cs typeface="Montserrat"/>
              <a:sym typeface="Montserrat"/>
            </a:endParaRPr>
          </a:p>
          <a:p>
            <a:pPr indent="0" lvl="0" marL="0" rtl="0" algn="l">
              <a:spcBef>
                <a:spcPts val="500"/>
              </a:spcBef>
              <a:spcAft>
                <a:spcPts val="1200"/>
              </a:spcAft>
              <a:buNone/>
            </a:pPr>
            <a:r>
              <a:t/>
            </a:r>
            <a:endParaRPr sz="2300">
              <a:latin typeface="Times New Roman"/>
              <a:ea typeface="Times New Roman"/>
              <a:cs typeface="Times New Roman"/>
              <a:sym typeface="Times New Roman"/>
            </a:endParaRPr>
          </a:p>
        </p:txBody>
      </p:sp>
      <p:pic>
        <p:nvPicPr>
          <p:cNvPr id="86" name="Google Shape;86;p17"/>
          <p:cNvPicPr preferRelativeResize="0"/>
          <p:nvPr/>
        </p:nvPicPr>
        <p:blipFill rotWithShape="1">
          <a:blip r:embed="rId3">
            <a:alphaModFix/>
          </a:blip>
          <a:srcRect b="-14955" l="0" r="0" t="0"/>
          <a:stretch/>
        </p:blipFill>
        <p:spPr>
          <a:xfrm>
            <a:off x="7549250" y="0"/>
            <a:ext cx="1594750" cy="1088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623400" y="-1239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fr">
                <a:solidFill>
                  <a:srgbClr val="2A3990"/>
                </a:solidFill>
              </a:rPr>
              <a:t>Data Description</a:t>
            </a:r>
            <a:endParaRPr b="1">
              <a:solidFill>
                <a:srgbClr val="2A3990"/>
              </a:solidFill>
            </a:endParaRPr>
          </a:p>
        </p:txBody>
      </p:sp>
      <p:pic>
        <p:nvPicPr>
          <p:cNvPr id="92" name="Google Shape;92;p18"/>
          <p:cNvPicPr preferRelativeResize="0"/>
          <p:nvPr/>
        </p:nvPicPr>
        <p:blipFill>
          <a:blip r:embed="rId3">
            <a:alphaModFix/>
          </a:blip>
          <a:stretch>
            <a:fillRect/>
          </a:stretch>
        </p:blipFill>
        <p:spPr>
          <a:xfrm>
            <a:off x="373060" y="2513100"/>
            <a:ext cx="2858115" cy="2630400"/>
          </a:xfrm>
          <a:prstGeom prst="rect">
            <a:avLst/>
          </a:prstGeom>
          <a:noFill/>
          <a:ln>
            <a:noFill/>
          </a:ln>
        </p:spPr>
      </p:pic>
      <p:pic>
        <p:nvPicPr>
          <p:cNvPr id="93" name="Google Shape;93;p18"/>
          <p:cNvPicPr preferRelativeResize="0"/>
          <p:nvPr/>
        </p:nvPicPr>
        <p:blipFill rotWithShape="1">
          <a:blip r:embed="rId4">
            <a:alphaModFix/>
          </a:blip>
          <a:srcRect b="0" l="-1780" r="1779" t="0"/>
          <a:stretch/>
        </p:blipFill>
        <p:spPr>
          <a:xfrm>
            <a:off x="293225" y="402100"/>
            <a:ext cx="8424401" cy="2169650"/>
          </a:xfrm>
          <a:prstGeom prst="rect">
            <a:avLst/>
          </a:prstGeom>
          <a:noFill/>
          <a:ln>
            <a:noFill/>
          </a:ln>
        </p:spPr>
      </p:pic>
      <p:sp>
        <p:nvSpPr>
          <p:cNvPr id="94" name="Google Shape;94;p18"/>
          <p:cNvSpPr txBox="1"/>
          <p:nvPr/>
        </p:nvSpPr>
        <p:spPr>
          <a:xfrm>
            <a:off x="3719098" y="2513100"/>
            <a:ext cx="5424900" cy="26304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600"/>
              </a:spcBef>
              <a:spcAft>
                <a:spcPts val="0"/>
              </a:spcAft>
              <a:buClr>
                <a:schemeClr val="dk1"/>
              </a:buClr>
              <a:buSzPts val="1400"/>
              <a:buFont typeface="Montserrat"/>
              <a:buChar char="●"/>
            </a:pPr>
            <a:r>
              <a:rPr lang="fr">
                <a:solidFill>
                  <a:schemeClr val="dk1"/>
                </a:solidFill>
                <a:highlight>
                  <a:srgbClr val="FFFFFF"/>
                </a:highlight>
                <a:latin typeface="Montserrat"/>
                <a:ea typeface="Montserrat"/>
                <a:cs typeface="Montserrat"/>
                <a:sym typeface="Montserrat"/>
              </a:rPr>
              <a:t>The data set has 1338 entries with 7 attributes. 2 integer type, 2 float type and 3 object type (Strings in the column).</a:t>
            </a:r>
            <a:endParaRPr>
              <a:solidFill>
                <a:schemeClr val="dk1"/>
              </a:solidFill>
              <a:highlight>
                <a:srgbClr val="FFFFFF"/>
              </a:highlight>
              <a:latin typeface="Montserrat"/>
              <a:ea typeface="Montserrat"/>
              <a:cs typeface="Montserrat"/>
              <a:sym typeface="Montserrat"/>
            </a:endParaRPr>
          </a:p>
          <a:p>
            <a:pPr indent="-317500" lvl="0" marL="457200" rtl="0" algn="just">
              <a:lnSpc>
                <a:spcPct val="115000"/>
              </a:lnSpc>
              <a:spcBef>
                <a:spcPts val="0"/>
              </a:spcBef>
              <a:spcAft>
                <a:spcPts val="0"/>
              </a:spcAft>
              <a:buClr>
                <a:schemeClr val="dk1"/>
              </a:buClr>
              <a:buSzPts val="1400"/>
              <a:buFont typeface="Montserrat"/>
              <a:buChar char="●"/>
            </a:pPr>
            <a:r>
              <a:rPr lang="fr">
                <a:solidFill>
                  <a:schemeClr val="dk1"/>
                </a:solidFill>
                <a:highlight>
                  <a:srgbClr val="FFFFFF"/>
                </a:highlight>
                <a:latin typeface="Montserrat"/>
                <a:ea typeface="Montserrat"/>
                <a:cs typeface="Montserrat"/>
                <a:sym typeface="Montserrat"/>
              </a:rPr>
              <a:t>There are no null values in any of the columns.</a:t>
            </a:r>
            <a:endParaRPr>
              <a:solidFill>
                <a:schemeClr val="dk1"/>
              </a:solidFill>
              <a:highlight>
                <a:srgbClr val="FFFFFF"/>
              </a:highlight>
              <a:latin typeface="Montserrat"/>
              <a:ea typeface="Montserrat"/>
              <a:cs typeface="Montserrat"/>
              <a:sym typeface="Montserrat"/>
            </a:endParaRPr>
          </a:p>
          <a:p>
            <a:pPr indent="-317500" lvl="0" marL="457200" rtl="0" algn="just">
              <a:lnSpc>
                <a:spcPct val="115000"/>
              </a:lnSpc>
              <a:spcBef>
                <a:spcPts val="0"/>
              </a:spcBef>
              <a:spcAft>
                <a:spcPts val="0"/>
              </a:spcAft>
              <a:buClr>
                <a:schemeClr val="dk1"/>
              </a:buClr>
              <a:buSzPts val="1400"/>
              <a:buFont typeface="Montserrat"/>
              <a:buChar char="●"/>
            </a:pPr>
            <a:r>
              <a:rPr lang="fr">
                <a:solidFill>
                  <a:schemeClr val="dk1"/>
                </a:solidFill>
                <a:highlight>
                  <a:srgbClr val="FFFFFF"/>
                </a:highlight>
                <a:latin typeface="Montserrat"/>
                <a:ea typeface="Montserrat"/>
                <a:cs typeface="Montserrat"/>
                <a:sym typeface="Montserrat"/>
              </a:rPr>
              <a:t>The data statistics generally looks in good shape.</a:t>
            </a:r>
            <a:endParaRPr>
              <a:solidFill>
                <a:schemeClr val="dk1"/>
              </a:solidFill>
              <a:highlight>
                <a:srgbClr val="FFFFFF"/>
              </a:highlight>
              <a:latin typeface="Montserrat"/>
              <a:ea typeface="Montserrat"/>
              <a:cs typeface="Montserrat"/>
              <a:sym typeface="Montserrat"/>
            </a:endParaRPr>
          </a:p>
          <a:p>
            <a:pPr indent="-317500" lvl="0" marL="457200" rtl="0" algn="just">
              <a:lnSpc>
                <a:spcPct val="115000"/>
              </a:lnSpc>
              <a:spcBef>
                <a:spcPts val="0"/>
              </a:spcBef>
              <a:spcAft>
                <a:spcPts val="0"/>
              </a:spcAft>
              <a:buClr>
                <a:schemeClr val="dk1"/>
              </a:buClr>
              <a:buSzPts val="1400"/>
              <a:buFont typeface="Montserrat"/>
              <a:buChar char="●"/>
            </a:pPr>
            <a:r>
              <a:rPr lang="fr">
                <a:solidFill>
                  <a:schemeClr val="dk1"/>
                </a:solidFill>
                <a:highlight>
                  <a:srgbClr val="FFFFFF"/>
                </a:highlight>
                <a:latin typeface="Montserrat"/>
                <a:ea typeface="Montserrat"/>
                <a:cs typeface="Montserrat"/>
                <a:sym typeface="Montserrat"/>
              </a:rPr>
              <a:t>The data in the age column represents true age distribution of the adult population.</a:t>
            </a:r>
            <a:endParaRPr>
              <a:solidFill>
                <a:schemeClr val="dk1"/>
              </a:solidFill>
              <a:highlight>
                <a:srgbClr val="FFFFFF"/>
              </a:highlight>
              <a:latin typeface="Montserrat"/>
              <a:ea typeface="Montserrat"/>
              <a:cs typeface="Montserrat"/>
              <a:sym typeface="Montserrat"/>
            </a:endParaRPr>
          </a:p>
          <a:p>
            <a:pPr indent="-317500" lvl="0" marL="457200" rtl="0" algn="just">
              <a:lnSpc>
                <a:spcPct val="115000"/>
              </a:lnSpc>
              <a:spcBef>
                <a:spcPts val="0"/>
              </a:spcBef>
              <a:spcAft>
                <a:spcPts val="0"/>
              </a:spcAft>
              <a:buClr>
                <a:schemeClr val="dk1"/>
              </a:buClr>
              <a:buSzPts val="1400"/>
              <a:buFont typeface="Montserrat"/>
              <a:buChar char="●"/>
            </a:pPr>
            <a:r>
              <a:rPr lang="fr">
                <a:solidFill>
                  <a:schemeClr val="dk1"/>
                </a:solidFill>
                <a:highlight>
                  <a:srgbClr val="FFFFFF"/>
                </a:highlight>
                <a:latin typeface="Montserrat"/>
                <a:ea typeface="Montserrat"/>
                <a:cs typeface="Montserrat"/>
                <a:sym typeface="Montserrat"/>
              </a:rPr>
              <a:t>The charged amount is highly skewed as most people would require basic medical care and only few suffer from diseases which cost more to treat.</a:t>
            </a:r>
            <a:endParaRPr>
              <a:solidFill>
                <a:schemeClr val="dk1"/>
              </a:solidFill>
              <a:highlight>
                <a:srgbClr val="FFFFFF"/>
              </a:highlight>
              <a:latin typeface="Montserrat"/>
              <a:ea typeface="Montserrat"/>
              <a:cs typeface="Montserrat"/>
              <a:sym typeface="Montserrat"/>
            </a:endParaRPr>
          </a:p>
        </p:txBody>
      </p:sp>
      <p:pic>
        <p:nvPicPr>
          <p:cNvPr id="95" name="Google Shape;95;p18"/>
          <p:cNvPicPr preferRelativeResize="0"/>
          <p:nvPr/>
        </p:nvPicPr>
        <p:blipFill rotWithShape="1">
          <a:blip r:embed="rId5">
            <a:alphaModFix/>
          </a:blip>
          <a:srcRect b="-14955" l="0" r="0" t="0"/>
          <a:stretch/>
        </p:blipFill>
        <p:spPr>
          <a:xfrm>
            <a:off x="8220325" y="0"/>
            <a:ext cx="985650" cy="672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1532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fr">
                <a:solidFill>
                  <a:srgbClr val="2A3990"/>
                </a:solidFill>
                <a:latin typeface="Montserrat"/>
                <a:ea typeface="Montserrat"/>
                <a:cs typeface="Montserrat"/>
                <a:sym typeface="Montserrat"/>
              </a:rPr>
              <a:t>Data Cleaning and Preprocessing</a:t>
            </a:r>
            <a:endParaRPr b="1">
              <a:solidFill>
                <a:srgbClr val="2A3990"/>
              </a:solidFill>
              <a:latin typeface="Montserrat"/>
              <a:ea typeface="Montserrat"/>
              <a:cs typeface="Montserrat"/>
              <a:sym typeface="Montserrat"/>
            </a:endParaRPr>
          </a:p>
        </p:txBody>
      </p:sp>
      <p:pic>
        <p:nvPicPr>
          <p:cNvPr id="101" name="Google Shape;101;p19"/>
          <p:cNvPicPr preferRelativeResize="0"/>
          <p:nvPr/>
        </p:nvPicPr>
        <p:blipFill>
          <a:blip r:embed="rId3">
            <a:alphaModFix/>
          </a:blip>
          <a:stretch>
            <a:fillRect/>
          </a:stretch>
        </p:blipFill>
        <p:spPr>
          <a:xfrm>
            <a:off x="4939400" y="725900"/>
            <a:ext cx="3084034" cy="2796900"/>
          </a:xfrm>
          <a:prstGeom prst="rect">
            <a:avLst/>
          </a:prstGeom>
          <a:noFill/>
          <a:ln>
            <a:noFill/>
          </a:ln>
        </p:spPr>
      </p:pic>
      <p:sp>
        <p:nvSpPr>
          <p:cNvPr id="102" name="Google Shape;102;p19"/>
          <p:cNvSpPr txBox="1"/>
          <p:nvPr/>
        </p:nvSpPr>
        <p:spPr>
          <a:xfrm>
            <a:off x="170700" y="3596700"/>
            <a:ext cx="8802600" cy="15468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600"/>
              </a:spcBef>
              <a:spcAft>
                <a:spcPts val="0"/>
              </a:spcAft>
              <a:buClr>
                <a:schemeClr val="dk1"/>
              </a:buClr>
              <a:buSzPts val="1900"/>
              <a:buFont typeface="Montserrat"/>
              <a:buChar char="●"/>
            </a:pPr>
            <a:r>
              <a:rPr lang="fr" sz="1900">
                <a:solidFill>
                  <a:schemeClr val="dk1"/>
                </a:solidFill>
                <a:highlight>
                  <a:srgbClr val="FFFFFE"/>
                </a:highlight>
                <a:latin typeface="Montserrat"/>
                <a:ea typeface="Montserrat"/>
                <a:cs typeface="Montserrat"/>
                <a:sym typeface="Montserrat"/>
              </a:rPr>
              <a:t>The variable names are well written and convey actual meanings.</a:t>
            </a:r>
            <a:endParaRPr sz="1900">
              <a:solidFill>
                <a:schemeClr val="dk1"/>
              </a:solidFill>
              <a:highlight>
                <a:srgbClr val="FFFFFE"/>
              </a:highlight>
              <a:latin typeface="Montserrat"/>
              <a:ea typeface="Montserrat"/>
              <a:cs typeface="Montserrat"/>
              <a:sym typeface="Montserrat"/>
            </a:endParaRPr>
          </a:p>
          <a:p>
            <a:pPr indent="-349250" lvl="0" marL="457200" rtl="0" algn="l">
              <a:lnSpc>
                <a:spcPct val="115000"/>
              </a:lnSpc>
              <a:spcBef>
                <a:spcPts val="0"/>
              </a:spcBef>
              <a:spcAft>
                <a:spcPts val="0"/>
              </a:spcAft>
              <a:buClr>
                <a:schemeClr val="dk1"/>
              </a:buClr>
              <a:buSzPts val="1900"/>
              <a:buFont typeface="Montserrat"/>
              <a:buChar char="●"/>
            </a:pPr>
            <a:r>
              <a:rPr lang="fr" sz="1900">
                <a:solidFill>
                  <a:schemeClr val="dk1"/>
                </a:solidFill>
                <a:highlight>
                  <a:srgbClr val="FFFFFF"/>
                </a:highlight>
                <a:latin typeface="Montserrat"/>
                <a:ea typeface="Montserrat"/>
                <a:cs typeface="Montserrat"/>
                <a:sym typeface="Montserrat"/>
              </a:rPr>
              <a:t>There are no missing values in the data.</a:t>
            </a:r>
            <a:endParaRPr sz="1900">
              <a:solidFill>
                <a:schemeClr val="dk1"/>
              </a:solidFill>
              <a:highlight>
                <a:srgbClr val="FFFFFF"/>
              </a:highlight>
              <a:latin typeface="Montserrat"/>
              <a:ea typeface="Montserrat"/>
              <a:cs typeface="Montserrat"/>
              <a:sym typeface="Montserrat"/>
            </a:endParaRPr>
          </a:p>
          <a:p>
            <a:pPr indent="-349250" lvl="0" marL="457200" rtl="0" algn="l">
              <a:lnSpc>
                <a:spcPct val="135714"/>
              </a:lnSpc>
              <a:spcBef>
                <a:spcPts val="0"/>
              </a:spcBef>
              <a:spcAft>
                <a:spcPts val="0"/>
              </a:spcAft>
              <a:buClr>
                <a:schemeClr val="dk1"/>
              </a:buClr>
              <a:buSzPts val="1900"/>
              <a:buFont typeface="Montserrat"/>
              <a:buChar char="●"/>
            </a:pPr>
            <a:r>
              <a:rPr lang="fr" sz="1900">
                <a:solidFill>
                  <a:schemeClr val="dk1"/>
                </a:solidFill>
                <a:highlight>
                  <a:srgbClr val="FFFFFE"/>
                </a:highlight>
                <a:latin typeface="Montserrat"/>
                <a:ea typeface="Montserrat"/>
                <a:cs typeface="Montserrat"/>
                <a:sym typeface="Montserrat"/>
              </a:rPr>
              <a:t>The columns are in the right data types.</a:t>
            </a:r>
            <a:endParaRPr sz="1900">
              <a:solidFill>
                <a:schemeClr val="dk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t/>
            </a:r>
            <a:endParaRPr sz="1900">
              <a:solidFill>
                <a:schemeClr val="dk1"/>
              </a:solidFill>
              <a:highlight>
                <a:srgbClr val="FFFFFE"/>
              </a:highlight>
              <a:latin typeface="Times New Roman"/>
              <a:ea typeface="Times New Roman"/>
              <a:cs typeface="Times New Roman"/>
              <a:sym typeface="Times New Roman"/>
            </a:endParaRPr>
          </a:p>
        </p:txBody>
      </p:sp>
      <p:pic>
        <p:nvPicPr>
          <p:cNvPr id="103" name="Google Shape;103;p19"/>
          <p:cNvPicPr preferRelativeResize="0"/>
          <p:nvPr/>
        </p:nvPicPr>
        <p:blipFill>
          <a:blip r:embed="rId4">
            <a:alphaModFix/>
          </a:blip>
          <a:stretch>
            <a:fillRect/>
          </a:stretch>
        </p:blipFill>
        <p:spPr>
          <a:xfrm>
            <a:off x="717174" y="725900"/>
            <a:ext cx="3309873" cy="2796900"/>
          </a:xfrm>
          <a:prstGeom prst="rect">
            <a:avLst/>
          </a:prstGeom>
          <a:noFill/>
          <a:ln>
            <a:noFill/>
          </a:ln>
        </p:spPr>
      </p:pic>
      <p:pic>
        <p:nvPicPr>
          <p:cNvPr id="104" name="Google Shape;104;p19"/>
          <p:cNvPicPr preferRelativeResize="0"/>
          <p:nvPr/>
        </p:nvPicPr>
        <p:blipFill rotWithShape="1">
          <a:blip r:embed="rId5">
            <a:alphaModFix/>
          </a:blip>
          <a:srcRect b="-14955" l="0" r="0" t="0"/>
          <a:stretch/>
        </p:blipFill>
        <p:spPr>
          <a:xfrm>
            <a:off x="8023425" y="0"/>
            <a:ext cx="1120575" cy="76508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250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fr">
                <a:solidFill>
                  <a:srgbClr val="2A3990"/>
                </a:solidFill>
                <a:latin typeface="Montserrat"/>
                <a:ea typeface="Montserrat"/>
                <a:cs typeface="Montserrat"/>
                <a:sym typeface="Montserrat"/>
              </a:rPr>
              <a:t>Feature Engineering</a:t>
            </a:r>
            <a:endParaRPr b="1">
              <a:solidFill>
                <a:srgbClr val="2A3990"/>
              </a:solidFill>
              <a:latin typeface="Montserrat"/>
              <a:ea typeface="Montserrat"/>
              <a:cs typeface="Montserrat"/>
              <a:sym typeface="Montserrat"/>
            </a:endParaRPr>
          </a:p>
        </p:txBody>
      </p:sp>
      <p:graphicFrame>
        <p:nvGraphicFramePr>
          <p:cNvPr id="110" name="Google Shape;110;p20"/>
          <p:cNvGraphicFramePr/>
          <p:nvPr/>
        </p:nvGraphicFramePr>
        <p:xfrm>
          <a:off x="71875" y="3041725"/>
          <a:ext cx="3000000" cy="3000000"/>
        </p:xfrm>
        <a:graphic>
          <a:graphicData uri="http://schemas.openxmlformats.org/drawingml/2006/table">
            <a:tbl>
              <a:tblPr>
                <a:noFill/>
                <a:tableStyleId>{9F3C45FE-8DDE-40C8-9030-FD420A473972}</a:tableStyleId>
              </a:tblPr>
              <a:tblGrid>
                <a:gridCol w="1425425"/>
                <a:gridCol w="1425425"/>
              </a:tblGrid>
              <a:tr h="408500">
                <a:tc>
                  <a:txBody>
                    <a:bodyPr/>
                    <a:lstStyle/>
                    <a:p>
                      <a:pPr indent="0" lvl="0" marL="0" rtl="0" algn="l">
                        <a:spcBef>
                          <a:spcPts val="0"/>
                        </a:spcBef>
                        <a:spcAft>
                          <a:spcPts val="0"/>
                        </a:spcAft>
                        <a:buNone/>
                      </a:pPr>
                      <a:r>
                        <a:rPr b="1" lang="fr" sz="1200">
                          <a:latin typeface="Times New Roman"/>
                          <a:ea typeface="Times New Roman"/>
                          <a:cs typeface="Times New Roman"/>
                          <a:sym typeface="Times New Roman"/>
                        </a:rPr>
                        <a:t>BMI</a:t>
                      </a:r>
                      <a:endParaRPr b="1" sz="12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700"/>
                        </a:spcBef>
                        <a:spcAft>
                          <a:spcPts val="700"/>
                        </a:spcAft>
                        <a:buNone/>
                      </a:pPr>
                      <a:r>
                        <a:rPr b="1" lang="fr" sz="1200">
                          <a:solidFill>
                            <a:schemeClr val="accent2"/>
                          </a:solidFill>
                          <a:highlight>
                            <a:srgbClr val="FFFFFF"/>
                          </a:highlight>
                          <a:latin typeface="Times New Roman"/>
                          <a:ea typeface="Times New Roman"/>
                          <a:cs typeface="Times New Roman"/>
                          <a:sym typeface="Times New Roman"/>
                        </a:rPr>
                        <a:t>Weight Status</a:t>
                      </a:r>
                      <a:endParaRPr b="1" sz="1200">
                        <a:latin typeface="Times New Roman"/>
                        <a:ea typeface="Times New Roman"/>
                        <a:cs typeface="Times New Roman"/>
                        <a:sym typeface="Times New Roman"/>
                      </a:endParaRPr>
                    </a:p>
                  </a:txBody>
                  <a:tcPr marT="91425" marB="91425" marR="91425" marL="91425"/>
                </a:tc>
              </a:tr>
              <a:tr h="408500">
                <a:tc>
                  <a:txBody>
                    <a:bodyPr/>
                    <a:lstStyle/>
                    <a:p>
                      <a:pPr indent="0" lvl="0" marL="0" rtl="0" algn="l">
                        <a:spcBef>
                          <a:spcPts val="0"/>
                        </a:spcBef>
                        <a:spcAft>
                          <a:spcPts val="0"/>
                        </a:spcAft>
                        <a:buNone/>
                      </a:pPr>
                      <a:r>
                        <a:rPr lang="fr" sz="1200">
                          <a:solidFill>
                            <a:schemeClr val="accent2"/>
                          </a:solidFill>
                          <a:highlight>
                            <a:srgbClr val="FFFFFF"/>
                          </a:highlight>
                          <a:latin typeface="Times New Roman"/>
                          <a:ea typeface="Times New Roman"/>
                          <a:cs typeface="Times New Roman"/>
                          <a:sym typeface="Times New Roman"/>
                        </a:rPr>
                        <a:t>Below 18.5</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fr" sz="1200">
                          <a:solidFill>
                            <a:schemeClr val="accent2"/>
                          </a:solidFill>
                          <a:highlight>
                            <a:srgbClr val="FFFFFF"/>
                          </a:highlight>
                          <a:latin typeface="Times New Roman"/>
                          <a:ea typeface="Times New Roman"/>
                          <a:cs typeface="Times New Roman"/>
                          <a:sym typeface="Times New Roman"/>
                        </a:rPr>
                        <a:t>Underweight</a:t>
                      </a:r>
                      <a:endParaRPr sz="1200">
                        <a:solidFill>
                          <a:schemeClr val="accent2"/>
                        </a:solidFill>
                        <a:highlight>
                          <a:srgbClr val="FFFFFF"/>
                        </a:highlight>
                        <a:latin typeface="Times New Roman"/>
                        <a:ea typeface="Times New Roman"/>
                        <a:cs typeface="Times New Roman"/>
                        <a:sym typeface="Times New Roman"/>
                      </a:endParaRPr>
                    </a:p>
                  </a:txBody>
                  <a:tcPr marT="91425" marB="91425" marR="91425" marL="91425"/>
                </a:tc>
              </a:tr>
              <a:tr h="408500">
                <a:tc>
                  <a:txBody>
                    <a:bodyPr/>
                    <a:lstStyle/>
                    <a:p>
                      <a:pPr indent="0" lvl="0" marL="0" rtl="0" algn="l">
                        <a:spcBef>
                          <a:spcPts val="0"/>
                        </a:spcBef>
                        <a:spcAft>
                          <a:spcPts val="0"/>
                        </a:spcAft>
                        <a:buNone/>
                      </a:pPr>
                      <a:r>
                        <a:rPr lang="fr" sz="1200">
                          <a:solidFill>
                            <a:schemeClr val="accent2"/>
                          </a:solidFill>
                          <a:highlight>
                            <a:srgbClr val="FFFFFF"/>
                          </a:highlight>
                          <a:latin typeface="Roboto"/>
                          <a:ea typeface="Roboto"/>
                          <a:cs typeface="Roboto"/>
                          <a:sym typeface="Roboto"/>
                        </a:rPr>
                        <a:t>18.5 - 24.9</a:t>
                      </a:r>
                      <a:endParaRPr sz="1200">
                        <a:solidFill>
                          <a:schemeClr val="accent2"/>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fr" sz="1200">
                          <a:solidFill>
                            <a:schemeClr val="accent2"/>
                          </a:solidFill>
                          <a:highlight>
                            <a:srgbClr val="FFFFFF"/>
                          </a:highlight>
                          <a:latin typeface="Times New Roman"/>
                          <a:ea typeface="Times New Roman"/>
                          <a:cs typeface="Times New Roman"/>
                          <a:sym typeface="Times New Roman"/>
                        </a:rPr>
                        <a:t>Normal</a:t>
                      </a:r>
                      <a:endParaRPr sz="1200">
                        <a:solidFill>
                          <a:schemeClr val="accent2"/>
                        </a:solidFill>
                        <a:highlight>
                          <a:srgbClr val="FFFFFF"/>
                        </a:highlight>
                        <a:latin typeface="Times New Roman"/>
                        <a:ea typeface="Times New Roman"/>
                        <a:cs typeface="Times New Roman"/>
                        <a:sym typeface="Times New Roman"/>
                      </a:endParaRPr>
                    </a:p>
                  </a:txBody>
                  <a:tcPr marT="91425" marB="91425" marR="91425" marL="91425"/>
                </a:tc>
              </a:tr>
              <a:tr h="408500">
                <a:tc>
                  <a:txBody>
                    <a:bodyPr/>
                    <a:lstStyle/>
                    <a:p>
                      <a:pPr indent="0" lvl="0" marL="0" rtl="0" algn="l">
                        <a:spcBef>
                          <a:spcPts val="0"/>
                        </a:spcBef>
                        <a:spcAft>
                          <a:spcPts val="0"/>
                        </a:spcAft>
                        <a:buNone/>
                      </a:pPr>
                      <a:r>
                        <a:rPr lang="fr" sz="1200">
                          <a:solidFill>
                            <a:schemeClr val="accent2"/>
                          </a:solidFill>
                          <a:highlight>
                            <a:srgbClr val="FFFFFF"/>
                          </a:highlight>
                          <a:latin typeface="Times New Roman"/>
                          <a:ea typeface="Times New Roman"/>
                          <a:cs typeface="Times New Roman"/>
                          <a:sym typeface="Times New Roman"/>
                        </a:rPr>
                        <a:t>25.0 - 29.9 </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fr" sz="1200">
                          <a:solidFill>
                            <a:schemeClr val="accent2"/>
                          </a:solidFill>
                          <a:highlight>
                            <a:srgbClr val="FFFFFF"/>
                          </a:highlight>
                          <a:latin typeface="Times New Roman"/>
                          <a:ea typeface="Times New Roman"/>
                          <a:cs typeface="Times New Roman"/>
                          <a:sym typeface="Times New Roman"/>
                        </a:rPr>
                        <a:t>Overweight</a:t>
                      </a:r>
                      <a:endParaRPr sz="1200">
                        <a:latin typeface="Times New Roman"/>
                        <a:ea typeface="Times New Roman"/>
                        <a:cs typeface="Times New Roman"/>
                        <a:sym typeface="Times New Roman"/>
                      </a:endParaRPr>
                    </a:p>
                  </a:txBody>
                  <a:tcPr marT="91425" marB="91425" marR="91425" marL="91425"/>
                </a:tc>
              </a:tr>
              <a:tr h="408500">
                <a:tc>
                  <a:txBody>
                    <a:bodyPr/>
                    <a:lstStyle/>
                    <a:p>
                      <a:pPr indent="0" lvl="0" marL="0" rtl="0" algn="l">
                        <a:spcBef>
                          <a:spcPts val="0"/>
                        </a:spcBef>
                        <a:spcAft>
                          <a:spcPts val="0"/>
                        </a:spcAft>
                        <a:buNone/>
                      </a:pPr>
                      <a:r>
                        <a:rPr lang="fr" sz="1200">
                          <a:solidFill>
                            <a:schemeClr val="accent2"/>
                          </a:solidFill>
                          <a:highlight>
                            <a:srgbClr val="FFFFFF"/>
                          </a:highlight>
                          <a:latin typeface="Times New Roman"/>
                          <a:ea typeface="Times New Roman"/>
                          <a:cs typeface="Times New Roman"/>
                          <a:sym typeface="Times New Roman"/>
                        </a:rPr>
                        <a:t>30.0 +</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fr" sz="1200">
                          <a:solidFill>
                            <a:schemeClr val="accent2"/>
                          </a:solidFill>
                          <a:highlight>
                            <a:srgbClr val="FFFFFF"/>
                          </a:highlight>
                          <a:latin typeface="Times New Roman"/>
                          <a:ea typeface="Times New Roman"/>
                          <a:cs typeface="Times New Roman"/>
                          <a:sym typeface="Times New Roman"/>
                        </a:rPr>
                        <a:t>Obesity</a:t>
                      </a:r>
                      <a:endParaRPr sz="1200">
                        <a:latin typeface="Times New Roman"/>
                        <a:ea typeface="Times New Roman"/>
                        <a:cs typeface="Times New Roman"/>
                        <a:sym typeface="Times New Roman"/>
                      </a:endParaRPr>
                    </a:p>
                  </a:txBody>
                  <a:tcPr marT="91425" marB="91425" marR="91425" marL="91425"/>
                </a:tc>
              </a:tr>
            </a:tbl>
          </a:graphicData>
        </a:graphic>
      </p:graphicFrame>
      <p:pic>
        <p:nvPicPr>
          <p:cNvPr id="111" name="Google Shape;111;p20"/>
          <p:cNvPicPr preferRelativeResize="0"/>
          <p:nvPr/>
        </p:nvPicPr>
        <p:blipFill>
          <a:blip r:embed="rId3">
            <a:alphaModFix/>
          </a:blip>
          <a:stretch>
            <a:fillRect/>
          </a:stretch>
        </p:blipFill>
        <p:spPr>
          <a:xfrm>
            <a:off x="2922700" y="3164756"/>
            <a:ext cx="6221300" cy="1669969"/>
          </a:xfrm>
          <a:prstGeom prst="rect">
            <a:avLst/>
          </a:prstGeom>
          <a:noFill/>
          <a:ln>
            <a:noFill/>
          </a:ln>
        </p:spPr>
      </p:pic>
      <p:sp>
        <p:nvSpPr>
          <p:cNvPr id="112" name="Google Shape;112;p20"/>
          <p:cNvSpPr txBox="1"/>
          <p:nvPr/>
        </p:nvSpPr>
        <p:spPr>
          <a:xfrm>
            <a:off x="148075" y="822725"/>
            <a:ext cx="8740500" cy="25884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600"/>
              </a:spcBef>
              <a:spcAft>
                <a:spcPts val="0"/>
              </a:spcAft>
              <a:buClr>
                <a:schemeClr val="dk1"/>
              </a:buClr>
              <a:buSzPts val="1500"/>
              <a:buFont typeface="Montserrat"/>
              <a:buChar char="●"/>
            </a:pPr>
            <a:r>
              <a:rPr lang="fr" sz="1500">
                <a:solidFill>
                  <a:schemeClr val="dk1"/>
                </a:solidFill>
                <a:highlight>
                  <a:srgbClr val="FFFFFF"/>
                </a:highlight>
                <a:latin typeface="Montserrat"/>
                <a:ea typeface="Montserrat"/>
                <a:cs typeface="Montserrat"/>
                <a:sym typeface="Montserrat"/>
              </a:rPr>
              <a:t>Body mass index (BMI) is a value derived from the mass (weight) and height of a person. ( A person's weight in kilograms divided by the square of height in meters. )</a:t>
            </a:r>
            <a:endParaRPr sz="1500">
              <a:solidFill>
                <a:schemeClr val="dk1"/>
              </a:solidFill>
              <a:highlight>
                <a:srgbClr val="FFFFFF"/>
              </a:highlight>
              <a:latin typeface="Montserrat"/>
              <a:ea typeface="Montserrat"/>
              <a:cs typeface="Montserrat"/>
              <a:sym typeface="Montserrat"/>
            </a:endParaRPr>
          </a:p>
          <a:p>
            <a:pPr indent="-323850" lvl="0" marL="457200" rtl="0" algn="just">
              <a:lnSpc>
                <a:spcPct val="115000"/>
              </a:lnSpc>
              <a:spcBef>
                <a:spcPts val="0"/>
              </a:spcBef>
              <a:spcAft>
                <a:spcPts val="0"/>
              </a:spcAft>
              <a:buClr>
                <a:schemeClr val="dk1"/>
              </a:buClr>
              <a:buSzPts val="1500"/>
              <a:buFont typeface="Montserrat"/>
              <a:buChar char="●"/>
            </a:pPr>
            <a:r>
              <a:rPr lang="fr" sz="1500">
                <a:solidFill>
                  <a:schemeClr val="dk1"/>
                </a:solidFill>
                <a:highlight>
                  <a:srgbClr val="FFFFFF"/>
                </a:highlight>
                <a:latin typeface="Montserrat"/>
                <a:ea typeface="Montserrat"/>
                <a:cs typeface="Montserrat"/>
                <a:sym typeface="Montserrat"/>
              </a:rPr>
              <a:t>The BMI is used by healthcare professionals to screen for overweight and obese individuals. </a:t>
            </a:r>
            <a:endParaRPr sz="1500">
              <a:solidFill>
                <a:schemeClr val="dk1"/>
              </a:solidFill>
              <a:highlight>
                <a:srgbClr val="FFFFFF"/>
              </a:highlight>
              <a:latin typeface="Montserrat"/>
              <a:ea typeface="Montserrat"/>
              <a:cs typeface="Montserrat"/>
              <a:sym typeface="Montserrat"/>
            </a:endParaRPr>
          </a:p>
          <a:p>
            <a:pPr indent="-323850" lvl="0" marL="457200" rtl="0" algn="just">
              <a:lnSpc>
                <a:spcPct val="115000"/>
              </a:lnSpc>
              <a:spcBef>
                <a:spcPts val="0"/>
              </a:spcBef>
              <a:spcAft>
                <a:spcPts val="0"/>
              </a:spcAft>
              <a:buClr>
                <a:schemeClr val="dk1"/>
              </a:buClr>
              <a:buSzPts val="1500"/>
              <a:buFont typeface="Montserrat"/>
              <a:buChar char="●"/>
            </a:pPr>
            <a:r>
              <a:rPr lang="fr" sz="1500">
                <a:solidFill>
                  <a:schemeClr val="dk1"/>
                </a:solidFill>
                <a:highlight>
                  <a:srgbClr val="FFFFFF"/>
                </a:highlight>
                <a:latin typeface="Montserrat"/>
                <a:ea typeface="Montserrat"/>
                <a:cs typeface="Montserrat"/>
                <a:sym typeface="Montserrat"/>
              </a:rPr>
              <a:t>The BMI is used to assess a person’s health risks associated with obesity and overweight.</a:t>
            </a:r>
            <a:endParaRPr sz="1500">
              <a:solidFill>
                <a:schemeClr val="dk1"/>
              </a:solidFill>
              <a:highlight>
                <a:srgbClr val="FFFFFF"/>
              </a:highlight>
              <a:latin typeface="Montserrat"/>
              <a:ea typeface="Montserrat"/>
              <a:cs typeface="Montserrat"/>
              <a:sym typeface="Montserrat"/>
            </a:endParaRPr>
          </a:p>
          <a:p>
            <a:pPr indent="-323850" lvl="0" marL="457200" rtl="0" algn="l">
              <a:lnSpc>
                <a:spcPct val="115000"/>
              </a:lnSpc>
              <a:spcBef>
                <a:spcPts val="0"/>
              </a:spcBef>
              <a:spcAft>
                <a:spcPts val="0"/>
              </a:spcAft>
              <a:buClr>
                <a:schemeClr val="dk1"/>
              </a:buClr>
              <a:buSzPts val="1500"/>
              <a:buFont typeface="Montserrat"/>
              <a:buChar char="●"/>
            </a:pPr>
            <a:r>
              <a:rPr lang="fr" sz="1500">
                <a:solidFill>
                  <a:schemeClr val="dk1"/>
                </a:solidFill>
                <a:highlight>
                  <a:srgbClr val="FFFFFF"/>
                </a:highlight>
                <a:latin typeface="Montserrat"/>
                <a:ea typeface="Montserrat"/>
                <a:cs typeface="Montserrat"/>
                <a:sym typeface="Montserrat"/>
              </a:rPr>
              <a:t>For example those with a high BMI are at risk of: high blood cholesterol or other lipid disorders, type 2 diabetes, heart disease, stroke, high blood pressure, etc…</a:t>
            </a:r>
            <a:endParaRPr sz="1500">
              <a:solidFill>
                <a:schemeClr val="dk1"/>
              </a:solidFill>
              <a:highlight>
                <a:srgbClr val="FFFFFF"/>
              </a:highlight>
              <a:latin typeface="Montserrat"/>
              <a:ea typeface="Montserrat"/>
              <a:cs typeface="Montserrat"/>
              <a:sym typeface="Montserrat"/>
            </a:endParaRPr>
          </a:p>
          <a:p>
            <a:pPr indent="0" lvl="0" marL="0" rtl="0" algn="just">
              <a:spcBef>
                <a:spcPts val="500"/>
              </a:spcBef>
              <a:spcAft>
                <a:spcPts val="0"/>
              </a:spcAft>
              <a:buNone/>
            </a:pPr>
            <a:r>
              <a:t/>
            </a:r>
            <a:endParaRPr>
              <a:solidFill>
                <a:schemeClr val="dk1"/>
              </a:solidFill>
            </a:endParaRPr>
          </a:p>
        </p:txBody>
      </p:sp>
      <p:pic>
        <p:nvPicPr>
          <p:cNvPr id="113" name="Google Shape;113;p20"/>
          <p:cNvPicPr preferRelativeResize="0"/>
          <p:nvPr/>
        </p:nvPicPr>
        <p:blipFill rotWithShape="1">
          <a:blip r:embed="rId4">
            <a:alphaModFix/>
          </a:blip>
          <a:srcRect b="-14955" l="0" r="0" t="0"/>
          <a:stretch/>
        </p:blipFill>
        <p:spPr>
          <a:xfrm>
            <a:off x="7938994" y="0"/>
            <a:ext cx="1205007" cy="822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556400" y="258063"/>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fr" sz="1900">
                <a:solidFill>
                  <a:srgbClr val="2A3990"/>
                </a:solidFill>
                <a:latin typeface="Montserrat"/>
                <a:ea typeface="Montserrat"/>
                <a:cs typeface="Montserrat"/>
                <a:sym typeface="Montserrat"/>
              </a:rPr>
              <a:t>Data Exploration and Visualization - </a:t>
            </a:r>
            <a:r>
              <a:rPr b="1" lang="fr" sz="1900">
                <a:solidFill>
                  <a:srgbClr val="2A3990"/>
                </a:solidFill>
                <a:latin typeface="Montserrat"/>
                <a:ea typeface="Montserrat"/>
                <a:cs typeface="Montserrat"/>
                <a:sym typeface="Montserrat"/>
              </a:rPr>
              <a:t>Univariate Analysis</a:t>
            </a:r>
            <a:endParaRPr b="1" sz="1900">
              <a:solidFill>
                <a:srgbClr val="2A3990"/>
              </a:solidFill>
              <a:latin typeface="Montserrat"/>
              <a:ea typeface="Montserrat"/>
              <a:cs typeface="Montserrat"/>
              <a:sym typeface="Montserrat"/>
            </a:endParaRPr>
          </a:p>
        </p:txBody>
      </p:sp>
      <p:sp>
        <p:nvSpPr>
          <p:cNvPr id="119" name="Google Shape;119;p21"/>
          <p:cNvSpPr txBox="1"/>
          <p:nvPr/>
        </p:nvSpPr>
        <p:spPr>
          <a:xfrm>
            <a:off x="499725" y="3778400"/>
            <a:ext cx="8437500" cy="94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600"/>
              </a:spcBef>
              <a:spcAft>
                <a:spcPts val="0"/>
              </a:spcAft>
              <a:buClr>
                <a:schemeClr val="accent2"/>
              </a:buClr>
              <a:buSzPts val="1500"/>
              <a:buFont typeface="Montserrat"/>
              <a:buChar char="●"/>
            </a:pPr>
            <a:r>
              <a:rPr lang="fr" sz="1500">
                <a:solidFill>
                  <a:schemeClr val="accent2"/>
                </a:solidFill>
                <a:highlight>
                  <a:srgbClr val="FFFFFF"/>
                </a:highlight>
                <a:latin typeface="Montserrat"/>
                <a:ea typeface="Montserrat"/>
                <a:cs typeface="Montserrat"/>
                <a:sym typeface="Montserrat"/>
              </a:rPr>
              <a:t>The BMI </a:t>
            </a:r>
            <a:r>
              <a:rPr lang="fr" sz="1500">
                <a:solidFill>
                  <a:schemeClr val="accent2"/>
                </a:solidFill>
                <a:highlight>
                  <a:srgbClr val="FFFFFF"/>
                </a:highlight>
                <a:latin typeface="Montserrat"/>
                <a:ea typeface="Montserrat"/>
                <a:cs typeface="Montserrat"/>
                <a:sym typeface="Montserrat"/>
              </a:rPr>
              <a:t>is normally distributed.</a:t>
            </a:r>
            <a:endParaRPr sz="1500">
              <a:solidFill>
                <a:schemeClr val="accent2"/>
              </a:solidFill>
              <a:highlight>
                <a:srgbClr val="FFFFFF"/>
              </a:highlight>
              <a:latin typeface="Montserrat"/>
              <a:ea typeface="Montserrat"/>
              <a:cs typeface="Montserrat"/>
              <a:sym typeface="Montserrat"/>
            </a:endParaRPr>
          </a:p>
          <a:p>
            <a:pPr indent="-323850" lvl="0" marL="457200" rtl="0" algn="l">
              <a:lnSpc>
                <a:spcPct val="115000"/>
              </a:lnSpc>
              <a:spcBef>
                <a:spcPts val="0"/>
              </a:spcBef>
              <a:spcAft>
                <a:spcPts val="0"/>
              </a:spcAft>
              <a:buClr>
                <a:schemeClr val="accent2"/>
              </a:buClr>
              <a:buSzPts val="1500"/>
              <a:buFont typeface="Montserrat"/>
              <a:buChar char="●"/>
            </a:pPr>
            <a:r>
              <a:rPr lang="fr" sz="1500">
                <a:solidFill>
                  <a:schemeClr val="accent2"/>
                </a:solidFill>
                <a:highlight>
                  <a:srgbClr val="FFFFFF"/>
                </a:highlight>
                <a:latin typeface="Montserrat"/>
                <a:ea typeface="Montserrat"/>
                <a:cs typeface="Montserrat"/>
                <a:sym typeface="Montserrat"/>
              </a:rPr>
              <a:t>The age seems to  assume a uniform distribution with hardly no skewness.</a:t>
            </a:r>
            <a:endParaRPr sz="1500">
              <a:solidFill>
                <a:schemeClr val="accent2"/>
              </a:solidFill>
              <a:highlight>
                <a:srgbClr val="FFFFFF"/>
              </a:highlight>
              <a:latin typeface="Montserrat"/>
              <a:ea typeface="Montserrat"/>
              <a:cs typeface="Montserrat"/>
              <a:sym typeface="Montserrat"/>
            </a:endParaRPr>
          </a:p>
          <a:p>
            <a:pPr indent="-323850" lvl="0" marL="457200" rtl="0" algn="l">
              <a:lnSpc>
                <a:spcPct val="115000"/>
              </a:lnSpc>
              <a:spcBef>
                <a:spcPts val="0"/>
              </a:spcBef>
              <a:spcAft>
                <a:spcPts val="0"/>
              </a:spcAft>
              <a:buClr>
                <a:schemeClr val="accent2"/>
              </a:buClr>
              <a:buSzPts val="1500"/>
              <a:buFont typeface="Montserrat"/>
              <a:buChar char="●"/>
            </a:pPr>
            <a:r>
              <a:rPr lang="fr" sz="1500">
                <a:solidFill>
                  <a:schemeClr val="accent2"/>
                </a:solidFill>
                <a:highlight>
                  <a:srgbClr val="FFFFFF"/>
                </a:highlight>
                <a:latin typeface="Montserrat"/>
                <a:ea typeface="Montserrat"/>
                <a:cs typeface="Montserrat"/>
                <a:sym typeface="Montserrat"/>
              </a:rPr>
              <a:t>Charged amount variable is rightly skewed (positive skewness).</a:t>
            </a:r>
            <a:endParaRPr sz="1700">
              <a:latin typeface="Montserrat"/>
              <a:ea typeface="Montserrat"/>
              <a:cs typeface="Montserrat"/>
              <a:sym typeface="Montserrat"/>
            </a:endParaRPr>
          </a:p>
        </p:txBody>
      </p:sp>
      <p:pic>
        <p:nvPicPr>
          <p:cNvPr id="120" name="Google Shape;120;p21"/>
          <p:cNvPicPr preferRelativeResize="0"/>
          <p:nvPr/>
        </p:nvPicPr>
        <p:blipFill rotWithShape="1">
          <a:blip r:embed="rId3">
            <a:alphaModFix/>
          </a:blip>
          <a:srcRect b="-14955" l="0" r="0" t="0"/>
          <a:stretch/>
        </p:blipFill>
        <p:spPr>
          <a:xfrm>
            <a:off x="8305193" y="0"/>
            <a:ext cx="838806" cy="572700"/>
          </a:xfrm>
          <a:prstGeom prst="rect">
            <a:avLst/>
          </a:prstGeom>
          <a:noFill/>
          <a:ln>
            <a:noFill/>
          </a:ln>
        </p:spPr>
      </p:pic>
      <p:pic>
        <p:nvPicPr>
          <p:cNvPr id="121" name="Google Shape;121;p21"/>
          <p:cNvPicPr preferRelativeResize="0"/>
          <p:nvPr/>
        </p:nvPicPr>
        <p:blipFill>
          <a:blip r:embed="rId4">
            <a:alphaModFix/>
          </a:blip>
          <a:stretch>
            <a:fillRect/>
          </a:stretch>
        </p:blipFill>
        <p:spPr>
          <a:xfrm>
            <a:off x="152400" y="983163"/>
            <a:ext cx="8839200" cy="212847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