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99bc9eb2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99bc9eb2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99bc9eb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99bc9eb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99bc9eb2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99bc9eb2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99bc9eb2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99bc9eb2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99bc9eb2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99bc9eb2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99bc9eb2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99bc9eb2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99bc9eb2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99bc9eb2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99bc9eb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99bc9eb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docs.google.com/presentation/d/1zvVwxJ04zf214ujSyKs-WahalehKll8IFVgxumDou5M/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351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44"/>
              <a:t>Predicting Energy Usage in California </a:t>
            </a:r>
            <a:endParaRPr sz="3644"/>
          </a:p>
          <a:p>
            <a:pPr indent="0" lvl="0" marL="0" rtl="0" algn="l">
              <a:spcBef>
                <a:spcPts val="0"/>
              </a:spcBef>
              <a:spcAft>
                <a:spcPts val="0"/>
              </a:spcAft>
              <a:buNone/>
            </a:pPr>
            <a:r>
              <a:t/>
            </a:r>
            <a:endParaRPr/>
          </a:p>
          <a:p>
            <a:pPr indent="0" lvl="0" marL="0" rtl="0" algn="l">
              <a:spcBef>
                <a:spcPts val="0"/>
              </a:spcBef>
              <a:spcAft>
                <a:spcPts val="0"/>
              </a:spcAft>
              <a:buNone/>
            </a:pPr>
            <a:r>
              <a:rPr lang="en"/>
              <a:t>-UCI Capstone 2023</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Frank Dong, Yang Weng, Nima Hendi, Sean Lee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418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4" name="Google Shape;94;p1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lnSpcReduction="20000"/>
          </a:bodyPr>
          <a:lstStyle/>
          <a:p>
            <a:pPr indent="-298767" lvl="0" marL="457200" rtl="0" algn="l">
              <a:lnSpc>
                <a:spcPct val="200000"/>
              </a:lnSpc>
              <a:spcBef>
                <a:spcPts val="0"/>
              </a:spcBef>
              <a:spcAft>
                <a:spcPts val="0"/>
              </a:spcAft>
              <a:buSzPct val="100000"/>
              <a:buChar char="●"/>
            </a:pPr>
            <a:r>
              <a:rPr lang="en"/>
              <a:t>01 UC Irvine Relationship</a:t>
            </a:r>
            <a:endParaRPr/>
          </a:p>
          <a:p>
            <a:pPr indent="-298767" lvl="0" marL="457200" rtl="0" algn="l">
              <a:lnSpc>
                <a:spcPct val="200000"/>
              </a:lnSpc>
              <a:spcBef>
                <a:spcPts val="0"/>
              </a:spcBef>
              <a:spcAft>
                <a:spcPts val="0"/>
              </a:spcAft>
              <a:buSzPct val="100000"/>
              <a:buChar char="●"/>
            </a:pPr>
            <a:r>
              <a:rPr lang="en"/>
              <a:t>02 Introduction</a:t>
            </a:r>
            <a:endParaRPr/>
          </a:p>
          <a:p>
            <a:pPr indent="-298767" lvl="0" marL="457200" rtl="0" algn="l">
              <a:lnSpc>
                <a:spcPct val="200000"/>
              </a:lnSpc>
              <a:spcBef>
                <a:spcPts val="0"/>
              </a:spcBef>
              <a:spcAft>
                <a:spcPts val="0"/>
              </a:spcAft>
              <a:buSzPct val="100000"/>
              <a:buChar char="●"/>
            </a:pPr>
            <a:r>
              <a:rPr lang="en"/>
              <a:t>03 Data</a:t>
            </a:r>
            <a:endParaRPr/>
          </a:p>
          <a:p>
            <a:pPr indent="-298767" lvl="0" marL="457200" rtl="0" algn="l">
              <a:lnSpc>
                <a:spcPct val="200000"/>
              </a:lnSpc>
              <a:spcBef>
                <a:spcPts val="0"/>
              </a:spcBef>
              <a:spcAft>
                <a:spcPts val="0"/>
              </a:spcAft>
              <a:buSzPct val="100000"/>
              <a:buChar char="●"/>
            </a:pPr>
            <a:r>
              <a:rPr lang="en"/>
              <a:t>04 Analysis</a:t>
            </a:r>
            <a:endParaRPr/>
          </a:p>
          <a:p>
            <a:pPr indent="-298767" lvl="0" marL="457200" rtl="0" algn="l">
              <a:lnSpc>
                <a:spcPct val="200000"/>
              </a:lnSpc>
              <a:spcBef>
                <a:spcPts val="0"/>
              </a:spcBef>
              <a:spcAft>
                <a:spcPts val="0"/>
              </a:spcAft>
              <a:buSzPct val="100000"/>
              <a:buChar char="●"/>
            </a:pPr>
            <a:r>
              <a:rPr lang="en"/>
              <a:t>05 Prediction &amp; Validation</a:t>
            </a:r>
            <a:endParaRPr/>
          </a:p>
          <a:p>
            <a:pPr indent="-298767" lvl="0" marL="457200" rtl="0" algn="l">
              <a:lnSpc>
                <a:spcPct val="200000"/>
              </a:lnSpc>
              <a:spcBef>
                <a:spcPts val="0"/>
              </a:spcBef>
              <a:spcAft>
                <a:spcPts val="0"/>
              </a:spcAft>
              <a:buSzPct val="100000"/>
              <a:buChar char="●"/>
            </a:pPr>
            <a:r>
              <a:rPr lang="en"/>
              <a:t>06 Visualization</a:t>
            </a:r>
            <a:endParaRPr/>
          </a:p>
          <a:p>
            <a:pPr indent="-298767" lvl="0" marL="457200" rtl="0" algn="l">
              <a:lnSpc>
                <a:spcPct val="200000"/>
              </a:lnSpc>
              <a:spcBef>
                <a:spcPts val="0"/>
              </a:spcBef>
              <a:spcAft>
                <a:spcPts val="0"/>
              </a:spcAft>
              <a:buSzPct val="100000"/>
              <a:buChar char="●"/>
            </a:pPr>
            <a:r>
              <a:rPr lang="en"/>
              <a:t>07 Report</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01 UC Irvine Relationship</a:t>
            </a:r>
            <a:endParaRPr/>
          </a:p>
        </p:txBody>
      </p:sp>
      <p:sp>
        <p:nvSpPr>
          <p:cNvPr id="101" name="Google Shape;101;p1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sp>
        <p:nvSpPr>
          <p:cNvPr id="108" name="Google Shape;108;p1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Frank Dong</a:t>
            </a:r>
            <a:endParaRPr/>
          </a:p>
          <a:p>
            <a:pPr indent="0" lvl="0" marL="0" rtl="0" algn="l">
              <a:spcBef>
                <a:spcPts val="1200"/>
              </a:spcBef>
              <a:spcAft>
                <a:spcPts val="0"/>
              </a:spcAft>
              <a:buNone/>
            </a:pPr>
            <a:r>
              <a:rPr lang="en"/>
              <a:t>Nima Hendi</a:t>
            </a:r>
            <a:endParaRPr/>
          </a:p>
          <a:p>
            <a:pPr indent="0" lvl="0" marL="0" rtl="0" algn="l">
              <a:spcBef>
                <a:spcPts val="1200"/>
              </a:spcBef>
              <a:spcAft>
                <a:spcPts val="0"/>
              </a:spcAft>
              <a:buNone/>
            </a:pPr>
            <a:r>
              <a:rPr lang="en"/>
              <a:t>Yang Weng</a:t>
            </a:r>
            <a:endParaRPr/>
          </a:p>
          <a:p>
            <a:pPr indent="0" lvl="0" marL="0" rtl="0" algn="l">
              <a:spcBef>
                <a:spcPts val="1200"/>
              </a:spcBef>
              <a:spcAft>
                <a:spcPts val="1200"/>
              </a:spcAft>
              <a:buNone/>
            </a:pPr>
            <a:r>
              <a:rPr lang="en"/>
              <a:t>Sean Lee</a:t>
            </a:r>
            <a:endParaRPr/>
          </a:p>
        </p:txBody>
      </p:sp>
      <p:sp>
        <p:nvSpPr>
          <p:cNvPr id="109" name="Google Shape;109;p1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Shawna Tuli</a:t>
            </a:r>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02 Introduction</a:t>
            </a:r>
            <a:endParaRPr/>
          </a:p>
        </p:txBody>
      </p:sp>
      <p:sp>
        <p:nvSpPr>
          <p:cNvPr id="116" name="Google Shape;116;p1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7" name="Google Shape;117;p17"/>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In this project, we want to develop a system to forecast energy usage per sector (residential, commercial, industrial) and per source for California.</a:t>
            </a:r>
            <a:endParaRPr sz="14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124" name="Google Shape;124;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80000"/>
              </a:lnSpc>
              <a:spcBef>
                <a:spcPts val="0"/>
              </a:spcBef>
              <a:spcAft>
                <a:spcPts val="0"/>
              </a:spcAft>
              <a:buSzPts val="1300"/>
              <a:buChar char="●"/>
            </a:pPr>
            <a:r>
              <a:rPr lang="en"/>
              <a:t>Scrap and wrangle the data from U.S. Energy Information Administration and California Energy Commission website.</a:t>
            </a:r>
            <a:endParaRPr/>
          </a:p>
          <a:p>
            <a:pPr indent="-311150" lvl="0" marL="457200" rtl="0" algn="l">
              <a:lnSpc>
                <a:spcPct val="180000"/>
              </a:lnSpc>
              <a:spcBef>
                <a:spcPts val="0"/>
              </a:spcBef>
              <a:spcAft>
                <a:spcPts val="0"/>
              </a:spcAft>
              <a:buSzPts val="1300"/>
              <a:buChar char="●"/>
            </a:pPr>
            <a:r>
              <a:rPr lang="en"/>
              <a:t>Preprocess the data and store it in a database</a:t>
            </a:r>
            <a:endParaRPr/>
          </a:p>
          <a:p>
            <a:pPr indent="-311150" lvl="0" marL="457200" rtl="0" algn="l">
              <a:lnSpc>
                <a:spcPct val="180000"/>
              </a:lnSpc>
              <a:spcBef>
                <a:spcPts val="0"/>
              </a:spcBef>
              <a:spcAft>
                <a:spcPts val="0"/>
              </a:spcAft>
              <a:buSzPts val="1300"/>
              <a:buChar char="●"/>
            </a:pPr>
            <a:r>
              <a:rPr lang="en"/>
              <a:t>Build statistical and machine learning models to forecast energy usage per sector and per source</a:t>
            </a:r>
            <a:endParaRPr/>
          </a:p>
          <a:p>
            <a:pPr indent="-311150" lvl="0" marL="457200" rtl="0" algn="l">
              <a:lnSpc>
                <a:spcPct val="180000"/>
              </a:lnSpc>
              <a:spcBef>
                <a:spcPts val="0"/>
              </a:spcBef>
              <a:spcAft>
                <a:spcPts val="0"/>
              </a:spcAft>
              <a:buSzPts val="1300"/>
              <a:buChar char="●"/>
            </a:pPr>
            <a:r>
              <a:rPr lang="en"/>
              <a:t>Validate and communicate the results using appropriate visualizations</a:t>
            </a:r>
            <a:endParaRPr/>
          </a:p>
          <a:p>
            <a:pPr indent="0" lvl="0" marL="0" rtl="0" algn="l">
              <a:lnSpc>
                <a:spcPct val="95000"/>
              </a:lnSpc>
              <a:spcBef>
                <a:spcPts val="1200"/>
              </a:spcBef>
              <a:spcAft>
                <a:spcPts val="0"/>
              </a:spcAft>
              <a:buSzPts val="275"/>
              <a:buNone/>
            </a:pPr>
            <a:r>
              <a:t/>
            </a:r>
            <a:endParaRPr/>
          </a:p>
          <a:p>
            <a:pPr indent="0" lvl="0" marL="0" rtl="0" algn="l">
              <a:lnSpc>
                <a:spcPct val="95000"/>
              </a:lnSpc>
              <a:spcBef>
                <a:spcPts val="1200"/>
              </a:spcBef>
              <a:spcAft>
                <a:spcPts val="1200"/>
              </a:spcAft>
              <a:buSzPts val="275"/>
              <a:buNone/>
            </a:pPr>
            <a:r>
              <a:t/>
            </a:r>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03 </a:t>
            </a:r>
            <a:r>
              <a:rPr lang="en" u="sng">
                <a:solidFill>
                  <a:schemeClr val="hlink"/>
                </a:solidFill>
                <a:hlinkClick r:id="rId3"/>
              </a:rPr>
              <a:t>Data</a:t>
            </a:r>
            <a:endParaRPr/>
          </a:p>
          <a:p>
            <a:pPr indent="0" lvl="0" marL="0" rtl="0" algn="l">
              <a:spcBef>
                <a:spcPts val="0"/>
              </a:spcBef>
              <a:spcAft>
                <a:spcPts val="0"/>
              </a:spcAft>
              <a:buNone/>
            </a:pPr>
            <a:r>
              <a:t/>
            </a:r>
            <a:endParaRPr/>
          </a:p>
        </p:txBody>
      </p:sp>
      <p:sp>
        <p:nvSpPr>
          <p:cNvPr id="131" name="Google Shape;131;p19"/>
          <p:cNvSpPr txBox="1"/>
          <p:nvPr>
            <p:ph idx="1" type="subTitle"/>
          </p:nvPr>
        </p:nvSpPr>
        <p:spPr>
          <a:xfrm>
            <a:off x="730000" y="2571750"/>
            <a:ext cx="3300900" cy="150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Predicting energy uses: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https://docs.google.com/presentation/d/1zvVwxJ04zf214ujSyKs-WahalehKll8IFVgxumDou5M/edit?usp=sharing</a:t>
            </a:r>
            <a:endParaRPr/>
          </a:p>
        </p:txBody>
      </p:sp>
      <p:sp>
        <p:nvSpPr>
          <p:cNvPr id="132" name="Google Shape;132;p1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will be using data from U.S. Energy Information Administration (https://www.eia.gov/totalenergy/data) and California Energy Commission website (https://www.energy.ca.gov/data-reports). We will be working on datasets that provide monthly energy usage, effects of temperature, and different needs of resources for different sectors. The data sets will be in CSV and EXCEL formats.</a:t>
            </a:r>
            <a:endParaRPr/>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a:t>
            </a:r>
            <a:endParaRPr/>
          </a:p>
        </p:txBody>
      </p:sp>
      <p:sp>
        <p:nvSpPr>
          <p:cNvPr id="139" name="Google Shape;139;p20"/>
          <p:cNvSpPr txBox="1"/>
          <p:nvPr>
            <p:ph idx="1" type="body"/>
          </p:nvPr>
        </p:nvSpPr>
        <p:spPr>
          <a:xfrm>
            <a:off x="721225" y="2781725"/>
            <a:ext cx="3300900" cy="1597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Total Residential Energy Consumption Prediction:</a:t>
            </a:r>
            <a:endParaRPr/>
          </a:p>
          <a:p>
            <a:pPr indent="0" lvl="0" marL="0" rtl="0" algn="l">
              <a:spcBef>
                <a:spcPts val="1200"/>
              </a:spcBef>
              <a:spcAft>
                <a:spcPts val="0"/>
              </a:spcAft>
              <a:buNone/>
            </a:pPr>
            <a:r>
              <a:rPr lang="en"/>
              <a:t>Predict next year(or specified year) energy consumption based on other given prices.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0" name="Google Shape;140;p20"/>
          <p:cNvPicPr preferRelativeResize="0"/>
          <p:nvPr/>
        </p:nvPicPr>
        <p:blipFill>
          <a:blip r:embed="rId3">
            <a:alphaModFix/>
          </a:blip>
          <a:stretch>
            <a:fillRect/>
          </a:stretch>
        </p:blipFill>
        <p:spPr>
          <a:xfrm>
            <a:off x="4030900" y="1040775"/>
            <a:ext cx="4808301" cy="3061945"/>
          </a:xfrm>
          <a:prstGeom prst="rect">
            <a:avLst/>
          </a:prstGeom>
          <a:noFill/>
          <a:ln>
            <a:noFill/>
          </a:ln>
        </p:spPr>
      </p:pic>
      <p:sp>
        <p:nvSpPr>
          <p:cNvPr id="141" name="Google Shape;141;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04 Analysis</a:t>
            </a:r>
            <a:endParaRPr/>
          </a:p>
        </p:txBody>
      </p:sp>
      <p:sp>
        <p:nvSpPr>
          <p:cNvPr id="147" name="Google Shape;147;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8" name="Google Shape;148;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9" name="Google Shape;149;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