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E7A3AB-8864-4DF2-9E92-D2377ACB1951}">
  <a:tblStyle styleId="{91E7A3AB-8864-4DF2-9E92-D2377ACB19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48527ebc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48527ebc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48527ebc0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48527ebc0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48527ebc0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48527ebc0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48527ebc0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48527ebc0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d04c407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d04c407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d04c4079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d04c4079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48527ebc0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148527ebc0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48527ebc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48527ebc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48527ebc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48527ebc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48527ebc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48527ebc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48527ebc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48527ebc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48527ebc0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48527ebc0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48527ebc0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48527ebc0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48527ebc0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48527ebc0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48527ebc0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48527ebc0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docs.google.com/presentation/d/1zvVwxJ04zf214ujSyKs-WahalehKll8IFVgxumDou5M/edit?usp=sharing" TargetMode="External"/><Relationship Id="rId4" Type="http://schemas.openxmlformats.org/officeDocument/2006/relationships/hyperlink" Target="https://github.com/Tian-ing/EnergyPredictionCA" TargetMode="External"/><Relationship Id="rId5" Type="http://schemas.openxmlformats.org/officeDocument/2006/relationships/hyperlink" Target="https://docs.google.com/presentation/d/1zvVwxJ04zf214ujSyKs-WahalehKll8IFVgxumDou5M/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26675" y="1322450"/>
            <a:ext cx="86538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44"/>
              <a:t>Predicting Energy Usage in California </a:t>
            </a:r>
            <a:endParaRPr/>
          </a:p>
          <a:p>
            <a:pPr indent="0" lvl="0" marL="0" rtl="0" algn="l">
              <a:spcBef>
                <a:spcPts val="0"/>
              </a:spcBef>
              <a:spcAft>
                <a:spcPts val="0"/>
              </a:spcAft>
              <a:buNone/>
            </a:pPr>
            <a:r>
              <a:rPr lang="en" sz="2088"/>
              <a:t>-UCI Capstone 2023</a:t>
            </a:r>
            <a:endParaRPr sz="2088"/>
          </a:p>
        </p:txBody>
      </p:sp>
      <p:sp>
        <p:nvSpPr>
          <p:cNvPr id="87" name="Google Shape;87;p13"/>
          <p:cNvSpPr txBox="1"/>
          <p:nvPr>
            <p:ph idx="1" type="subTitle"/>
          </p:nvPr>
        </p:nvSpPr>
        <p:spPr>
          <a:xfrm>
            <a:off x="729626" y="3172900"/>
            <a:ext cx="3250500" cy="54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Frank Dong, Yang Weng, Nima Hendi, Sean Lee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a:t>
            </a:r>
            <a:endParaRPr/>
          </a:p>
        </p:txBody>
      </p:sp>
      <p:sp>
        <p:nvSpPr>
          <p:cNvPr id="153" name="Google Shape;153;p22"/>
          <p:cNvSpPr txBox="1"/>
          <p:nvPr>
            <p:ph idx="1" type="body"/>
          </p:nvPr>
        </p:nvSpPr>
        <p:spPr>
          <a:xfrm>
            <a:off x="101625" y="2488750"/>
            <a:ext cx="49428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Select features with high correlation with target (&gt;0.85)</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Eliminate duplicate features: </a:t>
            </a:r>
            <a:endParaRPr/>
          </a:p>
          <a:p>
            <a:pPr indent="0" lvl="0" marL="457200" rtl="0" algn="l">
              <a:spcBef>
                <a:spcPts val="1200"/>
              </a:spcBef>
              <a:spcAft>
                <a:spcPts val="0"/>
              </a:spcAft>
              <a:buNone/>
            </a:pPr>
            <a:r>
              <a:rPr lang="en"/>
              <a:t># TNASB &amp; PEASB </a:t>
            </a:r>
            <a:endParaRPr/>
          </a:p>
          <a:p>
            <a:pPr indent="0" lvl="0" marL="457200" rtl="0" algn="l">
              <a:spcBef>
                <a:spcPts val="1200"/>
              </a:spcBef>
              <a:spcAft>
                <a:spcPts val="0"/>
              </a:spcAft>
              <a:buNone/>
            </a:pPr>
            <a:r>
              <a:rPr lang="en"/>
              <a:t># OPSCB &amp; OPISB</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Features from 306 down to 11</a:t>
            </a:r>
            <a:endParaRPr/>
          </a:p>
        </p:txBody>
      </p:sp>
      <p:sp>
        <p:nvSpPr>
          <p:cNvPr id="154" name="Google Shape;154;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5" name="Google Shape;155;p22"/>
          <p:cNvPicPr preferRelativeResize="0"/>
          <p:nvPr/>
        </p:nvPicPr>
        <p:blipFill>
          <a:blip r:embed="rId3">
            <a:alphaModFix/>
          </a:blip>
          <a:stretch>
            <a:fillRect/>
          </a:stretch>
        </p:blipFill>
        <p:spPr>
          <a:xfrm>
            <a:off x="5044425" y="1480100"/>
            <a:ext cx="4099575" cy="3269742"/>
          </a:xfrm>
          <a:prstGeom prst="rect">
            <a:avLst/>
          </a:prstGeom>
          <a:noFill/>
          <a:ln>
            <a:noFill/>
          </a:ln>
        </p:spPr>
      </p:pic>
      <p:sp>
        <p:nvSpPr>
          <p:cNvPr id="156" name="Google Shape;156;p22"/>
          <p:cNvSpPr txBox="1"/>
          <p:nvPr/>
        </p:nvSpPr>
        <p:spPr>
          <a:xfrm>
            <a:off x="5073850" y="1079900"/>
            <a:ext cx="404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Two year Residential Sector Prediction Sample</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target</a:t>
            </a:r>
            <a:endParaRPr/>
          </a:p>
        </p:txBody>
      </p:sp>
      <p:sp>
        <p:nvSpPr>
          <p:cNvPr id="162" name="Google Shape;162;p23"/>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Residential Consumption in CA</a:t>
            </a:r>
            <a:endParaRPr/>
          </a:p>
        </p:txBody>
      </p:sp>
      <p:pic>
        <p:nvPicPr>
          <p:cNvPr id="163" name="Google Shape;163;p23"/>
          <p:cNvPicPr preferRelativeResize="0"/>
          <p:nvPr/>
        </p:nvPicPr>
        <p:blipFill>
          <a:blip r:embed="rId3">
            <a:alphaModFix/>
          </a:blip>
          <a:stretch>
            <a:fillRect/>
          </a:stretch>
        </p:blipFill>
        <p:spPr>
          <a:xfrm>
            <a:off x="4212600" y="672638"/>
            <a:ext cx="4808300" cy="3798223"/>
          </a:xfrm>
          <a:prstGeom prst="rect">
            <a:avLst/>
          </a:prstGeom>
          <a:noFill/>
          <a:ln>
            <a:noFill/>
          </a:ln>
        </p:spPr>
      </p:pic>
      <p:sp>
        <p:nvSpPr>
          <p:cNvPr id="164" name="Google Shape;164;p23"/>
          <p:cNvSpPr txBox="1"/>
          <p:nvPr/>
        </p:nvSpPr>
        <p:spPr>
          <a:xfrm>
            <a:off x="4939750" y="4486775"/>
            <a:ext cx="382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Residential </a:t>
            </a:r>
            <a:r>
              <a:rPr lang="en">
                <a:latin typeface="Lato"/>
                <a:ea typeface="Lato"/>
                <a:cs typeface="Lato"/>
                <a:sym typeface="Lato"/>
              </a:rPr>
              <a:t>consumption</a:t>
            </a:r>
            <a:r>
              <a:rPr lang="en">
                <a:latin typeface="Lato"/>
                <a:ea typeface="Lato"/>
                <a:cs typeface="Lato"/>
                <a:sym typeface="Lato"/>
              </a:rPr>
              <a:t> growth over years.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Relation</a:t>
            </a:r>
            <a:endParaRPr/>
          </a:p>
        </p:txBody>
      </p:sp>
      <p:sp>
        <p:nvSpPr>
          <p:cNvPr id="170" name="Google Shape;170;p24"/>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Residential Consumption in CA</a:t>
            </a:r>
            <a:endParaRPr/>
          </a:p>
        </p:txBody>
      </p:sp>
      <p:sp>
        <p:nvSpPr>
          <p:cNvPr id="171" name="Google Shape;171;p24"/>
          <p:cNvSpPr txBox="1"/>
          <p:nvPr/>
        </p:nvSpPr>
        <p:spPr>
          <a:xfrm>
            <a:off x="4939750" y="4486775"/>
            <a:ext cx="382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Residential consumption Compare with main features</a:t>
            </a:r>
            <a:endParaRPr>
              <a:latin typeface="Lato"/>
              <a:ea typeface="Lato"/>
              <a:cs typeface="Lato"/>
              <a:sym typeface="Lato"/>
            </a:endParaRPr>
          </a:p>
        </p:txBody>
      </p:sp>
      <p:pic>
        <p:nvPicPr>
          <p:cNvPr id="172" name="Google Shape;172;p24"/>
          <p:cNvPicPr preferRelativeResize="0"/>
          <p:nvPr/>
        </p:nvPicPr>
        <p:blipFill>
          <a:blip r:embed="rId3">
            <a:alphaModFix/>
          </a:blip>
          <a:stretch>
            <a:fillRect/>
          </a:stretch>
        </p:blipFill>
        <p:spPr>
          <a:xfrm>
            <a:off x="4030900" y="642488"/>
            <a:ext cx="4808300" cy="38585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SARIMAX Validation</a:t>
            </a:r>
            <a:endParaRPr/>
          </a:p>
        </p:txBody>
      </p:sp>
      <p:sp>
        <p:nvSpPr>
          <p:cNvPr id="178" name="Google Shape;178;p25"/>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year prediction based on pca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050">
                <a:solidFill>
                  <a:srgbClr val="000000"/>
                </a:solidFill>
                <a:latin typeface="Arial"/>
                <a:ea typeface="Arial"/>
                <a:cs typeface="Arial"/>
                <a:sym typeface="Arial"/>
              </a:rPr>
              <a:t>MAPE: 0.009399553213092346</a:t>
            </a:r>
            <a:endParaRPr sz="10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79" name="Google Shape;179;p25"/>
          <p:cNvPicPr preferRelativeResize="0"/>
          <p:nvPr/>
        </p:nvPicPr>
        <p:blipFill>
          <a:blip r:embed="rId3">
            <a:alphaModFix/>
          </a:blip>
          <a:stretch>
            <a:fillRect/>
          </a:stretch>
        </p:blipFill>
        <p:spPr>
          <a:xfrm>
            <a:off x="4022125" y="902500"/>
            <a:ext cx="4808300" cy="36914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SARIMAX</a:t>
            </a:r>
            <a:r>
              <a:rPr lang="en"/>
              <a:t> Prediction</a:t>
            </a:r>
            <a:endParaRPr/>
          </a:p>
        </p:txBody>
      </p:sp>
      <p:sp>
        <p:nvSpPr>
          <p:cNvPr id="185" name="Google Shape;185;p26"/>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a:t>
            </a:r>
            <a:r>
              <a:rPr lang="en"/>
              <a:t> year prediction based on pca data</a:t>
            </a:r>
            <a:endParaRPr/>
          </a:p>
          <a:p>
            <a:pPr indent="0" lvl="0" marL="0" rtl="0" algn="l">
              <a:spcBef>
                <a:spcPts val="120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86" name="Google Shape;186;p26"/>
          <p:cNvPicPr preferRelativeResize="0"/>
          <p:nvPr/>
        </p:nvPicPr>
        <p:blipFill>
          <a:blip r:embed="rId3">
            <a:alphaModFix/>
          </a:blip>
          <a:stretch>
            <a:fillRect/>
          </a:stretch>
        </p:blipFill>
        <p:spPr>
          <a:xfrm>
            <a:off x="4183300" y="1146025"/>
            <a:ext cx="4808300" cy="36914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a:t>
            </a:r>
            <a:endParaRPr/>
          </a:p>
          <a:p>
            <a:pPr indent="0" lvl="0" marL="0" rtl="0" algn="l">
              <a:spcBef>
                <a:spcPts val="0"/>
              </a:spcBef>
              <a:spcAft>
                <a:spcPts val="0"/>
              </a:spcAft>
              <a:buNone/>
            </a:pPr>
            <a:r>
              <a:t/>
            </a:r>
            <a:endParaRPr b="0" sz="1000">
              <a:solidFill>
                <a:srgbClr val="000000"/>
              </a:solidFill>
              <a:latin typeface="Open Sans"/>
              <a:ea typeface="Open Sans"/>
              <a:cs typeface="Open Sans"/>
              <a:sym typeface="Open Sans"/>
            </a:endParaRPr>
          </a:p>
          <a:p>
            <a:pPr indent="0" lvl="0" marL="457200" rtl="0" algn="l">
              <a:spcBef>
                <a:spcPts val="0"/>
              </a:spcBef>
              <a:spcAft>
                <a:spcPts val="0"/>
              </a:spcAft>
              <a:buNone/>
            </a:pPr>
            <a:r>
              <a:t/>
            </a:r>
            <a:endParaRPr b="0" sz="1000">
              <a:solidFill>
                <a:srgbClr val="000000"/>
              </a:solidFill>
              <a:latin typeface="Open Sans"/>
              <a:ea typeface="Open Sans"/>
              <a:cs typeface="Open Sans"/>
              <a:sym typeface="Open Sans"/>
            </a:endParaRPr>
          </a:p>
        </p:txBody>
      </p:sp>
      <p:sp>
        <p:nvSpPr>
          <p:cNvPr id="192" name="Google Shape;192;p2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cleaned the data, wrangled data and partial analysis and modeling. </a:t>
            </a:r>
            <a:endParaRPr/>
          </a:p>
          <a:p>
            <a:pPr indent="0" lvl="0" marL="0" rtl="0" algn="l">
              <a:spcBef>
                <a:spcPts val="1200"/>
              </a:spcBef>
              <a:spcAft>
                <a:spcPts val="1200"/>
              </a:spcAft>
              <a:buNone/>
            </a:pPr>
            <a:r>
              <a:rPr lang="en"/>
              <a:t>Now we are heading to dig deeper in analysis and apply other model for </a:t>
            </a:r>
            <a:r>
              <a:rPr lang="en"/>
              <a:t>comparisons</a:t>
            </a:r>
            <a:r>
              <a:rPr lang="en"/>
              <a:t>. </a:t>
            </a:r>
            <a:endParaRPr/>
          </a:p>
        </p:txBody>
      </p:sp>
      <p:sp>
        <p:nvSpPr>
          <p:cNvPr id="193" name="Google Shape;193;p27"/>
          <p:cNvSpPr txBox="1"/>
          <p:nvPr/>
        </p:nvSpPr>
        <p:spPr>
          <a:xfrm>
            <a:off x="3410475" y="2226725"/>
            <a:ext cx="5733600" cy="2931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100"/>
              <a:t>●</a:t>
            </a:r>
            <a:r>
              <a:rPr lang="en" sz="700">
                <a:latin typeface="Times New Roman"/>
                <a:ea typeface="Times New Roman"/>
                <a:cs typeface="Times New Roman"/>
                <a:sym typeface="Times New Roman"/>
              </a:rPr>
              <a:t>  	</a:t>
            </a:r>
            <a:r>
              <a:rPr lang="en" sz="1100"/>
              <a:t>Winter</a:t>
            </a:r>
            <a:endParaRPr sz="1100"/>
          </a:p>
          <a:p>
            <a:pPr indent="0" lvl="0" marL="914400" rtl="0" algn="l">
              <a:lnSpc>
                <a:spcPct val="115000"/>
              </a:lnSpc>
              <a:spcBef>
                <a:spcPts val="0"/>
              </a:spcBef>
              <a:spcAft>
                <a:spcPts val="0"/>
              </a:spcAft>
              <a:buNone/>
            </a:pPr>
            <a:r>
              <a:rPr lang="en" sz="1100"/>
              <a:t>○</a:t>
            </a:r>
            <a:r>
              <a:rPr lang="en" sz="700">
                <a:latin typeface="Times New Roman"/>
                <a:ea typeface="Times New Roman"/>
                <a:cs typeface="Times New Roman"/>
                <a:sym typeface="Times New Roman"/>
              </a:rPr>
              <a:t>  	</a:t>
            </a:r>
            <a:r>
              <a:rPr lang="en" sz="1100"/>
              <a:t>Weeks 8-10	</a:t>
            </a:r>
            <a:r>
              <a:rPr lang="en" sz="1100">
                <a:solidFill>
                  <a:srgbClr val="B7B7B7"/>
                </a:solidFill>
              </a:rPr>
              <a:t>Data sets Collection and Combination </a:t>
            </a:r>
            <a:endParaRPr sz="1100">
              <a:solidFill>
                <a:srgbClr val="B7B7B7"/>
              </a:solidFill>
            </a:endParaRPr>
          </a:p>
          <a:p>
            <a:pPr indent="0" lvl="0" marL="914400" rtl="0" algn="l">
              <a:lnSpc>
                <a:spcPct val="115000"/>
              </a:lnSpc>
              <a:spcBef>
                <a:spcPts val="0"/>
              </a:spcBef>
              <a:spcAft>
                <a:spcPts val="0"/>
              </a:spcAft>
              <a:buNone/>
            </a:pPr>
            <a:r>
              <a:rPr lang="en" sz="1100">
                <a:solidFill>
                  <a:srgbClr val="B7B7B7"/>
                </a:solidFill>
              </a:rPr>
              <a:t>(PostgreSQL database, github repo)</a:t>
            </a:r>
            <a:endParaRPr sz="1100">
              <a:solidFill>
                <a:srgbClr val="B7B7B7"/>
              </a:solidFill>
            </a:endParaRPr>
          </a:p>
          <a:p>
            <a:pPr indent="0" lvl="0" marL="457200" rtl="0" algn="l">
              <a:lnSpc>
                <a:spcPct val="115000"/>
              </a:lnSpc>
              <a:spcBef>
                <a:spcPts val="0"/>
              </a:spcBef>
              <a:spcAft>
                <a:spcPts val="0"/>
              </a:spcAft>
              <a:buNone/>
            </a:pPr>
            <a:r>
              <a:rPr lang="en" sz="1100"/>
              <a:t>●</a:t>
            </a:r>
            <a:r>
              <a:rPr lang="en" sz="700">
                <a:latin typeface="Times New Roman"/>
                <a:ea typeface="Times New Roman"/>
                <a:cs typeface="Times New Roman"/>
                <a:sym typeface="Times New Roman"/>
              </a:rPr>
              <a:t>  	</a:t>
            </a:r>
            <a:r>
              <a:rPr lang="en" sz="1100"/>
              <a:t>Spring</a:t>
            </a:r>
            <a:endParaRPr sz="1100"/>
          </a:p>
          <a:p>
            <a:pPr indent="0" lvl="0" marL="914400" rtl="0" algn="l">
              <a:lnSpc>
                <a:spcPct val="115000"/>
              </a:lnSpc>
              <a:spcBef>
                <a:spcPts val="0"/>
              </a:spcBef>
              <a:spcAft>
                <a:spcPts val="0"/>
              </a:spcAft>
              <a:buNone/>
            </a:pPr>
            <a:r>
              <a:rPr lang="en" sz="1100"/>
              <a:t>○</a:t>
            </a:r>
            <a:r>
              <a:rPr lang="en" sz="700">
                <a:latin typeface="Times New Roman"/>
                <a:ea typeface="Times New Roman"/>
                <a:cs typeface="Times New Roman"/>
                <a:sym typeface="Times New Roman"/>
              </a:rPr>
              <a:t>  	</a:t>
            </a:r>
            <a:r>
              <a:rPr lang="en" sz="1100"/>
              <a:t>Weeks 1-2  	</a:t>
            </a:r>
            <a:r>
              <a:rPr lang="en" sz="1100">
                <a:solidFill>
                  <a:srgbClr val="4A86E8"/>
                </a:solidFill>
              </a:rPr>
              <a:t>Data sets EDA </a:t>
            </a:r>
            <a:endParaRPr sz="1100">
              <a:solidFill>
                <a:srgbClr val="4A86E8"/>
              </a:solidFill>
            </a:endParaRPr>
          </a:p>
          <a:p>
            <a:pPr indent="0" lvl="0" marL="914400" rtl="0" algn="l">
              <a:lnSpc>
                <a:spcPct val="115000"/>
              </a:lnSpc>
              <a:spcBef>
                <a:spcPts val="0"/>
              </a:spcBef>
              <a:spcAft>
                <a:spcPts val="0"/>
              </a:spcAft>
              <a:buNone/>
            </a:pPr>
            <a:r>
              <a:rPr lang="en" sz="1100">
                <a:solidFill>
                  <a:srgbClr val="4A86E8"/>
                </a:solidFill>
              </a:rPr>
              <a:t>(Method defined and validated, applying to other models)</a:t>
            </a:r>
            <a:endParaRPr sz="1100">
              <a:solidFill>
                <a:srgbClr val="4A86E8"/>
              </a:solidFill>
            </a:endParaRPr>
          </a:p>
          <a:p>
            <a:pPr indent="0" lvl="0" marL="914400" rtl="0" algn="l">
              <a:lnSpc>
                <a:spcPct val="115000"/>
              </a:lnSpc>
              <a:spcBef>
                <a:spcPts val="0"/>
              </a:spcBef>
              <a:spcAft>
                <a:spcPts val="0"/>
              </a:spcAft>
              <a:buNone/>
            </a:pPr>
            <a:r>
              <a:rPr lang="en" sz="1100"/>
              <a:t>○</a:t>
            </a:r>
            <a:r>
              <a:rPr lang="en" sz="700">
                <a:latin typeface="Times New Roman"/>
                <a:ea typeface="Times New Roman"/>
                <a:cs typeface="Times New Roman"/>
                <a:sym typeface="Times New Roman"/>
              </a:rPr>
              <a:t>  	</a:t>
            </a:r>
            <a:r>
              <a:rPr lang="en" sz="1100"/>
              <a:t>Weeks 3-4  	</a:t>
            </a:r>
            <a:r>
              <a:rPr lang="en" sz="1100">
                <a:solidFill>
                  <a:srgbClr val="4A86E8"/>
                </a:solidFill>
              </a:rPr>
              <a:t>Statistic Model fit, and Machine learning Model fit</a:t>
            </a:r>
            <a:endParaRPr sz="1100">
              <a:solidFill>
                <a:srgbClr val="4A86E8"/>
              </a:solidFill>
            </a:endParaRPr>
          </a:p>
          <a:p>
            <a:pPr indent="0" lvl="0" marL="914400" rtl="0" algn="l">
              <a:lnSpc>
                <a:spcPct val="115000"/>
              </a:lnSpc>
              <a:spcBef>
                <a:spcPts val="0"/>
              </a:spcBef>
              <a:spcAft>
                <a:spcPts val="0"/>
              </a:spcAft>
              <a:buNone/>
            </a:pPr>
            <a:r>
              <a:rPr lang="en" sz="1100">
                <a:solidFill>
                  <a:srgbClr val="4A86E8"/>
                </a:solidFill>
              </a:rPr>
              <a:t>(SARIMAX model applied, working on other models)</a:t>
            </a:r>
            <a:endParaRPr sz="1100">
              <a:solidFill>
                <a:srgbClr val="4A86E8"/>
              </a:solidFill>
            </a:endParaRPr>
          </a:p>
          <a:p>
            <a:pPr indent="0" lvl="0" marL="914400" rtl="0" algn="l">
              <a:lnSpc>
                <a:spcPct val="115000"/>
              </a:lnSpc>
              <a:spcBef>
                <a:spcPts val="0"/>
              </a:spcBef>
              <a:spcAft>
                <a:spcPts val="0"/>
              </a:spcAft>
              <a:buNone/>
            </a:pPr>
            <a:r>
              <a:rPr lang="en" sz="1100"/>
              <a:t>○</a:t>
            </a:r>
            <a:r>
              <a:rPr lang="en" sz="700">
                <a:latin typeface="Times New Roman"/>
                <a:ea typeface="Times New Roman"/>
                <a:cs typeface="Times New Roman"/>
                <a:sym typeface="Times New Roman"/>
              </a:rPr>
              <a:t>  	</a:t>
            </a:r>
            <a:r>
              <a:rPr lang="en" sz="1100"/>
              <a:t>Weeks 5-6  	</a:t>
            </a:r>
            <a:r>
              <a:rPr lang="en" sz="1100">
                <a:solidFill>
                  <a:srgbClr val="4A86E8"/>
                </a:solidFill>
              </a:rPr>
              <a:t>Model validation and visualization</a:t>
            </a:r>
            <a:endParaRPr sz="1100">
              <a:solidFill>
                <a:srgbClr val="4A86E8"/>
              </a:solidFill>
            </a:endParaRPr>
          </a:p>
          <a:p>
            <a:pPr indent="0" lvl="0" marL="914400" rtl="0" algn="l">
              <a:lnSpc>
                <a:spcPct val="115000"/>
              </a:lnSpc>
              <a:spcBef>
                <a:spcPts val="0"/>
              </a:spcBef>
              <a:spcAft>
                <a:spcPts val="0"/>
              </a:spcAft>
              <a:buNone/>
            </a:pPr>
            <a:r>
              <a:rPr lang="en" sz="1100">
                <a:solidFill>
                  <a:srgbClr val="4A86E8"/>
                </a:solidFill>
              </a:rPr>
              <a:t>(SARIMAX model applied, working on other models)</a:t>
            </a:r>
            <a:endParaRPr sz="1100">
              <a:solidFill>
                <a:srgbClr val="4A86E8"/>
              </a:solidFill>
            </a:endParaRPr>
          </a:p>
          <a:p>
            <a:pPr indent="0" lvl="0" marL="914400" rtl="0" algn="l">
              <a:lnSpc>
                <a:spcPct val="115000"/>
              </a:lnSpc>
              <a:spcBef>
                <a:spcPts val="0"/>
              </a:spcBef>
              <a:spcAft>
                <a:spcPts val="0"/>
              </a:spcAft>
              <a:buNone/>
            </a:pPr>
            <a:r>
              <a:rPr lang="en" sz="1100"/>
              <a:t>○</a:t>
            </a:r>
            <a:r>
              <a:rPr lang="en" sz="700">
                <a:latin typeface="Times New Roman"/>
                <a:ea typeface="Times New Roman"/>
                <a:cs typeface="Times New Roman"/>
                <a:sym typeface="Times New Roman"/>
              </a:rPr>
              <a:t>  	</a:t>
            </a:r>
            <a:r>
              <a:rPr lang="en" sz="1100"/>
              <a:t>Weeks 7-8  	</a:t>
            </a:r>
            <a:r>
              <a:rPr lang="en" sz="1100">
                <a:solidFill>
                  <a:srgbClr val="4A86E8"/>
                </a:solidFill>
              </a:rPr>
              <a:t>Model analyze</a:t>
            </a:r>
            <a:endParaRPr sz="1100">
              <a:solidFill>
                <a:srgbClr val="4A86E8"/>
              </a:solidFill>
            </a:endParaRPr>
          </a:p>
          <a:p>
            <a:pPr indent="0" lvl="0" marL="914400" rtl="0" algn="l">
              <a:lnSpc>
                <a:spcPct val="115000"/>
              </a:lnSpc>
              <a:spcBef>
                <a:spcPts val="0"/>
              </a:spcBef>
              <a:spcAft>
                <a:spcPts val="0"/>
              </a:spcAft>
              <a:buNone/>
            </a:pPr>
            <a:r>
              <a:rPr lang="en" sz="1100">
                <a:solidFill>
                  <a:srgbClr val="4A86E8"/>
                </a:solidFill>
              </a:rPr>
              <a:t>(SARIMAX model applied, working on other models)</a:t>
            </a:r>
            <a:endParaRPr sz="1100">
              <a:solidFill>
                <a:srgbClr val="4A86E8"/>
              </a:solidFill>
            </a:endParaRPr>
          </a:p>
          <a:p>
            <a:pPr indent="0" lvl="0" marL="914400" rtl="0" algn="l">
              <a:lnSpc>
                <a:spcPct val="115000"/>
              </a:lnSpc>
              <a:spcBef>
                <a:spcPts val="0"/>
              </a:spcBef>
              <a:spcAft>
                <a:spcPts val="0"/>
              </a:spcAft>
              <a:buNone/>
            </a:pPr>
            <a:r>
              <a:rPr lang="en" sz="1100"/>
              <a:t>○</a:t>
            </a:r>
            <a:r>
              <a:rPr lang="en" sz="700">
                <a:latin typeface="Times New Roman"/>
                <a:ea typeface="Times New Roman"/>
                <a:cs typeface="Times New Roman"/>
                <a:sym typeface="Times New Roman"/>
              </a:rPr>
              <a:t>  	</a:t>
            </a:r>
            <a:r>
              <a:rPr lang="en" sz="1100"/>
              <a:t>Weeks 9-10	Final report</a:t>
            </a:r>
            <a:endParaRPr sz="11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endParaRPr/>
          </a:p>
          <a:p>
            <a:pPr indent="-292100" lvl="0" marL="457200" rtl="0" algn="l">
              <a:spcBef>
                <a:spcPts val="0"/>
              </a:spcBef>
              <a:spcAft>
                <a:spcPts val="0"/>
              </a:spcAft>
              <a:buClr>
                <a:srgbClr val="000000"/>
              </a:buClr>
              <a:buSzPts val="1000"/>
              <a:buFont typeface="Open Sans"/>
              <a:buChar char="●"/>
            </a:pPr>
            <a:r>
              <a:rPr b="0" lang="en" sz="1000">
                <a:solidFill>
                  <a:srgbClr val="000000"/>
                </a:solidFill>
                <a:latin typeface="Open Sans"/>
                <a:ea typeface="Open Sans"/>
                <a:cs typeface="Open Sans"/>
                <a:sym typeface="Open Sans"/>
              </a:rPr>
              <a:t>Project objective: clear statement of the problem</a:t>
            </a:r>
            <a:endParaRPr b="0" sz="1000">
              <a:solidFill>
                <a:srgbClr val="000000"/>
              </a:solidFill>
              <a:latin typeface="Open Sans"/>
              <a:ea typeface="Open Sans"/>
              <a:cs typeface="Open Sans"/>
              <a:sym typeface="Open Sans"/>
            </a:endParaRPr>
          </a:p>
          <a:p>
            <a:pPr indent="-292100" lvl="0" marL="457200" rtl="0" algn="l">
              <a:spcBef>
                <a:spcPts val="0"/>
              </a:spcBef>
              <a:spcAft>
                <a:spcPts val="0"/>
              </a:spcAft>
              <a:buClr>
                <a:srgbClr val="000000"/>
              </a:buClr>
              <a:buSzPts val="1000"/>
              <a:buFont typeface="Open Sans"/>
              <a:buChar char="●"/>
            </a:pPr>
            <a:r>
              <a:rPr b="0" lang="en" sz="1000">
                <a:solidFill>
                  <a:srgbClr val="000000"/>
                </a:solidFill>
                <a:latin typeface="Open Sans"/>
                <a:ea typeface="Open Sans"/>
                <a:cs typeface="Open Sans"/>
                <a:sym typeface="Open Sans"/>
              </a:rPr>
              <a:t>Available data + sources</a:t>
            </a:r>
            <a:endParaRPr b="0" sz="1000">
              <a:solidFill>
                <a:srgbClr val="000000"/>
              </a:solidFill>
              <a:latin typeface="Open Sans"/>
              <a:ea typeface="Open Sans"/>
              <a:cs typeface="Open Sans"/>
              <a:sym typeface="Open Sans"/>
            </a:endParaRPr>
          </a:p>
        </p:txBody>
      </p:sp>
      <p:sp>
        <p:nvSpPr>
          <p:cNvPr id="94" name="Google Shape;94;p14"/>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In this project, we want to develop a system to forecast energy usage per sector (residential, commercial, industrial) and per source for California.</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 </a:t>
            </a:r>
            <a:endParaRPr sz="1400"/>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 (California)</a:t>
            </a:r>
            <a:endParaRPr/>
          </a:p>
          <a:p>
            <a:pPr indent="0" lvl="0" marL="0" rtl="0" algn="l">
              <a:spcBef>
                <a:spcPts val="0"/>
              </a:spcBef>
              <a:spcAft>
                <a:spcPts val="0"/>
              </a:spcAft>
              <a:buNone/>
            </a:pPr>
            <a:r>
              <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historical data from 1960 to 2020, from CA and US.  (more than 10,000 features)</a:t>
            </a:r>
            <a:endParaRPr/>
          </a:p>
          <a:p>
            <a:pPr indent="0" lvl="0" marL="0" rtl="0" algn="l">
              <a:spcBef>
                <a:spcPts val="1200"/>
              </a:spcBef>
              <a:spcAft>
                <a:spcPts val="0"/>
              </a:spcAft>
              <a:buNone/>
            </a:pPr>
            <a:r>
              <a:rPr lang="en"/>
              <a:t>Prediction for the next 2 year (2020-2022), 5 year (2020-2025),and 10 year (2020-2030).</a:t>
            </a:r>
            <a:endParaRPr/>
          </a:p>
          <a:p>
            <a:pPr indent="0" lvl="0" marL="0" rtl="0" algn="l">
              <a:spcBef>
                <a:spcPts val="1200"/>
              </a:spcBef>
              <a:spcAft>
                <a:spcPts val="0"/>
              </a:spcAft>
              <a:buNone/>
            </a:pPr>
            <a:r>
              <a:rPr lang="en"/>
              <a:t>Prediction for energy uses for Residential, commencial, industrial, Transportation and Total consumption. </a:t>
            </a:r>
            <a:endParaRPr/>
          </a:p>
          <a:p>
            <a:pPr indent="0" lvl="0" marL="0" rtl="0" algn="l">
              <a:spcBef>
                <a:spcPts val="1200"/>
              </a:spcBef>
              <a:spcAft>
                <a:spcPts val="0"/>
              </a:spcAft>
              <a:buNone/>
            </a:pPr>
            <a:r>
              <a:rPr lang="en"/>
              <a:t>Prediction for energy uses for Coal, Natural Gas, Petroleum, Nuclear, Renewable Energy.</a:t>
            </a:r>
            <a:endParaRPr/>
          </a:p>
          <a:p>
            <a:pPr indent="0" lvl="0" marL="0" rtl="0" algn="l">
              <a:spcBef>
                <a:spcPts val="1200"/>
              </a:spcBef>
              <a:spcAft>
                <a:spcPts val="1200"/>
              </a:spcAft>
              <a:buNone/>
            </a:pPr>
            <a:r>
              <a:t/>
            </a:r>
            <a:endParaRPr/>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30000" y="1318650"/>
            <a:ext cx="3287400" cy="221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Description and Management</a:t>
            </a:r>
            <a:endParaRPr/>
          </a:p>
          <a:p>
            <a:pPr indent="0" lvl="0" marL="457200" rtl="0" algn="l">
              <a:spcBef>
                <a:spcPts val="0"/>
              </a:spcBef>
              <a:spcAft>
                <a:spcPts val="0"/>
              </a:spcAft>
              <a:buNone/>
            </a:pPr>
            <a:r>
              <a:t/>
            </a:r>
            <a:endParaRPr b="0" sz="1000">
              <a:solidFill>
                <a:srgbClr val="000000"/>
              </a:solidFill>
              <a:latin typeface="Open Sans"/>
              <a:ea typeface="Open Sans"/>
              <a:cs typeface="Open Sans"/>
              <a:sym typeface="Open Sans"/>
            </a:endParaRPr>
          </a:p>
        </p:txBody>
      </p:sp>
      <p:sp>
        <p:nvSpPr>
          <p:cNvPr id="108" name="Google Shape;108;p16"/>
          <p:cNvSpPr txBox="1"/>
          <p:nvPr>
            <p:ph idx="1" type="subTitle"/>
          </p:nvPr>
        </p:nvSpPr>
        <p:spPr>
          <a:xfrm>
            <a:off x="5192975" y="901050"/>
            <a:ext cx="2530200" cy="793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Predicting energy uses: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https://docs.google.com/presentation/d/1zvVwxJ04zf214ujSyKs-WahalehKll8IFVgxumDou5M/edit?usp=sharing</a:t>
            </a:r>
            <a:endParaRPr/>
          </a:p>
        </p:txBody>
      </p:sp>
      <p:sp>
        <p:nvSpPr>
          <p:cNvPr id="109" name="Google Shape;109;p16"/>
          <p:cNvSpPr txBox="1"/>
          <p:nvPr>
            <p:ph idx="2" type="body"/>
          </p:nvPr>
        </p:nvSpPr>
        <p:spPr>
          <a:xfrm>
            <a:off x="5029700" y="2312350"/>
            <a:ext cx="3429000" cy="249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project, we will be using data from U.S. Energy Information Administration (https://www.eia.gov/totalenergy/data) and California Energy Commission website (https://www.energy.ca.gov/data-reports). We will be working on datasets that provide monthly energy usage, effects of temperature, and different needs of resources for different sectors. The data sets will be in CSV and EXCEL formats.</a:t>
            </a:r>
            <a:endParaRPr/>
          </a:p>
        </p:txBody>
      </p:sp>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16"/>
          <p:cNvSpPr txBox="1"/>
          <p:nvPr>
            <p:ph idx="1" type="subTitle"/>
          </p:nvPr>
        </p:nvSpPr>
        <p:spPr>
          <a:xfrm>
            <a:off x="5151277" y="1694850"/>
            <a:ext cx="28836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u="sng">
                <a:solidFill>
                  <a:schemeClr val="hlink"/>
                </a:solidFill>
                <a:hlinkClick r:id="rId4"/>
              </a:rPr>
              <a:t>SQL database Github Repository</a:t>
            </a:r>
            <a:endParaRPr sz="1100"/>
          </a:p>
        </p:txBody>
      </p:sp>
      <p:sp>
        <p:nvSpPr>
          <p:cNvPr id="112" name="Google Shape;112;p16"/>
          <p:cNvSpPr txBox="1"/>
          <p:nvPr/>
        </p:nvSpPr>
        <p:spPr>
          <a:xfrm>
            <a:off x="5151275" y="470000"/>
            <a:ext cx="2571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Link to data slide decks: </a:t>
            </a:r>
            <a:r>
              <a:rPr b="1" lang="en" sz="800" u="sng">
                <a:solidFill>
                  <a:schemeClr val="accent5"/>
                </a:solidFill>
                <a:hlinkClick r:id="rId5">
                  <a:extLst>
                    <a:ext uri="{A12FA001-AC4F-418D-AE19-62706E023703}">
                      <ahyp:hlinkClr val="tx"/>
                    </a:ext>
                  </a:extLst>
                </a:hlinkClick>
              </a:rPr>
              <a:t>data_uci_capstone</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(PostgreSql)</a:t>
            </a:r>
            <a:endParaRPr/>
          </a:p>
        </p:txBody>
      </p:sp>
      <p:sp>
        <p:nvSpPr>
          <p:cNvPr id="118" name="Google Shape;118;p17"/>
          <p:cNvSpPr txBox="1"/>
          <p:nvPr>
            <p:ph idx="1" type="body"/>
          </p:nvPr>
        </p:nvSpPr>
        <p:spPr>
          <a:xfrm>
            <a:off x="729450" y="2078875"/>
            <a:ext cx="7688700" cy="26709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Database store more than ten thousands different features, combined from different category of energy uses, and price.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Data are linked together by MSN index, MSN translation included in data file.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Independent variable: price and consumption table named (All and Price_CA)</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Target variable: 5 energy source table and 5 energy sector table.</a:t>
            </a:r>
            <a:endParaRPr/>
          </a:p>
        </p:txBody>
      </p:sp>
      <p:sp>
        <p:nvSpPr>
          <p:cNvPr id="119" name="Google Shape;119;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Pipeline</a:t>
            </a:r>
            <a:endParaRPr/>
          </a:p>
        </p:txBody>
      </p:sp>
      <p:sp>
        <p:nvSpPr>
          <p:cNvPr id="125" name="Google Shape;125;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6868" lvl="0" marL="457200" rtl="0" algn="l">
              <a:lnSpc>
                <a:spcPct val="200000"/>
              </a:lnSpc>
              <a:spcBef>
                <a:spcPts val="0"/>
              </a:spcBef>
              <a:spcAft>
                <a:spcPts val="0"/>
              </a:spcAft>
              <a:buSzPts val="1863"/>
              <a:buChar char="●"/>
            </a:pPr>
            <a:r>
              <a:rPr lang="en" sz="1862"/>
              <a:t>Concatenate target variable and response variable</a:t>
            </a:r>
            <a:endParaRPr sz="1862"/>
          </a:p>
          <a:p>
            <a:pPr indent="-346868" lvl="0" marL="457200" rtl="0" algn="l">
              <a:lnSpc>
                <a:spcPct val="200000"/>
              </a:lnSpc>
              <a:spcBef>
                <a:spcPts val="0"/>
              </a:spcBef>
              <a:spcAft>
                <a:spcPts val="0"/>
              </a:spcAft>
              <a:buSzPts val="1863"/>
              <a:buChar char="●"/>
            </a:pPr>
            <a:r>
              <a:rPr lang="en" sz="1862"/>
              <a:t>Transform the data base to be list of features</a:t>
            </a:r>
            <a:endParaRPr sz="1862"/>
          </a:p>
          <a:p>
            <a:pPr indent="-346868" lvl="0" marL="457200" rtl="0" algn="l">
              <a:lnSpc>
                <a:spcPct val="200000"/>
              </a:lnSpc>
              <a:spcBef>
                <a:spcPts val="0"/>
              </a:spcBef>
              <a:spcAft>
                <a:spcPts val="0"/>
              </a:spcAft>
              <a:buSzPts val="1863"/>
              <a:buChar char="●"/>
            </a:pPr>
            <a:r>
              <a:rPr lang="en" sz="1862"/>
              <a:t>Convert the value to numerical</a:t>
            </a:r>
            <a:endParaRPr sz="1862"/>
          </a:p>
          <a:p>
            <a:pPr indent="-346868" lvl="0" marL="457200" rtl="0" algn="l">
              <a:lnSpc>
                <a:spcPct val="200000"/>
              </a:lnSpc>
              <a:spcBef>
                <a:spcPts val="0"/>
              </a:spcBef>
              <a:spcAft>
                <a:spcPts val="0"/>
              </a:spcAft>
              <a:buSzPts val="1863"/>
              <a:buChar char="●"/>
            </a:pPr>
            <a:r>
              <a:rPr lang="en" sz="1862"/>
              <a:t>Fill in all the NA with 0 (Considering filling with mean value instead)</a:t>
            </a:r>
            <a:endParaRPr sz="1862"/>
          </a:p>
          <a:p>
            <a:pPr indent="-346868" lvl="0" marL="457200" rtl="0" algn="l">
              <a:lnSpc>
                <a:spcPct val="200000"/>
              </a:lnSpc>
              <a:spcBef>
                <a:spcPts val="0"/>
              </a:spcBef>
              <a:spcAft>
                <a:spcPts val="0"/>
              </a:spcAft>
              <a:buSzPts val="1863"/>
              <a:buChar char="●"/>
            </a:pPr>
            <a:r>
              <a:rPr lang="en" sz="1862"/>
              <a:t>Data Normalization</a:t>
            </a:r>
            <a:endParaRPr sz="186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522775" y="1257950"/>
            <a:ext cx="52194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(un</a:t>
            </a:r>
            <a:r>
              <a:rPr lang="en"/>
              <a:t>normalized</a:t>
            </a:r>
            <a:r>
              <a:rPr lang="en"/>
              <a:t>):</a:t>
            </a:r>
            <a:endParaRPr/>
          </a:p>
        </p:txBody>
      </p:sp>
      <p:sp>
        <p:nvSpPr>
          <p:cNvPr id="131" name="Google Shape;131;p19"/>
          <p:cNvSpPr txBox="1"/>
          <p:nvPr>
            <p:ph idx="1" type="body"/>
          </p:nvPr>
        </p:nvSpPr>
        <p:spPr>
          <a:xfrm>
            <a:off x="0" y="2344850"/>
            <a:ext cx="4032300" cy="19305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2788"/>
              <a:t>Residential Energy Consumption Prediction vs price features (named in MSB index):</a:t>
            </a:r>
            <a:endParaRPr sz="2788"/>
          </a:p>
          <a:p>
            <a:pPr indent="0" lvl="0" marL="0" rtl="0" algn="l">
              <a:spcBef>
                <a:spcPts val="1200"/>
              </a:spcBef>
              <a:spcAft>
                <a:spcPts val="0"/>
              </a:spcAft>
              <a:buNone/>
            </a:pPr>
            <a:r>
              <a:t/>
            </a:r>
            <a:endParaRPr sz="2788"/>
          </a:p>
          <a:p>
            <a:pPr indent="0" lvl="0" marL="0" rtl="0" algn="l">
              <a:spcBef>
                <a:spcPts val="1200"/>
              </a:spcBef>
              <a:spcAft>
                <a:spcPts val="1200"/>
              </a:spcAft>
              <a:buNone/>
            </a:pPr>
            <a:r>
              <a:rPr lang="en" sz="2788"/>
              <a:t>Predict next year(or specified year) energy consumption based on other given prices.</a:t>
            </a:r>
            <a:endParaRPr/>
          </a:p>
        </p:txBody>
      </p:sp>
      <p:sp>
        <p:nvSpPr>
          <p:cNvPr id="132" name="Google Shape;132;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3" name="Google Shape;133;p19"/>
          <p:cNvGraphicFramePr/>
          <p:nvPr/>
        </p:nvGraphicFramePr>
        <p:xfrm>
          <a:off x="4032250" y="2344850"/>
          <a:ext cx="3000000" cy="3000000"/>
        </p:xfrm>
        <a:graphic>
          <a:graphicData uri="http://schemas.openxmlformats.org/drawingml/2006/table">
            <a:tbl>
              <a:tblPr>
                <a:noFill/>
                <a:tableStyleId>{91E7A3AB-8864-4DF2-9E92-D2377ACB1951}</a:tableStyleId>
              </a:tblPr>
              <a:tblGrid>
                <a:gridCol w="1010550"/>
                <a:gridCol w="1010550"/>
                <a:gridCol w="1010550"/>
                <a:gridCol w="1010550"/>
                <a:gridCol w="1010550"/>
              </a:tblGrid>
              <a:tr h="609575">
                <a:tc>
                  <a:txBody>
                    <a:bodyPr/>
                    <a:lstStyle/>
                    <a:p>
                      <a:pPr indent="0" lvl="0" marL="0" rtl="0" algn="l">
                        <a:spcBef>
                          <a:spcPts val="0"/>
                        </a:spcBef>
                        <a:spcAft>
                          <a:spcPts val="0"/>
                        </a:spcAft>
                        <a:buNone/>
                      </a:pPr>
                      <a:r>
                        <a:rPr lang="en"/>
                        <a:t>Years</a:t>
                      </a:r>
                      <a:endParaRPr/>
                    </a:p>
                  </a:txBody>
                  <a:tcPr marT="91425" marB="91425" marR="91425" marL="91425"/>
                </a:tc>
                <a:tc>
                  <a:txBody>
                    <a:bodyPr/>
                    <a:lstStyle/>
                    <a:p>
                      <a:pPr indent="0" lvl="0" marL="0" rtl="0" algn="l">
                        <a:spcBef>
                          <a:spcPts val="0"/>
                        </a:spcBef>
                        <a:spcAft>
                          <a:spcPts val="0"/>
                        </a:spcAft>
                        <a:buNone/>
                      </a:pPr>
                      <a:r>
                        <a:rPr lang="en"/>
                        <a:t>ARICD</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ZWCDP</a:t>
                      </a:r>
                      <a:endParaRPr/>
                    </a:p>
                  </a:txBody>
                  <a:tcPr marT="91425" marB="91425" marR="91425" marL="91425"/>
                </a:tc>
                <a:tc>
                  <a:txBody>
                    <a:bodyPr/>
                    <a:lstStyle/>
                    <a:p>
                      <a:pPr indent="0" lvl="0" marL="0" rtl="0" algn="l">
                        <a:spcBef>
                          <a:spcPts val="0"/>
                        </a:spcBef>
                        <a:spcAft>
                          <a:spcPts val="0"/>
                        </a:spcAft>
                        <a:buNone/>
                      </a:pPr>
                      <a:r>
                        <a:rPr lang="en"/>
                        <a:t>Residential  CA</a:t>
                      </a:r>
                      <a:endParaRPr/>
                    </a:p>
                  </a:txBody>
                  <a:tcPr marT="91425" marB="91425" marR="91425" marL="91425"/>
                </a:tc>
              </a:tr>
              <a:tr h="440325">
                <a:tc>
                  <a:txBody>
                    <a:bodyPr/>
                    <a:lstStyle/>
                    <a:p>
                      <a:pPr indent="0" lvl="0" marL="0" rtl="0" algn="l">
                        <a:spcBef>
                          <a:spcPts val="0"/>
                        </a:spcBef>
                        <a:spcAft>
                          <a:spcPts val="0"/>
                        </a:spcAft>
                        <a:buNone/>
                      </a:pPr>
                      <a:r>
                        <a:rPr lang="en"/>
                        <a:t>1970</a:t>
                      </a:r>
                      <a:endParaRPr/>
                    </a:p>
                  </a:txBody>
                  <a:tcPr marT="91425" marB="91425" marR="91425" marL="91425"/>
                </a:tc>
                <a:tc>
                  <a:txBody>
                    <a:bodyPr/>
                    <a:lstStyle/>
                    <a:p>
                      <a:pPr indent="0" lvl="0" marL="0" rtl="0" algn="l">
                        <a:spcBef>
                          <a:spcPts val="0"/>
                        </a:spcBef>
                        <a:spcAft>
                          <a:spcPts val="0"/>
                        </a:spcAft>
                        <a:buNone/>
                      </a:pPr>
                      <a:r>
                        <a:rPr lang="en"/>
                        <a:t>0.49</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3169</a:t>
                      </a:r>
                      <a:endParaRPr/>
                    </a:p>
                  </a:txBody>
                  <a:tcPr marT="91425" marB="91425" marR="91425" marL="91425"/>
                </a:tc>
                <a:tc>
                  <a:txBody>
                    <a:bodyPr/>
                    <a:lstStyle/>
                    <a:p>
                      <a:pPr indent="0" lvl="0" marL="0" rtl="0" algn="l">
                        <a:spcBef>
                          <a:spcPts val="0"/>
                        </a:spcBef>
                        <a:spcAft>
                          <a:spcPts val="0"/>
                        </a:spcAft>
                        <a:buNone/>
                      </a:pPr>
                      <a:r>
                        <a:rPr lang="en"/>
                        <a:t>1192848</a:t>
                      </a:r>
                      <a:endParaRPr/>
                    </a:p>
                  </a:txBody>
                  <a:tcPr marT="91425" marB="91425" marR="91425" marL="91425"/>
                </a:tc>
              </a:tr>
              <a:tr h="440325">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440325">
                <a:tc>
                  <a:txBody>
                    <a:bodyPr/>
                    <a:lstStyle/>
                    <a:p>
                      <a:pPr indent="0" lvl="0" marL="0" rtl="0" algn="l">
                        <a:spcBef>
                          <a:spcPts val="0"/>
                        </a:spcBef>
                        <a:spcAft>
                          <a:spcPts val="0"/>
                        </a:spcAft>
                        <a:buNone/>
                      </a:pPr>
                      <a:r>
                        <a:rPr lang="en"/>
                        <a:t>2020</a:t>
                      </a:r>
                      <a:endParaRPr/>
                    </a:p>
                  </a:txBody>
                  <a:tcPr marT="91425" marB="91425" marR="91425" marL="91425"/>
                </a:tc>
                <a:tc>
                  <a:txBody>
                    <a:bodyPr/>
                    <a:lstStyle/>
                    <a:p>
                      <a:pPr indent="0" lvl="0" marL="0" rtl="0" algn="l">
                        <a:spcBef>
                          <a:spcPts val="0"/>
                        </a:spcBef>
                        <a:spcAft>
                          <a:spcPts val="0"/>
                        </a:spcAft>
                        <a:buNone/>
                      </a:pPr>
                      <a:r>
                        <a:rPr lang="en"/>
                        <a:t>12.56</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2539</a:t>
                      </a:r>
                      <a:endParaRPr/>
                    </a:p>
                  </a:txBody>
                  <a:tcPr marT="91425" marB="91425" marR="91425" marL="91425"/>
                </a:tc>
                <a:tc>
                  <a:txBody>
                    <a:bodyPr/>
                    <a:lstStyle/>
                    <a:p>
                      <a:pPr indent="0" lvl="0" marL="0" rtl="0" algn="l">
                        <a:spcBef>
                          <a:spcPts val="0"/>
                        </a:spcBef>
                        <a:spcAft>
                          <a:spcPts val="0"/>
                        </a:spcAft>
                        <a:buNone/>
                      </a:pPr>
                      <a:r>
                        <a:rPr lang="en"/>
                        <a:t>1507721</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30000" y="1318650"/>
            <a:ext cx="3234900" cy="321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a:t>
            </a:r>
            <a:endParaRPr/>
          </a:p>
          <a:p>
            <a:pPr indent="0" lvl="0" marL="457200" rtl="0" algn="l">
              <a:spcBef>
                <a:spcPts val="0"/>
              </a:spcBef>
              <a:spcAft>
                <a:spcPts val="0"/>
              </a:spcAft>
              <a:buNone/>
            </a:pPr>
            <a:r>
              <a:t/>
            </a:r>
            <a:endParaRPr b="0" sz="1000">
              <a:solidFill>
                <a:srgbClr val="000000"/>
              </a:solidFill>
              <a:latin typeface="Open Sans"/>
              <a:ea typeface="Open Sans"/>
              <a:cs typeface="Open Sans"/>
              <a:sym typeface="Open Sans"/>
            </a:endParaRPr>
          </a:p>
        </p:txBody>
      </p:sp>
      <p:sp>
        <p:nvSpPr>
          <p:cNvPr id="139" name="Google Shape;139;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analysis</a:t>
            </a:r>
            <a:endParaRPr/>
          </a:p>
        </p:txBody>
      </p:sp>
      <p:pic>
        <p:nvPicPr>
          <p:cNvPr id="145" name="Google Shape;145;p21"/>
          <p:cNvPicPr preferRelativeResize="0"/>
          <p:nvPr/>
        </p:nvPicPr>
        <p:blipFill>
          <a:blip r:embed="rId3">
            <a:alphaModFix/>
          </a:blip>
          <a:stretch>
            <a:fillRect/>
          </a:stretch>
        </p:blipFill>
        <p:spPr>
          <a:xfrm>
            <a:off x="373450" y="2254050"/>
            <a:ext cx="3646875" cy="2711625"/>
          </a:xfrm>
          <a:prstGeom prst="rect">
            <a:avLst/>
          </a:prstGeom>
          <a:noFill/>
          <a:ln>
            <a:noFill/>
          </a:ln>
        </p:spPr>
      </p:pic>
      <p:sp>
        <p:nvSpPr>
          <p:cNvPr id="146" name="Google Shape;146;p21"/>
          <p:cNvSpPr txBox="1"/>
          <p:nvPr/>
        </p:nvSpPr>
        <p:spPr>
          <a:xfrm>
            <a:off x="234750" y="1853850"/>
            <a:ext cx="41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Select 10 as </a:t>
            </a:r>
            <a:r>
              <a:rPr lang="en">
                <a:latin typeface="Lato"/>
                <a:ea typeface="Lato"/>
                <a:cs typeface="Lato"/>
                <a:sym typeface="Lato"/>
              </a:rPr>
              <a:t>hyperparameter</a:t>
            </a:r>
            <a:r>
              <a:rPr lang="en">
                <a:latin typeface="Lato"/>
                <a:ea typeface="Lato"/>
                <a:cs typeface="Lato"/>
                <a:sym typeface="Lato"/>
              </a:rPr>
              <a:t> for pca analysis</a:t>
            </a:r>
            <a:endParaRPr>
              <a:latin typeface="Lato"/>
              <a:ea typeface="Lato"/>
              <a:cs typeface="Lato"/>
              <a:sym typeface="Lato"/>
            </a:endParaRPr>
          </a:p>
        </p:txBody>
      </p:sp>
      <p:pic>
        <p:nvPicPr>
          <p:cNvPr id="147" name="Google Shape;147;p21"/>
          <p:cNvPicPr preferRelativeResize="0"/>
          <p:nvPr/>
        </p:nvPicPr>
        <p:blipFill>
          <a:blip r:embed="rId4">
            <a:alphaModFix/>
          </a:blip>
          <a:stretch>
            <a:fillRect/>
          </a:stretch>
        </p:blipFill>
        <p:spPr>
          <a:xfrm>
            <a:off x="5077279" y="2254050"/>
            <a:ext cx="3340872" cy="271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