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7500e6be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7500e6be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7500e6be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7500e6be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Combine the industry energy related data sets.(Gather the industry energy related data sets from multiple sources, clean and organize the data, and then combine them using a data integration tool to create a comprehensive dataset.) When combining industry energy-related datasets, it's important to first gather the data from multiple sources and clean and organize it to ensure that the data is consistent and accurate. This involves checking for duplicates, filling in missing values, and ensuring that the data is formatted consistently across all sources. Once the data has been cleaned and organized, a data integration tool such as Talend, Informatica, or Pentaho can be used to combine the data into a single comprehensive dataset.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implement an MLP neural network model for industry energy consumption, we first need to preprocess the data by scaling and normalizing it to ensure that all data points are within the same range. The data can then be split into training and testing sets, with the training set used to train the MLP model and the testing set used to validate the model's accuracy.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visualizing the MLP model, plot the predicted values against the actual values to see how well the model is performing.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7500e6be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7500e6be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sponsor</a:t>
            </a:r>
            <a:r>
              <a:rPr lang="en"/>
              <a:t> Accenture provided us with a link to a public dataset that we should be using for our project. It leads to the US Energy Information Administration website. From the countless datasets, we picked out 6 of them to use for our project. We decided to focus on the data for energy consumption and factors that could have an affect on the consumption such as prices. A data frame for US Energy Summary is given on the screen here along with a graph. The data frame contains 6 attributes in total. MSN is a name given based on the type of energy used, energy activity, type of data, and location of the data collected. The second column is the year and month, value is the numerical data given. The column_order groups the data for each MSN. Description is used to describe the data given. And unit is the measurement used for the value attribute.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79467241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79467241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data frames of two more data sets we will be using. As it can be seen, the attributes are the same for all the data sets. We will be linking all of the data together by using the date attribute which is the second column. We will then feed the linked data into our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7500e6be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7500e6be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794672417_1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794672417_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7500e6be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7500e6be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7500e6be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7500e6be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eia.gov/totalenergy/data/monthly/" TargetMode="External"/><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69400" y="1322450"/>
            <a:ext cx="51720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Prediction of </a:t>
            </a:r>
            <a:r>
              <a:rPr lang="en" sz="3200"/>
              <a:t>Energy Consumption in California</a:t>
            </a:r>
            <a:endParaRPr sz="3200"/>
          </a:p>
        </p:txBody>
      </p:sp>
      <p:sp>
        <p:nvSpPr>
          <p:cNvPr id="87" name="Google Shape;87;p13"/>
          <p:cNvSpPr txBox="1"/>
          <p:nvPr>
            <p:ph idx="1" type="subTitle"/>
          </p:nvPr>
        </p:nvSpPr>
        <p:spPr>
          <a:xfrm>
            <a:off x="569400" y="3828350"/>
            <a:ext cx="4717800" cy="616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018"/>
              <a:buNone/>
            </a:pPr>
            <a:r>
              <a:rPr b="1" lang="en" sz="1472"/>
              <a:t> </a:t>
            </a:r>
            <a:endParaRPr b="1" sz="1472"/>
          </a:p>
          <a:p>
            <a:pPr indent="0" lvl="0" marL="0" rtl="0" algn="l">
              <a:lnSpc>
                <a:spcPct val="90000"/>
              </a:lnSpc>
              <a:spcBef>
                <a:spcPts val="0"/>
              </a:spcBef>
              <a:spcAft>
                <a:spcPts val="0"/>
              </a:spcAft>
              <a:buSzPts val="1018"/>
              <a:buNone/>
            </a:pPr>
            <a:r>
              <a:rPr b="1" lang="en" sz="1472">
                <a:solidFill>
                  <a:schemeClr val="dk2"/>
                </a:solidFill>
              </a:rPr>
              <a:t>Frank Dong,  Yang Weng,  Nima Hendi,  Sean Lee</a:t>
            </a:r>
            <a:endParaRPr b="1" sz="1472">
              <a:solidFill>
                <a:schemeClr val="dk2"/>
              </a:solidFill>
            </a:endParaRPr>
          </a:p>
        </p:txBody>
      </p:sp>
      <p:pic>
        <p:nvPicPr>
          <p:cNvPr id="88" name="Google Shape;88;p13"/>
          <p:cNvPicPr preferRelativeResize="0"/>
          <p:nvPr/>
        </p:nvPicPr>
        <p:blipFill>
          <a:blip r:embed="rId3">
            <a:alphaModFix/>
          </a:blip>
          <a:stretch>
            <a:fillRect/>
          </a:stretch>
        </p:blipFill>
        <p:spPr>
          <a:xfrm>
            <a:off x="5819600" y="3562025"/>
            <a:ext cx="2956650" cy="1351425"/>
          </a:xfrm>
          <a:prstGeom prst="rect">
            <a:avLst/>
          </a:prstGeom>
          <a:noFill/>
          <a:ln>
            <a:noFill/>
          </a:ln>
        </p:spPr>
      </p:pic>
      <p:pic>
        <p:nvPicPr>
          <p:cNvPr id="89" name="Google Shape;89;p13"/>
          <p:cNvPicPr preferRelativeResize="0"/>
          <p:nvPr/>
        </p:nvPicPr>
        <p:blipFill>
          <a:blip r:embed="rId4">
            <a:alphaModFix/>
          </a:blip>
          <a:stretch>
            <a:fillRect/>
          </a:stretch>
        </p:blipFill>
        <p:spPr>
          <a:xfrm>
            <a:off x="5819625" y="1463875"/>
            <a:ext cx="2956650" cy="2098151"/>
          </a:xfrm>
          <a:prstGeom prst="rect">
            <a:avLst/>
          </a:prstGeom>
          <a:noFill/>
          <a:ln>
            <a:noFill/>
          </a:ln>
        </p:spPr>
      </p:pic>
      <p:sp>
        <p:nvSpPr>
          <p:cNvPr id="90" name="Google Shape;90;p13"/>
          <p:cNvSpPr txBox="1"/>
          <p:nvPr>
            <p:ph idx="1" type="subTitle"/>
          </p:nvPr>
        </p:nvSpPr>
        <p:spPr>
          <a:xfrm>
            <a:off x="569400" y="3494200"/>
            <a:ext cx="1115100" cy="61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t> </a:t>
            </a:r>
            <a:endParaRPr b="1"/>
          </a:p>
          <a:p>
            <a:pPr indent="0" lvl="0" marL="0" rtl="0" algn="l">
              <a:spcBef>
                <a:spcPts val="0"/>
              </a:spcBef>
              <a:spcAft>
                <a:spcPts val="0"/>
              </a:spcAft>
              <a:buNone/>
            </a:pPr>
            <a:r>
              <a:rPr b="1" lang="en">
                <a:solidFill>
                  <a:schemeClr val="dk2"/>
                </a:solidFill>
              </a:rPr>
              <a:t>TEAM 1</a:t>
            </a:r>
            <a:endParaRPr b="1">
              <a:solidFill>
                <a:schemeClr val="dk2"/>
              </a:solidFill>
            </a:endParaRPr>
          </a:p>
        </p:txBody>
      </p:sp>
      <p:sp>
        <p:nvSpPr>
          <p:cNvPr id="91" name="Google Shape;91;p13"/>
          <p:cNvSpPr txBox="1"/>
          <p:nvPr/>
        </p:nvSpPr>
        <p:spPr>
          <a:xfrm>
            <a:off x="569400" y="4513250"/>
            <a:ext cx="517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University of California, Irvine collaboration with Accenture pls</a:t>
            </a:r>
            <a:endParaRPr sz="13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a:p>
            <a:pPr indent="0" lvl="0" marL="0" rtl="0" algn="l">
              <a:spcBef>
                <a:spcPts val="0"/>
              </a:spcBef>
              <a:spcAft>
                <a:spcPts val="0"/>
              </a:spcAft>
              <a:buNone/>
            </a:pPr>
            <a:r>
              <a:t/>
            </a:r>
            <a:endParaRPr/>
          </a:p>
        </p:txBody>
      </p:sp>
      <p:sp>
        <p:nvSpPr>
          <p:cNvPr id="97" name="Google Shape;97;p14"/>
          <p:cNvSpPr txBox="1"/>
          <p:nvPr>
            <p:ph idx="1" type="body"/>
          </p:nvPr>
        </p:nvSpPr>
        <p:spPr>
          <a:xfrm>
            <a:off x="729450" y="1926400"/>
            <a:ext cx="7688700" cy="3000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2800">
                <a:solidFill>
                  <a:schemeClr val="dk1"/>
                </a:solidFill>
              </a:rPr>
              <a:t>I</a:t>
            </a:r>
            <a:r>
              <a:rPr lang="en" sz="2800">
                <a:solidFill>
                  <a:schemeClr val="dk1"/>
                </a:solidFill>
              </a:rPr>
              <a:t>ndustry Energy Consumption Predictor</a:t>
            </a:r>
            <a:endParaRPr sz="2800">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1400"/>
              <a:t>(1) collect historical data on energy consumption and </a:t>
            </a:r>
            <a:r>
              <a:rPr lang="en" sz="1400"/>
              <a:t>related</a:t>
            </a:r>
            <a:r>
              <a:rPr lang="en" sz="1400"/>
              <a:t> potential data</a:t>
            </a:r>
            <a:endParaRPr sz="1400"/>
          </a:p>
          <a:p>
            <a:pPr indent="0" lvl="0" marL="0" rtl="0" algn="l">
              <a:lnSpc>
                <a:spcPct val="115000"/>
              </a:lnSpc>
              <a:spcBef>
                <a:spcPts val="0"/>
              </a:spcBef>
              <a:spcAft>
                <a:spcPts val="0"/>
              </a:spcAft>
              <a:buNone/>
            </a:pPr>
            <a:r>
              <a:rPr lang="en" sz="1400"/>
              <a:t>(2) preprocess and clean the data</a:t>
            </a:r>
            <a:endParaRPr sz="1400"/>
          </a:p>
          <a:p>
            <a:pPr indent="0" lvl="0" marL="0" rtl="0" algn="l">
              <a:lnSpc>
                <a:spcPct val="115000"/>
              </a:lnSpc>
              <a:spcBef>
                <a:spcPts val="0"/>
              </a:spcBef>
              <a:spcAft>
                <a:spcPts val="0"/>
              </a:spcAft>
              <a:buNone/>
            </a:pPr>
            <a:r>
              <a:rPr lang="en" sz="1400"/>
              <a:t>(3) identify relevant features and engineer new ones</a:t>
            </a:r>
            <a:endParaRPr sz="1400"/>
          </a:p>
          <a:p>
            <a:pPr indent="0" lvl="0" marL="0" rtl="0" algn="l">
              <a:lnSpc>
                <a:spcPct val="115000"/>
              </a:lnSpc>
              <a:spcBef>
                <a:spcPts val="0"/>
              </a:spcBef>
              <a:spcAft>
                <a:spcPts val="0"/>
              </a:spcAft>
              <a:buNone/>
            </a:pPr>
            <a:r>
              <a:rPr lang="en" sz="1400"/>
              <a:t>(4) develop and train machine learning models, eg MLP</a:t>
            </a:r>
            <a:endParaRPr sz="1400"/>
          </a:p>
          <a:p>
            <a:pPr indent="0" lvl="0" marL="0" rtl="0" algn="l">
              <a:lnSpc>
                <a:spcPct val="115000"/>
              </a:lnSpc>
              <a:spcBef>
                <a:spcPts val="0"/>
              </a:spcBef>
              <a:spcAft>
                <a:spcPts val="0"/>
              </a:spcAft>
              <a:buNone/>
            </a:pPr>
            <a:r>
              <a:rPr lang="en" sz="1400"/>
              <a:t>(5) evaluate the performance of the models and fine-tune them as necessary.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Ultimately, the goal is to provide accurate predictions that can help make informed decisions and optimize energy usage.</a:t>
            </a:r>
            <a:endParaRPr sz="14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Clr>
                <a:schemeClr val="dk1"/>
              </a:buClr>
              <a:buSzPts val="1100"/>
              <a:buFont typeface="Arial"/>
              <a:buNone/>
            </a:pPr>
            <a:r>
              <a:rPr lang="en" sz="2500">
                <a:solidFill>
                  <a:srgbClr val="434343"/>
                </a:solidFill>
              </a:rPr>
              <a:t>Technical Approach</a:t>
            </a:r>
            <a:endParaRPr sz="3700"/>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Combine the industry energy related data sets.</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Industry energy consumption data EDA (Exploratory data analysis). </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Logistic and linear model, MLP neural network models comparison. </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Plot prediction with real data.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600"/>
              </a:spcBef>
              <a:spcAft>
                <a:spcPts val="400"/>
              </a:spcAft>
              <a:buClr>
                <a:schemeClr val="dk1"/>
              </a:buClr>
              <a:buSzPts val="1100"/>
              <a:buFont typeface="Arial"/>
              <a:buNone/>
            </a:pPr>
            <a:r>
              <a:rPr lang="en" sz="1400">
                <a:solidFill>
                  <a:srgbClr val="434343"/>
                </a:solidFill>
              </a:rPr>
              <a:t>Data Sets</a:t>
            </a:r>
            <a:endParaRPr/>
          </a:p>
        </p:txBody>
      </p:sp>
      <p:sp>
        <p:nvSpPr>
          <p:cNvPr id="109" name="Google Shape;109;p16"/>
          <p:cNvSpPr txBox="1"/>
          <p:nvPr>
            <p:ph idx="1" type="body"/>
          </p:nvPr>
        </p:nvSpPr>
        <p:spPr>
          <a:xfrm>
            <a:off x="729450" y="1770500"/>
            <a:ext cx="4279200" cy="26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u</a:t>
            </a:r>
            <a:r>
              <a:rPr lang="en" sz="1100">
                <a:solidFill>
                  <a:schemeClr val="dk1"/>
                </a:solidFill>
              </a:rPr>
              <a:t>rl for the datasets</a:t>
            </a:r>
            <a:r>
              <a:rPr lang="en"/>
              <a:t>: </a:t>
            </a:r>
            <a:r>
              <a:rPr lang="en" sz="1100" u="sng">
                <a:solidFill>
                  <a:schemeClr val="accent5"/>
                </a:solidFill>
                <a:latin typeface="Arial"/>
                <a:ea typeface="Arial"/>
                <a:cs typeface="Arial"/>
                <a:sym typeface="Arial"/>
                <a:hlinkClick r:id="rId3">
                  <a:extLst>
                    <a:ext uri="{A12FA001-AC4F-418D-AE19-62706E023703}">
                      <ahyp:hlinkClr val="tx"/>
                    </a:ext>
                  </a:extLst>
                </a:hlinkClick>
              </a:rPr>
              <a:t>https://www.eia.gov/totalenergy/data/monthly/</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U.S energy summary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U.S energy consumption summary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10" name="Google Shape;110;p16"/>
          <p:cNvPicPr preferRelativeResize="0"/>
          <p:nvPr/>
        </p:nvPicPr>
        <p:blipFill>
          <a:blip r:embed="rId4">
            <a:alphaModFix/>
          </a:blip>
          <a:stretch>
            <a:fillRect/>
          </a:stretch>
        </p:blipFill>
        <p:spPr>
          <a:xfrm>
            <a:off x="4653700" y="2825875"/>
            <a:ext cx="3875852" cy="1387975"/>
          </a:xfrm>
          <a:prstGeom prst="rect">
            <a:avLst/>
          </a:prstGeom>
          <a:noFill/>
          <a:ln>
            <a:noFill/>
          </a:ln>
        </p:spPr>
      </p:pic>
      <p:pic>
        <p:nvPicPr>
          <p:cNvPr id="111" name="Google Shape;111;p16"/>
          <p:cNvPicPr preferRelativeResize="0"/>
          <p:nvPr/>
        </p:nvPicPr>
        <p:blipFill>
          <a:blip r:embed="rId5">
            <a:alphaModFix/>
          </a:blip>
          <a:stretch>
            <a:fillRect/>
          </a:stretch>
        </p:blipFill>
        <p:spPr>
          <a:xfrm>
            <a:off x="782625" y="2870550"/>
            <a:ext cx="3469897" cy="1387975"/>
          </a:xfrm>
          <a:prstGeom prst="rect">
            <a:avLst/>
          </a:prstGeom>
          <a:noFill/>
          <a:ln>
            <a:noFill/>
          </a:ln>
        </p:spPr>
      </p:pic>
      <p:sp>
        <p:nvSpPr>
          <p:cNvPr id="112" name="Google Shape;112;p16"/>
          <p:cNvSpPr txBox="1"/>
          <p:nvPr>
            <p:ph idx="1" type="body"/>
          </p:nvPr>
        </p:nvSpPr>
        <p:spPr>
          <a:xfrm>
            <a:off x="876325" y="4339875"/>
            <a:ext cx="3376200" cy="420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5973">
                <a:solidFill>
                  <a:schemeClr val="dk1"/>
                </a:solidFill>
              </a:rPr>
              <a:t>Data frame of US Energy Summary</a:t>
            </a:r>
            <a:endParaRPr sz="5973">
              <a:solidFill>
                <a:schemeClr val="dk1"/>
              </a:solidFill>
            </a:endParaRPr>
          </a:p>
          <a:p>
            <a:pPr indent="0" lvl="0" marL="0" rtl="0" algn="l">
              <a:lnSpc>
                <a:spcPct val="115000"/>
              </a:lnSpc>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113" name="Google Shape;113;p16"/>
          <p:cNvSpPr txBox="1"/>
          <p:nvPr>
            <p:ph idx="1" type="body"/>
          </p:nvPr>
        </p:nvSpPr>
        <p:spPr>
          <a:xfrm>
            <a:off x="4903525" y="4339875"/>
            <a:ext cx="3376200" cy="420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Clr>
                <a:schemeClr val="dk1"/>
              </a:buClr>
              <a:buSzPts val="275"/>
              <a:buFont typeface="Arial"/>
              <a:buNone/>
            </a:pPr>
            <a:r>
              <a:rPr lang="en" sz="5973">
                <a:solidFill>
                  <a:schemeClr val="dk1"/>
                </a:solidFill>
              </a:rPr>
              <a:t>Graph provided on the website</a:t>
            </a:r>
            <a:endParaRPr sz="1100">
              <a:solidFill>
                <a:schemeClr val="dk1"/>
              </a:solidFill>
            </a:endParaRPr>
          </a:p>
          <a:p>
            <a:pPr indent="0" lvl="0" marL="0" rtl="0" algn="l">
              <a:spcBef>
                <a:spcPts val="0"/>
              </a:spcBef>
              <a:spcAft>
                <a:spcPts val="1200"/>
              </a:spcAft>
              <a:buNone/>
            </a:pPr>
            <a:r>
              <a:t/>
            </a:r>
            <a:endParaRPr/>
          </a:p>
        </p:txBody>
      </p:sp>
      <p:sp>
        <p:nvSpPr>
          <p:cNvPr id="114" name="Google Shape;114;p16"/>
          <p:cNvSpPr txBox="1"/>
          <p:nvPr>
            <p:ph idx="1" type="body"/>
          </p:nvPr>
        </p:nvSpPr>
        <p:spPr>
          <a:xfrm>
            <a:off x="4903525" y="1853850"/>
            <a:ext cx="4279200" cy="26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Industry energy consumption by category</a:t>
            </a:r>
            <a:endParaRPr sz="1100">
              <a:solidFill>
                <a:schemeClr val="dk1"/>
              </a:solidFill>
            </a:endParaRPr>
          </a:p>
          <a:p>
            <a:pPr indent="0" lvl="0" marL="0" rtl="0" algn="l">
              <a:spcBef>
                <a:spcPts val="0"/>
              </a:spcBef>
              <a:spcAft>
                <a:spcPts val="0"/>
              </a:spcAft>
              <a:buNone/>
            </a:pPr>
            <a:r>
              <a:rPr lang="en" sz="1100">
                <a:solidFill>
                  <a:schemeClr val="dk1"/>
                </a:solidFill>
              </a:rPr>
              <a:t>Energy trade by category </a:t>
            </a:r>
            <a:endParaRPr sz="1100">
              <a:solidFill>
                <a:schemeClr val="dk1"/>
              </a:solidFill>
            </a:endParaRPr>
          </a:p>
          <a:p>
            <a:pPr indent="0" lvl="0" marL="0" rtl="0" algn="l">
              <a:spcBef>
                <a:spcPts val="0"/>
              </a:spcBef>
              <a:spcAft>
                <a:spcPts val="0"/>
              </a:spcAft>
              <a:buNone/>
            </a:pPr>
            <a:r>
              <a:rPr lang="en" sz="1100">
                <a:solidFill>
                  <a:schemeClr val="dk1"/>
                </a:solidFill>
              </a:rPr>
              <a:t>Energy prices by category </a:t>
            </a:r>
            <a:endParaRPr sz="1100">
              <a:solidFill>
                <a:schemeClr val="dk1"/>
              </a:solidFill>
            </a:endParaRPr>
          </a:p>
          <a:p>
            <a:pPr indent="0" lvl="0" marL="0" rtl="0" algn="l">
              <a:spcBef>
                <a:spcPts val="0"/>
              </a:spcBef>
              <a:spcAft>
                <a:spcPts val="0"/>
              </a:spcAft>
              <a:buNone/>
            </a:pPr>
            <a:r>
              <a:rPr lang="en" sz="1100">
                <a:solidFill>
                  <a:schemeClr val="dk1"/>
                </a:solidFill>
              </a:rPr>
              <a:t>Industry emissions by source</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457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600"/>
              </a:spcBef>
              <a:spcAft>
                <a:spcPts val="400"/>
              </a:spcAft>
              <a:buNone/>
            </a:pPr>
            <a:r>
              <a:rPr lang="en" sz="1400">
                <a:solidFill>
                  <a:srgbClr val="434343"/>
                </a:solidFill>
              </a:rPr>
              <a:t>Data Sets (Cont.)</a:t>
            </a:r>
            <a:endParaRPr/>
          </a:p>
        </p:txBody>
      </p:sp>
      <p:pic>
        <p:nvPicPr>
          <p:cNvPr id="120" name="Google Shape;120;p17"/>
          <p:cNvPicPr preferRelativeResize="0"/>
          <p:nvPr/>
        </p:nvPicPr>
        <p:blipFill>
          <a:blip r:embed="rId3">
            <a:alphaModFix/>
          </a:blip>
          <a:stretch>
            <a:fillRect/>
          </a:stretch>
        </p:blipFill>
        <p:spPr>
          <a:xfrm>
            <a:off x="227175" y="1785775"/>
            <a:ext cx="4205075" cy="1284000"/>
          </a:xfrm>
          <a:prstGeom prst="rect">
            <a:avLst/>
          </a:prstGeom>
          <a:noFill/>
          <a:ln>
            <a:noFill/>
          </a:ln>
        </p:spPr>
      </p:pic>
      <p:sp>
        <p:nvSpPr>
          <p:cNvPr id="121" name="Google Shape;121;p17"/>
          <p:cNvSpPr txBox="1"/>
          <p:nvPr>
            <p:ph idx="1" type="body"/>
          </p:nvPr>
        </p:nvSpPr>
        <p:spPr>
          <a:xfrm>
            <a:off x="459650" y="3069775"/>
            <a:ext cx="3740100" cy="4206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Clr>
                <a:schemeClr val="dk1"/>
              </a:buClr>
              <a:buSzPts val="275"/>
              <a:buFont typeface="Arial"/>
              <a:buNone/>
            </a:pPr>
            <a:r>
              <a:rPr lang="en" sz="5973">
                <a:solidFill>
                  <a:schemeClr val="dk1"/>
                </a:solidFill>
              </a:rPr>
              <a:t>Data frame of Energy prices by category</a:t>
            </a:r>
            <a:endParaRPr/>
          </a:p>
        </p:txBody>
      </p:sp>
      <p:sp>
        <p:nvSpPr>
          <p:cNvPr id="122" name="Google Shape;122;p17"/>
          <p:cNvSpPr txBox="1"/>
          <p:nvPr>
            <p:ph idx="1" type="body"/>
          </p:nvPr>
        </p:nvSpPr>
        <p:spPr>
          <a:xfrm>
            <a:off x="4797238" y="3069775"/>
            <a:ext cx="3740100" cy="4206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Clr>
                <a:schemeClr val="dk1"/>
              </a:buClr>
              <a:buSzPts val="275"/>
              <a:buFont typeface="Arial"/>
              <a:buNone/>
            </a:pPr>
            <a:r>
              <a:rPr lang="en" sz="5973">
                <a:solidFill>
                  <a:schemeClr val="dk1"/>
                </a:solidFill>
              </a:rPr>
              <a:t>Data frame of </a:t>
            </a:r>
            <a:r>
              <a:rPr lang="en" sz="5973">
                <a:solidFill>
                  <a:schemeClr val="dk1"/>
                </a:solidFill>
              </a:rPr>
              <a:t>Industry emissions by source</a:t>
            </a:r>
            <a:endParaRPr sz="5973">
              <a:solidFill>
                <a:schemeClr val="dk1"/>
              </a:solidFill>
            </a:endParaRPr>
          </a:p>
        </p:txBody>
      </p:sp>
      <p:pic>
        <p:nvPicPr>
          <p:cNvPr id="123" name="Google Shape;123;p17"/>
          <p:cNvPicPr preferRelativeResize="0"/>
          <p:nvPr/>
        </p:nvPicPr>
        <p:blipFill>
          <a:blip r:embed="rId4">
            <a:alphaModFix/>
          </a:blip>
          <a:stretch>
            <a:fillRect/>
          </a:stretch>
        </p:blipFill>
        <p:spPr>
          <a:xfrm>
            <a:off x="4564760" y="1766875"/>
            <a:ext cx="4205074" cy="1321802"/>
          </a:xfrm>
          <a:prstGeom prst="rect">
            <a:avLst/>
          </a:prstGeom>
          <a:noFill/>
          <a:ln>
            <a:noFill/>
          </a:ln>
        </p:spPr>
      </p:pic>
      <p:pic>
        <p:nvPicPr>
          <p:cNvPr id="124" name="Google Shape;124;p17"/>
          <p:cNvPicPr preferRelativeResize="0"/>
          <p:nvPr/>
        </p:nvPicPr>
        <p:blipFill>
          <a:blip r:embed="rId5">
            <a:alphaModFix/>
          </a:blip>
          <a:stretch>
            <a:fillRect/>
          </a:stretch>
        </p:blipFill>
        <p:spPr>
          <a:xfrm>
            <a:off x="970377" y="3637450"/>
            <a:ext cx="1178375" cy="1225125"/>
          </a:xfrm>
          <a:prstGeom prst="rect">
            <a:avLst/>
          </a:prstGeom>
          <a:noFill/>
          <a:ln>
            <a:noFill/>
          </a:ln>
        </p:spPr>
      </p:pic>
      <p:sp>
        <p:nvSpPr>
          <p:cNvPr id="125" name="Google Shape;125;p17"/>
          <p:cNvSpPr txBox="1"/>
          <p:nvPr>
            <p:ph idx="1" type="body"/>
          </p:nvPr>
        </p:nvSpPr>
        <p:spPr>
          <a:xfrm>
            <a:off x="2229229" y="4088000"/>
            <a:ext cx="4860900" cy="4206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Clr>
                <a:schemeClr val="dk1"/>
              </a:buClr>
              <a:buSzPts val="275"/>
              <a:buFont typeface="Arial"/>
              <a:buNone/>
            </a:pPr>
            <a:r>
              <a:rPr lang="en" sz="5973">
                <a:solidFill>
                  <a:schemeClr val="dk1"/>
                </a:solidFill>
              </a:rPr>
              <a:t>Linked together through the date attribute, “YYYYMM”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600"/>
              </a:spcBef>
              <a:spcAft>
                <a:spcPts val="400"/>
              </a:spcAft>
              <a:buClr>
                <a:schemeClr val="dk1"/>
              </a:buClr>
              <a:buSzPts val="1100"/>
              <a:buFont typeface="Arial"/>
              <a:buNone/>
            </a:pPr>
            <a:r>
              <a:rPr lang="en" sz="1400">
                <a:solidFill>
                  <a:srgbClr val="434343"/>
                </a:solidFill>
              </a:rPr>
              <a:t>Experiments and Evaluation</a:t>
            </a:r>
            <a:endParaRPr/>
          </a:p>
        </p:txBody>
      </p:sp>
      <p:sp>
        <p:nvSpPr>
          <p:cNvPr id="131" name="Google Shape;131;p18"/>
          <p:cNvSpPr txBox="1"/>
          <p:nvPr>
            <p:ph idx="1" type="body"/>
          </p:nvPr>
        </p:nvSpPr>
        <p:spPr>
          <a:xfrm>
            <a:off x="729450" y="2078875"/>
            <a:ext cx="3437700" cy="29388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Use MSE to evaluate the model performance.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Use cross validation to avoid overfitting and underfitting. Divide training and testing in time series.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Modified training data along training to build better models, since our data cover a long period and old data might be noise for precise prediction.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idx="1" type="body"/>
          </p:nvPr>
        </p:nvSpPr>
        <p:spPr>
          <a:xfrm>
            <a:off x="729450" y="2078875"/>
            <a:ext cx="2765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600"/>
              </a:spcBef>
              <a:spcAft>
                <a:spcPts val="400"/>
              </a:spcAft>
              <a:buClr>
                <a:schemeClr val="dk1"/>
              </a:buClr>
              <a:buSzPts val="1100"/>
              <a:buFont typeface="Arial"/>
              <a:buNone/>
            </a:pPr>
            <a:r>
              <a:rPr lang="en" sz="1400">
                <a:solidFill>
                  <a:srgbClr val="434343"/>
                </a:solidFill>
              </a:rPr>
              <a:t>Experiments and Evaluation   (part 2)</a:t>
            </a:r>
            <a:endParaRPr/>
          </a:p>
        </p:txBody>
      </p:sp>
      <p:sp>
        <p:nvSpPr>
          <p:cNvPr id="138" name="Google Shape;138;p19"/>
          <p:cNvSpPr txBox="1"/>
          <p:nvPr/>
        </p:nvSpPr>
        <p:spPr>
          <a:xfrm>
            <a:off x="4442550" y="1420925"/>
            <a:ext cx="38484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Provide a brief and clear description of how you plan to evaluate the results of your project. For example, if you are doing classification, you should consider metrics such as classification accuracy and precision-recall, in addition to having access to training data. Will you use cross-validation, or does your data set(s) come with a fixed train-test partition? For unsupervised learning tasks like clustering or topic modeling, you may have to do some research to see how evaluation is done on these tasks. For some projects you may even have to do some user studies for evaluation, e.g., present users with results from Algorithm A and Algorithm B, using the same input data for each algorithm, without telling the user which algorithm is which, and have them select the one they prefer. Or your evaluation may be more qualitative in that you hope to generate insights about a particular problem.</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600"/>
              </a:spcBef>
              <a:spcAft>
                <a:spcPts val="400"/>
              </a:spcAft>
              <a:buClr>
                <a:schemeClr val="dk1"/>
              </a:buClr>
              <a:buSzPts val="1100"/>
              <a:buFont typeface="Arial"/>
              <a:buNone/>
            </a:pPr>
            <a:r>
              <a:rPr lang="en" sz="1400">
                <a:solidFill>
                  <a:srgbClr val="434343"/>
                </a:solidFill>
              </a:rPr>
              <a:t>Software and Programming Libraries</a:t>
            </a:r>
            <a:endParaRPr/>
          </a:p>
        </p:txBody>
      </p:sp>
      <p:sp>
        <p:nvSpPr>
          <p:cNvPr id="144" name="Google Shape;144;p20"/>
          <p:cNvSpPr txBox="1"/>
          <p:nvPr>
            <p:ph idx="1" type="body"/>
          </p:nvPr>
        </p:nvSpPr>
        <p:spPr>
          <a:xfrm>
            <a:off x="3044375" y="1809525"/>
            <a:ext cx="2745300" cy="9807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Char char="●"/>
            </a:pPr>
            <a:r>
              <a:rPr lang="en" sz="1100">
                <a:solidFill>
                  <a:schemeClr val="dk1"/>
                </a:solidFill>
              </a:rPr>
              <a:t>Visual Studio Code \ JetBrains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PostgreSQL Desktop+ Shell</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GitHub Desktop</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Anaconda Navigator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Jupyter Notebook </a:t>
            </a:r>
            <a:endParaRPr sz="1100">
              <a:solidFill>
                <a:schemeClr val="dk1"/>
              </a:solidFill>
            </a:endParaRPr>
          </a:p>
        </p:txBody>
      </p:sp>
      <p:pic>
        <p:nvPicPr>
          <p:cNvPr id="145" name="Google Shape;145;p20"/>
          <p:cNvPicPr preferRelativeResize="0"/>
          <p:nvPr/>
        </p:nvPicPr>
        <p:blipFill rotWithShape="1">
          <a:blip r:embed="rId3">
            <a:alphaModFix/>
          </a:blip>
          <a:srcRect b="8071" l="0" r="0" t="0"/>
          <a:stretch/>
        </p:blipFill>
        <p:spPr>
          <a:xfrm>
            <a:off x="7044700" y="2690150"/>
            <a:ext cx="820776" cy="826849"/>
          </a:xfrm>
          <a:prstGeom prst="rect">
            <a:avLst/>
          </a:prstGeom>
          <a:noFill/>
          <a:ln>
            <a:noFill/>
          </a:ln>
        </p:spPr>
      </p:pic>
      <p:pic>
        <p:nvPicPr>
          <p:cNvPr id="146" name="Google Shape;146;p20"/>
          <p:cNvPicPr preferRelativeResize="0"/>
          <p:nvPr/>
        </p:nvPicPr>
        <p:blipFill>
          <a:blip r:embed="rId4">
            <a:alphaModFix/>
          </a:blip>
          <a:stretch>
            <a:fillRect/>
          </a:stretch>
        </p:blipFill>
        <p:spPr>
          <a:xfrm>
            <a:off x="6025826" y="1709453"/>
            <a:ext cx="749800" cy="749822"/>
          </a:xfrm>
          <a:prstGeom prst="rect">
            <a:avLst/>
          </a:prstGeom>
          <a:noFill/>
          <a:ln>
            <a:noFill/>
          </a:ln>
        </p:spPr>
      </p:pic>
      <p:pic>
        <p:nvPicPr>
          <p:cNvPr id="147" name="Google Shape;147;p20"/>
          <p:cNvPicPr preferRelativeResize="0"/>
          <p:nvPr/>
        </p:nvPicPr>
        <p:blipFill>
          <a:blip r:embed="rId5">
            <a:alphaModFix/>
          </a:blip>
          <a:stretch>
            <a:fillRect/>
          </a:stretch>
        </p:blipFill>
        <p:spPr>
          <a:xfrm>
            <a:off x="6025825" y="2695950"/>
            <a:ext cx="627450" cy="730000"/>
          </a:xfrm>
          <a:prstGeom prst="rect">
            <a:avLst/>
          </a:prstGeom>
          <a:noFill/>
          <a:ln>
            <a:noFill/>
          </a:ln>
        </p:spPr>
      </p:pic>
      <p:pic>
        <p:nvPicPr>
          <p:cNvPr id="148" name="Google Shape;148;p20"/>
          <p:cNvPicPr preferRelativeResize="0"/>
          <p:nvPr/>
        </p:nvPicPr>
        <p:blipFill>
          <a:blip r:embed="rId6">
            <a:alphaModFix/>
          </a:blip>
          <a:stretch>
            <a:fillRect/>
          </a:stretch>
        </p:blipFill>
        <p:spPr>
          <a:xfrm>
            <a:off x="6502175" y="3761513"/>
            <a:ext cx="2080231" cy="730000"/>
          </a:xfrm>
          <a:prstGeom prst="rect">
            <a:avLst/>
          </a:prstGeom>
          <a:noFill/>
          <a:ln>
            <a:noFill/>
          </a:ln>
        </p:spPr>
      </p:pic>
      <p:sp>
        <p:nvSpPr>
          <p:cNvPr id="149" name="Google Shape;149;p20"/>
          <p:cNvSpPr txBox="1"/>
          <p:nvPr/>
        </p:nvSpPr>
        <p:spPr>
          <a:xfrm>
            <a:off x="683500" y="2006600"/>
            <a:ext cx="104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400"/>
              </a:spcAft>
              <a:buClr>
                <a:schemeClr val="dk1"/>
              </a:buClr>
              <a:buSzPts val="1100"/>
              <a:buFont typeface="Arial"/>
              <a:buNone/>
            </a:pPr>
            <a:r>
              <a:rPr b="1" lang="en" sz="1300">
                <a:solidFill>
                  <a:srgbClr val="434343"/>
                </a:solidFill>
                <a:latin typeface="Raleway"/>
                <a:ea typeface="Raleway"/>
                <a:cs typeface="Raleway"/>
                <a:sym typeface="Raleway"/>
              </a:rPr>
              <a:t>Software</a:t>
            </a:r>
            <a:endParaRPr sz="1300">
              <a:latin typeface="Lato"/>
              <a:ea typeface="Lato"/>
              <a:cs typeface="Lato"/>
              <a:sym typeface="Lato"/>
            </a:endParaRPr>
          </a:p>
        </p:txBody>
      </p:sp>
      <p:sp>
        <p:nvSpPr>
          <p:cNvPr id="150" name="Google Shape;150;p20"/>
          <p:cNvSpPr txBox="1"/>
          <p:nvPr/>
        </p:nvSpPr>
        <p:spPr>
          <a:xfrm>
            <a:off x="683500" y="3025750"/>
            <a:ext cx="2626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400"/>
              </a:spcAft>
              <a:buNone/>
            </a:pPr>
            <a:r>
              <a:rPr b="1" lang="en" sz="1200">
                <a:solidFill>
                  <a:srgbClr val="434343"/>
                </a:solidFill>
                <a:latin typeface="Raleway"/>
                <a:ea typeface="Raleway"/>
                <a:cs typeface="Raleway"/>
                <a:sym typeface="Raleway"/>
              </a:rPr>
              <a:t>Programming</a:t>
            </a:r>
            <a:r>
              <a:rPr b="1" lang="en">
                <a:solidFill>
                  <a:srgbClr val="434343"/>
                </a:solidFill>
                <a:latin typeface="Raleway"/>
                <a:ea typeface="Raleway"/>
                <a:cs typeface="Raleway"/>
                <a:sym typeface="Raleway"/>
              </a:rPr>
              <a:t> </a:t>
            </a:r>
            <a:r>
              <a:rPr b="1" lang="en" sz="1200">
                <a:solidFill>
                  <a:srgbClr val="434343"/>
                </a:solidFill>
                <a:latin typeface="Raleway"/>
                <a:ea typeface="Raleway"/>
                <a:cs typeface="Raleway"/>
                <a:sym typeface="Raleway"/>
              </a:rPr>
              <a:t>Libraries</a:t>
            </a:r>
            <a:endParaRPr sz="1200">
              <a:latin typeface="Lato"/>
              <a:ea typeface="Lato"/>
              <a:cs typeface="Lato"/>
              <a:sym typeface="Lato"/>
            </a:endParaRPr>
          </a:p>
        </p:txBody>
      </p:sp>
      <p:sp>
        <p:nvSpPr>
          <p:cNvPr id="151" name="Google Shape;151;p20"/>
          <p:cNvSpPr txBox="1"/>
          <p:nvPr>
            <p:ph idx="1" type="body"/>
          </p:nvPr>
        </p:nvSpPr>
        <p:spPr>
          <a:xfrm>
            <a:off x="3044375" y="2695950"/>
            <a:ext cx="3457800" cy="1769400"/>
          </a:xfrm>
          <a:prstGeom prst="rect">
            <a:avLst/>
          </a:prstGeom>
        </p:spPr>
        <p:txBody>
          <a:bodyPr anchorCtr="0" anchor="t" bIns="91425" lIns="91425" spcFirstLastPara="1" rIns="91425" wrap="square" tIns="91425">
            <a:noAutofit/>
          </a:bodyPr>
          <a:lstStyle/>
          <a:p>
            <a:pPr indent="-300990" lvl="0" marL="457200" rtl="0" algn="l">
              <a:lnSpc>
                <a:spcPct val="105000"/>
              </a:lnSpc>
              <a:spcBef>
                <a:spcPts val="0"/>
              </a:spcBef>
              <a:spcAft>
                <a:spcPts val="0"/>
              </a:spcAft>
              <a:buClr>
                <a:schemeClr val="dk1"/>
              </a:buClr>
              <a:buSzPts val="1140"/>
              <a:buChar char="●"/>
            </a:pPr>
            <a:r>
              <a:rPr lang="en" sz="1140">
                <a:solidFill>
                  <a:schemeClr val="dk1"/>
                </a:solidFill>
              </a:rPr>
              <a:t>Python</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Pandas</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Numpy</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Matplotlib</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PyTorch</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Sklearn</a:t>
            </a:r>
            <a:endParaRPr sz="1140">
              <a:solidFill>
                <a:schemeClr val="dk1"/>
              </a:solidFill>
            </a:endParaRPr>
          </a:p>
          <a:p>
            <a:pPr indent="-300990" lvl="0" marL="457200" rtl="0" algn="l">
              <a:lnSpc>
                <a:spcPct val="105000"/>
              </a:lnSpc>
              <a:spcBef>
                <a:spcPts val="0"/>
              </a:spcBef>
              <a:spcAft>
                <a:spcPts val="0"/>
              </a:spcAft>
              <a:buClr>
                <a:schemeClr val="dk1"/>
              </a:buClr>
              <a:buSzPts val="1140"/>
              <a:buChar char="●"/>
            </a:pPr>
            <a:r>
              <a:rPr lang="en" sz="1140">
                <a:solidFill>
                  <a:schemeClr val="dk1"/>
                </a:solidFill>
              </a:rPr>
              <a:t>R Studio</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Tidyverse</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Tidypredict</a:t>
            </a:r>
            <a:endParaRPr sz="1140">
              <a:solidFill>
                <a:schemeClr val="dk1"/>
              </a:solidFill>
            </a:endParaRPr>
          </a:p>
          <a:p>
            <a:pPr indent="-300990" lvl="1" marL="914400" rtl="0" algn="l">
              <a:lnSpc>
                <a:spcPct val="105000"/>
              </a:lnSpc>
              <a:spcBef>
                <a:spcPts val="0"/>
              </a:spcBef>
              <a:spcAft>
                <a:spcPts val="0"/>
              </a:spcAft>
              <a:buClr>
                <a:schemeClr val="dk1"/>
              </a:buClr>
              <a:buSzPts val="1140"/>
              <a:buChar char="○"/>
            </a:pPr>
            <a:r>
              <a:rPr lang="en" sz="1140">
                <a:solidFill>
                  <a:schemeClr val="dk1"/>
                </a:solidFill>
              </a:rPr>
              <a:t>dplyr</a:t>
            </a:r>
            <a:endParaRPr sz="1140">
              <a:solidFill>
                <a:schemeClr val="dk1"/>
              </a:solidFill>
            </a:endParaRPr>
          </a:p>
        </p:txBody>
      </p:sp>
      <p:sp>
        <p:nvSpPr>
          <p:cNvPr id="152" name="Google Shape;152;p20"/>
          <p:cNvSpPr txBox="1"/>
          <p:nvPr/>
        </p:nvSpPr>
        <p:spPr>
          <a:xfrm>
            <a:off x="765000" y="4597850"/>
            <a:ext cx="6178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400"/>
              </a:spcAft>
              <a:buNone/>
            </a:pPr>
            <a:r>
              <a:rPr b="1" lang="en" sz="1000">
                <a:solidFill>
                  <a:srgbClr val="434343"/>
                </a:solidFill>
                <a:latin typeface="Raleway"/>
                <a:ea typeface="Raleway"/>
                <a:cs typeface="Raleway"/>
                <a:sym typeface="Raleway"/>
              </a:rPr>
              <a:t>Code we will write</a:t>
            </a:r>
            <a:r>
              <a:rPr lang="en" sz="1000">
                <a:solidFill>
                  <a:srgbClr val="434343"/>
                </a:solidFill>
                <a:latin typeface="Raleway"/>
                <a:ea typeface="Raleway"/>
                <a:cs typeface="Raleway"/>
                <a:sym typeface="Raleway"/>
              </a:rPr>
              <a:t>: </a:t>
            </a:r>
            <a:r>
              <a:rPr lang="en" sz="1000">
                <a:solidFill>
                  <a:srgbClr val="434343"/>
                </a:solidFill>
                <a:latin typeface="Raleway"/>
                <a:ea typeface="Raleway"/>
                <a:cs typeface="Raleway"/>
                <a:sym typeface="Raleway"/>
              </a:rPr>
              <a:t>appropriate</a:t>
            </a:r>
            <a:r>
              <a:rPr lang="en" sz="1000">
                <a:solidFill>
                  <a:srgbClr val="434343"/>
                </a:solidFill>
                <a:latin typeface="Raleway"/>
                <a:ea typeface="Raleway"/>
                <a:cs typeface="Raleway"/>
                <a:sym typeface="Raleway"/>
              </a:rPr>
              <a:t> schemas, </a:t>
            </a:r>
            <a:r>
              <a:rPr lang="en" sz="1000">
                <a:solidFill>
                  <a:srgbClr val="434343"/>
                </a:solidFill>
                <a:latin typeface="Raleway"/>
                <a:ea typeface="Raleway"/>
                <a:cs typeface="Raleway"/>
                <a:sym typeface="Raleway"/>
              </a:rPr>
              <a:t>pipelines, web application, prediction implementation</a:t>
            </a:r>
            <a:endParaRPr sz="1000">
              <a:latin typeface="Lato"/>
              <a:ea typeface="Lato"/>
              <a:cs typeface="Lato"/>
              <a:sym typeface="Lato"/>
            </a:endParaRPr>
          </a:p>
        </p:txBody>
      </p:sp>
      <p:pic>
        <p:nvPicPr>
          <p:cNvPr id="153" name="Google Shape;153;p20"/>
          <p:cNvPicPr preferRelativeResize="0"/>
          <p:nvPr/>
        </p:nvPicPr>
        <p:blipFill>
          <a:blip r:embed="rId7">
            <a:alphaModFix/>
          </a:blip>
          <a:stretch>
            <a:fillRect/>
          </a:stretch>
        </p:blipFill>
        <p:spPr>
          <a:xfrm>
            <a:off x="7101151" y="1528348"/>
            <a:ext cx="707881" cy="730001"/>
          </a:xfrm>
          <a:prstGeom prst="rect">
            <a:avLst/>
          </a:prstGeom>
          <a:noFill/>
          <a:ln>
            <a:noFill/>
          </a:ln>
        </p:spPr>
      </p:pic>
      <p:pic>
        <p:nvPicPr>
          <p:cNvPr id="154" name="Google Shape;154;p20"/>
          <p:cNvPicPr preferRelativeResize="0"/>
          <p:nvPr/>
        </p:nvPicPr>
        <p:blipFill>
          <a:blip r:embed="rId8">
            <a:alphaModFix/>
          </a:blip>
          <a:stretch>
            <a:fillRect/>
          </a:stretch>
        </p:blipFill>
        <p:spPr>
          <a:xfrm>
            <a:off x="8093476" y="2776135"/>
            <a:ext cx="899425" cy="899425"/>
          </a:xfrm>
          <a:prstGeom prst="rect">
            <a:avLst/>
          </a:prstGeom>
          <a:noFill/>
          <a:ln>
            <a:noFill/>
          </a:ln>
        </p:spPr>
      </p:pic>
      <p:pic>
        <p:nvPicPr>
          <p:cNvPr id="155" name="Google Shape;155;p20"/>
          <p:cNvPicPr preferRelativeResize="0"/>
          <p:nvPr/>
        </p:nvPicPr>
        <p:blipFill>
          <a:blip r:embed="rId9">
            <a:alphaModFix/>
          </a:blip>
          <a:stretch>
            <a:fillRect/>
          </a:stretch>
        </p:blipFill>
        <p:spPr>
          <a:xfrm>
            <a:off x="8052838" y="1709450"/>
            <a:ext cx="980700" cy="98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600"/>
              </a:spcBef>
              <a:spcAft>
                <a:spcPts val="400"/>
              </a:spcAft>
              <a:buClr>
                <a:schemeClr val="dk1"/>
              </a:buClr>
              <a:buSzPts val="1100"/>
              <a:buFont typeface="Arial"/>
              <a:buNone/>
            </a:pPr>
            <a:r>
              <a:rPr lang="en" sz="1400">
                <a:solidFill>
                  <a:srgbClr val="434343"/>
                </a:solidFill>
              </a:rPr>
              <a:t>Milestones</a:t>
            </a:r>
            <a:endParaRPr/>
          </a:p>
        </p:txBody>
      </p:sp>
      <p:sp>
        <p:nvSpPr>
          <p:cNvPr id="161" name="Google Shape;161;p21"/>
          <p:cNvSpPr txBox="1"/>
          <p:nvPr>
            <p:ph idx="1" type="body"/>
          </p:nvPr>
        </p:nvSpPr>
        <p:spPr>
          <a:xfrm>
            <a:off x="729450" y="1921725"/>
            <a:ext cx="5937900" cy="2823000"/>
          </a:xfrm>
          <a:prstGeom prst="rect">
            <a:avLst/>
          </a:prstGeom>
        </p:spPr>
        <p:txBody>
          <a:bodyPr anchorCtr="0" anchor="t" bIns="91425" lIns="91425" spcFirstLastPara="1" rIns="91425" wrap="square" tIns="91425">
            <a:normAutofit fontScale="85000" lnSpcReduction="10000"/>
          </a:bodyPr>
          <a:lstStyle/>
          <a:p>
            <a:pPr indent="-315912" lvl="0" marL="457200" rtl="0" algn="l">
              <a:lnSpc>
                <a:spcPct val="150000"/>
              </a:lnSpc>
              <a:spcBef>
                <a:spcPts val="0"/>
              </a:spcBef>
              <a:spcAft>
                <a:spcPts val="0"/>
              </a:spcAft>
              <a:buClr>
                <a:schemeClr val="dk1"/>
              </a:buClr>
              <a:buSzPct val="100000"/>
              <a:buChar char="●"/>
            </a:pPr>
            <a:r>
              <a:rPr lang="en" sz="1617">
                <a:solidFill>
                  <a:schemeClr val="dk1"/>
                </a:solidFill>
              </a:rPr>
              <a:t>Winter</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8-10	Data sets Collection and Combination</a:t>
            </a:r>
            <a:endParaRPr sz="1617">
              <a:solidFill>
                <a:schemeClr val="dk1"/>
              </a:solidFill>
            </a:endParaRPr>
          </a:p>
          <a:p>
            <a:pPr indent="-315912" lvl="0" marL="457200" rtl="0" algn="l">
              <a:lnSpc>
                <a:spcPct val="150000"/>
              </a:lnSpc>
              <a:spcBef>
                <a:spcPts val="0"/>
              </a:spcBef>
              <a:spcAft>
                <a:spcPts val="0"/>
              </a:spcAft>
              <a:buClr>
                <a:schemeClr val="dk1"/>
              </a:buClr>
              <a:buSzPct val="100000"/>
              <a:buChar char="●"/>
            </a:pPr>
            <a:r>
              <a:rPr lang="en" sz="1617">
                <a:solidFill>
                  <a:schemeClr val="dk1"/>
                </a:solidFill>
              </a:rPr>
              <a:t>Spring</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1-2	Data sets EDA</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3-4	Statistic Model fit, and Machine learning Model fit</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5-6	Model validation and visualization</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7-8	Model analyze</a:t>
            </a:r>
            <a:endParaRPr sz="1617">
              <a:solidFill>
                <a:schemeClr val="dk1"/>
              </a:solidFill>
            </a:endParaRPr>
          </a:p>
          <a:p>
            <a:pPr indent="-315912" lvl="1" marL="914400" rtl="0" algn="l">
              <a:lnSpc>
                <a:spcPct val="150000"/>
              </a:lnSpc>
              <a:spcBef>
                <a:spcPts val="0"/>
              </a:spcBef>
              <a:spcAft>
                <a:spcPts val="0"/>
              </a:spcAft>
              <a:buClr>
                <a:schemeClr val="dk1"/>
              </a:buClr>
              <a:buSzPct val="100000"/>
              <a:buChar char="○"/>
            </a:pPr>
            <a:r>
              <a:rPr lang="en" sz="1617">
                <a:solidFill>
                  <a:schemeClr val="dk1"/>
                </a:solidFill>
              </a:rPr>
              <a:t>Weeks 9-10	Final report</a:t>
            </a:r>
            <a:endParaRPr sz="1617">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