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ABA489-FF64-4C5D-9E17-0EA540CBAFCA}">
  <a:tblStyle styleId="{29ABA489-FF64-4C5D-9E17-0EA540CBAF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a073d35a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a073d35a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a073d35a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a073d35a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ac1c06ea8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ac1c06ea8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ac1c06ea8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ac1c06ea8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ac1c06ea8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ac1c06ea8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c1c06ea86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c1c06ea86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ac1c06ea86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ac1c06ea86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c1c06ea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c1c06ea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c1c06ea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c1c06ea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c1c06ea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c1c06ea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b3d5d5b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b3d5d5b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b3d5d5b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b3d5d5b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b3d5d5b7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b3d5d5b7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b3d5d5b7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b3d5d5b7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b601a47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b601a47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69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1E1919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Individualized Dynamic Latent Factor Model for Multi-resolution Mobile Health Data in Deep Learning </a:t>
            </a:r>
            <a:endParaRPr sz="7000"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43350"/>
            <a:ext cx="85206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190"/>
              <a:t>Annie Qu</a:t>
            </a:r>
            <a:endParaRPr sz="219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2190"/>
              <a:t>Jiuchen Zhang</a:t>
            </a:r>
            <a:endParaRPr sz="219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190"/>
              <a:t>Ruxi Zheng, Zhuojiao Dong, Haochen Tan</a:t>
            </a:r>
            <a:endParaRPr sz="21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Evaluation</a:t>
            </a:r>
            <a:r>
              <a:rPr lang="en">
                <a:highlight>
                  <a:schemeClr val="lt1"/>
                </a:highlight>
              </a:rPr>
              <a:t> &amp; Proposal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odel performance:</a:t>
            </a:r>
            <a:endParaRPr/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proposed MLP model:					</a:t>
            </a:r>
            <a:endParaRPr sz="1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one particular short term on test data  		50 times average MSE (Zhang, P 17, Table 1)</a:t>
            </a:r>
            <a:endParaRPr sz="1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3895"/>
            <a:ext cx="3493524" cy="2496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23"/>
          <p:cNvGraphicFramePr/>
          <p:nvPr/>
        </p:nvGraphicFramePr>
        <p:xfrm>
          <a:off x="3999600" y="22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{29ABA489-FF64-4C5D-9E17-0EA540CBAFCA}</a:tableStyleId>
              </a:tblPr>
              <a:tblGrid>
                <a:gridCol w="805450"/>
                <a:gridCol w="805450"/>
                <a:gridCol w="805450"/>
                <a:gridCol w="805450"/>
                <a:gridCol w="805450"/>
                <a:gridCol w="805450"/>
              </a:tblGrid>
              <a:tr h="7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MLP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(P</a:t>
                      </a:r>
                      <a:r>
                        <a:rPr b="1" lang="en" sz="900"/>
                        <a:t>roposed</a:t>
                      </a:r>
                      <a:r>
                        <a:rPr b="1" lang="en" sz="900"/>
                        <a:t>)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IDLFM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DRNN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1.3292 (1.486)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0.209 (0.041)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0.602 (0.257)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8.131 (7.767)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5.016 (5.525)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5.1946 (5.903)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0.415 (0.161)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</a:t>
                      </a:r>
                      <a:r>
                        <a:rPr lang="en"/>
                        <a:t>983 </a:t>
                      </a:r>
                      <a:r>
                        <a:rPr lang="en" sz="1300"/>
                        <a:t>(10.453)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8.130 (7.830)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.018 (5.578)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5" name="Google Shape;255;p23"/>
          <p:cNvSpPr txBox="1"/>
          <p:nvPr/>
        </p:nvSpPr>
        <p:spPr>
          <a:xfrm>
            <a:off x="3999600" y="4568875"/>
            <a:ext cx="519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IDLFM: the proposed individualized dynamic latent factor model, SS: smoothing spline, RNN: recurrent neural network, DRNN: deep RNN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 about MLP model</a:t>
            </a:r>
            <a:endParaRPr/>
          </a:p>
        </p:txBody>
      </p:sp>
      <p:sp>
        <p:nvSpPr>
          <p:cNvPr id="261" name="Google Shape;26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Overfitting: Based on the given training data, the model easily find that rely on the given stress, it can perform well, but these data are not given in the test.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Not fulfill the purpose of prediction data based on time series. The </a:t>
            </a:r>
            <a:r>
              <a:rPr lang="en">
                <a:solidFill>
                  <a:schemeClr val="dk1"/>
                </a:solidFill>
              </a:rPr>
              <a:t>proposed</a:t>
            </a:r>
            <a:r>
              <a:rPr lang="en">
                <a:solidFill>
                  <a:schemeClr val="dk1"/>
                </a:solidFill>
              </a:rPr>
              <a:t> mlp model only based on current state of given data.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MLP (Solve for overfitting)</a:t>
            </a:r>
            <a:endParaRPr/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resolve the overfitting issue: cutoff the </a:t>
            </a:r>
            <a:r>
              <a:rPr lang="en">
                <a:solidFill>
                  <a:schemeClr val="dk1"/>
                </a:solidFill>
              </a:rPr>
              <a:t>ambiguous</a:t>
            </a:r>
            <a:r>
              <a:rPr lang="en">
                <a:solidFill>
                  <a:schemeClr val="dk1"/>
                </a:solidFill>
              </a:rPr>
              <a:t> data from input (ignore the stress level data).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8" name="Google Shape;2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0554"/>
            <a:ext cx="3836875" cy="2887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9" name="Google Shape;269;p25"/>
          <p:cNvGraphicFramePr/>
          <p:nvPr/>
        </p:nvGraphicFramePr>
        <p:xfrm>
          <a:off x="4514350" y="184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{29ABA489-FF64-4C5D-9E17-0EA540CBAFCA}</a:tableStyleId>
              </a:tblPr>
              <a:tblGrid>
                <a:gridCol w="1963925"/>
                <a:gridCol w="1963925"/>
              </a:tblGrid>
              <a:tr h="3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r>
                        <a:rPr lang="en" sz="1200"/>
                        <a:t>(50 times average)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 MLP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0.4851  (0.2600)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0.5352   (0.2834)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0" name="Google Shape;2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300" y="3093575"/>
            <a:ext cx="2669324" cy="20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5"/>
          <p:cNvSpPr txBox="1"/>
          <p:nvPr/>
        </p:nvSpPr>
        <p:spPr>
          <a:xfrm>
            <a:off x="4356475" y="3480600"/>
            <a:ext cx="206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view of data prediction: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period MLP prediction </a:t>
            </a:r>
            <a:r>
              <a:rPr lang="en" sz="2022"/>
              <a:t>(Simple solution for time series prediction)</a:t>
            </a:r>
            <a:endParaRPr sz="2022"/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311700" y="1175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Truncate time points into period as one set of data. From 1000 time points to 100 batch of 10.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2025"/>
            <a:ext cx="3954125" cy="2825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9" name="Google Shape;279;p26"/>
          <p:cNvGraphicFramePr/>
          <p:nvPr/>
        </p:nvGraphicFramePr>
        <p:xfrm>
          <a:off x="4514350" y="184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{29ABA489-FF64-4C5D-9E17-0EA540CBAFCA}</a:tableStyleId>
              </a:tblPr>
              <a:tblGrid>
                <a:gridCol w="1963925"/>
                <a:gridCol w="1963925"/>
              </a:tblGrid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r>
                        <a:rPr lang="en" sz="1200"/>
                        <a:t>(50 times average)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period MLP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0.4853 </a:t>
                      </a:r>
                      <a:r>
                        <a:rPr lang="en"/>
                        <a:t>(</a:t>
                      </a:r>
                      <a:r>
                        <a:rPr lang="en"/>
                        <a:t>0.6425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0.8595 </a:t>
                      </a:r>
                      <a:r>
                        <a:rPr lang="en"/>
                        <a:t>(</a:t>
                      </a:r>
                      <a:r>
                        <a:rPr lang="en"/>
                        <a:t>1.2414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0" name="Google Shape;280;p26"/>
          <p:cNvSpPr txBox="1"/>
          <p:nvPr/>
        </p:nvSpPr>
        <p:spPr>
          <a:xfrm>
            <a:off x="4356475" y="3480600"/>
            <a:ext cx="206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view of data prediction:</a:t>
            </a:r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700" y="3193075"/>
            <a:ext cx="2566100" cy="19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and Proposal</a:t>
            </a:r>
            <a:endParaRPr/>
          </a:p>
        </p:txBody>
      </p:sp>
      <p:sp>
        <p:nvSpPr>
          <p:cNvPr id="287" name="Google Shape;287;p27"/>
          <p:cNvSpPr txBox="1"/>
          <p:nvPr>
            <p:ph idx="1" type="body"/>
          </p:nvPr>
        </p:nvSpPr>
        <p:spPr>
          <a:xfrm>
            <a:off x="311700" y="1152475"/>
            <a:ext cx="8520600" cy="3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Simple MLP do not </a:t>
            </a:r>
            <a:r>
              <a:rPr lang="en">
                <a:solidFill>
                  <a:schemeClr val="dk1"/>
                </a:solidFill>
              </a:rPr>
              <a:t>satisfy</a:t>
            </a:r>
            <a:r>
              <a:rPr lang="en">
                <a:solidFill>
                  <a:schemeClr val="dk1"/>
                </a:solidFill>
              </a:rPr>
              <a:t> the time series prediction.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performance is great. Be a standard judgement for performance check.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Time period MLP model is smoother. Considering the real world situation, time period MLP fit better.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 period model training </a:t>
            </a:r>
            <a:r>
              <a:rPr lang="en">
                <a:solidFill>
                  <a:schemeClr val="dk1"/>
                </a:solidFill>
              </a:rPr>
              <a:t>efficiency</a:t>
            </a:r>
            <a:r>
              <a:rPr lang="en">
                <a:solidFill>
                  <a:schemeClr val="dk1"/>
                </a:solidFill>
              </a:rPr>
              <a:t> is much faster than Simple MLP. This might be a trade off consider in the future study.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Apply time series theories like long short term model(LSTM) to current model.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Simple MLP and time period MLP did not make good prediction on the extreme values. Consider label extreme data for guiding the model.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Health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Technology development makes personalized treatment more convenient.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Longitudinal data makes monitoring and management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“Multi-resolution”, “Heterogeneity”, “Non-linear” makes new statistical models and methods are needed. (Zhang et al.)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425" y="2867900"/>
            <a:ext cx="1647799" cy="164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Garmin smart watches as real datasets.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Caregivers of dementia patients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Four data types: “Daily movement data, heart rate data, stress level data and the daily wellness data” </a:t>
            </a:r>
            <a:r>
              <a:rPr lang="en"/>
              <a:t>(Zhang et al.)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198" y="2641450"/>
            <a:ext cx="1989100" cy="19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Multi-resolution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Different time of observation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Different frequency of observation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02" y="2562300"/>
            <a:ext cx="3164124" cy="20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225" y="128750"/>
            <a:ext cx="5071274" cy="326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Individualized Dynamic Latent Factor Model (IDLFM)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5" y="1115250"/>
            <a:ext cx="6858150" cy="37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Latent Factor Estimation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Statistical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B-Spline Approximation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Deep Learning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Recurrent Neural Network(RNN)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Cons: Only 33 patients as sample size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Feedforward Neural Network(MLP)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"/>
              <a:t>Simulation settings</a:t>
            </a:r>
            <a:endParaRPr sz="38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Generate dynamic latent factors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Setting: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00" y="1520550"/>
            <a:ext cx="5491502" cy="1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900" y="3368825"/>
            <a:ext cx="5696500" cy="10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5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Feedforward Neural Network(MLP)</a:t>
            </a:r>
            <a:endParaRPr/>
          </a:p>
        </p:txBody>
      </p:sp>
      <p:cxnSp>
        <p:nvCxnSpPr>
          <p:cNvPr id="104" name="Google Shape;104;p20"/>
          <p:cNvCxnSpPr>
            <a:stCxn id="105" idx="6"/>
            <a:endCxn id="106" idx="2"/>
          </p:cNvCxnSpPr>
          <p:nvPr/>
        </p:nvCxnSpPr>
        <p:spPr>
          <a:xfrm flipH="1" rot="10800000">
            <a:off x="2838300" y="1494488"/>
            <a:ext cx="1096800" cy="3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0"/>
          <p:cNvCxnSpPr>
            <a:stCxn id="105" idx="6"/>
            <a:endCxn id="108" idx="2"/>
          </p:cNvCxnSpPr>
          <p:nvPr/>
        </p:nvCxnSpPr>
        <p:spPr>
          <a:xfrm>
            <a:off x="2838300" y="1870088"/>
            <a:ext cx="1096800" cy="2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0"/>
          <p:cNvCxnSpPr>
            <a:stCxn id="105" idx="6"/>
            <a:endCxn id="110" idx="2"/>
          </p:cNvCxnSpPr>
          <p:nvPr/>
        </p:nvCxnSpPr>
        <p:spPr>
          <a:xfrm>
            <a:off x="2838300" y="1870088"/>
            <a:ext cx="1096800" cy="12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0"/>
          <p:cNvCxnSpPr>
            <a:stCxn id="105" idx="6"/>
            <a:endCxn id="112" idx="2"/>
          </p:cNvCxnSpPr>
          <p:nvPr/>
        </p:nvCxnSpPr>
        <p:spPr>
          <a:xfrm>
            <a:off x="2838300" y="1870088"/>
            <a:ext cx="1096800" cy="18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0"/>
          <p:cNvCxnSpPr>
            <a:stCxn id="105" idx="6"/>
            <a:endCxn id="114" idx="2"/>
          </p:cNvCxnSpPr>
          <p:nvPr/>
        </p:nvCxnSpPr>
        <p:spPr>
          <a:xfrm>
            <a:off x="2838300" y="1870088"/>
            <a:ext cx="1096800" cy="24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>
            <a:stCxn id="116" idx="6"/>
            <a:endCxn id="106" idx="2"/>
          </p:cNvCxnSpPr>
          <p:nvPr/>
        </p:nvCxnSpPr>
        <p:spPr>
          <a:xfrm flipH="1" rot="10800000">
            <a:off x="2838300" y="1494700"/>
            <a:ext cx="1096800" cy="8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>
            <a:stCxn id="116" idx="6"/>
            <a:endCxn id="108" idx="2"/>
          </p:cNvCxnSpPr>
          <p:nvPr/>
        </p:nvCxnSpPr>
        <p:spPr>
          <a:xfrm flipH="1" rot="10800000">
            <a:off x="2838300" y="2167600"/>
            <a:ext cx="1096800" cy="2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>
            <a:stCxn id="116" idx="6"/>
            <a:endCxn id="110" idx="2"/>
          </p:cNvCxnSpPr>
          <p:nvPr/>
        </p:nvCxnSpPr>
        <p:spPr>
          <a:xfrm>
            <a:off x="2838300" y="2372800"/>
            <a:ext cx="1096800" cy="7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>
            <a:stCxn id="116" idx="6"/>
            <a:endCxn id="112" idx="2"/>
          </p:cNvCxnSpPr>
          <p:nvPr/>
        </p:nvCxnSpPr>
        <p:spPr>
          <a:xfrm>
            <a:off x="2838300" y="2372800"/>
            <a:ext cx="1096800" cy="13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0"/>
          <p:cNvCxnSpPr>
            <a:stCxn id="116" idx="6"/>
            <a:endCxn id="114" idx="2"/>
          </p:cNvCxnSpPr>
          <p:nvPr/>
        </p:nvCxnSpPr>
        <p:spPr>
          <a:xfrm>
            <a:off x="2838300" y="2372800"/>
            <a:ext cx="1096800" cy="19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>
            <a:stCxn id="122" idx="6"/>
            <a:endCxn id="106" idx="2"/>
          </p:cNvCxnSpPr>
          <p:nvPr/>
        </p:nvCxnSpPr>
        <p:spPr>
          <a:xfrm flipH="1" rot="10800000">
            <a:off x="2838300" y="1494688"/>
            <a:ext cx="1096800" cy="13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0"/>
          <p:cNvCxnSpPr>
            <a:stCxn id="122" idx="6"/>
            <a:endCxn id="108" idx="2"/>
          </p:cNvCxnSpPr>
          <p:nvPr/>
        </p:nvCxnSpPr>
        <p:spPr>
          <a:xfrm flipH="1" rot="10800000">
            <a:off x="2838300" y="2167888"/>
            <a:ext cx="1096800" cy="6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0"/>
          <p:cNvCxnSpPr>
            <a:stCxn id="122" idx="6"/>
            <a:endCxn id="110" idx="2"/>
          </p:cNvCxnSpPr>
          <p:nvPr/>
        </p:nvCxnSpPr>
        <p:spPr>
          <a:xfrm>
            <a:off x="2838300" y="2840788"/>
            <a:ext cx="10968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>
            <a:stCxn id="122" idx="6"/>
            <a:endCxn id="112" idx="2"/>
          </p:cNvCxnSpPr>
          <p:nvPr/>
        </p:nvCxnSpPr>
        <p:spPr>
          <a:xfrm>
            <a:off x="2838300" y="2840788"/>
            <a:ext cx="1096800" cy="8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>
            <a:stCxn id="122" idx="6"/>
            <a:endCxn id="114" idx="2"/>
          </p:cNvCxnSpPr>
          <p:nvPr/>
        </p:nvCxnSpPr>
        <p:spPr>
          <a:xfrm>
            <a:off x="2838300" y="2840788"/>
            <a:ext cx="1096800" cy="14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>
            <a:stCxn id="128" idx="6"/>
            <a:endCxn id="106" idx="2"/>
          </p:cNvCxnSpPr>
          <p:nvPr/>
        </p:nvCxnSpPr>
        <p:spPr>
          <a:xfrm flipH="1" rot="10800000">
            <a:off x="2838300" y="1494463"/>
            <a:ext cx="1096800" cy="18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>
            <a:stCxn id="128" idx="6"/>
            <a:endCxn id="108" idx="2"/>
          </p:cNvCxnSpPr>
          <p:nvPr/>
        </p:nvCxnSpPr>
        <p:spPr>
          <a:xfrm flipH="1" rot="10800000">
            <a:off x="2838300" y="2167663"/>
            <a:ext cx="10968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>
            <a:stCxn id="128" idx="6"/>
            <a:endCxn id="110" idx="2"/>
          </p:cNvCxnSpPr>
          <p:nvPr/>
        </p:nvCxnSpPr>
        <p:spPr>
          <a:xfrm flipH="1" rot="10800000">
            <a:off x="2838300" y="3134263"/>
            <a:ext cx="1096800" cy="1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>
            <a:stCxn id="128" idx="6"/>
            <a:endCxn id="112" idx="2"/>
          </p:cNvCxnSpPr>
          <p:nvPr/>
        </p:nvCxnSpPr>
        <p:spPr>
          <a:xfrm>
            <a:off x="2838300" y="3310663"/>
            <a:ext cx="1096800" cy="4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>
            <a:stCxn id="128" idx="6"/>
            <a:endCxn id="114" idx="2"/>
          </p:cNvCxnSpPr>
          <p:nvPr/>
        </p:nvCxnSpPr>
        <p:spPr>
          <a:xfrm>
            <a:off x="2838300" y="3310663"/>
            <a:ext cx="1096800" cy="9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>
            <a:stCxn id="134" idx="6"/>
            <a:endCxn id="106" idx="2"/>
          </p:cNvCxnSpPr>
          <p:nvPr/>
        </p:nvCxnSpPr>
        <p:spPr>
          <a:xfrm flipH="1" rot="10800000">
            <a:off x="2838300" y="1494550"/>
            <a:ext cx="1096800" cy="22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>
            <a:stCxn id="134" idx="6"/>
            <a:endCxn id="108" idx="2"/>
          </p:cNvCxnSpPr>
          <p:nvPr/>
        </p:nvCxnSpPr>
        <p:spPr>
          <a:xfrm flipH="1" rot="10800000">
            <a:off x="2838300" y="2167750"/>
            <a:ext cx="1096800" cy="161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>
            <a:stCxn id="134" idx="6"/>
            <a:endCxn id="110" idx="2"/>
          </p:cNvCxnSpPr>
          <p:nvPr/>
        </p:nvCxnSpPr>
        <p:spPr>
          <a:xfrm flipH="1" rot="10800000">
            <a:off x="2838300" y="3134350"/>
            <a:ext cx="1096800" cy="6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0"/>
          <p:cNvCxnSpPr>
            <a:stCxn id="134" idx="6"/>
            <a:endCxn id="112" idx="2"/>
          </p:cNvCxnSpPr>
          <p:nvPr/>
        </p:nvCxnSpPr>
        <p:spPr>
          <a:xfrm flipH="1" rot="10800000">
            <a:off x="2838300" y="3720850"/>
            <a:ext cx="1096800" cy="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0"/>
          <p:cNvCxnSpPr>
            <a:stCxn id="134" idx="6"/>
            <a:endCxn id="114" idx="2"/>
          </p:cNvCxnSpPr>
          <p:nvPr/>
        </p:nvCxnSpPr>
        <p:spPr>
          <a:xfrm>
            <a:off x="2838300" y="3780550"/>
            <a:ext cx="1096800" cy="5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0"/>
          <p:cNvCxnSpPr>
            <a:stCxn id="106" idx="6"/>
            <a:endCxn id="140" idx="2"/>
          </p:cNvCxnSpPr>
          <p:nvPr/>
        </p:nvCxnSpPr>
        <p:spPr>
          <a:xfrm>
            <a:off x="4345200" y="1494550"/>
            <a:ext cx="1196100" cy="6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>
            <a:stCxn id="106" idx="6"/>
            <a:endCxn id="142" idx="2"/>
          </p:cNvCxnSpPr>
          <p:nvPr/>
        </p:nvCxnSpPr>
        <p:spPr>
          <a:xfrm>
            <a:off x="4345200" y="1494550"/>
            <a:ext cx="1196100" cy="12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>
            <a:stCxn id="106" idx="6"/>
            <a:endCxn id="144" idx="2"/>
          </p:cNvCxnSpPr>
          <p:nvPr/>
        </p:nvCxnSpPr>
        <p:spPr>
          <a:xfrm>
            <a:off x="4345200" y="1494550"/>
            <a:ext cx="1196100" cy="17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>
            <a:stCxn id="108" idx="6"/>
            <a:endCxn id="140" idx="2"/>
          </p:cNvCxnSpPr>
          <p:nvPr/>
        </p:nvCxnSpPr>
        <p:spPr>
          <a:xfrm flipH="1" rot="10800000">
            <a:off x="4345188" y="2107750"/>
            <a:ext cx="11961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0"/>
          <p:cNvCxnSpPr>
            <a:stCxn id="108" idx="6"/>
            <a:endCxn id="142" idx="2"/>
          </p:cNvCxnSpPr>
          <p:nvPr/>
        </p:nvCxnSpPr>
        <p:spPr>
          <a:xfrm>
            <a:off x="4345188" y="2167750"/>
            <a:ext cx="1196100" cy="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0"/>
          <p:cNvCxnSpPr>
            <a:stCxn id="108" idx="6"/>
            <a:endCxn id="144" idx="2"/>
          </p:cNvCxnSpPr>
          <p:nvPr/>
        </p:nvCxnSpPr>
        <p:spPr>
          <a:xfrm>
            <a:off x="4345188" y="2167750"/>
            <a:ext cx="1196100" cy="11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0"/>
          <p:cNvCxnSpPr>
            <a:stCxn id="110" idx="6"/>
            <a:endCxn id="140" idx="2"/>
          </p:cNvCxnSpPr>
          <p:nvPr/>
        </p:nvCxnSpPr>
        <p:spPr>
          <a:xfrm flipH="1" rot="10800000">
            <a:off x="4345325" y="2107650"/>
            <a:ext cx="1196100" cy="10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0"/>
          <p:cNvCxnSpPr>
            <a:stCxn id="110" idx="6"/>
            <a:endCxn id="142" idx="2"/>
          </p:cNvCxnSpPr>
          <p:nvPr/>
        </p:nvCxnSpPr>
        <p:spPr>
          <a:xfrm flipH="1" rot="10800000">
            <a:off x="4345325" y="2724150"/>
            <a:ext cx="1196100" cy="4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0"/>
          <p:cNvCxnSpPr>
            <a:stCxn id="110" idx="6"/>
            <a:endCxn id="144" idx="2"/>
          </p:cNvCxnSpPr>
          <p:nvPr/>
        </p:nvCxnSpPr>
        <p:spPr>
          <a:xfrm>
            <a:off x="4345325" y="3134250"/>
            <a:ext cx="1196100" cy="1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0"/>
          <p:cNvCxnSpPr>
            <a:stCxn id="112" idx="6"/>
            <a:endCxn id="140" idx="2"/>
          </p:cNvCxnSpPr>
          <p:nvPr/>
        </p:nvCxnSpPr>
        <p:spPr>
          <a:xfrm flipH="1" rot="10800000">
            <a:off x="4345325" y="2107675"/>
            <a:ext cx="1196100" cy="16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>
            <a:endCxn id="142" idx="2"/>
          </p:cNvCxnSpPr>
          <p:nvPr/>
        </p:nvCxnSpPr>
        <p:spPr>
          <a:xfrm flipH="1" rot="10800000">
            <a:off x="4345275" y="2724150"/>
            <a:ext cx="1196100" cy="9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0"/>
          <p:cNvCxnSpPr>
            <a:stCxn id="112" idx="6"/>
            <a:endCxn id="144" idx="2"/>
          </p:cNvCxnSpPr>
          <p:nvPr/>
        </p:nvCxnSpPr>
        <p:spPr>
          <a:xfrm flipH="1" rot="10800000">
            <a:off x="4345325" y="3278275"/>
            <a:ext cx="1196100" cy="4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0"/>
          <p:cNvCxnSpPr>
            <a:stCxn id="114" idx="6"/>
            <a:endCxn id="140" idx="2"/>
          </p:cNvCxnSpPr>
          <p:nvPr/>
        </p:nvCxnSpPr>
        <p:spPr>
          <a:xfrm flipH="1" rot="10800000">
            <a:off x="4345200" y="2107700"/>
            <a:ext cx="1196100" cy="21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0"/>
          <p:cNvCxnSpPr>
            <a:stCxn id="114" idx="6"/>
            <a:endCxn id="142" idx="2"/>
          </p:cNvCxnSpPr>
          <p:nvPr/>
        </p:nvCxnSpPr>
        <p:spPr>
          <a:xfrm flipH="1" rot="10800000">
            <a:off x="4345200" y="2724200"/>
            <a:ext cx="1196100" cy="15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0"/>
          <p:cNvCxnSpPr>
            <a:stCxn id="114" idx="6"/>
            <a:endCxn id="144" idx="2"/>
          </p:cNvCxnSpPr>
          <p:nvPr/>
        </p:nvCxnSpPr>
        <p:spPr>
          <a:xfrm flipH="1" rot="10800000">
            <a:off x="4345200" y="3278300"/>
            <a:ext cx="1196100" cy="10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7" name="Google Shape;157;p20"/>
          <p:cNvGrpSpPr/>
          <p:nvPr/>
        </p:nvGrpSpPr>
        <p:grpSpPr>
          <a:xfrm>
            <a:off x="2428200" y="1289500"/>
            <a:ext cx="3523275" cy="3222850"/>
            <a:chOff x="751800" y="1137100"/>
            <a:chExt cx="3523275" cy="3222850"/>
          </a:xfrm>
        </p:grpSpPr>
        <p:grpSp>
          <p:nvGrpSpPr>
            <p:cNvPr id="158" name="Google Shape;158;p20"/>
            <p:cNvGrpSpPr/>
            <p:nvPr/>
          </p:nvGrpSpPr>
          <p:grpSpPr>
            <a:xfrm>
              <a:off x="3864975" y="1750200"/>
              <a:ext cx="410100" cy="1026600"/>
              <a:chOff x="3864975" y="1750200"/>
              <a:chExt cx="410100" cy="1026600"/>
            </a:xfrm>
          </p:grpSpPr>
          <p:sp>
            <p:nvSpPr>
              <p:cNvPr id="140" name="Google Shape;140;p20"/>
              <p:cNvSpPr/>
              <p:nvPr/>
            </p:nvSpPr>
            <p:spPr>
              <a:xfrm>
                <a:off x="3864975" y="175020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>
                <a:off x="3864975" y="236670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" name="Google Shape;116;p20"/>
            <p:cNvSpPr/>
            <p:nvPr/>
          </p:nvSpPr>
          <p:spPr>
            <a:xfrm>
              <a:off x="751800" y="2015350"/>
              <a:ext cx="410100" cy="410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751800" y="2483338"/>
              <a:ext cx="410100" cy="410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751800" y="2953213"/>
              <a:ext cx="410100" cy="410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" name="Google Shape;159;p20"/>
            <p:cNvGrpSpPr/>
            <p:nvPr/>
          </p:nvGrpSpPr>
          <p:grpSpPr>
            <a:xfrm>
              <a:off x="2258688" y="1137100"/>
              <a:ext cx="410238" cy="3222850"/>
              <a:chOff x="2258688" y="1137100"/>
              <a:chExt cx="410238" cy="3222850"/>
            </a:xfrm>
          </p:grpSpPr>
          <p:sp>
            <p:nvSpPr>
              <p:cNvPr id="106" name="Google Shape;106;p20"/>
              <p:cNvSpPr/>
              <p:nvPr/>
            </p:nvSpPr>
            <p:spPr>
              <a:xfrm>
                <a:off x="2258700" y="113710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0"/>
              <p:cNvSpPr/>
              <p:nvPr/>
            </p:nvSpPr>
            <p:spPr>
              <a:xfrm>
                <a:off x="2258688" y="181030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>
                <a:off x="2442200" y="2292200"/>
                <a:ext cx="60900" cy="62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flipH="1">
                <a:off x="2442200" y="2444600"/>
                <a:ext cx="60900" cy="62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flipH="1">
                <a:off x="2442188" y="2610700"/>
                <a:ext cx="60900" cy="62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0"/>
              <p:cNvSpPr/>
              <p:nvPr/>
            </p:nvSpPr>
            <p:spPr>
              <a:xfrm>
                <a:off x="2258825" y="277680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0"/>
              <p:cNvSpPr/>
              <p:nvPr/>
            </p:nvSpPr>
            <p:spPr>
              <a:xfrm>
                <a:off x="2258825" y="3363325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0"/>
              <p:cNvSpPr/>
              <p:nvPr/>
            </p:nvSpPr>
            <p:spPr>
              <a:xfrm>
                <a:off x="2258700" y="394985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" name="Google Shape;105;p20"/>
            <p:cNvSpPr/>
            <p:nvPr/>
          </p:nvSpPr>
          <p:spPr>
            <a:xfrm>
              <a:off x="751800" y="1512638"/>
              <a:ext cx="410100" cy="410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751800" y="3423100"/>
              <a:ext cx="410100" cy="410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3864975" y="2920700"/>
              <a:ext cx="410100" cy="410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0"/>
          <p:cNvSpPr txBox="1"/>
          <p:nvPr/>
        </p:nvSpPr>
        <p:spPr>
          <a:xfrm>
            <a:off x="469875" y="964775"/>
            <a:ext cx="357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Layer A</a:t>
            </a:r>
            <a:endParaRPr b="1" sz="16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Feedforward Neural Network(MLP)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162600" y="121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Layer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1"/>
          <p:cNvGrpSpPr/>
          <p:nvPr/>
        </p:nvGrpSpPr>
        <p:grpSpPr>
          <a:xfrm>
            <a:off x="2645775" y="1210325"/>
            <a:ext cx="4506125" cy="3236200"/>
            <a:chOff x="3864975" y="1210325"/>
            <a:chExt cx="4506125" cy="3236200"/>
          </a:xfrm>
        </p:grpSpPr>
        <p:grpSp>
          <p:nvGrpSpPr>
            <p:cNvPr id="171" name="Google Shape;171;p21"/>
            <p:cNvGrpSpPr/>
            <p:nvPr/>
          </p:nvGrpSpPr>
          <p:grpSpPr>
            <a:xfrm>
              <a:off x="3864975" y="1750200"/>
              <a:ext cx="410100" cy="1026600"/>
              <a:chOff x="3864975" y="1750200"/>
              <a:chExt cx="410100" cy="1026600"/>
            </a:xfrm>
          </p:grpSpPr>
          <p:sp>
            <p:nvSpPr>
              <p:cNvPr id="172" name="Google Shape;172;p21"/>
              <p:cNvSpPr/>
              <p:nvPr/>
            </p:nvSpPr>
            <p:spPr>
              <a:xfrm>
                <a:off x="3864975" y="175020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1"/>
              <p:cNvSpPr/>
              <p:nvPr/>
            </p:nvSpPr>
            <p:spPr>
              <a:xfrm>
                <a:off x="3864975" y="236670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21"/>
            <p:cNvGrpSpPr/>
            <p:nvPr/>
          </p:nvGrpSpPr>
          <p:grpSpPr>
            <a:xfrm>
              <a:off x="5200263" y="1210325"/>
              <a:ext cx="410238" cy="3222850"/>
              <a:chOff x="2258688" y="1137100"/>
              <a:chExt cx="410238" cy="3222850"/>
            </a:xfrm>
          </p:grpSpPr>
          <p:sp>
            <p:nvSpPr>
              <p:cNvPr id="175" name="Google Shape;175;p21"/>
              <p:cNvSpPr/>
              <p:nvPr/>
            </p:nvSpPr>
            <p:spPr>
              <a:xfrm>
                <a:off x="2258700" y="113710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1"/>
              <p:cNvSpPr/>
              <p:nvPr/>
            </p:nvSpPr>
            <p:spPr>
              <a:xfrm>
                <a:off x="2258688" y="181030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1"/>
              <p:cNvSpPr/>
              <p:nvPr/>
            </p:nvSpPr>
            <p:spPr>
              <a:xfrm>
                <a:off x="2442200" y="2292200"/>
                <a:ext cx="60900" cy="62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1"/>
              <p:cNvSpPr/>
              <p:nvPr/>
            </p:nvSpPr>
            <p:spPr>
              <a:xfrm flipH="1">
                <a:off x="2442200" y="2444600"/>
                <a:ext cx="60900" cy="62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 flipH="1">
                <a:off x="2442188" y="2610700"/>
                <a:ext cx="60900" cy="62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1"/>
              <p:cNvSpPr/>
              <p:nvPr/>
            </p:nvSpPr>
            <p:spPr>
              <a:xfrm>
                <a:off x="2258825" y="277680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1"/>
              <p:cNvSpPr/>
              <p:nvPr/>
            </p:nvSpPr>
            <p:spPr>
              <a:xfrm>
                <a:off x="2258825" y="3363325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1"/>
              <p:cNvSpPr/>
              <p:nvPr/>
            </p:nvSpPr>
            <p:spPr>
              <a:xfrm>
                <a:off x="2258700" y="394985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21"/>
            <p:cNvGrpSpPr/>
            <p:nvPr/>
          </p:nvGrpSpPr>
          <p:grpSpPr>
            <a:xfrm>
              <a:off x="6663388" y="1223675"/>
              <a:ext cx="410238" cy="3222850"/>
              <a:chOff x="2258688" y="1137100"/>
              <a:chExt cx="410238" cy="3222850"/>
            </a:xfrm>
          </p:grpSpPr>
          <p:sp>
            <p:nvSpPr>
              <p:cNvPr id="184" name="Google Shape;184;p21"/>
              <p:cNvSpPr/>
              <p:nvPr/>
            </p:nvSpPr>
            <p:spPr>
              <a:xfrm>
                <a:off x="2258700" y="113710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1"/>
              <p:cNvSpPr/>
              <p:nvPr/>
            </p:nvSpPr>
            <p:spPr>
              <a:xfrm>
                <a:off x="2258688" y="181030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1"/>
              <p:cNvSpPr/>
              <p:nvPr/>
            </p:nvSpPr>
            <p:spPr>
              <a:xfrm>
                <a:off x="2442200" y="2292200"/>
                <a:ext cx="60900" cy="62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1"/>
              <p:cNvSpPr/>
              <p:nvPr/>
            </p:nvSpPr>
            <p:spPr>
              <a:xfrm flipH="1">
                <a:off x="2442200" y="2444600"/>
                <a:ext cx="60900" cy="62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1"/>
              <p:cNvSpPr/>
              <p:nvPr/>
            </p:nvSpPr>
            <p:spPr>
              <a:xfrm flipH="1">
                <a:off x="2442188" y="2610700"/>
                <a:ext cx="60900" cy="624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1"/>
              <p:cNvSpPr/>
              <p:nvPr/>
            </p:nvSpPr>
            <p:spPr>
              <a:xfrm>
                <a:off x="2258825" y="277680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1"/>
              <p:cNvSpPr/>
              <p:nvPr/>
            </p:nvSpPr>
            <p:spPr>
              <a:xfrm>
                <a:off x="2258825" y="3363325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1"/>
              <p:cNvSpPr/>
              <p:nvPr/>
            </p:nvSpPr>
            <p:spPr>
              <a:xfrm>
                <a:off x="2258700" y="3949850"/>
                <a:ext cx="410100" cy="4101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21"/>
            <p:cNvSpPr/>
            <p:nvPr/>
          </p:nvSpPr>
          <p:spPr>
            <a:xfrm>
              <a:off x="3864975" y="2920700"/>
              <a:ext cx="410100" cy="410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7961000" y="2402138"/>
              <a:ext cx="410100" cy="410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1"/>
          <p:cNvGrpSpPr/>
          <p:nvPr/>
        </p:nvGrpSpPr>
        <p:grpSpPr>
          <a:xfrm>
            <a:off x="3055875" y="1415250"/>
            <a:ext cx="925200" cy="2813000"/>
            <a:chOff x="4275075" y="1415250"/>
            <a:chExt cx="925200" cy="2813000"/>
          </a:xfrm>
        </p:grpSpPr>
        <p:cxnSp>
          <p:nvCxnSpPr>
            <p:cNvPr id="195" name="Google Shape;195;p21"/>
            <p:cNvCxnSpPr/>
            <p:nvPr/>
          </p:nvCxnSpPr>
          <p:spPr>
            <a:xfrm flipH="1" rot="10800000">
              <a:off x="4275075" y="1415250"/>
              <a:ext cx="925200" cy="54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" name="Google Shape;196;p21"/>
            <p:cNvCxnSpPr/>
            <p:nvPr/>
          </p:nvCxnSpPr>
          <p:spPr>
            <a:xfrm>
              <a:off x="4275075" y="1955250"/>
              <a:ext cx="925200" cy="13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Google Shape;197;p21"/>
            <p:cNvCxnSpPr/>
            <p:nvPr/>
          </p:nvCxnSpPr>
          <p:spPr>
            <a:xfrm>
              <a:off x="4275075" y="1955250"/>
              <a:ext cx="925200" cy="109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8" name="Google Shape;198;p21"/>
            <p:cNvCxnSpPr/>
            <p:nvPr/>
          </p:nvCxnSpPr>
          <p:spPr>
            <a:xfrm>
              <a:off x="4275075" y="1955250"/>
              <a:ext cx="925200" cy="168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" name="Google Shape;199;p21"/>
            <p:cNvCxnSpPr/>
            <p:nvPr/>
          </p:nvCxnSpPr>
          <p:spPr>
            <a:xfrm>
              <a:off x="4275075" y="1955250"/>
              <a:ext cx="925200" cy="227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" name="Google Shape;200;p21"/>
            <p:cNvCxnSpPr/>
            <p:nvPr/>
          </p:nvCxnSpPr>
          <p:spPr>
            <a:xfrm flipH="1" rot="10800000">
              <a:off x="4275075" y="1415250"/>
              <a:ext cx="925200" cy="115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1" name="Google Shape;201;p21"/>
            <p:cNvCxnSpPr/>
            <p:nvPr/>
          </p:nvCxnSpPr>
          <p:spPr>
            <a:xfrm flipH="1" rot="10800000">
              <a:off x="4275075" y="2088450"/>
              <a:ext cx="925200" cy="4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2" name="Google Shape;202;p21"/>
            <p:cNvCxnSpPr/>
            <p:nvPr/>
          </p:nvCxnSpPr>
          <p:spPr>
            <a:xfrm>
              <a:off x="4275075" y="2571750"/>
              <a:ext cx="925200" cy="48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3" name="Google Shape;203;p21"/>
            <p:cNvCxnSpPr/>
            <p:nvPr/>
          </p:nvCxnSpPr>
          <p:spPr>
            <a:xfrm>
              <a:off x="4275075" y="2571750"/>
              <a:ext cx="925200" cy="106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4" name="Google Shape;204;p21"/>
            <p:cNvCxnSpPr/>
            <p:nvPr/>
          </p:nvCxnSpPr>
          <p:spPr>
            <a:xfrm>
              <a:off x="4275075" y="2571750"/>
              <a:ext cx="925200" cy="165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5" name="Google Shape;205;p21"/>
            <p:cNvCxnSpPr/>
            <p:nvPr/>
          </p:nvCxnSpPr>
          <p:spPr>
            <a:xfrm flipH="1" rot="10800000">
              <a:off x="4275075" y="1415450"/>
              <a:ext cx="925200" cy="171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6" name="Google Shape;206;p21"/>
            <p:cNvCxnSpPr/>
            <p:nvPr/>
          </p:nvCxnSpPr>
          <p:spPr>
            <a:xfrm flipH="1" rot="10800000">
              <a:off x="4275075" y="2088650"/>
              <a:ext cx="925200" cy="103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" name="Google Shape;207;p21"/>
            <p:cNvCxnSpPr/>
            <p:nvPr/>
          </p:nvCxnSpPr>
          <p:spPr>
            <a:xfrm flipH="1" rot="10800000">
              <a:off x="4275075" y="3054950"/>
              <a:ext cx="925200" cy="7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" name="Google Shape;208;p21"/>
            <p:cNvCxnSpPr/>
            <p:nvPr/>
          </p:nvCxnSpPr>
          <p:spPr>
            <a:xfrm>
              <a:off x="4275075" y="3125750"/>
              <a:ext cx="925200" cy="51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" name="Google Shape;209;p21"/>
            <p:cNvCxnSpPr/>
            <p:nvPr/>
          </p:nvCxnSpPr>
          <p:spPr>
            <a:xfrm>
              <a:off x="4275075" y="3125750"/>
              <a:ext cx="925200" cy="110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0" name="Google Shape;210;p21"/>
          <p:cNvGrpSpPr/>
          <p:nvPr/>
        </p:nvGrpSpPr>
        <p:grpSpPr>
          <a:xfrm>
            <a:off x="4391163" y="1415375"/>
            <a:ext cx="1053313" cy="2826225"/>
            <a:chOff x="5610363" y="1415375"/>
            <a:chExt cx="1053313" cy="2826225"/>
          </a:xfrm>
        </p:grpSpPr>
        <p:cxnSp>
          <p:nvCxnSpPr>
            <p:cNvPr id="211" name="Google Shape;211;p21"/>
            <p:cNvCxnSpPr/>
            <p:nvPr/>
          </p:nvCxnSpPr>
          <p:spPr>
            <a:xfrm>
              <a:off x="5610375" y="1415375"/>
              <a:ext cx="1053000" cy="1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2" name="Google Shape;212;p21"/>
            <p:cNvCxnSpPr/>
            <p:nvPr/>
          </p:nvCxnSpPr>
          <p:spPr>
            <a:xfrm>
              <a:off x="5610375" y="1415375"/>
              <a:ext cx="1053000" cy="68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3" name="Google Shape;213;p21"/>
            <p:cNvCxnSpPr/>
            <p:nvPr/>
          </p:nvCxnSpPr>
          <p:spPr>
            <a:xfrm>
              <a:off x="5610375" y="1415375"/>
              <a:ext cx="1053300" cy="165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4" name="Google Shape;214;p21"/>
            <p:cNvCxnSpPr/>
            <p:nvPr/>
          </p:nvCxnSpPr>
          <p:spPr>
            <a:xfrm>
              <a:off x="5610375" y="1415375"/>
              <a:ext cx="1053300" cy="223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1"/>
            <p:cNvCxnSpPr/>
            <p:nvPr/>
          </p:nvCxnSpPr>
          <p:spPr>
            <a:xfrm>
              <a:off x="5610375" y="1415375"/>
              <a:ext cx="1053000" cy="2826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1"/>
            <p:cNvCxnSpPr/>
            <p:nvPr/>
          </p:nvCxnSpPr>
          <p:spPr>
            <a:xfrm flipH="1" rot="10800000">
              <a:off x="5610363" y="1428875"/>
              <a:ext cx="1053000" cy="6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7" name="Google Shape;217;p21"/>
            <p:cNvCxnSpPr/>
            <p:nvPr/>
          </p:nvCxnSpPr>
          <p:spPr>
            <a:xfrm>
              <a:off x="5610363" y="2088575"/>
              <a:ext cx="1053000" cy="1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8" name="Google Shape;218;p21"/>
            <p:cNvCxnSpPr/>
            <p:nvPr/>
          </p:nvCxnSpPr>
          <p:spPr>
            <a:xfrm>
              <a:off x="5610363" y="2088575"/>
              <a:ext cx="1053300" cy="97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9" name="Google Shape;219;p21"/>
            <p:cNvCxnSpPr/>
            <p:nvPr/>
          </p:nvCxnSpPr>
          <p:spPr>
            <a:xfrm>
              <a:off x="5610363" y="2088575"/>
              <a:ext cx="1053300" cy="156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0" name="Google Shape;220;p21"/>
            <p:cNvCxnSpPr/>
            <p:nvPr/>
          </p:nvCxnSpPr>
          <p:spPr>
            <a:xfrm>
              <a:off x="5610363" y="2088575"/>
              <a:ext cx="1053000" cy="215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1" name="Google Shape;221;p21"/>
            <p:cNvCxnSpPr/>
            <p:nvPr/>
          </p:nvCxnSpPr>
          <p:spPr>
            <a:xfrm flipH="1" rot="10800000">
              <a:off x="5610500" y="1428775"/>
              <a:ext cx="1053000" cy="162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1"/>
            <p:cNvCxnSpPr/>
            <p:nvPr/>
          </p:nvCxnSpPr>
          <p:spPr>
            <a:xfrm flipH="1" rot="10800000">
              <a:off x="5610500" y="2101975"/>
              <a:ext cx="1053000" cy="953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3" name="Google Shape;223;p21"/>
            <p:cNvCxnSpPr/>
            <p:nvPr/>
          </p:nvCxnSpPr>
          <p:spPr>
            <a:xfrm>
              <a:off x="5610500" y="3055075"/>
              <a:ext cx="1053000" cy="1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4" name="Google Shape;224;p21"/>
            <p:cNvCxnSpPr/>
            <p:nvPr/>
          </p:nvCxnSpPr>
          <p:spPr>
            <a:xfrm>
              <a:off x="5610500" y="3055075"/>
              <a:ext cx="1053000" cy="60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" name="Google Shape;225;p21"/>
            <p:cNvCxnSpPr/>
            <p:nvPr/>
          </p:nvCxnSpPr>
          <p:spPr>
            <a:xfrm>
              <a:off x="5610500" y="3055075"/>
              <a:ext cx="1053000" cy="118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p21"/>
            <p:cNvCxnSpPr/>
            <p:nvPr/>
          </p:nvCxnSpPr>
          <p:spPr>
            <a:xfrm flipH="1" rot="10800000">
              <a:off x="5610500" y="1428800"/>
              <a:ext cx="1053000" cy="221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" name="Google Shape;227;p21"/>
            <p:cNvCxnSpPr/>
            <p:nvPr/>
          </p:nvCxnSpPr>
          <p:spPr>
            <a:xfrm flipH="1" rot="10800000">
              <a:off x="5610500" y="2102000"/>
              <a:ext cx="1053000" cy="153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8" name="Google Shape;228;p21"/>
            <p:cNvCxnSpPr/>
            <p:nvPr/>
          </p:nvCxnSpPr>
          <p:spPr>
            <a:xfrm flipH="1" rot="10800000">
              <a:off x="5610500" y="3068300"/>
              <a:ext cx="1053000" cy="57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9" name="Google Shape;229;p21"/>
            <p:cNvCxnSpPr/>
            <p:nvPr/>
          </p:nvCxnSpPr>
          <p:spPr>
            <a:xfrm>
              <a:off x="5610500" y="3641600"/>
              <a:ext cx="1053000" cy="1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0" name="Google Shape;230;p21"/>
            <p:cNvCxnSpPr/>
            <p:nvPr/>
          </p:nvCxnSpPr>
          <p:spPr>
            <a:xfrm>
              <a:off x="5610500" y="3641600"/>
              <a:ext cx="1053000" cy="60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1" name="Google Shape;231;p21"/>
            <p:cNvCxnSpPr/>
            <p:nvPr/>
          </p:nvCxnSpPr>
          <p:spPr>
            <a:xfrm flipH="1" rot="10800000">
              <a:off x="5610375" y="1428825"/>
              <a:ext cx="1053000" cy="279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2" name="Google Shape;232;p21"/>
            <p:cNvCxnSpPr/>
            <p:nvPr/>
          </p:nvCxnSpPr>
          <p:spPr>
            <a:xfrm flipH="1" rot="10800000">
              <a:off x="5610375" y="2102025"/>
              <a:ext cx="1053000" cy="212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3" name="Google Shape;233;p21"/>
            <p:cNvCxnSpPr/>
            <p:nvPr/>
          </p:nvCxnSpPr>
          <p:spPr>
            <a:xfrm flipH="1" rot="10800000">
              <a:off x="5610375" y="3068325"/>
              <a:ext cx="1053300" cy="115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4" name="Google Shape;234;p21"/>
            <p:cNvCxnSpPr/>
            <p:nvPr/>
          </p:nvCxnSpPr>
          <p:spPr>
            <a:xfrm flipH="1" rot="10800000">
              <a:off x="5610375" y="3654825"/>
              <a:ext cx="1053300" cy="57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35" name="Google Shape;235;p21"/>
          <p:cNvCxnSpPr/>
          <p:nvPr/>
        </p:nvCxnSpPr>
        <p:spPr>
          <a:xfrm>
            <a:off x="4391175" y="4228125"/>
            <a:ext cx="10530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6" name="Google Shape;236;p21"/>
          <p:cNvGrpSpPr/>
          <p:nvPr/>
        </p:nvGrpSpPr>
        <p:grpSpPr>
          <a:xfrm>
            <a:off x="5854288" y="1428725"/>
            <a:ext cx="887538" cy="2812750"/>
            <a:chOff x="7073488" y="1428725"/>
            <a:chExt cx="887538" cy="2812750"/>
          </a:xfrm>
        </p:grpSpPr>
        <p:cxnSp>
          <p:nvCxnSpPr>
            <p:cNvPr id="237" name="Google Shape;237;p21"/>
            <p:cNvCxnSpPr/>
            <p:nvPr/>
          </p:nvCxnSpPr>
          <p:spPr>
            <a:xfrm>
              <a:off x="7073500" y="1428725"/>
              <a:ext cx="887400" cy="117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8" name="Google Shape;238;p21"/>
            <p:cNvCxnSpPr/>
            <p:nvPr/>
          </p:nvCxnSpPr>
          <p:spPr>
            <a:xfrm>
              <a:off x="7073488" y="2101925"/>
              <a:ext cx="887400" cy="50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9" name="Google Shape;239;p21"/>
            <p:cNvCxnSpPr/>
            <p:nvPr/>
          </p:nvCxnSpPr>
          <p:spPr>
            <a:xfrm flipH="1" rot="10800000">
              <a:off x="7073625" y="2607325"/>
              <a:ext cx="887400" cy="46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0" name="Google Shape;240;p21"/>
            <p:cNvCxnSpPr/>
            <p:nvPr/>
          </p:nvCxnSpPr>
          <p:spPr>
            <a:xfrm flipH="1" rot="10800000">
              <a:off x="7073625" y="2607050"/>
              <a:ext cx="887400" cy="104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1" name="Google Shape;241;p21"/>
            <p:cNvCxnSpPr/>
            <p:nvPr/>
          </p:nvCxnSpPr>
          <p:spPr>
            <a:xfrm flipH="1" rot="10800000">
              <a:off x="7073500" y="2607075"/>
              <a:ext cx="887400" cy="163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