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57" r:id="rId5"/>
    <p:sldId id="258" r:id="rId6"/>
    <p:sldId id="261" r:id="rId7"/>
    <p:sldId id="266" r:id="rId8"/>
    <p:sldId id="262" r:id="rId9"/>
    <p:sldId id="265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8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329C-462D-9843-8234-1425C6808FE7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FDB51-8B44-9B49-9394-8E454C74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types of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FDB51-8B44-9B49-9394-8E454C7451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users can run multiple programs each at the same time;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FDB51-8B44-9B49-9394-8E454C7451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Ifconfig</a:t>
            </a:r>
            <a:r>
              <a:rPr lang="en-US" dirty="0" smtClean="0"/>
              <a:t>: find </a:t>
            </a:r>
            <a:r>
              <a:rPr lang="en-US" dirty="0" err="1" smtClean="0"/>
              <a:t>ip</a:t>
            </a:r>
            <a:r>
              <a:rPr lang="en-US" dirty="0" smtClean="0"/>
              <a:t> address in </a:t>
            </a:r>
            <a:r>
              <a:rPr lang="en-US" dirty="0" err="1" smtClean="0"/>
              <a:t>interminal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FDB51-8B44-9B49-9394-8E454C7451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databases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databasename</a:t>
            </a:r>
            <a:endParaRPr lang="en-US" baseline="0" dirty="0" smtClean="0"/>
          </a:p>
          <a:p>
            <a:r>
              <a:rPr lang="en-US" baseline="0" dirty="0" smtClean="0"/>
              <a:t>Select database()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FDB51-8B44-9B49-9394-8E454C7451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anyone</a:t>
            </a:r>
            <a:r>
              <a:rPr lang="en-US" baseline="0" dirty="0" smtClean="0"/>
              <a:t> can see code you push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and offer suggestion for improvement.</a:t>
            </a:r>
          </a:p>
          <a:p>
            <a:r>
              <a:rPr lang="en-US" baseline="0" dirty="0" err="1" smtClean="0"/>
              <a:t>Gitlab</a:t>
            </a:r>
            <a:r>
              <a:rPr lang="en-US" baseline="0" dirty="0" smtClean="0"/>
              <a:t>: researchers and staff to better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FDB51-8B44-9B49-9394-8E454C7451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elp.github.com/articles/connecting-to-github-with-ssh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fedora.org/" TargetMode="External"/><Relationship Id="rId4" Type="http://schemas.openxmlformats.org/officeDocument/2006/relationships/hyperlink" Target="https://www.debian.org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buntu.com/download/deskt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osx-installation-pkg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iantian@192.168.7.1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782" y="4624668"/>
            <a:ext cx="5559418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UNIX/LINUX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401848"/>
            <a:ext cx="4038600" cy="748553"/>
          </a:xfrm>
        </p:spPr>
        <p:txBody>
          <a:bodyPr/>
          <a:lstStyle/>
          <a:p>
            <a:r>
              <a:rPr lang="en-US" sz="1600" b="1" dirty="0" smtClean="0"/>
              <a:t>TIANTIAN ZHENG</a:t>
            </a:r>
          </a:p>
          <a:p>
            <a:r>
              <a:rPr lang="en-US" sz="1600" b="1" dirty="0" smtClean="0"/>
              <a:t>Oct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Gitlab</a:t>
            </a:r>
            <a:r>
              <a:rPr lang="en-US" dirty="0" smtClean="0"/>
              <a:t>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b="1" dirty="0" err="1" smtClean="0"/>
              <a:t>Github</a:t>
            </a:r>
            <a:r>
              <a:rPr lang="en-US" dirty="0" smtClean="0"/>
              <a:t>: an open source project, version control system, manages and stores revisions of projects</a:t>
            </a:r>
          </a:p>
          <a:p>
            <a:pPr>
              <a:buFont typeface="Wingdings" charset="2"/>
              <a:buChar char="Ø"/>
            </a:pPr>
            <a:r>
              <a:rPr lang="en-US" b="1" dirty="0" err="1" smtClean="0"/>
              <a:t>Gitlab</a:t>
            </a:r>
            <a:r>
              <a:rPr lang="en-US" dirty="0" smtClean="0"/>
              <a:t>: provide internal management of </a:t>
            </a:r>
            <a:r>
              <a:rPr lang="en-US" dirty="0" err="1" smtClean="0"/>
              <a:t>git</a:t>
            </a:r>
            <a:r>
              <a:rPr lang="en-US" dirty="0" smtClean="0"/>
              <a:t> repositories, improve collaboration</a:t>
            </a:r>
          </a:p>
          <a:p>
            <a:pPr lvl="1"/>
            <a:r>
              <a:rPr lang="en-US" dirty="0" smtClean="0"/>
              <a:t>Create SSH key: </a:t>
            </a:r>
            <a:r>
              <a:rPr lang="en-US" sz="1600" dirty="0" smtClean="0"/>
              <a:t>connect to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without supplying username or password at each visit</a:t>
            </a:r>
          </a:p>
          <a:p>
            <a:pPr lvl="2"/>
            <a:r>
              <a:rPr lang="en-US" sz="1400" dirty="0">
                <a:hlinkClick r:id="rId3"/>
              </a:rPr>
              <a:t>https://help.github.com/articles/</a:t>
            </a:r>
            <a:r>
              <a:rPr lang="en-US" sz="1400" dirty="0" smtClean="0">
                <a:hlinkClick r:id="rId3"/>
              </a:rPr>
              <a:t>connecting</a:t>
            </a:r>
            <a:r>
              <a:rPr lang="en-US" sz="1400" dirty="0">
                <a:hlinkClick r:id="rId3"/>
              </a:rPr>
              <a:t>-to-github-with-ssh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/>
          </a:p>
          <a:p>
            <a:pPr lvl="1"/>
            <a:r>
              <a:rPr lang="en-US" dirty="0" smtClean="0"/>
              <a:t>Adding the new SSH to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Created repository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1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4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codes in </a:t>
            </a:r>
            <a:r>
              <a:rPr lang="en-US" dirty="0" err="1" smtClean="0"/>
              <a:t>termial</a:t>
            </a:r>
            <a:endParaRPr lang="en-US" dirty="0"/>
          </a:p>
        </p:txBody>
      </p:sp>
      <p:pic>
        <p:nvPicPr>
          <p:cNvPr id="4" name="Content Placeholder 3" descr="Snip20171009_1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9" b="-1499"/>
          <a:stretch/>
        </p:blipFill>
        <p:spPr>
          <a:xfrm>
            <a:off x="498474" y="2278045"/>
            <a:ext cx="7897367" cy="30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4337" y="2967335"/>
            <a:ext cx="4575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60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1979"/>
            <a:ext cx="7556313" cy="4374184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open </a:t>
            </a:r>
            <a:r>
              <a:rPr lang="en-US" dirty="0" smtClean="0"/>
              <a:t>source, multitasking, multiuser computer operating system (OS);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Allow users and application programs to access system resource (e.g. the CPU, memory, disks etc. ) in a safe, efficient and abstract way.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Unix-based </a:t>
            </a:r>
            <a:r>
              <a:rPr lang="en-US" dirty="0"/>
              <a:t>O</a:t>
            </a:r>
            <a:r>
              <a:rPr lang="en-US" dirty="0" smtClean="0"/>
              <a:t>perating System: Mac OS X (</a:t>
            </a:r>
            <a:r>
              <a:rPr lang="en-US" dirty="0" err="1" smtClean="0"/>
              <a:t>macOS</a:t>
            </a:r>
            <a:r>
              <a:rPr lang="en-US" dirty="0" smtClean="0"/>
              <a:t>), Windows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-contained software </a:t>
            </a:r>
            <a:r>
              <a:rPr lang="en-US" dirty="0" smtClean="0"/>
              <a:t>system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Mac OS</a:t>
            </a:r>
          </a:p>
          <a:p>
            <a:pPr lvl="2">
              <a:buFont typeface="Wingdings" charset="2"/>
              <a:buChar char="ü"/>
            </a:pPr>
            <a:r>
              <a:rPr lang="en-US" dirty="0" smtClean="0"/>
              <a:t>Access command line terminal: Application – Utilities – Terminal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Windows: numerous ways</a:t>
            </a:r>
          </a:p>
          <a:p>
            <a:pPr lvl="2">
              <a:buFont typeface="Wingdings" charset="2"/>
              <a:buChar char="ü"/>
            </a:pPr>
            <a:r>
              <a:rPr lang="en-US" dirty="0" smtClean="0"/>
              <a:t>Press “Win-R,” type “</a:t>
            </a:r>
            <a:r>
              <a:rPr lang="en-US" dirty="0" err="1" smtClean="0"/>
              <a:t>cmd</a:t>
            </a:r>
            <a:r>
              <a:rPr lang="en-US" dirty="0" smtClean="0"/>
              <a:t>” and press “Enter”</a:t>
            </a:r>
          </a:p>
          <a:p>
            <a:pPr lvl="2">
              <a:buFont typeface="Wingdings" charset="2"/>
              <a:buChar char="ü"/>
            </a:pPr>
            <a:r>
              <a:rPr lang="en-US" dirty="0" smtClean="0"/>
              <a:t>Click the “</a:t>
            </a:r>
            <a:r>
              <a:rPr lang="en-US" dirty="0" err="1" smtClean="0"/>
              <a:t>Start|Program</a:t>
            </a:r>
            <a:r>
              <a:rPr lang="en-US" dirty="0" smtClean="0"/>
              <a:t> </a:t>
            </a:r>
            <a:r>
              <a:rPr lang="en-US" dirty="0" err="1" smtClean="0"/>
              <a:t>Files|Accessories|Command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3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Linux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438276" cy="4817420"/>
          </a:xfrm>
        </p:spPr>
        <p:txBody>
          <a:bodyPr/>
          <a:lstStyle/>
          <a:p>
            <a:r>
              <a:rPr lang="en-US" dirty="0"/>
              <a:t>Linux Operating System:  Ubuntu, Fedora, 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 smtClean="0"/>
              <a:t>Ubuntu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https://www.ubuntu.com/download/</a:t>
            </a:r>
            <a:r>
              <a:rPr lang="en-US" dirty="0" smtClean="0">
                <a:hlinkClick r:id="rId2"/>
              </a:rPr>
              <a:t>desktop</a:t>
            </a:r>
            <a:endParaRPr lang="en-US" dirty="0"/>
          </a:p>
          <a:p>
            <a:pPr lvl="1"/>
            <a:r>
              <a:rPr lang="en-US" dirty="0" smtClean="0"/>
              <a:t>Fedora: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://getfedora.org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Debian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https://www.debian.org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nip20171008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2" y="3233519"/>
            <a:ext cx="6084529" cy="3375148"/>
          </a:xfrm>
          <a:prstGeom prst="rect">
            <a:avLst/>
          </a:prstGeom>
        </p:spPr>
      </p:pic>
      <p:pic>
        <p:nvPicPr>
          <p:cNvPr id="5" name="Picture 4" descr="Snip20171008_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92" y="4139215"/>
            <a:ext cx="3875458" cy="834146"/>
          </a:xfrm>
          <a:prstGeom prst="rect">
            <a:avLst/>
          </a:prstGeom>
        </p:spPr>
      </p:pic>
      <p:pic>
        <p:nvPicPr>
          <p:cNvPr id="6" name="Picture 5" descr="Snip20171008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92" y="2970515"/>
            <a:ext cx="3875458" cy="10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&amp; 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24000"/>
            <a:ext cx="7729813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60066"/>
                </a:solidFill>
              </a:rPr>
              <a:t>ADVANTAGE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Multi user &amp; multitasking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b="1" dirty="0" smtClean="0"/>
              <a:t>Efficient virtual memory</a:t>
            </a:r>
            <a:r>
              <a:rPr lang="en-US" dirty="0"/>
              <a:t>:  many programs </a:t>
            </a:r>
            <a:r>
              <a:rPr lang="en-US" dirty="0">
                <a:solidFill>
                  <a:srgbClr val="595959"/>
                </a:solidFill>
              </a:rPr>
              <a:t>can run with a modest amount of physical </a:t>
            </a:r>
            <a:r>
              <a:rPr lang="en-US" dirty="0" smtClean="0">
                <a:solidFill>
                  <a:srgbClr val="595959"/>
                </a:solidFill>
              </a:rPr>
              <a:t>memory;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>
                <a:solidFill>
                  <a:srgbClr val="595959"/>
                </a:solidFill>
              </a:rPr>
              <a:t>Access control &amp; Security</a:t>
            </a:r>
            <a:r>
              <a:rPr lang="en-US" dirty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595959"/>
                </a:solidFill>
              </a:rPr>
              <a:t>all users must authenticated by a valid account and password. All files are owned by particular account;</a:t>
            </a:r>
          </a:p>
          <a:p>
            <a:pPr lvl="1">
              <a:buFont typeface="Wingdings" charset="2"/>
              <a:buChar char="§"/>
            </a:pPr>
            <a:r>
              <a:rPr lang="en-US" b="1" dirty="0" smtClean="0">
                <a:solidFill>
                  <a:srgbClr val="595959"/>
                </a:solidFill>
              </a:rPr>
              <a:t>Flexibility </a:t>
            </a:r>
            <a:r>
              <a:rPr lang="en-US" b="1" dirty="0">
                <a:solidFill>
                  <a:srgbClr val="595959"/>
                </a:solidFill>
              </a:rPr>
              <a:t>in tasks</a:t>
            </a:r>
            <a:r>
              <a:rPr lang="en-US" dirty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595959"/>
                </a:solidFill>
              </a:rPr>
              <a:t>control every aspect of the operating system, not </a:t>
            </a:r>
            <a:r>
              <a:rPr lang="en-US" dirty="0">
                <a:solidFill>
                  <a:srgbClr val="595959"/>
                </a:solidFill>
              </a:rPr>
              <a:t>limited to preconfigured combinations or menus, as in personal computer </a:t>
            </a:r>
            <a:r>
              <a:rPr lang="en-US" dirty="0" smtClean="0">
                <a:solidFill>
                  <a:srgbClr val="595959"/>
                </a:solidFill>
              </a:rPr>
              <a:t>systems;</a:t>
            </a:r>
          </a:p>
          <a:p>
            <a:pPr lvl="1">
              <a:buFont typeface="Wingdings" charset="2"/>
              <a:buChar char="§"/>
            </a:pPr>
            <a:r>
              <a:rPr lang="en-US" b="1" dirty="0"/>
              <a:t>Cost</a:t>
            </a:r>
            <a:r>
              <a:rPr lang="en-US" dirty="0"/>
              <a:t>: free to obtain, can be installed on a wide variety of </a:t>
            </a:r>
            <a:r>
              <a:rPr lang="en-US" dirty="0" smtClean="0"/>
              <a:t>machines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660066"/>
                </a:solidFill>
              </a:rPr>
              <a:t>DISADVANTAGE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for the programmer, not the casual </a:t>
            </a:r>
            <a:r>
              <a:rPr lang="en-US" dirty="0" smtClean="0"/>
              <a:t>user;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Understanding: take time to familiar with Linux system;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Software &amp; Hardware: limited selection of software and does not support many hardware devices. 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15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</a:t>
            </a:r>
            <a:endParaRPr lang="en-US" dirty="0"/>
          </a:p>
        </p:txBody>
      </p:sp>
      <p:pic>
        <p:nvPicPr>
          <p:cNvPr id="4" name="Content Placeholder 3" descr="Snip20171008_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4" t="1992" r="2614"/>
          <a:stretch/>
        </p:blipFill>
        <p:spPr>
          <a:xfrm>
            <a:off x="6025309" y="1730918"/>
            <a:ext cx="3118691" cy="4058000"/>
          </a:xfrm>
        </p:spPr>
      </p:pic>
      <p:sp>
        <p:nvSpPr>
          <p:cNvPr id="6" name="TextBox 5"/>
          <p:cNvSpPr txBox="1"/>
          <p:nvPr/>
        </p:nvSpPr>
        <p:spPr>
          <a:xfrm>
            <a:off x="403224" y="1277034"/>
            <a:ext cx="818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Case sensitive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Periods can be placed at any part of filename</a:t>
            </a:r>
            <a:endParaRPr lang="en-US" dirty="0"/>
          </a:p>
        </p:txBody>
      </p:sp>
      <p:pic>
        <p:nvPicPr>
          <p:cNvPr id="7" name="Picture 6" descr="Snip20171008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830917"/>
            <a:ext cx="6286500" cy="48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 </a:t>
            </a:r>
          </a:p>
        </p:txBody>
      </p:sp>
      <p:pic>
        <p:nvPicPr>
          <p:cNvPr id="4" name="Content Placeholder 3" descr="Snip20171008_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r="786"/>
          <a:stretch>
            <a:fillRect/>
          </a:stretch>
        </p:blipFill>
        <p:spPr>
          <a:xfrm>
            <a:off x="498477" y="1825071"/>
            <a:ext cx="6804024" cy="4248226"/>
          </a:xfrm>
        </p:spPr>
      </p:pic>
    </p:spTree>
    <p:extLst>
      <p:ext uri="{BB962C8B-B14F-4D97-AF65-F5344CB8AC3E}">
        <p14:creationId xmlns:p14="http://schemas.microsoft.com/office/powerpoint/2010/main" val="313327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22529"/>
            <a:ext cx="8473552" cy="430363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ls</a:t>
            </a:r>
            <a:r>
              <a:rPr lang="en-US" dirty="0" smtClean="0"/>
              <a:t> command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ls</a:t>
            </a:r>
            <a:r>
              <a:rPr lang="en-US" dirty="0" smtClean="0"/>
              <a:t>   List files in current directory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ls</a:t>
            </a:r>
            <a:r>
              <a:rPr lang="en-US" dirty="0" smtClean="0"/>
              <a:t> –l    List files in “long” format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ls</a:t>
            </a:r>
            <a:r>
              <a:rPr lang="en-US" dirty="0" smtClean="0"/>
              <a:t> –a     Show hidden files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man command: Getting help      e.g.  </a:t>
            </a:r>
            <a:r>
              <a:rPr lang="en-US" dirty="0"/>
              <a:t> </a:t>
            </a:r>
            <a:r>
              <a:rPr lang="en-US" dirty="0" smtClean="0"/>
              <a:t>man   </a:t>
            </a:r>
            <a:r>
              <a:rPr lang="en-US" dirty="0" err="1" smtClean="0"/>
              <a:t>ls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Chmod</a:t>
            </a:r>
            <a:r>
              <a:rPr lang="en-US" dirty="0" smtClean="0"/>
              <a:t> command: Change file access permission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444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User, group, others</a:t>
            </a:r>
          </a:p>
          <a:p>
            <a:r>
              <a:rPr lang="en-US" dirty="0" smtClean="0"/>
              <a:t>Apache Web Server: request to access a local webpage </a:t>
            </a:r>
            <a:endParaRPr lang="en-US" dirty="0"/>
          </a:p>
        </p:txBody>
      </p:sp>
      <p:pic>
        <p:nvPicPr>
          <p:cNvPr id="4" name="Picture 3" descr="Snip20171009_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59" y="2621732"/>
            <a:ext cx="2705395" cy="13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MySQL using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317443" cy="4525964"/>
          </a:xfrm>
        </p:spPr>
        <p:txBody>
          <a:bodyPr/>
          <a:lstStyle/>
          <a:p>
            <a:r>
              <a:rPr lang="en-US" b="1" dirty="0" smtClean="0"/>
              <a:t>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MySQL: </a:t>
            </a:r>
            <a:r>
              <a:rPr lang="en-US" sz="1600" dirty="0">
                <a:hlinkClick r:id="rId3"/>
              </a:rPr>
              <a:t>https://dev.mysql.com/doc/refman/5.7/en/osx-installation-</a:t>
            </a:r>
            <a:r>
              <a:rPr lang="en-US" sz="1600" dirty="0" smtClean="0">
                <a:hlinkClick r:id="rId3"/>
              </a:rPr>
              <a:t>pkg.html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 System Preferences find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to local </a:t>
            </a:r>
            <a:r>
              <a:rPr lang="en-US" dirty="0"/>
              <a:t>mysql </a:t>
            </a:r>
            <a:r>
              <a:rPr lang="en-US" dirty="0" smtClean="0"/>
              <a:t>database in terminal</a:t>
            </a:r>
            <a:endParaRPr lang="en-US" dirty="0"/>
          </a:p>
          <a:p>
            <a:pPr lvl="1"/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/local/mysql/bin; </a:t>
            </a:r>
            <a:r>
              <a:rPr lang="en-US" dirty="0" err="1"/>
              <a:t>ls</a:t>
            </a:r>
            <a:endParaRPr lang="en-US" dirty="0"/>
          </a:p>
          <a:p>
            <a:pPr lvl="1"/>
            <a:r>
              <a:rPr lang="en-US" dirty="0"/>
              <a:t>./mysql  -u root –p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 descr="Snip20171008_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76" y="2883163"/>
            <a:ext cx="686428" cy="752383"/>
          </a:xfrm>
          <a:prstGeom prst="rect">
            <a:avLst/>
          </a:prstGeom>
        </p:spPr>
      </p:pic>
      <p:pic>
        <p:nvPicPr>
          <p:cNvPr id="6" name="Picture 5" descr="Snip20171008_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13" y="3942950"/>
            <a:ext cx="5021255" cy="23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R in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69562"/>
            <a:ext cx="7556313" cy="440945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Connect R in terminal: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root</a:t>
            </a:r>
            <a:r>
              <a:rPr lang="en-US" dirty="0" err="1" smtClean="0"/>
              <a:t>@IPaddress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tiantian</a:t>
            </a:r>
            <a:r>
              <a:rPr lang="en-US" u="sng">
                <a:hlinkClick r:id="rId2"/>
              </a:rPr>
              <a:t>@</a:t>
            </a:r>
            <a:r>
              <a:rPr lang="en-US" u="sng" smtClean="0">
                <a:hlinkClick r:id="rId2"/>
              </a:rPr>
              <a:t>192.164.7.159</a:t>
            </a:r>
            <a:r>
              <a:rPr lang="en-US" smtClean="0"/>
              <a:t>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Connect to R in web server: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Port for R:   http://&lt;server –</a:t>
            </a:r>
            <a:r>
              <a:rPr lang="en-US" dirty="0" err="1" smtClean="0"/>
              <a:t>ip</a:t>
            </a:r>
            <a:r>
              <a:rPr lang="en-US" dirty="0" smtClean="0"/>
              <a:t>&gt;:8787 (navigate a web browser)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User name &amp; password are needed (permission)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Results saved in desktop under your server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Simple: type Capital 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Download packages the same as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Majorly used for </a:t>
            </a:r>
            <a:r>
              <a:rPr lang="en-US" dirty="0" err="1" smtClean="0"/>
              <a:t>Rscript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q() to exit R in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1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3293</TotalTime>
  <Words>648</Words>
  <Application>Microsoft Macintosh PowerPoint</Application>
  <PresentationFormat>On-screen Show (4:3)</PresentationFormat>
  <Paragraphs>99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Advantage</vt:lpstr>
      <vt:lpstr>INTRODUCTION TO UNIX/LINUX</vt:lpstr>
      <vt:lpstr>INTRODUCTION</vt:lpstr>
      <vt:lpstr>Download Linux OS</vt:lpstr>
      <vt:lpstr>ADVANTAGE &amp; DISADVANTAGE</vt:lpstr>
      <vt:lpstr>Linux Command </vt:lpstr>
      <vt:lpstr>Linux Command </vt:lpstr>
      <vt:lpstr>Linux Command</vt:lpstr>
      <vt:lpstr>Connect to MySQL using Terminal</vt:lpstr>
      <vt:lpstr>Connect to R in Terminal</vt:lpstr>
      <vt:lpstr>Connect to Github/Gitlab from Terminal</vt:lpstr>
      <vt:lpstr>Github codes in termial</vt:lpstr>
      <vt:lpstr>PowerPoint Presentation</vt:lpstr>
    </vt:vector>
  </TitlesOfParts>
  <Company>university of wyoming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INTORDUCTION TO UNIX/LINUX</dc:title>
  <dc:creator>sweetsmile zheng</dc:creator>
  <cp:lastModifiedBy>sweetsmile zheng</cp:lastModifiedBy>
  <cp:revision>81</cp:revision>
  <dcterms:created xsi:type="dcterms:W3CDTF">2017-10-07T23:08:09Z</dcterms:created>
  <dcterms:modified xsi:type="dcterms:W3CDTF">2017-10-22T21:29:07Z</dcterms:modified>
</cp:coreProperties>
</file>