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E37-573A-AC50-88D2-096FC990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3B873-2863-0AB8-974C-972E702E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C18C-731D-C17F-BE4C-DEEBA2B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A10E-658D-56D4-D1FA-2A7AADFE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FFCF-CBF3-4F68-C4E2-9D718887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32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8554-E553-89F4-0B13-084A8F8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D3E7A-D963-81C8-BFB4-A82895806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6306-51BC-8C6E-AB6E-8A6E6032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944D-9A6D-F084-9BCC-E40BD683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9A1F-832A-0C11-5DFF-02385D8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920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4766-FE86-BF02-B3AE-B3017E5AE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D73E9-6630-9803-6CEC-66733D091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C128-D25D-AF88-BF7C-ABA7541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9396-EB9A-F107-5498-60851FA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8FEB-5848-92B8-0BE7-1E77BD25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84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560C-E1FA-07D0-2A35-9475D0BD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F908-1847-CF8A-F6E7-FA73623D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48C7-7BB2-2778-8AE4-8D58F27F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12A2-24EA-DB28-71E8-277B3C7B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4880-7E4F-B534-542F-11B4C444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162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350D-8011-08D6-77DD-BCB9CEF2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AA44-0E61-CD88-F315-1F6597EC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E42C-9B4D-7237-1CAD-78A4346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5E04-319D-3A33-CB55-7CC2CE38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6857-FCF7-AB7F-50FD-79882F05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12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9016-DF96-40FF-E517-32CB31C8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6E62-0FF3-4A95-4D28-DA99832F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965CA-1462-06E2-1F39-D39F1A7D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BA6E-9D6E-BAD4-4161-10FDA7A6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3C7B-A5FB-5F7C-1C40-B8800B2C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4E57-6B15-6133-6C8E-54E1E6B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12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EAE5-1D12-9CBC-7264-3CEE4514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3C207-B520-CECA-07E0-E508D642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CA7DB-0B12-303A-253C-C8D33B5D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2F4A5-EC9C-A2D1-828B-B67C3A88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1EF7-FED4-8569-28A9-64D616BB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37D03-27BE-BBC7-F349-B82B0BF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2B53C-294A-DAFC-EC50-FDE2A831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5FE4C-1B3B-AE48-D196-6ABE1432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63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FA62-BF3E-1E74-50EE-9C8A1CCD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3486F-FDFD-5196-878D-20150BC7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6D6A-AB24-4AC1-731E-0DC48FFE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72644-550D-733B-3B48-3A44824E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342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8BAB4-77A9-BE2D-543F-0AF17F7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8617-9F99-1602-61BA-33467F07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95B3-2AFD-6E58-A350-F6963A2E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09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668A-F605-7469-EF34-C141358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EC64-A896-4663-93F4-83EC50D1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C0B4-188F-D5B3-D67B-3E496DBB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A242-24DB-6F76-F48C-8719E07E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DB75-3CF0-D783-815E-847D4DA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2FEA-1409-9F57-5E1D-7009A228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97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DD10-B2C8-F6FE-8EFD-504471C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1710D-D70E-B9BD-9862-700A96682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7241-73ED-906C-1A2B-F51EE6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FF9F-335D-3A2F-F9BA-0995074E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EC97-090F-BBC6-B644-20A935EB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3D9FA-93E5-5483-8490-38EC8D7E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59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B7FC4-9E3C-E3CA-404F-899E2B7A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1013-1B53-5934-6816-41FBAD68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C409-ACB8-D923-026F-AEFFE026F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211F-2873-4A0B-AEE0-8FED620DC661}" type="datetimeFigureOut">
              <a:rPr lang="en-ZA" smtClean="0"/>
              <a:t>2022/11/25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4C028-4649-EDB9-8806-B90B1A18E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47D5-42F9-72EB-6900-25CCA54D0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14AE-639A-4727-8173-6CABF15352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34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84584-62F0-71DA-0293-2CDE53E8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8"/>
          </a:xfrm>
        </p:spPr>
        <p:txBody>
          <a:bodyPr>
            <a:normAutofit fontScale="90000"/>
          </a:bodyPr>
          <a:lstStyle/>
          <a:p>
            <a:r>
              <a:rPr lang="en-ZA" dirty="0"/>
              <a:t>Bill Sharpe’s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C2510E-E1C3-DB18-87DE-977AF7CD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367"/>
            <a:ext cx="10515600" cy="5150596"/>
          </a:xfrm>
        </p:spPr>
        <p:txBody>
          <a:bodyPr/>
          <a:lstStyle/>
          <a:p>
            <a:endParaRPr lang="en-Z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51157C-A705-9D6D-DB83-075FBA58F326}"/>
              </a:ext>
            </a:extLst>
          </p:cNvPr>
          <p:cNvGrpSpPr/>
          <p:nvPr/>
        </p:nvGrpSpPr>
        <p:grpSpPr>
          <a:xfrm>
            <a:off x="623888" y="1094500"/>
            <a:ext cx="10944225" cy="5142256"/>
            <a:chOff x="623888" y="1082219"/>
            <a:chExt cx="10944225" cy="51422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B24670-542D-E500-CC9C-06CF0CC11D6E}"/>
                </a:ext>
              </a:extLst>
            </p:cNvPr>
            <p:cNvSpPr txBox="1"/>
            <p:nvPr/>
          </p:nvSpPr>
          <p:spPr>
            <a:xfrm rot="16200000">
              <a:off x="-1005307" y="3249608"/>
              <a:ext cx="3535392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ZA" b="1" dirty="0"/>
                <a:t>Number of investors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8FA4AD-D50F-5D1C-739A-55BC5E3E834F}"/>
                </a:ext>
              </a:extLst>
            </p:cNvPr>
            <p:cNvSpPr txBox="1"/>
            <p:nvPr/>
          </p:nvSpPr>
          <p:spPr>
            <a:xfrm>
              <a:off x="4550524" y="5273284"/>
              <a:ext cx="3526606" cy="43636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ZA" b="1" dirty="0"/>
                <a:t>Distribution of investors returns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5CD9CC-274D-D7F4-7E0F-CF769AC2D9BC}"/>
                </a:ext>
              </a:extLst>
            </p:cNvPr>
            <p:cNvSpPr txBox="1"/>
            <p:nvPr/>
          </p:nvSpPr>
          <p:spPr>
            <a:xfrm>
              <a:off x="8644236" y="5947476"/>
              <a:ext cx="2923877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ZA" dirty="0"/>
                <a:t>Investor returns before costs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9E2A7D-2287-D0B4-5350-8916C8EF0806}"/>
                </a:ext>
              </a:extLst>
            </p:cNvPr>
            <p:cNvSpPr/>
            <p:nvPr/>
          </p:nvSpPr>
          <p:spPr>
            <a:xfrm>
              <a:off x="8413627" y="6013975"/>
              <a:ext cx="1440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0D25C9-1E03-63DC-240A-29B3BADEA762}"/>
                </a:ext>
              </a:extLst>
            </p:cNvPr>
            <p:cNvGrpSpPr/>
            <p:nvPr/>
          </p:nvGrpSpPr>
          <p:grpSpPr>
            <a:xfrm>
              <a:off x="5249727" y="5947476"/>
              <a:ext cx="2962126" cy="276999"/>
              <a:chOff x="5032252" y="5947476"/>
              <a:chExt cx="2962126" cy="27699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3FD2D-C001-72FA-CC83-0DB1BC2FC261}"/>
                  </a:ext>
                </a:extLst>
              </p:cNvPr>
              <p:cNvSpPr txBox="1"/>
              <p:nvPr/>
            </p:nvSpPr>
            <p:spPr>
              <a:xfrm>
                <a:off x="5262861" y="5947476"/>
                <a:ext cx="2731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ZA" dirty="0"/>
                  <a:t>Investor returns after costs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4DF9CF2-A022-466C-D05C-5D591096F861}"/>
                  </a:ext>
                </a:extLst>
              </p:cNvPr>
              <p:cNvSpPr/>
              <p:nvPr/>
            </p:nvSpPr>
            <p:spPr>
              <a:xfrm>
                <a:off x="5032252" y="6013975"/>
                <a:ext cx="144000" cy="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2BA7E2-0786-A3D7-80FA-E493C96096CA}"/>
                </a:ext>
              </a:extLst>
            </p:cNvPr>
            <p:cNvGrpSpPr/>
            <p:nvPr/>
          </p:nvGrpSpPr>
          <p:grpSpPr>
            <a:xfrm>
              <a:off x="623888" y="5947476"/>
              <a:ext cx="4424065" cy="276999"/>
              <a:chOff x="623888" y="5947476"/>
              <a:chExt cx="4424065" cy="27699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73A63D-F52F-E981-89D0-0ED64467B43F}"/>
                  </a:ext>
                </a:extLst>
              </p:cNvPr>
              <p:cNvSpPr txBox="1"/>
              <p:nvPr/>
            </p:nvSpPr>
            <p:spPr>
              <a:xfrm>
                <a:off x="854497" y="5947476"/>
                <a:ext cx="4193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en-ZA" dirty="0"/>
                  <a:t>Investors who outperform the benchmark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D5D98D-FE6B-A61F-D30B-74A8FBFDE65F}"/>
                  </a:ext>
                </a:extLst>
              </p:cNvPr>
              <p:cNvSpPr/>
              <p:nvPr/>
            </p:nvSpPr>
            <p:spPr>
              <a:xfrm>
                <a:off x="623888" y="6013975"/>
                <a:ext cx="144000" cy="14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13" name="Freeform 32">
              <a:extLst>
                <a:ext uri="{FF2B5EF4-FFF2-40B4-BE49-F238E27FC236}">
                  <a16:creationId xmlns:a16="http://schemas.microsoft.com/office/drawing/2014/main" id="{85FF8988-71B8-717F-2046-47F247E5CB85}"/>
                </a:ext>
              </a:extLst>
            </p:cNvPr>
            <p:cNvSpPr/>
            <p:nvPr/>
          </p:nvSpPr>
          <p:spPr>
            <a:xfrm>
              <a:off x="1913046" y="1628604"/>
              <a:ext cx="7323745" cy="3527196"/>
            </a:xfrm>
            <a:custGeom>
              <a:avLst/>
              <a:gdLst>
                <a:gd name="connsiteX0" fmla="*/ 3777241 w 7323745"/>
                <a:gd name="connsiteY0" fmla="*/ 4 h 3527196"/>
                <a:gd name="connsiteX1" fmla="*/ 4498479 w 7323745"/>
                <a:gd name="connsiteY1" fmla="*/ 570491 h 3527196"/>
                <a:gd name="connsiteX2" fmla="*/ 4528528 w 7323745"/>
                <a:gd name="connsiteY2" fmla="*/ 621020 h 3527196"/>
                <a:gd name="connsiteX3" fmla="*/ 4500129 w 7323745"/>
                <a:gd name="connsiteY3" fmla="*/ 668892 h 3527196"/>
                <a:gd name="connsiteX4" fmla="*/ 1477818 w 7323745"/>
                <a:gd name="connsiteY4" fmla="*/ 3527195 h 3527196"/>
                <a:gd name="connsiteX5" fmla="*/ 7323744 w 7323745"/>
                <a:gd name="connsiteY5" fmla="*/ 3527196 h 3527196"/>
                <a:gd name="connsiteX6" fmla="*/ 7323745 w 7323745"/>
                <a:gd name="connsiteY6" fmla="*/ 3527196 h 3527196"/>
                <a:gd name="connsiteX7" fmla="*/ 0 w 7323745"/>
                <a:gd name="connsiteY7" fmla="*/ 3527195 h 3527196"/>
                <a:gd name="connsiteX8" fmla="*/ 3777241 w 7323745"/>
                <a:gd name="connsiteY8" fmla="*/ 4 h 352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745" h="3527196">
                  <a:moveTo>
                    <a:pt x="3777241" y="4"/>
                  </a:moveTo>
                  <a:cubicBezTo>
                    <a:pt x="4077121" y="7323"/>
                    <a:pt x="4290675" y="233446"/>
                    <a:pt x="4498479" y="570491"/>
                  </a:cubicBezTo>
                  <a:lnTo>
                    <a:pt x="4528528" y="621020"/>
                  </a:lnTo>
                  <a:lnTo>
                    <a:pt x="4500129" y="668892"/>
                  </a:lnTo>
                  <a:cubicBezTo>
                    <a:pt x="3995193" y="1543763"/>
                    <a:pt x="3406852" y="3024314"/>
                    <a:pt x="1477818" y="3527195"/>
                  </a:cubicBezTo>
                  <a:lnTo>
                    <a:pt x="7323744" y="3527196"/>
                  </a:lnTo>
                  <a:lnTo>
                    <a:pt x="7323745" y="3527196"/>
                  </a:lnTo>
                  <a:lnTo>
                    <a:pt x="0" y="3527195"/>
                  </a:lnTo>
                  <a:cubicBezTo>
                    <a:pt x="2805868" y="2795731"/>
                    <a:pt x="2775226" y="-4189"/>
                    <a:pt x="3777241" y="4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FC3F5E95-BC1C-58CA-C6F3-16175FB1B08A}"/>
                </a:ext>
              </a:extLst>
            </p:cNvPr>
            <p:cNvSpPr/>
            <p:nvPr/>
          </p:nvSpPr>
          <p:spPr>
            <a:xfrm>
              <a:off x="3390864" y="2249625"/>
              <a:ext cx="5845926" cy="2906176"/>
            </a:xfrm>
            <a:custGeom>
              <a:avLst/>
              <a:gdLst>
                <a:gd name="connsiteX0" fmla="*/ 3050710 w 5845926"/>
                <a:gd name="connsiteY0" fmla="*/ 0 h 2906176"/>
                <a:gd name="connsiteX1" fmla="*/ 3089827 w 5845926"/>
                <a:gd name="connsiteY1" fmla="*/ 65780 h 2906176"/>
                <a:gd name="connsiteX2" fmla="*/ 5618354 w 5845926"/>
                <a:gd name="connsiteY2" fmla="*/ 2833750 h 2906176"/>
                <a:gd name="connsiteX3" fmla="*/ 5845926 w 5845926"/>
                <a:gd name="connsiteY3" fmla="*/ 2906176 h 2906176"/>
                <a:gd name="connsiteX4" fmla="*/ 0 w 5845926"/>
                <a:gd name="connsiteY4" fmla="*/ 2906175 h 2906176"/>
                <a:gd name="connsiteX5" fmla="*/ 3022311 w 5845926"/>
                <a:gd name="connsiteY5" fmla="*/ 47872 h 2906176"/>
                <a:gd name="connsiteX6" fmla="*/ 3050710 w 5845926"/>
                <a:gd name="connsiteY6" fmla="*/ 0 h 290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5926" h="2906176">
                  <a:moveTo>
                    <a:pt x="3050710" y="0"/>
                  </a:moveTo>
                  <a:lnTo>
                    <a:pt x="3089827" y="65780"/>
                  </a:lnTo>
                  <a:cubicBezTo>
                    <a:pt x="3574042" y="906626"/>
                    <a:pt x="4075689" y="2286119"/>
                    <a:pt x="5618354" y="2833750"/>
                  </a:cubicBezTo>
                  <a:lnTo>
                    <a:pt x="5845926" y="2906176"/>
                  </a:lnTo>
                  <a:lnTo>
                    <a:pt x="0" y="2906175"/>
                  </a:lnTo>
                  <a:cubicBezTo>
                    <a:pt x="1929034" y="2403294"/>
                    <a:pt x="2517375" y="922743"/>
                    <a:pt x="3022311" y="47872"/>
                  </a:cubicBezTo>
                  <a:lnTo>
                    <a:pt x="305071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22DCEFE2-EF4F-84E8-8C52-C1673A563E94}"/>
                </a:ext>
              </a:extLst>
            </p:cNvPr>
            <p:cNvSpPr/>
            <p:nvPr/>
          </p:nvSpPr>
          <p:spPr>
            <a:xfrm>
              <a:off x="7162801" y="3536118"/>
              <a:ext cx="2073987" cy="1619682"/>
            </a:xfrm>
            <a:custGeom>
              <a:avLst/>
              <a:gdLst>
                <a:gd name="connsiteX0" fmla="*/ 0 w 2073987"/>
                <a:gd name="connsiteY0" fmla="*/ 0 h 1619682"/>
                <a:gd name="connsiteX1" fmla="*/ 49148 w 2073987"/>
                <a:gd name="connsiteY1" fmla="*/ 77432 h 1619682"/>
                <a:gd name="connsiteX2" fmla="*/ 1846418 w 2073987"/>
                <a:gd name="connsiteY2" fmla="*/ 1547257 h 1619682"/>
                <a:gd name="connsiteX3" fmla="*/ 2073987 w 2073987"/>
                <a:gd name="connsiteY3" fmla="*/ 1619682 h 1619682"/>
                <a:gd name="connsiteX4" fmla="*/ 0 w 2073987"/>
                <a:gd name="connsiteY4" fmla="*/ 1619682 h 1619682"/>
                <a:gd name="connsiteX5" fmla="*/ 0 w 2073987"/>
                <a:gd name="connsiteY5" fmla="*/ 0 h 161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3987" h="1619682">
                  <a:moveTo>
                    <a:pt x="0" y="0"/>
                  </a:moveTo>
                  <a:lnTo>
                    <a:pt x="49148" y="77432"/>
                  </a:lnTo>
                  <a:cubicBezTo>
                    <a:pt x="440305" y="667966"/>
                    <a:pt x="978669" y="1239215"/>
                    <a:pt x="1846418" y="1547257"/>
                  </a:cubicBezTo>
                  <a:lnTo>
                    <a:pt x="2073987" y="1619682"/>
                  </a:lnTo>
                  <a:lnTo>
                    <a:pt x="0" y="1619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E7F38D88-E78C-317E-3B38-C889CF01CC33}"/>
                </a:ext>
              </a:extLst>
            </p:cNvPr>
            <p:cNvSpPr/>
            <p:nvPr/>
          </p:nvSpPr>
          <p:spPr>
            <a:xfrm>
              <a:off x="6441574" y="1628604"/>
              <a:ext cx="4273035" cy="3527196"/>
            </a:xfrm>
            <a:custGeom>
              <a:avLst/>
              <a:gdLst>
                <a:gd name="connsiteX0" fmla="*/ 726531 w 4273035"/>
                <a:gd name="connsiteY0" fmla="*/ 4 h 3527196"/>
                <a:gd name="connsiteX1" fmla="*/ 4273035 w 4273035"/>
                <a:gd name="connsiteY1" fmla="*/ 3527196 h 3527196"/>
                <a:gd name="connsiteX2" fmla="*/ 2795216 w 4273035"/>
                <a:gd name="connsiteY2" fmla="*/ 3527196 h 3527196"/>
                <a:gd name="connsiteX3" fmla="*/ 2567644 w 4273035"/>
                <a:gd name="connsiteY3" fmla="*/ 3454770 h 3527196"/>
                <a:gd name="connsiteX4" fmla="*/ 39117 w 4273035"/>
                <a:gd name="connsiteY4" fmla="*/ 686800 h 3527196"/>
                <a:gd name="connsiteX5" fmla="*/ 0 w 4273035"/>
                <a:gd name="connsiteY5" fmla="*/ 621020 h 3527196"/>
                <a:gd name="connsiteX6" fmla="*/ 40057 w 4273035"/>
                <a:gd name="connsiteY6" fmla="*/ 553494 h 3527196"/>
                <a:gd name="connsiteX7" fmla="*/ 726531 w 4273035"/>
                <a:gd name="connsiteY7" fmla="*/ 4 h 352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3035" h="3527196">
                  <a:moveTo>
                    <a:pt x="726531" y="4"/>
                  </a:moveTo>
                  <a:cubicBezTo>
                    <a:pt x="1792769" y="26027"/>
                    <a:pt x="1767693" y="2818169"/>
                    <a:pt x="4273035" y="3527196"/>
                  </a:cubicBezTo>
                  <a:lnTo>
                    <a:pt x="2795216" y="3527196"/>
                  </a:lnTo>
                  <a:lnTo>
                    <a:pt x="2567644" y="3454770"/>
                  </a:lnTo>
                  <a:cubicBezTo>
                    <a:pt x="1024979" y="2907139"/>
                    <a:pt x="523332" y="1527646"/>
                    <a:pt x="39117" y="686800"/>
                  </a:cubicBezTo>
                  <a:lnTo>
                    <a:pt x="0" y="621020"/>
                  </a:lnTo>
                  <a:lnTo>
                    <a:pt x="40057" y="553494"/>
                  </a:lnTo>
                  <a:cubicBezTo>
                    <a:pt x="244583" y="219455"/>
                    <a:pt x="444715" y="-1175"/>
                    <a:pt x="726531" y="4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437574-71FA-E81F-90CA-4DDCCAB75CF0}"/>
                </a:ext>
              </a:extLst>
            </p:cNvPr>
            <p:cNvCxnSpPr/>
            <p:nvPr/>
          </p:nvCxnSpPr>
          <p:spPr>
            <a:xfrm>
              <a:off x="1059543" y="5155801"/>
              <a:ext cx="105085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358A08-9319-1EFE-47F6-4A04F1CFB489}"/>
                </a:ext>
              </a:extLst>
            </p:cNvPr>
            <p:cNvCxnSpPr/>
            <p:nvPr/>
          </p:nvCxnSpPr>
          <p:spPr>
            <a:xfrm flipV="1">
              <a:off x="7162800" y="1082219"/>
              <a:ext cx="0" cy="4000499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41B0F4-E185-47F3-DEF2-17164FF981E3}"/>
                </a:ext>
              </a:extLst>
            </p:cNvPr>
            <p:cNvSpPr txBox="1"/>
            <p:nvPr/>
          </p:nvSpPr>
          <p:spPr>
            <a:xfrm>
              <a:off x="7606392" y="1279443"/>
              <a:ext cx="2039020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ZA" b="1" dirty="0"/>
                <a:t>Market benchmark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048529-4F65-0800-4DB0-B7F38637B2E9}"/>
                </a:ext>
              </a:extLst>
            </p:cNvPr>
            <p:cNvCxnSpPr/>
            <p:nvPr/>
          </p:nvCxnSpPr>
          <p:spPr>
            <a:xfrm>
              <a:off x="7238093" y="1425176"/>
              <a:ext cx="293007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16630D-EC26-F384-BFB8-694D44F60E3D}"/>
                </a:ext>
              </a:extLst>
            </p:cNvPr>
            <p:cNvCxnSpPr/>
            <p:nvPr/>
          </p:nvCxnSpPr>
          <p:spPr>
            <a:xfrm flipV="1">
              <a:off x="5676900" y="1082219"/>
              <a:ext cx="0" cy="4000499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58D0DF-306A-74CE-C049-0E644BF7A159}"/>
                </a:ext>
              </a:extLst>
            </p:cNvPr>
            <p:cNvCxnSpPr/>
            <p:nvPr/>
          </p:nvCxnSpPr>
          <p:spPr>
            <a:xfrm>
              <a:off x="5737787" y="4082651"/>
              <a:ext cx="293007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07B1C6-851E-93AD-2D53-DF908612EC58}"/>
                </a:ext>
              </a:extLst>
            </p:cNvPr>
            <p:cNvSpPr txBox="1"/>
            <p:nvPr/>
          </p:nvSpPr>
          <p:spPr>
            <a:xfrm>
              <a:off x="3429702" y="1279443"/>
              <a:ext cx="182101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/>
              <a:r>
                <a:rPr lang="en-ZA" b="1" dirty="0"/>
                <a:t>Median manager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FA8880-378B-3F36-D529-D2A06FEA89C2}"/>
                </a:ext>
              </a:extLst>
            </p:cNvPr>
            <p:cNvCxnSpPr/>
            <p:nvPr/>
          </p:nvCxnSpPr>
          <p:spPr>
            <a:xfrm flipH="1">
              <a:off x="5326005" y="1425176"/>
              <a:ext cx="293007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ED8174-D61C-DCEE-DACC-DDF04206D03E}"/>
                </a:ext>
              </a:extLst>
            </p:cNvPr>
            <p:cNvSpPr txBox="1"/>
            <p:nvPr/>
          </p:nvSpPr>
          <p:spPr>
            <a:xfrm>
              <a:off x="6106086" y="3936918"/>
              <a:ext cx="641201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ZA" b="1" dirty="0"/>
                <a:t>Costs</a:t>
              </a:r>
            </a:p>
          </p:txBody>
        </p:sp>
      </p:grpSp>
      <p:sp>
        <p:nvSpPr>
          <p:cNvPr id="30" name="Footer Placeholder 1">
            <a:extLst>
              <a:ext uri="{FF2B5EF4-FFF2-40B4-BE49-F238E27FC236}">
                <a16:creationId xmlns:a16="http://schemas.microsoft.com/office/drawing/2014/main" id="{D28FBB11-2DF4-E34C-6394-312F1A48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888" y="6416880"/>
            <a:ext cx="10944224" cy="304595"/>
          </a:xfrm>
        </p:spPr>
        <p:txBody>
          <a:bodyPr/>
          <a:lstStyle/>
          <a:p>
            <a:r>
              <a:rPr lang="en-US" dirty="0"/>
              <a:t>Source: William F. Sharpe, </a:t>
            </a:r>
            <a:r>
              <a:rPr lang="en-US" i="1" dirty="0"/>
              <a:t>“The Arithmetic of Active Management”</a:t>
            </a:r>
            <a:r>
              <a:rPr lang="en-US" dirty="0"/>
              <a:t>, The Financial Analysts Journal Vol. 47, No. 1, January/February 1991, pp. 7-9.  Vanguard Canada, 2019: Does active management perform better in bear markets?</a:t>
            </a:r>
          </a:p>
        </p:txBody>
      </p:sp>
    </p:spTree>
    <p:extLst>
      <p:ext uri="{BB962C8B-B14F-4D97-AF65-F5344CB8AC3E}">
        <p14:creationId xmlns:p14="http://schemas.microsoft.com/office/powerpoint/2010/main" val="115003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C0CF-5B1F-8BD2-C9E5-83222300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ZA" dirty="0"/>
              <a:t>Pro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473B-391B-5B6D-3CE7-184B0EF9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093887"/>
          </a:xfrm>
        </p:spPr>
        <p:txBody>
          <a:bodyPr/>
          <a:lstStyle/>
          <a:p>
            <a:r>
              <a:rPr lang="en-ZA" dirty="0"/>
              <a:t>Save your graphs from R using </a:t>
            </a:r>
          </a:p>
          <a:p>
            <a:pPr marL="0" indent="0">
              <a:buNone/>
            </a:pPr>
            <a:r>
              <a:rPr lang="en-ZA" dirty="0" err="1"/>
              <a:t>ggsave</a:t>
            </a:r>
            <a:r>
              <a:rPr lang="en-ZA" dirty="0"/>
              <a:t>(filename = glue::glue("{</a:t>
            </a:r>
            <a:r>
              <a:rPr lang="en-ZA" dirty="0" err="1"/>
              <a:t>YourLocation</a:t>
            </a:r>
            <a:r>
              <a:rPr lang="en-ZA" dirty="0"/>
              <a:t>}/ plot_1.png"), plot = gg, device = "</a:t>
            </a:r>
            <a:r>
              <a:rPr lang="en-ZA" dirty="0" err="1"/>
              <a:t>png</a:t>
            </a:r>
            <a:r>
              <a:rPr lang="en-ZA" dirty="0"/>
              <a:t>", width = 12, height = 6)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Now drag and drop the </a:t>
            </a:r>
            <a:r>
              <a:rPr lang="en-ZA" dirty="0" err="1"/>
              <a:t>png</a:t>
            </a:r>
            <a:r>
              <a:rPr lang="en-ZA" dirty="0"/>
              <a:t> into the </a:t>
            </a:r>
            <a:r>
              <a:rPr lang="en-ZA" dirty="0" err="1"/>
              <a:t>the</a:t>
            </a:r>
            <a:r>
              <a:rPr lang="en-ZA" dirty="0"/>
              <a:t> next slide’s text box.</a:t>
            </a:r>
          </a:p>
        </p:txBody>
      </p:sp>
    </p:spTree>
    <p:extLst>
      <p:ext uri="{BB962C8B-B14F-4D97-AF65-F5344CB8AC3E}">
        <p14:creationId xmlns:p14="http://schemas.microsoft.com/office/powerpoint/2010/main" val="17059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19C3-864E-C7DC-837C-4DD67AEA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ZA" dirty="0"/>
              <a:t>Drag and drop into where it says 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6C19-5FE7-7242-F6A3-4C0ED31E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4916334"/>
          </a:xfr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821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Bill Sharpe’s Insights</vt:lpstr>
      <vt:lpstr>Pro tip</vt:lpstr>
      <vt:lpstr>Drag and drop into where it says click to add text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Sharpe’s Insights</dc:title>
  <dc:creator>Nico Katzke (Satrix)</dc:creator>
  <cp:lastModifiedBy>Nico Katzke (Satrix)</cp:lastModifiedBy>
  <cp:revision>1</cp:revision>
  <dcterms:created xsi:type="dcterms:W3CDTF">2022-11-25T07:04:48Z</dcterms:created>
  <dcterms:modified xsi:type="dcterms:W3CDTF">2022-11-25T07:07:43Z</dcterms:modified>
</cp:coreProperties>
</file>