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665"/>
    <p:restoredTop sz="94079"/>
  </p:normalViewPr>
  <p:slideViewPr>
    <p:cSldViewPr snapToGrid="0" snapToObjects="1">
      <p:cViewPr varScale="1">
        <p:scale>
          <a:sx n="59" d="100"/>
          <a:sy n="59" d="100"/>
        </p:scale>
        <p:origin x="21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ven.aliyun.com/mvn/searchzh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TestNG</a:t>
            </a:r>
            <a:r>
              <a:rPr kumimoji="1" lang="en-US" altLang="zh-CN" dirty="0" smtClean="0"/>
              <a:t> share</a:t>
            </a:r>
            <a:endParaRPr kumimoji="1" lang="zh-CN" altLang="en-US" dirty="0"/>
          </a:p>
        </p:txBody>
      </p:sp>
      <p:sp>
        <p:nvSpPr>
          <p:cNvPr id="3" name="副标题 2"/>
          <p:cNvSpPr>
            <a:spLocks noGrp="1"/>
          </p:cNvSpPr>
          <p:nvPr>
            <p:ph type="subTitle" idx="1"/>
          </p:nvPr>
        </p:nvSpPr>
        <p:spPr/>
        <p:txBody>
          <a:bodyPr/>
          <a:lstStyle/>
          <a:p>
            <a:r>
              <a:rPr kumimoji="1" lang="en-US" altLang="zh-CN" dirty="0" smtClean="0"/>
              <a:t>By Jasmine529</a:t>
            </a:r>
            <a:endParaRPr kumimoji="1" lang="zh-CN" altLang="en-US" dirty="0"/>
          </a:p>
        </p:txBody>
      </p:sp>
    </p:spTree>
    <p:extLst>
      <p:ext uri="{BB962C8B-B14F-4D97-AF65-F5344CB8AC3E}">
        <p14:creationId xmlns:p14="http://schemas.microsoft.com/office/powerpoint/2010/main" val="983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套件测试</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&lt;suite&gt;</a:t>
            </a:r>
            <a:r>
              <a:rPr kumimoji="1" lang="zh-CN" altLang="en-US" dirty="0" smtClean="0"/>
              <a:t>是</a:t>
            </a:r>
            <a:r>
              <a:rPr kumimoji="1" lang="en-US" altLang="zh-CN" dirty="0" err="1" smtClean="0"/>
              <a:t>testng.xml</a:t>
            </a:r>
            <a:r>
              <a:rPr kumimoji="1" lang="zh-CN" altLang="en-US" dirty="0" smtClean="0"/>
              <a:t>的标记，它描述了一个测试套件，它又由几个</a:t>
            </a:r>
            <a:r>
              <a:rPr kumimoji="1" lang="en-US" altLang="zh-CN" dirty="0" smtClean="0"/>
              <a:t>&lt;test&gt;</a:t>
            </a:r>
            <a:r>
              <a:rPr kumimoji="1" lang="zh-CN" altLang="en-US" dirty="0" smtClean="0"/>
              <a:t>部分组成，下面列出了</a:t>
            </a:r>
            <a:r>
              <a:rPr kumimoji="1" lang="en-US" altLang="zh-CN" dirty="0" smtClean="0"/>
              <a:t>&lt;suite&gt;</a:t>
            </a:r>
            <a:r>
              <a:rPr kumimoji="1" lang="zh-CN" altLang="en-US" dirty="0" smtClean="0"/>
              <a:t>接受的所有定义的合法属性</a:t>
            </a:r>
            <a:endParaRPr kumimoji="1" lang="en-US" altLang="zh-CN" dirty="0" smtClean="0"/>
          </a:p>
          <a:p>
            <a:r>
              <a:rPr kumimoji="1" lang="en-US" altLang="zh-CN" dirty="0"/>
              <a:t>n</a:t>
            </a:r>
            <a:r>
              <a:rPr kumimoji="1" lang="en-US" altLang="zh-CN" dirty="0" smtClean="0"/>
              <a:t>ame </a:t>
            </a:r>
            <a:r>
              <a:rPr kumimoji="1" lang="zh-CN" altLang="en-US" dirty="0" smtClean="0"/>
              <a:t>套件的名称，这是一个强制属性</a:t>
            </a:r>
            <a:endParaRPr kumimoji="1" lang="en-US" altLang="zh-CN" dirty="0" smtClean="0"/>
          </a:p>
          <a:p>
            <a:r>
              <a:rPr kumimoji="1" lang="en-US" altLang="zh-CN" dirty="0" smtClean="0"/>
              <a:t>verbose </a:t>
            </a:r>
            <a:r>
              <a:rPr kumimoji="1" lang="zh-CN" altLang="en-US" dirty="0" smtClean="0"/>
              <a:t>运行的级别和或详细程度</a:t>
            </a:r>
            <a:endParaRPr kumimoji="1" lang="en-US" altLang="zh-CN" dirty="0" smtClean="0"/>
          </a:p>
          <a:p>
            <a:r>
              <a:rPr kumimoji="1" lang="en-US" altLang="zh-CN" dirty="0" smtClean="0"/>
              <a:t>parallel </a:t>
            </a:r>
            <a:r>
              <a:rPr kumimoji="1" lang="en-US" altLang="zh-CN" dirty="0" err="1" smtClean="0"/>
              <a:t>TestNG</a:t>
            </a:r>
            <a:r>
              <a:rPr kumimoji="1" lang="zh-CN" altLang="en-US" dirty="0" smtClean="0"/>
              <a:t>是否运行不同的线程来运行这个套件</a:t>
            </a:r>
            <a:endParaRPr kumimoji="1" lang="en-US" altLang="zh-CN" dirty="0" smtClean="0"/>
          </a:p>
          <a:p>
            <a:r>
              <a:rPr kumimoji="1" lang="en-US" altLang="zh-CN" dirty="0" smtClean="0"/>
              <a:t>thread-count</a:t>
            </a:r>
            <a:r>
              <a:rPr kumimoji="1" lang="zh-CN" altLang="en-US" dirty="0" smtClean="0"/>
              <a:t> 如果启用并行模式（忽略其他模式），则要使用的线程数</a:t>
            </a:r>
            <a:endParaRPr kumimoji="1" lang="en-US" altLang="zh-CN" dirty="0" smtClean="0"/>
          </a:p>
          <a:p>
            <a:r>
              <a:rPr kumimoji="1" lang="en-US" altLang="zh-CN" dirty="0" smtClean="0"/>
              <a:t>annotations  </a:t>
            </a:r>
            <a:r>
              <a:rPr kumimoji="1" lang="zh-CN" altLang="en-US" dirty="0" smtClean="0"/>
              <a:t>在测试中使用的注释类型</a:t>
            </a:r>
            <a:endParaRPr kumimoji="1" lang="en-US" altLang="zh-CN" dirty="0" smtClean="0"/>
          </a:p>
          <a:p>
            <a:r>
              <a:rPr kumimoji="1" lang="en-US" altLang="zh-CN" dirty="0"/>
              <a:t>t</a:t>
            </a:r>
            <a:r>
              <a:rPr kumimoji="1" lang="en-US" altLang="zh-CN" dirty="0" smtClean="0"/>
              <a:t>ime-out </a:t>
            </a:r>
            <a:r>
              <a:rPr kumimoji="1" lang="zh-CN" altLang="en-US" dirty="0" smtClean="0"/>
              <a:t>在本测试中，所有测试方法上使用的默认超时</a:t>
            </a:r>
            <a:endParaRPr kumimoji="1" lang="en-US" altLang="zh-CN" dirty="0" smtClean="0"/>
          </a:p>
          <a:p>
            <a:r>
              <a:rPr kumimoji="1" lang="zh-CN" altLang="en-US" dirty="0" smtClean="0"/>
              <a:t>指定包名称</a:t>
            </a:r>
            <a:endParaRPr kumimoji="1" lang="en-US" altLang="zh-CN" dirty="0" smtClean="0"/>
          </a:p>
          <a:p>
            <a:r>
              <a:rPr kumimoji="1" lang="zh-CN" altLang="en-US" dirty="0" smtClean="0"/>
              <a:t>指定包含或排除的方法</a:t>
            </a:r>
            <a:endParaRPr kumimoji="1" lang="en-US" altLang="zh-CN" dirty="0" smtClean="0"/>
          </a:p>
          <a:p>
            <a:r>
              <a:rPr kumimoji="1" lang="zh-CN" altLang="en-US" dirty="0" smtClean="0"/>
              <a:t>指定包含或排除某个分组</a:t>
            </a:r>
            <a:endParaRPr kumimoji="1" lang="zh-CN" altLang="en-US" dirty="0"/>
          </a:p>
        </p:txBody>
      </p:sp>
    </p:spTree>
    <p:extLst>
      <p:ext uri="{BB962C8B-B14F-4D97-AF65-F5344CB8AC3E}">
        <p14:creationId xmlns:p14="http://schemas.microsoft.com/office/powerpoint/2010/main" val="181417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依赖测试</a:t>
            </a:r>
            <a:endParaRPr kumimoji="1" lang="zh-CN" altLang="en-US" dirty="0"/>
          </a:p>
        </p:txBody>
      </p:sp>
      <p:sp>
        <p:nvSpPr>
          <p:cNvPr id="3" name="内容占位符 2"/>
          <p:cNvSpPr>
            <a:spLocks noGrp="1"/>
          </p:cNvSpPr>
          <p:nvPr>
            <p:ph idx="1"/>
          </p:nvPr>
        </p:nvSpPr>
        <p:spPr/>
        <p:txBody>
          <a:bodyPr/>
          <a:lstStyle/>
          <a:p>
            <a:r>
              <a:rPr kumimoji="1" lang="zh-CN" altLang="en-US" dirty="0" smtClean="0"/>
              <a:t>以特定顺序调用测试用例中的方法，或者希望在方法之间共享一些数据和状态</a:t>
            </a:r>
            <a:endParaRPr kumimoji="1" lang="en-US" altLang="zh-CN" dirty="0" smtClean="0"/>
          </a:p>
          <a:p>
            <a:r>
              <a:rPr kumimoji="1" lang="en-US" altLang="zh-CN" dirty="0" err="1" smtClean="0"/>
              <a:t>TestNG</a:t>
            </a:r>
            <a:r>
              <a:rPr kumimoji="1" lang="zh-CN" altLang="en-US" dirty="0" smtClean="0"/>
              <a:t>中允许指定依赖关系：在</a:t>
            </a:r>
            <a:r>
              <a:rPr kumimoji="1" lang="en-US" altLang="zh-CN" dirty="0" smtClean="0"/>
              <a:t>@Test</a:t>
            </a:r>
            <a:r>
              <a:rPr kumimoji="1" lang="zh-CN" altLang="en-US" dirty="0" smtClean="0"/>
              <a:t>注释中使用属性 </a:t>
            </a:r>
            <a:r>
              <a:rPr kumimoji="1" lang="en-US" altLang="zh-CN" dirty="0" err="1" smtClean="0"/>
              <a:t>dependsOnMethods</a:t>
            </a:r>
            <a:r>
              <a:rPr kumimoji="1" lang="en-US" altLang="zh-CN" dirty="0" smtClean="0"/>
              <a:t> </a:t>
            </a:r>
            <a:r>
              <a:rPr kumimoji="1" lang="zh-CN" altLang="en-US" dirty="0" smtClean="0"/>
              <a:t>或者在</a:t>
            </a:r>
            <a:r>
              <a:rPr kumimoji="1" lang="en-US" altLang="zh-CN" dirty="0" smtClean="0"/>
              <a:t>@Test</a:t>
            </a:r>
            <a:r>
              <a:rPr kumimoji="1" lang="zh-CN" altLang="en-US" dirty="0" smtClean="0"/>
              <a:t>注释中使用属性 </a:t>
            </a:r>
            <a:r>
              <a:rPr kumimoji="1" lang="en-US" altLang="zh-CN" dirty="0" err="1" smtClean="0"/>
              <a:t>dependsOnGroups</a:t>
            </a:r>
            <a:endParaRPr kumimoji="1" lang="en-US" altLang="zh-CN" dirty="0"/>
          </a:p>
          <a:p>
            <a:r>
              <a:rPr kumimoji="1" lang="zh-CN" altLang="en-US" dirty="0" smtClean="0"/>
              <a:t>如果依赖方法失败，则将跳过后续测试方法</a:t>
            </a:r>
            <a:endParaRPr kumimoji="1" lang="zh-CN" altLang="en-US" dirty="0"/>
          </a:p>
        </p:txBody>
      </p:sp>
    </p:spTree>
    <p:extLst>
      <p:ext uri="{BB962C8B-B14F-4D97-AF65-F5344CB8AC3E}">
        <p14:creationId xmlns:p14="http://schemas.microsoft.com/office/powerpoint/2010/main" val="90221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参数化测试</a:t>
            </a:r>
            <a:endParaRPr kumimoji="1" lang="zh-CN" altLang="en-US" dirty="0"/>
          </a:p>
        </p:txBody>
      </p:sp>
      <p:sp>
        <p:nvSpPr>
          <p:cNvPr id="3" name="内容占位符 2"/>
          <p:cNvSpPr>
            <a:spLocks noGrp="1"/>
          </p:cNvSpPr>
          <p:nvPr>
            <p:ph idx="1"/>
          </p:nvPr>
        </p:nvSpPr>
        <p:spPr/>
        <p:txBody>
          <a:bodyPr/>
          <a:lstStyle/>
          <a:p>
            <a:r>
              <a:rPr kumimoji="1" lang="zh-CN" altLang="en-US" dirty="0" smtClean="0"/>
              <a:t>参数化测试允许开发人员使用不同的值一次又一次地运行相同的测试</a:t>
            </a:r>
            <a:endParaRPr kumimoji="1" lang="en-US" altLang="zh-CN" dirty="0" smtClean="0"/>
          </a:p>
          <a:p>
            <a:r>
              <a:rPr kumimoji="1" lang="en-US" altLang="zh-CN" dirty="0" err="1" smtClean="0"/>
              <a:t>TestNG</a:t>
            </a:r>
            <a:r>
              <a:rPr kumimoji="1" lang="zh-CN" altLang="en-US" dirty="0" smtClean="0"/>
              <a:t>可以通过两种不同的方式将参数直接传递给测试方法 使用</a:t>
            </a:r>
            <a:r>
              <a:rPr kumimoji="1" lang="en-US" altLang="zh-CN" dirty="0" err="1" smtClean="0"/>
              <a:t>testng.xml</a:t>
            </a:r>
            <a:r>
              <a:rPr kumimoji="1" lang="zh-CN" altLang="en-US" dirty="0" smtClean="0"/>
              <a:t>或者使用数据提供者</a:t>
            </a:r>
            <a:endParaRPr kumimoji="1" lang="en-US" altLang="zh-CN" dirty="0" smtClean="0"/>
          </a:p>
          <a:p>
            <a:r>
              <a:rPr kumimoji="1" lang="zh-CN" altLang="en-US" dirty="0" smtClean="0"/>
              <a:t>使用</a:t>
            </a:r>
            <a:r>
              <a:rPr kumimoji="1" lang="en-US" altLang="zh-CN" dirty="0" smtClean="0"/>
              <a:t>XML</a:t>
            </a:r>
            <a:r>
              <a:rPr kumimoji="1" lang="zh-CN" altLang="en-US" dirty="0" smtClean="0"/>
              <a:t>传递参数 </a:t>
            </a:r>
            <a:r>
              <a:rPr kumimoji="1" lang="en-US" altLang="zh-CN" dirty="0" smtClean="0"/>
              <a:t>filename</a:t>
            </a:r>
            <a:r>
              <a:rPr kumimoji="1" lang="zh-CN" altLang="en-US" dirty="0" smtClean="0"/>
              <a:t>属性从</a:t>
            </a:r>
            <a:r>
              <a:rPr kumimoji="1" lang="en-US" altLang="zh-CN" dirty="0" err="1" smtClean="0"/>
              <a:t>testng.xml</a:t>
            </a:r>
            <a:r>
              <a:rPr kumimoji="1" lang="zh-CN" altLang="en-US" dirty="0" smtClean="0"/>
              <a:t>传递，并通过</a:t>
            </a:r>
            <a:r>
              <a:rPr kumimoji="1" lang="en-US" altLang="zh-CN" dirty="0" smtClean="0"/>
              <a:t>@Parameters</a:t>
            </a:r>
            <a:r>
              <a:rPr kumimoji="1" lang="zh-CN" altLang="en-US" dirty="0" smtClean="0"/>
              <a:t>注入到该方法中。</a:t>
            </a:r>
            <a:r>
              <a:rPr kumimoji="1" lang="en-US" altLang="zh-CN" dirty="0" err="1" smtClean="0"/>
              <a:t>Db.properties</a:t>
            </a:r>
            <a:endParaRPr kumimoji="1" lang="en-US" altLang="zh-CN" dirty="0" smtClean="0"/>
          </a:p>
          <a:p>
            <a:r>
              <a:rPr kumimoji="1" lang="zh-CN" altLang="en-US" dirty="0" smtClean="0"/>
              <a:t>通过</a:t>
            </a:r>
            <a:r>
              <a:rPr kumimoji="1" lang="en-US" altLang="zh-CN" dirty="0" smtClean="0"/>
              <a:t>@</a:t>
            </a:r>
            <a:r>
              <a:rPr kumimoji="1" lang="en-US" altLang="zh-CN" dirty="0" err="1" smtClean="0"/>
              <a:t>DataProvider</a:t>
            </a:r>
            <a:r>
              <a:rPr kumimoji="1" lang="zh-CN" altLang="en-US" dirty="0" smtClean="0"/>
              <a:t>传递参数</a:t>
            </a:r>
            <a:endParaRPr kumimoji="1" lang="en-US" altLang="zh-CN" dirty="0" smtClean="0"/>
          </a:p>
          <a:p>
            <a:r>
              <a:rPr kumimoji="1" lang="en-US" altLang="zh-CN" dirty="0" smtClean="0"/>
              <a:t>@</a:t>
            </a:r>
            <a:r>
              <a:rPr kumimoji="1" lang="en-US" altLang="zh-CN" dirty="0" err="1" smtClean="0"/>
              <a:t>DataProvider</a:t>
            </a:r>
            <a:r>
              <a:rPr kumimoji="1" lang="en-US" altLang="zh-CN" dirty="0" smtClean="0"/>
              <a:t> + Method</a:t>
            </a:r>
            <a:r>
              <a:rPr kumimoji="1" lang="zh-CN" altLang="en-US" dirty="0" smtClean="0"/>
              <a:t>，可以根据测试方法名称传递不同的参数</a:t>
            </a:r>
            <a:endParaRPr kumimoji="1" lang="en-US" altLang="zh-CN" dirty="0" smtClean="0"/>
          </a:p>
          <a:p>
            <a:r>
              <a:rPr kumimoji="1" lang="en-US" altLang="zh-CN" dirty="0" smtClean="0"/>
              <a:t>@</a:t>
            </a:r>
            <a:r>
              <a:rPr kumimoji="1" lang="en-US" altLang="zh-CN" dirty="0" err="1" smtClean="0"/>
              <a:t>DataProvider</a:t>
            </a:r>
            <a:r>
              <a:rPr kumimoji="1" lang="en-US" altLang="zh-CN" dirty="0" smtClean="0"/>
              <a:t> + </a:t>
            </a:r>
            <a:r>
              <a:rPr kumimoji="1" lang="en-US" altLang="zh-CN" dirty="0" err="1" smtClean="0"/>
              <a:t>ITestContext</a:t>
            </a:r>
            <a:r>
              <a:rPr kumimoji="1" lang="en-US" altLang="zh-CN" dirty="0" smtClean="0"/>
              <a:t>, </a:t>
            </a:r>
            <a:r>
              <a:rPr kumimoji="1" lang="zh-CN" altLang="en-US" dirty="0" smtClean="0"/>
              <a:t>在</a:t>
            </a:r>
            <a:r>
              <a:rPr kumimoji="1" lang="en-US" altLang="zh-CN" dirty="0" err="1" smtClean="0"/>
              <a:t>TestNG</a:t>
            </a:r>
            <a:r>
              <a:rPr kumimoji="1" lang="zh-CN" altLang="en-US" dirty="0" smtClean="0"/>
              <a:t>中，可以使用</a:t>
            </a:r>
            <a:r>
              <a:rPr kumimoji="1" lang="en-US" altLang="zh-CN" dirty="0" err="1" smtClean="0"/>
              <a:t>org.testng.ITestContext</a:t>
            </a:r>
            <a:r>
              <a:rPr kumimoji="1" lang="zh-CN" altLang="en-US" dirty="0" smtClean="0"/>
              <a:t>来确定调用当前测试方法的运行时参数，举例根据包含的分组名称传递参数</a:t>
            </a:r>
            <a:endParaRPr kumimoji="1" lang="en-US" altLang="zh-CN" dirty="0" smtClean="0"/>
          </a:p>
        </p:txBody>
      </p:sp>
    </p:spTree>
    <p:extLst>
      <p:ext uri="{BB962C8B-B14F-4D97-AF65-F5344CB8AC3E}">
        <p14:creationId xmlns:p14="http://schemas.microsoft.com/office/powerpoint/2010/main" val="121495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并行执行测试</a:t>
            </a:r>
            <a:endParaRPr kumimoji="1" lang="zh-CN" altLang="en-US" dirty="0"/>
          </a:p>
        </p:txBody>
      </p:sp>
      <p:sp>
        <p:nvSpPr>
          <p:cNvPr id="3" name="内容占位符 2"/>
          <p:cNvSpPr>
            <a:spLocks noGrp="1"/>
          </p:cNvSpPr>
          <p:nvPr>
            <p:ph idx="1"/>
          </p:nvPr>
        </p:nvSpPr>
        <p:spPr/>
        <p:txBody>
          <a:bodyPr/>
          <a:lstStyle/>
          <a:p>
            <a:r>
              <a:rPr kumimoji="1" lang="zh-CN" altLang="en-US" dirty="0" smtClean="0"/>
              <a:t>并行（多线程）执行测试可以给用户带来很多好处，主要包括：</a:t>
            </a:r>
            <a:endParaRPr kumimoji="1" lang="en-US" altLang="zh-CN" dirty="0" smtClean="0"/>
          </a:p>
          <a:p>
            <a:r>
              <a:rPr kumimoji="1" lang="en-US" altLang="zh-CN" dirty="0" smtClean="0"/>
              <a:t>1</a:t>
            </a:r>
            <a:r>
              <a:rPr kumimoji="1" lang="zh-CN" altLang="en-US" dirty="0" smtClean="0"/>
              <a:t>）减少了执行时间：并行测试以为着多个测试可以在同一时间被同时执行，从而减少了整体测试花费的时间</a:t>
            </a:r>
            <a:endParaRPr kumimoji="1" lang="en-US" altLang="zh-CN" dirty="0" smtClean="0"/>
          </a:p>
          <a:p>
            <a:r>
              <a:rPr kumimoji="1" lang="en-US" altLang="zh-CN" dirty="0" smtClean="0"/>
              <a:t>2</a:t>
            </a:r>
            <a:r>
              <a:rPr kumimoji="1" lang="zh-CN" altLang="en-US" dirty="0" smtClean="0"/>
              <a:t>）允许多个线程并性得测试同一个测试组件：有了这个特性，就能够写出相应的测试用例来验证应用程序中包含多线程部分的代码的正确性</a:t>
            </a:r>
            <a:endParaRPr kumimoji="1" lang="en-US" altLang="zh-CN" dirty="0" smtClean="0"/>
          </a:p>
          <a:p>
            <a:r>
              <a:rPr kumimoji="1" lang="zh-CN" altLang="en-US" dirty="0" smtClean="0"/>
              <a:t>并行地执行测试方法 </a:t>
            </a:r>
            <a:r>
              <a:rPr kumimoji="1" lang="en-US" altLang="zh-CN" dirty="0" smtClean="0"/>
              <a:t>methods</a:t>
            </a:r>
          </a:p>
          <a:p>
            <a:r>
              <a:rPr kumimoji="1" lang="zh-CN" altLang="en-US" dirty="0" smtClean="0"/>
              <a:t>并行地执行测试类</a:t>
            </a:r>
            <a:r>
              <a:rPr kumimoji="1" lang="en-US" altLang="zh-CN" dirty="0" smtClean="0"/>
              <a:t> classes</a:t>
            </a:r>
          </a:p>
          <a:p>
            <a:r>
              <a:rPr kumimoji="1" lang="zh-CN" altLang="en-US" dirty="0" smtClean="0"/>
              <a:t>并行地执行测试组件 </a:t>
            </a:r>
            <a:r>
              <a:rPr kumimoji="1" lang="en-US" altLang="zh-CN" dirty="0" smtClean="0"/>
              <a:t>tests</a:t>
            </a:r>
          </a:p>
          <a:p>
            <a:r>
              <a:rPr kumimoji="1" lang="zh-CN" altLang="en-US" dirty="0" smtClean="0"/>
              <a:t>一个需要在多线程环境中执行的测试方法</a:t>
            </a:r>
            <a:endParaRPr kumimoji="1" lang="en-US" altLang="zh-CN" dirty="0"/>
          </a:p>
        </p:txBody>
      </p:sp>
    </p:spTree>
    <p:extLst>
      <p:ext uri="{BB962C8B-B14F-4D97-AF65-F5344CB8AC3E}">
        <p14:creationId xmlns:p14="http://schemas.microsoft.com/office/powerpoint/2010/main" val="24248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准备工作</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新建一个</a:t>
            </a:r>
            <a:r>
              <a:rPr kumimoji="1" lang="en-US" altLang="zh-CN" dirty="0" smtClean="0"/>
              <a:t>maven</a:t>
            </a:r>
            <a:r>
              <a:rPr kumimoji="1" lang="zh-CN" altLang="en-US" dirty="0" smtClean="0"/>
              <a:t>项目，在</a:t>
            </a:r>
            <a:r>
              <a:rPr kumimoji="1" lang="en-US" altLang="zh-CN" dirty="0" err="1" smtClean="0"/>
              <a:t>pom.xml</a:t>
            </a:r>
            <a:r>
              <a:rPr kumimoji="1" lang="zh-CN" altLang="en-US" dirty="0" smtClean="0"/>
              <a:t>中引入</a:t>
            </a:r>
            <a:r>
              <a:rPr kumimoji="1" lang="en-US" altLang="zh-CN" dirty="0" err="1" smtClean="0"/>
              <a:t>teshng</a:t>
            </a:r>
            <a:r>
              <a:rPr kumimoji="1" lang="zh-CN" altLang="en-US" dirty="0" smtClean="0"/>
              <a:t>以及</a:t>
            </a:r>
            <a:r>
              <a:rPr kumimoji="1" lang="en-US" altLang="zh-CN" dirty="0" err="1" smtClean="0"/>
              <a:t>junit</a:t>
            </a:r>
            <a:r>
              <a:rPr kumimoji="1" lang="zh-CN" altLang="en-US" dirty="0" smtClean="0"/>
              <a:t>（建议版本在</a:t>
            </a:r>
            <a:r>
              <a:rPr kumimoji="1" lang="en-US" altLang="zh-CN" dirty="0">
                <a:hlinkClick r:id="rId2"/>
              </a:rPr>
              <a:t>http://</a:t>
            </a:r>
            <a:r>
              <a:rPr kumimoji="1" lang="en-US" altLang="zh-CN" dirty="0" smtClean="0">
                <a:hlinkClick r:id="rId2"/>
              </a:rPr>
              <a:t>maven.aliyun.com/mvn/search</a:t>
            </a:r>
            <a:r>
              <a:rPr kumimoji="1" lang="zh-CN" altLang="en-US" dirty="0" smtClean="0"/>
              <a:t>找）</a:t>
            </a:r>
            <a:endParaRPr kumimoji="1" lang="en-US" altLang="zh-CN" dirty="0" smtClean="0"/>
          </a:p>
        </p:txBody>
      </p:sp>
    </p:spTree>
    <p:extLst>
      <p:ext uri="{BB962C8B-B14F-4D97-AF65-F5344CB8AC3E}">
        <p14:creationId xmlns:p14="http://schemas.microsoft.com/office/powerpoint/2010/main" val="4293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TestNG</a:t>
            </a:r>
            <a:r>
              <a:rPr kumimoji="1" lang="zh-CN" altLang="en-US" dirty="0" smtClean="0"/>
              <a:t>的特性</a:t>
            </a:r>
            <a:r>
              <a:rPr kumimoji="1" lang="zh-CN" altLang="en-US" dirty="0" smtClean="0"/>
              <a:t>介绍</a:t>
            </a:r>
            <a:endParaRPr kumimoji="1" lang="zh-CN" altLang="en-US" dirty="0"/>
          </a:p>
        </p:txBody>
      </p:sp>
      <p:sp>
        <p:nvSpPr>
          <p:cNvPr id="3" name="内容占位符 2"/>
          <p:cNvSpPr>
            <a:spLocks noGrp="1"/>
          </p:cNvSpPr>
          <p:nvPr>
            <p:ph idx="1"/>
          </p:nvPr>
        </p:nvSpPr>
        <p:spPr/>
        <p:txBody>
          <a:bodyPr/>
          <a:lstStyle/>
          <a:p>
            <a:r>
              <a:rPr kumimoji="1" lang="zh-CN" altLang="en-US" dirty="0" smtClean="0"/>
              <a:t>支持并发执行测试</a:t>
            </a:r>
            <a:endParaRPr kumimoji="1" lang="en-US" altLang="zh-CN" dirty="0" smtClean="0"/>
          </a:p>
          <a:p>
            <a:r>
              <a:rPr kumimoji="1" lang="zh-CN" altLang="en-US" dirty="0" smtClean="0"/>
              <a:t>并发的级别支持 </a:t>
            </a:r>
            <a:r>
              <a:rPr kumimoji="1" lang="en-US" altLang="zh-CN" dirty="0" smtClean="0"/>
              <a:t>test class method </a:t>
            </a:r>
          </a:p>
          <a:p>
            <a:r>
              <a:rPr kumimoji="1" lang="zh-CN" altLang="en-US" dirty="0" smtClean="0"/>
              <a:t>合理组织测试用例，将非线程安全的测试类或</a:t>
            </a:r>
            <a:r>
              <a:rPr kumimoji="1" lang="en-US" altLang="zh-CN" dirty="0" smtClean="0"/>
              <a:t>group</a:t>
            </a:r>
            <a:r>
              <a:rPr kumimoji="1" lang="zh-CN" altLang="en-US" dirty="0" smtClean="0"/>
              <a:t>统一放到一个</a:t>
            </a:r>
            <a:r>
              <a:rPr kumimoji="1" lang="en-US" altLang="zh-CN" dirty="0" smtClean="0"/>
              <a:t>test</a:t>
            </a:r>
            <a:r>
              <a:rPr kumimoji="1" lang="zh-CN" altLang="en-US" dirty="0" smtClean="0"/>
              <a:t>中</a:t>
            </a:r>
            <a:endParaRPr kumimoji="1" lang="en-US" altLang="zh-CN" dirty="0" smtClean="0"/>
          </a:p>
          <a:p>
            <a:r>
              <a:rPr kumimoji="1" lang="zh-CN" altLang="en-US" dirty="0" smtClean="0"/>
              <a:t>同一个方法的并发</a:t>
            </a:r>
            <a:endParaRPr kumimoji="1" lang="zh-CN" altLang="en-US" dirty="0"/>
          </a:p>
        </p:txBody>
      </p:sp>
    </p:spTree>
    <p:extLst>
      <p:ext uri="{BB962C8B-B14F-4D97-AF65-F5344CB8AC3E}">
        <p14:creationId xmlns:p14="http://schemas.microsoft.com/office/powerpoint/2010/main" val="138711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testNG</a:t>
            </a:r>
            <a:r>
              <a:rPr kumimoji="1" lang="zh-CN" altLang="en-US" dirty="0" smtClean="0"/>
              <a:t>的基本注解</a:t>
            </a:r>
            <a:endParaRPr kumimoji="1"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@Test </a:t>
            </a:r>
            <a:r>
              <a:rPr lang="zh-CN" altLang="en-US" dirty="0"/>
              <a:t>将类或方法标记为测试的一部分</a:t>
            </a:r>
          </a:p>
          <a:p>
            <a:r>
              <a:rPr lang="en-US" altLang="zh-CN" dirty="0"/>
              <a:t>@Parameter </a:t>
            </a:r>
            <a:r>
              <a:rPr lang="zh-CN" altLang="en-US" dirty="0"/>
              <a:t>描述如何将参数出递给</a:t>
            </a:r>
            <a:r>
              <a:rPr lang="en-US" altLang="zh-CN" dirty="0"/>
              <a:t>@Test</a:t>
            </a:r>
            <a:r>
              <a:rPr lang="zh-CN" altLang="en-US" dirty="0"/>
              <a:t>的方法</a:t>
            </a:r>
          </a:p>
          <a:p>
            <a:r>
              <a:rPr lang="en-US" altLang="zh-CN" dirty="0"/>
              <a:t>@Listeners </a:t>
            </a:r>
            <a:r>
              <a:rPr lang="zh-CN" altLang="en-US" dirty="0"/>
              <a:t>定义测试类的侦听器</a:t>
            </a:r>
          </a:p>
          <a:p>
            <a:r>
              <a:rPr lang="en-US" altLang="zh-CN" dirty="0"/>
              <a:t>@Factory </a:t>
            </a:r>
            <a:r>
              <a:rPr lang="zh-CN" altLang="en-US" dirty="0"/>
              <a:t>将一个方法标记为工厂，返回</a:t>
            </a:r>
            <a:r>
              <a:rPr lang="en-US" altLang="zh-CN" dirty="0" err="1"/>
              <a:t>TestNG</a:t>
            </a:r>
            <a:r>
              <a:rPr lang="zh-CN" altLang="en-US" dirty="0"/>
              <a:t>将被用作测试类的对象。该方法必须返回 </a:t>
            </a:r>
            <a:r>
              <a:rPr lang="en-US" altLang="zh-CN" dirty="0"/>
              <a:t>Object[]</a:t>
            </a:r>
          </a:p>
          <a:p>
            <a:r>
              <a:rPr lang="en-US" altLang="zh-CN" dirty="0"/>
              <a:t>@</a:t>
            </a:r>
            <a:r>
              <a:rPr lang="en-US" altLang="zh-CN" dirty="0" err="1"/>
              <a:t>DataProvider</a:t>
            </a:r>
            <a:r>
              <a:rPr lang="en-US" altLang="zh-CN" dirty="0"/>
              <a:t> </a:t>
            </a:r>
            <a:r>
              <a:rPr lang="zh-CN" altLang="en-US" dirty="0"/>
              <a:t>标记一种方法来测试方法的数据。注释方法必须返回一个</a:t>
            </a:r>
            <a:r>
              <a:rPr lang="en-US" altLang="zh-CN" dirty="0"/>
              <a:t>Object[][]</a:t>
            </a:r>
            <a:r>
              <a:rPr lang="zh-CN" altLang="en-US" dirty="0"/>
              <a:t>，其中每个</a:t>
            </a:r>
            <a:r>
              <a:rPr lang="en-US" altLang="zh-CN" dirty="0"/>
              <a:t>Object[] </a:t>
            </a:r>
            <a:r>
              <a:rPr lang="zh-CN" altLang="en-US" dirty="0"/>
              <a:t>可以分配给测试方法的参数列表。要从该</a:t>
            </a:r>
            <a:r>
              <a:rPr lang="en-US" altLang="zh-CN" dirty="0" err="1"/>
              <a:t>DataProvider</a:t>
            </a:r>
            <a:r>
              <a:rPr lang="zh-CN" altLang="en-US" dirty="0"/>
              <a:t>接受数据的</a:t>
            </a:r>
            <a:r>
              <a:rPr lang="en-US" altLang="zh-CN" dirty="0"/>
              <a:t>@Test</a:t>
            </a:r>
            <a:r>
              <a:rPr lang="zh-CN" altLang="en-US" dirty="0"/>
              <a:t>方法需要使用与此注释名称相等的</a:t>
            </a:r>
            <a:r>
              <a:rPr lang="en-US" altLang="zh-CN" dirty="0" err="1"/>
              <a:t>dataProvider</a:t>
            </a:r>
            <a:r>
              <a:rPr lang="zh-CN" altLang="en-US" dirty="0"/>
              <a:t>名称</a:t>
            </a:r>
          </a:p>
          <a:p>
            <a:r>
              <a:rPr lang="en-US" altLang="zh-CN" dirty="0"/>
              <a:t>@</a:t>
            </a:r>
            <a:r>
              <a:rPr lang="en-US" altLang="zh-CN" dirty="0" err="1"/>
              <a:t>AfterGroups</a:t>
            </a:r>
            <a:r>
              <a:rPr lang="en-US" altLang="zh-CN" dirty="0"/>
              <a:t> </a:t>
            </a:r>
          </a:p>
          <a:p>
            <a:r>
              <a:rPr lang="en-US" altLang="zh-CN" dirty="0"/>
              <a:t>@</a:t>
            </a:r>
            <a:r>
              <a:rPr lang="en-US" altLang="zh-CN" dirty="0" err="1" smtClean="0"/>
              <a:t>BeforeGroups</a:t>
            </a:r>
            <a:endParaRPr lang="en-US" altLang="zh-CN" dirty="0" smtClean="0"/>
          </a:p>
          <a:p>
            <a:r>
              <a:rPr lang="en-US" altLang="zh-CN" dirty="0"/>
              <a:t>@</a:t>
            </a:r>
            <a:r>
              <a:rPr lang="en-US" altLang="zh-CN" dirty="0" err="1"/>
              <a:t>BeforeClass</a:t>
            </a:r>
            <a:endParaRPr lang="en-US" altLang="zh-CN" dirty="0"/>
          </a:p>
          <a:p>
            <a:r>
              <a:rPr lang="en-US" altLang="zh-CN" dirty="0"/>
              <a:t>@</a:t>
            </a:r>
            <a:r>
              <a:rPr lang="en-US" altLang="zh-CN" dirty="0" err="1" smtClean="0"/>
              <a:t>AfterClass</a:t>
            </a:r>
            <a:endParaRPr lang="en-US" altLang="zh-CN" dirty="0"/>
          </a:p>
          <a:p>
            <a:r>
              <a:rPr lang="en-US" altLang="zh-CN" dirty="0"/>
              <a:t>@</a:t>
            </a:r>
            <a:r>
              <a:rPr lang="en-US" altLang="zh-CN" dirty="0" err="1"/>
              <a:t>BeforeTest</a:t>
            </a:r>
            <a:endParaRPr lang="en-US" altLang="zh-CN" dirty="0"/>
          </a:p>
          <a:p>
            <a:r>
              <a:rPr lang="en-US" altLang="zh-CN" dirty="0"/>
              <a:t>@</a:t>
            </a:r>
            <a:r>
              <a:rPr lang="en-US" altLang="zh-CN" dirty="0" err="1"/>
              <a:t>AfterTest</a:t>
            </a:r>
            <a:endParaRPr lang="en-US" altLang="zh-CN" dirty="0"/>
          </a:p>
          <a:p>
            <a:r>
              <a:rPr lang="en-US" altLang="zh-CN" dirty="0" smtClean="0"/>
              <a:t>@</a:t>
            </a:r>
            <a:r>
              <a:rPr lang="en-US" altLang="zh-CN" dirty="0" err="1"/>
              <a:t>AfterSuite</a:t>
            </a:r>
            <a:endParaRPr lang="en-US" altLang="zh-CN" dirty="0"/>
          </a:p>
          <a:p>
            <a:r>
              <a:rPr lang="en-US" altLang="zh-CN" dirty="0"/>
              <a:t>@</a:t>
            </a:r>
            <a:r>
              <a:rPr lang="en-US" altLang="zh-CN" dirty="0" err="1" smtClean="0"/>
              <a:t>BeforeSuite</a:t>
            </a:r>
            <a:endParaRPr lang="en-US" altLang="zh-CN" dirty="0"/>
          </a:p>
        </p:txBody>
      </p:sp>
    </p:spTree>
    <p:extLst>
      <p:ext uri="{BB962C8B-B14F-4D97-AF65-F5344CB8AC3E}">
        <p14:creationId xmlns:p14="http://schemas.microsoft.com/office/powerpoint/2010/main" val="9571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配置注解实例</a:t>
            </a:r>
            <a:endParaRPr kumimoji="1" lang="zh-CN" altLang="en-US" dirty="0"/>
          </a:p>
        </p:txBody>
      </p:sp>
      <p:sp>
        <p:nvSpPr>
          <p:cNvPr id="3" name="内容占位符 2"/>
          <p:cNvSpPr>
            <a:spLocks noGrp="1"/>
          </p:cNvSpPr>
          <p:nvPr>
            <p:ph idx="1"/>
          </p:nvPr>
        </p:nvSpPr>
        <p:spPr/>
        <p:txBody>
          <a:bodyPr/>
          <a:lstStyle/>
          <a:p>
            <a:r>
              <a:rPr kumimoji="1" lang="zh-CN" altLang="en-US" dirty="0" smtClean="0"/>
              <a:t>演示目的</a:t>
            </a:r>
            <a:r>
              <a:rPr kumimoji="1" lang="en-US" altLang="zh-CN" dirty="0" smtClean="0"/>
              <a:t>:</a:t>
            </a:r>
            <a:r>
              <a:rPr kumimoji="1" lang="zh-CN" altLang="en-US" dirty="0" smtClean="0"/>
              <a:t>区分</a:t>
            </a:r>
            <a:r>
              <a:rPr kumimoji="1" lang="en-US" altLang="zh-CN" dirty="0" smtClean="0"/>
              <a:t>@</a:t>
            </a:r>
            <a:r>
              <a:rPr kumimoji="1" lang="en-US" altLang="zh-CN" dirty="0" err="1" smtClean="0"/>
              <a:t>BeforeSuite</a:t>
            </a:r>
            <a:r>
              <a:rPr kumimoji="1" lang="zh-CN" altLang="en-US" dirty="0" smtClean="0"/>
              <a:t> </a:t>
            </a:r>
            <a:r>
              <a:rPr kumimoji="1" lang="en-US" altLang="zh-CN" dirty="0" smtClean="0"/>
              <a:t>@</a:t>
            </a:r>
            <a:r>
              <a:rPr kumimoji="1" lang="en-US" altLang="zh-CN" dirty="0" err="1" smtClean="0"/>
              <a:t>AfterSuite</a:t>
            </a:r>
            <a:r>
              <a:rPr kumimoji="1" lang="zh-CN" altLang="en-US" dirty="0" smtClean="0"/>
              <a:t> </a:t>
            </a:r>
            <a:r>
              <a:rPr kumimoji="1" lang="en-US" altLang="zh-CN" dirty="0" smtClean="0"/>
              <a:t>@</a:t>
            </a:r>
            <a:r>
              <a:rPr kumimoji="1" lang="en-US" altLang="zh-CN" dirty="0" err="1" smtClean="0"/>
              <a:t>BeforeTest</a:t>
            </a:r>
            <a:r>
              <a:rPr kumimoji="1" lang="zh-CN" altLang="en-US" dirty="0" smtClean="0"/>
              <a:t> </a:t>
            </a:r>
            <a:r>
              <a:rPr kumimoji="1" lang="en-US" altLang="zh-CN" dirty="0" smtClean="0"/>
              <a:t>@</a:t>
            </a:r>
            <a:r>
              <a:rPr kumimoji="1" lang="en-US" altLang="zh-CN" dirty="0" err="1" smtClean="0"/>
              <a:t>AfterTest</a:t>
            </a:r>
            <a:r>
              <a:rPr kumimoji="1" lang="en-US" altLang="zh-CN" dirty="0" smtClean="0"/>
              <a:t> @</a:t>
            </a:r>
            <a:r>
              <a:rPr kumimoji="1" lang="en-US" altLang="zh-CN" dirty="0" err="1" smtClean="0"/>
              <a:t>BeforeGroups</a:t>
            </a:r>
            <a:r>
              <a:rPr kumimoji="1" lang="en-US" altLang="zh-CN" dirty="0" smtClean="0"/>
              <a:t> @</a:t>
            </a:r>
            <a:r>
              <a:rPr kumimoji="1" lang="en-US" altLang="zh-CN" dirty="0" err="1" smtClean="0"/>
              <a:t>AfterGroups</a:t>
            </a:r>
            <a:r>
              <a:rPr kumimoji="1" lang="en-US" altLang="zh-CN" dirty="0" smtClean="0"/>
              <a:t> @</a:t>
            </a:r>
            <a:r>
              <a:rPr kumimoji="1" lang="en-US" altLang="zh-CN" dirty="0" err="1" smtClean="0"/>
              <a:t>BeforeClass</a:t>
            </a:r>
            <a:r>
              <a:rPr kumimoji="1" lang="en-US" altLang="zh-CN" dirty="0" smtClean="0"/>
              <a:t> @</a:t>
            </a:r>
            <a:r>
              <a:rPr kumimoji="1" lang="en-US" altLang="zh-CN" dirty="0" err="1" smtClean="0"/>
              <a:t>AfterClass</a:t>
            </a:r>
            <a:r>
              <a:rPr kumimoji="1" lang="en-US" altLang="zh-CN" dirty="0" smtClean="0"/>
              <a:t> @</a:t>
            </a:r>
            <a:r>
              <a:rPr kumimoji="1" lang="en-US" altLang="zh-CN" dirty="0" err="1" smtClean="0"/>
              <a:t>BeforeMethod</a:t>
            </a:r>
            <a:r>
              <a:rPr kumimoji="1" lang="en-US" altLang="zh-CN" dirty="0" smtClean="0"/>
              <a:t> @</a:t>
            </a:r>
            <a:r>
              <a:rPr kumimoji="1" lang="en-US" altLang="zh-CN" dirty="0" err="1" smtClean="0"/>
              <a:t>AfterMethod</a:t>
            </a:r>
            <a:endParaRPr kumimoji="1" lang="en-US" altLang="zh-CN" dirty="0" smtClean="0"/>
          </a:p>
          <a:p>
            <a:r>
              <a:rPr kumimoji="1" lang="zh-CN" altLang="en-US" dirty="0" smtClean="0"/>
              <a:t>套件测试：一起运行的多个测试类</a:t>
            </a:r>
            <a:endParaRPr kumimoji="1" lang="en-US" altLang="zh-CN" dirty="0" smtClean="0"/>
          </a:p>
          <a:p>
            <a:r>
              <a:rPr kumimoji="1" lang="zh-CN" altLang="en-US" dirty="0" smtClean="0"/>
              <a:t>用</a:t>
            </a:r>
            <a:r>
              <a:rPr kumimoji="1" lang="en-US" altLang="zh-CN" dirty="0" smtClean="0"/>
              <a:t>XML</a:t>
            </a:r>
            <a:r>
              <a:rPr kumimoji="1" lang="zh-CN" altLang="en-US" dirty="0" smtClean="0"/>
              <a:t>文件配置</a:t>
            </a:r>
            <a:r>
              <a:rPr kumimoji="1" lang="en-US" altLang="zh-CN" dirty="0" err="1" smtClean="0"/>
              <a:t>TestNG</a:t>
            </a:r>
            <a:r>
              <a:rPr kumimoji="1" lang="zh-CN" altLang="en-US" dirty="0" smtClean="0"/>
              <a:t>，习惯上把这个文件命名为 </a:t>
            </a:r>
            <a:r>
              <a:rPr kumimoji="1" lang="en-US" altLang="zh-CN" dirty="0" err="1" smtClean="0"/>
              <a:t>testng.xml</a:t>
            </a:r>
            <a:r>
              <a:rPr kumimoji="1" lang="en-US" altLang="zh-CN" dirty="0" smtClean="0"/>
              <a:t>,</a:t>
            </a:r>
            <a:r>
              <a:rPr kumimoji="1" lang="zh-CN" altLang="en-US" dirty="0" smtClean="0"/>
              <a:t> 相比于</a:t>
            </a:r>
            <a:r>
              <a:rPr kumimoji="1" lang="en-US" altLang="zh-CN" dirty="0" err="1" smtClean="0"/>
              <a:t>junit</a:t>
            </a:r>
            <a:r>
              <a:rPr kumimoji="1" lang="en-US" altLang="zh-CN" dirty="0" smtClean="0"/>
              <a:t> </a:t>
            </a:r>
            <a:r>
              <a:rPr kumimoji="1" lang="zh-CN" altLang="en-US" dirty="0" smtClean="0"/>
              <a:t>，使用</a:t>
            </a:r>
            <a:r>
              <a:rPr kumimoji="1" lang="en-US" altLang="zh-CN" dirty="0" err="1" smtClean="0"/>
              <a:t>TestNG</a:t>
            </a:r>
            <a:r>
              <a:rPr kumimoji="1" lang="zh-CN" altLang="en-US" dirty="0" smtClean="0"/>
              <a:t>，所有必须的数据都集中在</a:t>
            </a:r>
            <a:r>
              <a:rPr kumimoji="1" lang="en-US" altLang="zh-CN" dirty="0" err="1" smtClean="0"/>
              <a:t>testng.xml</a:t>
            </a:r>
            <a:r>
              <a:rPr kumimoji="1" lang="zh-CN" altLang="en-US" dirty="0" smtClean="0"/>
              <a:t>文件中，不需要额外的</a:t>
            </a:r>
            <a:r>
              <a:rPr kumimoji="1" lang="en-US" altLang="zh-CN" dirty="0" err="1" smtClean="0"/>
              <a:t>TestSuite</a:t>
            </a:r>
            <a:r>
              <a:rPr kumimoji="1" lang="zh-CN" altLang="en-US" dirty="0" smtClean="0"/>
              <a:t>文件和构建文件</a:t>
            </a:r>
            <a:endParaRPr kumimoji="1" lang="en-US" altLang="zh-CN" dirty="0" smtClean="0"/>
          </a:p>
          <a:p>
            <a:r>
              <a:rPr kumimoji="1" lang="zh-CN" altLang="en-US" dirty="0" smtClean="0"/>
              <a:t>演示</a:t>
            </a:r>
            <a:endParaRPr kumimoji="1" lang="en-US" altLang="zh-CN" dirty="0" smtClean="0"/>
          </a:p>
          <a:p>
            <a:r>
              <a:rPr kumimoji="1" lang="en-US" altLang="zh-CN" dirty="0" smtClean="0"/>
              <a:t>1.</a:t>
            </a:r>
            <a:r>
              <a:rPr kumimoji="1" lang="zh-CN" altLang="en-US" dirty="0" smtClean="0"/>
              <a:t>单测试类</a:t>
            </a:r>
            <a:endParaRPr kumimoji="1" lang="en-US" altLang="zh-CN" dirty="0" smtClean="0"/>
          </a:p>
          <a:p>
            <a:r>
              <a:rPr kumimoji="1" lang="en-US" altLang="zh-CN" dirty="0" smtClean="0"/>
              <a:t>2.</a:t>
            </a:r>
            <a:r>
              <a:rPr kumimoji="1" lang="zh-CN" altLang="en-US" dirty="0" smtClean="0"/>
              <a:t>套件测试类</a:t>
            </a:r>
            <a:r>
              <a:rPr kumimoji="1" lang="en-US" altLang="zh-CN" dirty="0" smtClean="0"/>
              <a:t>  suite test   </a:t>
            </a:r>
            <a:r>
              <a:rPr kumimoji="1" lang="zh-CN" altLang="en-US" dirty="0" smtClean="0"/>
              <a:t>右键运行</a:t>
            </a:r>
            <a:r>
              <a:rPr kumimoji="1" lang="en-US" altLang="zh-CN" dirty="0" err="1" smtClean="0"/>
              <a:t>testng.xml</a:t>
            </a:r>
            <a:endParaRPr kumimoji="1" lang="en-US" altLang="zh-CN" dirty="0" smtClean="0"/>
          </a:p>
        </p:txBody>
      </p:sp>
    </p:spTree>
    <p:extLst>
      <p:ext uri="{BB962C8B-B14F-4D97-AF65-F5344CB8AC3E}">
        <p14:creationId xmlns:p14="http://schemas.microsoft.com/office/powerpoint/2010/main" val="114196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预期异常</a:t>
            </a:r>
            <a:endParaRPr kumimoji="1" lang="zh-CN" altLang="en-US" dirty="0"/>
          </a:p>
        </p:txBody>
      </p:sp>
      <p:sp>
        <p:nvSpPr>
          <p:cNvPr id="3" name="内容占位符 2"/>
          <p:cNvSpPr>
            <a:spLocks noGrp="1"/>
          </p:cNvSpPr>
          <p:nvPr>
            <p:ph idx="1"/>
          </p:nvPr>
        </p:nvSpPr>
        <p:spPr/>
        <p:txBody>
          <a:bodyPr/>
          <a:lstStyle/>
          <a:p>
            <a:r>
              <a:rPr kumimoji="1" lang="zh-CN" altLang="en-US" dirty="0" smtClean="0"/>
              <a:t>演示目的：如何测试运行时异常</a:t>
            </a:r>
            <a:endParaRPr kumimoji="1" lang="en-US" altLang="zh-CN" dirty="0" smtClean="0"/>
          </a:p>
          <a:p>
            <a:r>
              <a:rPr kumimoji="1" lang="zh-CN" altLang="en-US" dirty="0" smtClean="0"/>
              <a:t>运行时异常</a:t>
            </a:r>
            <a:r>
              <a:rPr kumimoji="1" lang="en-US" altLang="zh-CN" dirty="0" smtClean="0"/>
              <a:t> </a:t>
            </a:r>
            <a:r>
              <a:rPr kumimoji="1" lang="en-US" altLang="zh-CN" dirty="0" err="1" smtClean="0"/>
              <a:t>TestRuntime.java</a:t>
            </a:r>
            <a:endParaRPr kumimoji="1" lang="en-US" altLang="zh-CN" dirty="0" smtClean="0"/>
          </a:p>
          <a:p>
            <a:r>
              <a:rPr kumimoji="1" lang="zh-CN" altLang="en-US" dirty="0" smtClean="0"/>
              <a:t>检查异常</a:t>
            </a:r>
            <a:r>
              <a:rPr kumimoji="1" lang="en-US" altLang="zh-CN" dirty="0" smtClean="0"/>
              <a:t>  </a:t>
            </a:r>
            <a:r>
              <a:rPr kumimoji="1" lang="en-US" altLang="zh-CN" dirty="0" err="1" smtClean="0"/>
              <a:t>OrderBo.java</a:t>
            </a:r>
            <a:r>
              <a:rPr kumimoji="1" lang="en-US" altLang="zh-CN" dirty="0" smtClean="0"/>
              <a:t> </a:t>
            </a:r>
            <a:r>
              <a:rPr kumimoji="1" lang="en-US" altLang="zh-CN" dirty="0" err="1" smtClean="0"/>
              <a:t>TestCheckException.java</a:t>
            </a:r>
            <a:r>
              <a:rPr kumimoji="1" lang="en-US" altLang="zh-CN" dirty="0" smtClean="0"/>
              <a:t>,  extends Exception</a:t>
            </a:r>
          </a:p>
        </p:txBody>
      </p:sp>
    </p:spTree>
    <p:extLst>
      <p:ext uri="{BB962C8B-B14F-4D97-AF65-F5344CB8AC3E}">
        <p14:creationId xmlns:p14="http://schemas.microsoft.com/office/powerpoint/2010/main" val="15889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忽略测试</a:t>
            </a:r>
            <a:endParaRPr kumimoji="1" lang="zh-CN" altLang="en-US" dirty="0"/>
          </a:p>
        </p:txBody>
      </p:sp>
      <p:sp>
        <p:nvSpPr>
          <p:cNvPr id="3" name="内容占位符 2"/>
          <p:cNvSpPr>
            <a:spLocks noGrp="1"/>
          </p:cNvSpPr>
          <p:nvPr>
            <p:ph idx="1"/>
          </p:nvPr>
        </p:nvSpPr>
        <p:spPr/>
        <p:txBody>
          <a:bodyPr/>
          <a:lstStyle/>
          <a:p>
            <a:r>
              <a:rPr kumimoji="1" lang="zh-CN" altLang="en-US" dirty="0" smtClean="0"/>
              <a:t>适用于：编写的代码并没有准备就绪，使用</a:t>
            </a:r>
            <a:r>
              <a:rPr kumimoji="1" lang="zh-CN" altLang="en-US" dirty="0"/>
              <a:t> </a:t>
            </a:r>
            <a:r>
              <a:rPr kumimoji="1" lang="en-US" altLang="zh-CN" dirty="0" smtClean="0"/>
              <a:t>@Test(enabled=false)</a:t>
            </a:r>
            <a:r>
              <a:rPr kumimoji="1" lang="zh-CN" altLang="en-US" dirty="0" smtClean="0"/>
              <a:t>注释在测试方法上，则会绕过这个未准备好的测试用例</a:t>
            </a:r>
            <a:r>
              <a:rPr kumimoji="1" lang="en-US" altLang="zh-CN" dirty="0" smtClean="0"/>
              <a:t> </a:t>
            </a:r>
            <a:r>
              <a:rPr lang="en-US" altLang="zh-CN" dirty="0" err="1"/>
              <a:t>TestIgnore</a:t>
            </a:r>
            <a:endParaRPr kumimoji="1" lang="zh-CN" altLang="en-US" dirty="0"/>
          </a:p>
        </p:txBody>
      </p:sp>
    </p:spTree>
    <p:extLst>
      <p:ext uri="{BB962C8B-B14F-4D97-AF65-F5344CB8AC3E}">
        <p14:creationId xmlns:p14="http://schemas.microsoft.com/office/powerpoint/2010/main" val="96623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en-US" altLang="zh-CN" dirty="0" err="1" smtClean="0"/>
              <a:t>TestNG</a:t>
            </a:r>
            <a:r>
              <a:rPr kumimoji="1" lang="zh-CN" altLang="en-US" dirty="0" smtClean="0"/>
              <a:t>超时测试</a:t>
            </a:r>
            <a:endParaRPr kumimoji="1" lang="zh-CN" altLang="en-US" dirty="0"/>
          </a:p>
        </p:txBody>
      </p:sp>
      <p:sp>
        <p:nvSpPr>
          <p:cNvPr id="3" name="内容占位符 2"/>
          <p:cNvSpPr>
            <a:spLocks noGrp="1"/>
          </p:cNvSpPr>
          <p:nvPr>
            <p:ph idx="1"/>
          </p:nvPr>
        </p:nvSpPr>
        <p:spPr/>
        <p:txBody>
          <a:bodyPr/>
          <a:lstStyle/>
          <a:p>
            <a:r>
              <a:rPr kumimoji="1" lang="zh-CN" altLang="en-US" dirty="0" smtClean="0"/>
              <a:t>“超时”表示如果单元测试花费的时间超过指定的毫秒数，那么</a:t>
            </a:r>
            <a:r>
              <a:rPr kumimoji="1" lang="en-US" altLang="zh-CN" dirty="0" err="1" smtClean="0"/>
              <a:t>TestNG</a:t>
            </a:r>
            <a:r>
              <a:rPr kumimoji="1" lang="zh-CN" altLang="en-US" dirty="0" smtClean="0"/>
              <a:t>将会终止它并将其标记为失败</a:t>
            </a:r>
            <a:endParaRPr kumimoji="1" lang="en-US" altLang="zh-CN" dirty="0" smtClean="0"/>
          </a:p>
          <a:p>
            <a:r>
              <a:rPr kumimoji="1" lang="zh-CN" altLang="en-US" b="1" dirty="0" smtClean="0"/>
              <a:t>也可以用于性能测试，以确保方法在合理的时间内返回</a:t>
            </a:r>
            <a:endParaRPr kumimoji="1" lang="en-US" altLang="zh-CN" b="1" dirty="0" smtClean="0"/>
          </a:p>
          <a:p>
            <a:endParaRPr kumimoji="1" lang="zh-CN" altLang="en-US" dirty="0"/>
          </a:p>
        </p:txBody>
      </p:sp>
    </p:spTree>
    <p:extLst>
      <p:ext uri="{BB962C8B-B14F-4D97-AF65-F5344CB8AC3E}">
        <p14:creationId xmlns:p14="http://schemas.microsoft.com/office/powerpoint/2010/main" val="168644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测试演示</a:t>
            </a:r>
            <a:r>
              <a:rPr kumimoji="1" lang="en-US" altLang="zh-CN" dirty="0" smtClean="0"/>
              <a:t>——</a:t>
            </a:r>
            <a:r>
              <a:rPr kumimoji="1" lang="zh-CN" altLang="en-US" dirty="0" smtClean="0"/>
              <a:t>分组测试</a:t>
            </a:r>
            <a:endParaRPr kumimoji="1" lang="zh-CN" altLang="en-US" dirty="0"/>
          </a:p>
        </p:txBody>
      </p:sp>
      <p:sp>
        <p:nvSpPr>
          <p:cNvPr id="3" name="内容占位符 2"/>
          <p:cNvSpPr>
            <a:spLocks noGrp="1"/>
          </p:cNvSpPr>
          <p:nvPr>
            <p:ph idx="1"/>
          </p:nvPr>
        </p:nvSpPr>
        <p:spPr/>
        <p:txBody>
          <a:bodyPr/>
          <a:lstStyle/>
          <a:p>
            <a:r>
              <a:rPr kumimoji="1" lang="zh-CN" altLang="en-US" dirty="0" smtClean="0"/>
              <a:t>分组测试是</a:t>
            </a:r>
            <a:r>
              <a:rPr kumimoji="1" lang="en-US" altLang="zh-CN" dirty="0" err="1" smtClean="0"/>
              <a:t>TestNG</a:t>
            </a:r>
            <a:r>
              <a:rPr kumimoji="1" lang="zh-CN" altLang="en-US" dirty="0" smtClean="0"/>
              <a:t>中的一个新的创新功能，在</a:t>
            </a:r>
            <a:r>
              <a:rPr kumimoji="1" lang="en-US" altLang="zh-CN" dirty="0" err="1" smtClean="0"/>
              <a:t>junit</a:t>
            </a:r>
            <a:r>
              <a:rPr kumimoji="1" lang="zh-CN" altLang="en-US" dirty="0" smtClean="0"/>
              <a:t>框架中是不存在。它允许您将方法调度到适当的部分，并执行复杂的测试方法分组。不仅可以声明属于某个分组的方法，还可以指定包含其他组的组。</a:t>
            </a:r>
            <a:endParaRPr kumimoji="1" lang="en-US" altLang="zh-CN" dirty="0" smtClean="0"/>
          </a:p>
          <a:p>
            <a:r>
              <a:rPr kumimoji="1" lang="zh-CN" altLang="en-US" dirty="0" smtClean="0"/>
              <a:t>组测试提供了如何分区测试的最大灵活性</a:t>
            </a:r>
            <a:endParaRPr kumimoji="1" lang="en-US" altLang="zh-CN" dirty="0" smtClean="0"/>
          </a:p>
          <a:p>
            <a:r>
              <a:rPr kumimoji="1" lang="zh-CN" altLang="en-US" dirty="0" smtClean="0"/>
              <a:t>使用</a:t>
            </a:r>
            <a:r>
              <a:rPr kumimoji="1" lang="en-US" altLang="zh-CN" dirty="0" smtClean="0"/>
              <a:t>&lt;groups&gt;</a:t>
            </a:r>
            <a:r>
              <a:rPr kumimoji="1" lang="zh-CN" altLang="en-US" dirty="0" smtClean="0"/>
              <a:t>标记在</a:t>
            </a:r>
            <a:r>
              <a:rPr kumimoji="1" lang="en-US" altLang="zh-CN" dirty="0" err="1" smtClean="0"/>
              <a:t>testng.xml</a:t>
            </a:r>
            <a:r>
              <a:rPr kumimoji="1" lang="zh-CN" altLang="en-US" dirty="0" smtClean="0"/>
              <a:t>文件中指定分组。它可以在</a:t>
            </a:r>
            <a:r>
              <a:rPr kumimoji="1" lang="en-US" altLang="zh-CN" dirty="0" smtClean="0"/>
              <a:t>&lt;test&gt;</a:t>
            </a:r>
            <a:r>
              <a:rPr kumimoji="1" lang="zh-CN" altLang="en-US" dirty="0" smtClean="0"/>
              <a:t>或者</a:t>
            </a:r>
            <a:r>
              <a:rPr kumimoji="1" lang="en-US" altLang="zh-CN" dirty="0" smtClean="0"/>
              <a:t>&lt;suite&gt;</a:t>
            </a:r>
            <a:r>
              <a:rPr kumimoji="1" lang="zh-CN" altLang="en-US" dirty="0" smtClean="0"/>
              <a:t>标签下找到。</a:t>
            </a:r>
            <a:r>
              <a:rPr kumimoji="1" lang="en-US" altLang="zh-CN" dirty="0" smtClean="0"/>
              <a:t>&lt;suite&gt;</a:t>
            </a:r>
            <a:r>
              <a:rPr kumimoji="1" lang="zh-CN" altLang="en-US" dirty="0" smtClean="0"/>
              <a:t>标签中指定分组适用于其下的所有</a:t>
            </a:r>
            <a:r>
              <a:rPr kumimoji="1" lang="en-US" altLang="zh-CN" dirty="0" smtClean="0"/>
              <a:t>&lt;test&gt;</a:t>
            </a:r>
            <a:r>
              <a:rPr kumimoji="1" lang="zh-CN" altLang="en-US" dirty="0" smtClean="0"/>
              <a:t>标签</a:t>
            </a:r>
            <a:endParaRPr kumimoji="1" lang="zh-CN" altLang="en-US" dirty="0"/>
          </a:p>
        </p:txBody>
      </p:sp>
    </p:spTree>
    <p:extLst>
      <p:ext uri="{BB962C8B-B14F-4D97-AF65-F5344CB8AC3E}">
        <p14:creationId xmlns:p14="http://schemas.microsoft.com/office/powerpoint/2010/main" val="1195792852"/>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4580</TotalTime>
  <Words>940</Words>
  <Application>Microsoft Macintosh PowerPoint</Application>
  <PresentationFormat>宽屏</PresentationFormat>
  <Paragraphs>73</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Century Gothic</vt:lpstr>
      <vt:lpstr>Wingdings 3</vt:lpstr>
      <vt:lpstr>幼圆</vt:lpstr>
      <vt:lpstr>Arial</vt:lpstr>
      <vt:lpstr>丝状</vt:lpstr>
      <vt:lpstr>TestNG share</vt:lpstr>
      <vt:lpstr>准备工作</vt:lpstr>
      <vt:lpstr>TestNG的特性介绍</vt:lpstr>
      <vt:lpstr>testNG的基本注解</vt:lpstr>
      <vt:lpstr>测试演示——配置注解实例</vt:lpstr>
      <vt:lpstr>测试演示——预期异常</vt:lpstr>
      <vt:lpstr>忽略测试</vt:lpstr>
      <vt:lpstr>测试演示——TestNG超时测试</vt:lpstr>
      <vt:lpstr>测试演示——分组测试</vt:lpstr>
      <vt:lpstr>测试演示——套件测试</vt:lpstr>
      <vt:lpstr>测试演示——依赖测试</vt:lpstr>
      <vt:lpstr>测试演示——参数化测试</vt:lpstr>
      <vt:lpstr>测试演示——并行执行测试</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 share</dc:title>
  <dc:creator>Microsoft Office 用户</dc:creator>
  <cp:lastModifiedBy>Microsoft Office 用户</cp:lastModifiedBy>
  <cp:revision>28</cp:revision>
  <dcterms:created xsi:type="dcterms:W3CDTF">2018-10-17T07:18:00Z</dcterms:created>
  <dcterms:modified xsi:type="dcterms:W3CDTF">2018-10-21T11:52:26Z</dcterms:modified>
</cp:coreProperties>
</file>