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8" r:id="rId10"/>
    <p:sldId id="266" r:id="rId11"/>
    <p:sldId id="267" r:id="rId12"/>
    <p:sldId id="26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笔记正文" id="{3FF03E46-A03D-450A-ABA9-063E9CEC07D7}">
          <p14:sldIdLst>
            <p14:sldId id="257"/>
            <p14:sldId id="258"/>
            <p14:sldId id="259"/>
            <p14:sldId id="260"/>
            <p14:sldId id="261"/>
            <p14:sldId id="262"/>
            <p14:sldId id="264"/>
            <p14:sldId id="265"/>
            <p14:sldId id="268"/>
          </p14:sldIdLst>
        </p14:section>
        <p14:section name="补充" id="{E1D0B153-3592-44BC-B0CD-9AD7815F18DD}">
          <p14:sldIdLst>
            <p14:sldId id="266"/>
            <p14:sldId id="267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70" autoAdjust="0"/>
  </p:normalViewPr>
  <p:slideViewPr>
    <p:cSldViewPr snapToGrid="0">
      <p:cViewPr varScale="1">
        <p:scale>
          <a:sx n="66" d="100"/>
          <a:sy n="66" d="100"/>
        </p:scale>
        <p:origin x="38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82A20-45F5-4F69-B064-0DB04D185519}" type="datetimeFigureOut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5B3F0-2376-4970-BC42-D51C5DA747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375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55B3F0-2376-4970-BC42-D51C5DA747E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047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55B3F0-2376-4970-BC42-D51C5DA747E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363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A3919-DAEF-5F85-27E0-BAA580718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DF5698-F92A-B383-F895-0EB0A137F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92AB58-8676-E7AA-E089-7FCDB4793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E1E7-80C3-47BE-9390-0FAF2629ABA0}" type="datetimeFigureOut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85AFA6-08D4-10BE-535C-A338CD01C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607BE1-3D71-E57F-B0E8-03DAC612B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840B-2447-4DD0-A5A7-DAD67B36C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587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90B24-1CB0-351B-6430-D2E6EADE5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9F3689-6FB6-9CDA-845C-6A9594D92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110A37-9917-951E-8913-6BB56AB96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E1E7-80C3-47BE-9390-0FAF2629ABA0}" type="datetimeFigureOut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D18BBF-347E-92A4-BA8F-CD476455C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C0439C-D776-CC8C-CC0D-41E247893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840B-2447-4DD0-A5A7-DAD67B36C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857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360775-3A68-A843-DFC3-19ED7A4ED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0E1D22-47ED-FEF3-4013-E11647922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4AADB6-CFBE-C156-529A-B6DCD1610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E1E7-80C3-47BE-9390-0FAF2629ABA0}" type="datetimeFigureOut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FB9B33-4E1E-0B1F-DB7B-F92E81925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75040C-3ACC-2FED-4135-82701682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840B-2447-4DD0-A5A7-DAD67B36C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221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298E4-9806-D0D0-20EB-098F142B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8F37FD-DCAB-B88C-8917-034A50E3E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B49EAC-48EC-2CA1-3AE5-411F8D1B4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E1E7-80C3-47BE-9390-0FAF2629ABA0}" type="datetimeFigureOut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DE8176-72CB-3ED2-95D7-442D39583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66C93F-DC0D-3AE4-31C8-C6953627E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840B-2447-4DD0-A5A7-DAD67B36C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39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EEAF1-8ECA-653F-F63E-73E29FE22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A7A2FC-A0FD-537E-FAD2-BCFC8A2FD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11F8BA-80E3-EF9F-456C-CB2E4A099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E1E7-80C3-47BE-9390-0FAF2629ABA0}" type="datetimeFigureOut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4A83DD-21CF-BB0A-D18D-4B64FF377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4B0577-D6A4-7A70-7B48-A1437FD65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840B-2447-4DD0-A5A7-DAD67B36C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576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F7D1C1-A716-0175-BEA1-8DF2D8280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B65A79-ED13-0458-66B3-DB3D316042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0057E2-8201-BB9B-6EF7-3694E9882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02615C-CDDE-66E4-B5C6-01F1C46F7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E1E7-80C3-47BE-9390-0FAF2629ABA0}" type="datetimeFigureOut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882A9B-018D-3369-E8D4-5C5B1D70D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C3EDBC-CDA2-139D-D9C2-712045FA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840B-2447-4DD0-A5A7-DAD67B36C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291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DEFF09-7E3C-E0BE-880B-AB857BBE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46C758-B3A2-1B31-B5E7-2D25B89AD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7EE36E-EF49-F63C-1068-C330DEB25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B6F787-E2CA-C1E1-4E3C-D99510685F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8DFCD8-A256-E401-723F-36F9540A21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63B369-D1E8-CB17-6FBA-F6F655622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E1E7-80C3-47BE-9390-0FAF2629ABA0}" type="datetimeFigureOut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5BEA63-1262-86B7-C92C-CC0BE46CF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6D7D44-0447-7075-1FAE-43646744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840B-2447-4DD0-A5A7-DAD67B36C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874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BCB47-E45C-3EFE-836E-96E6F1374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B4554B-3049-4AB0-C765-D37222862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E1E7-80C3-47BE-9390-0FAF2629ABA0}" type="datetimeFigureOut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B19980-5B98-231C-2728-2A4915681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84F533-0FBE-A7A1-50F2-D30CA76D2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840B-2447-4DD0-A5A7-DAD67B36C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94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4E1BE6-2413-1F8E-AEDB-9C383CA29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E1E7-80C3-47BE-9390-0FAF2629ABA0}" type="datetimeFigureOut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E3366E-4E7B-0684-D66E-F88E93D65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F51A9A-D8E0-EADB-CCC7-76E58FB84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840B-2447-4DD0-A5A7-DAD67B36C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33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4213B-1FC8-3F01-BD55-7E631DACD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499B32-2498-1A7A-47C0-196DEF770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594E25-718D-47E6-DCE8-942F732C4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35CDC8-CDFD-6643-445F-FD7B818C8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E1E7-80C3-47BE-9390-0FAF2629ABA0}" type="datetimeFigureOut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E82B63-D73E-398B-08A3-E6259D7E4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3B6086-65B4-EA88-B1E7-ADBD4D17E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840B-2447-4DD0-A5A7-DAD67B36C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589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4FCBE-4FC6-75C8-915E-CF8B9DDF5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C68C02-7512-B283-8F86-9576292D0D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C1ADCE-CB77-DC00-0D18-441EB8CDA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633F89-F0D5-2D9A-9720-597AC2A6B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E1E7-80C3-47BE-9390-0FAF2629ABA0}" type="datetimeFigureOut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78818B-408E-C873-A516-B671C2F53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0F9A7F-5639-8BD5-877C-BE6F77FE6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1840B-2447-4DD0-A5A7-DAD67B36C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342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BD12E4-A1C7-D5FE-5892-0D685C7A8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C22839-954C-494D-FE4D-EDE95B963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8EDD66-8D5E-ECBD-5E16-194657C69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FE1E7-80C3-47BE-9390-0FAF2629ABA0}" type="datetimeFigureOut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7D8476-3FB2-4E21-08C7-44498BBDF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1C29D7-8CDB-08DC-14C7-71D67A5D9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1840B-2447-4DD0-A5A7-DAD67B36C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42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7E657E6-D24F-782A-1872-06536C1480F2}"/>
              </a:ext>
            </a:extLst>
          </p:cNvPr>
          <p:cNvSpPr txBox="1"/>
          <p:nvPr/>
        </p:nvSpPr>
        <p:spPr>
          <a:xfrm>
            <a:off x="903384" y="561860"/>
            <a:ext cx="6017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比较</a:t>
            </a:r>
            <a:r>
              <a:rPr lang="zh-CN" altLang="en-US"/>
              <a:t>（关系</a:t>
            </a:r>
            <a:r>
              <a:rPr lang="zh-CN" altLang="en-US" dirty="0"/>
              <a:t>）</a:t>
            </a:r>
            <a:r>
              <a:rPr lang="zh-CN" altLang="en-US"/>
              <a:t>运算符</a:t>
            </a:r>
            <a:r>
              <a:rPr lang="zh-CN" altLang="en-US" dirty="0"/>
              <a:t>：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en-US" dirty="0"/>
              <a:t>字符串相比较，是依次比较字符串对应的</a:t>
            </a:r>
            <a:r>
              <a:rPr lang="en-US" altLang="zh-CN" dirty="0">
                <a:highlight>
                  <a:srgbClr val="FFFF00"/>
                </a:highlight>
              </a:rPr>
              <a:t>ASCII</a:t>
            </a:r>
            <a:r>
              <a:rPr lang="zh-CN" altLang="en-US" dirty="0"/>
              <a:t>值</a:t>
            </a:r>
            <a:endParaRPr lang="en-US" altLang="zh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AB7D04-B335-7453-085E-F0E6F8831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406" y="1348708"/>
            <a:ext cx="6228339" cy="515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686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C26976D-85C3-256E-1DB9-85FDEC18E72B}"/>
              </a:ext>
            </a:extLst>
          </p:cNvPr>
          <p:cNvSpPr txBox="1"/>
          <p:nvPr/>
        </p:nvSpPr>
        <p:spPr>
          <a:xfrm>
            <a:off x="2925901" y="2921168"/>
            <a:ext cx="63401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/>
              <a:t>补充内容（无序）</a:t>
            </a:r>
          </a:p>
        </p:txBody>
      </p:sp>
    </p:spTree>
    <p:extLst>
      <p:ext uri="{BB962C8B-B14F-4D97-AF65-F5344CB8AC3E}">
        <p14:creationId xmlns:p14="http://schemas.microsoft.com/office/powerpoint/2010/main" val="1622520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5852773-A3F6-4A10-37BE-2A5223C66DB0}"/>
              </a:ext>
            </a:extLst>
          </p:cNvPr>
          <p:cNvSpPr txBox="1"/>
          <p:nvPr/>
        </p:nvSpPr>
        <p:spPr>
          <a:xfrm>
            <a:off x="508000" y="369455"/>
            <a:ext cx="482856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变量用于占内存</a:t>
            </a:r>
            <a:endParaRPr lang="en-US" altLang="zh-CN" dirty="0"/>
          </a:p>
          <a:p>
            <a:r>
              <a:rPr lang="en-US" altLang="zh-CN" dirty="0"/>
              <a:t>1byte = 8bit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个整数 </a:t>
            </a:r>
            <a:r>
              <a:rPr lang="en-US" altLang="zh-CN" dirty="0"/>
              <a:t>= 4byte = 32bit</a:t>
            </a:r>
          </a:p>
          <a:p>
            <a:r>
              <a:rPr lang="zh-CN" altLang="en-US" dirty="0"/>
              <a:t>例子：</a:t>
            </a:r>
            <a:endParaRPr lang="en-US" altLang="zh-CN" dirty="0"/>
          </a:p>
          <a:p>
            <a:r>
              <a:rPr lang="en-US" altLang="zh-CN" dirty="0"/>
              <a:t>N=2</a:t>
            </a:r>
          </a:p>
          <a:p>
            <a:r>
              <a:rPr lang="en-US" altLang="zh-CN" dirty="0"/>
              <a:t>=&gt;0000 0000 0000 0000 0000 0000 0000 0010</a:t>
            </a:r>
          </a:p>
          <a:p>
            <a:r>
              <a:rPr lang="en-US" altLang="zh-CN" dirty="0"/>
              <a:t>N=5</a:t>
            </a:r>
          </a:p>
          <a:p>
            <a:r>
              <a:rPr lang="en-US" altLang="zh-CN" dirty="0"/>
              <a:t>=&gt;0000 0000 0000 0000 0000 0000 0000 1001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690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61B6C3C-A6F5-23D5-44E9-1750547CF1EB}"/>
              </a:ext>
            </a:extLst>
          </p:cNvPr>
          <p:cNvSpPr txBox="1"/>
          <p:nvPr/>
        </p:nvSpPr>
        <p:spPr>
          <a:xfrm>
            <a:off x="163629" y="250257"/>
            <a:ext cx="11944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补充常用内置函数：</a:t>
            </a:r>
            <a:endParaRPr lang="en-US" altLang="zh-CN" dirty="0"/>
          </a:p>
          <a:p>
            <a:r>
              <a:rPr lang="en-US" altLang="zh-CN" dirty="0"/>
              <a:t>Abs</a:t>
            </a:r>
            <a:r>
              <a:rPr lang="zh-CN" altLang="en-US" dirty="0"/>
              <a:t>：取绝对值</a:t>
            </a:r>
            <a:endParaRPr lang="en-US" altLang="zh-CN" dirty="0"/>
          </a:p>
          <a:p>
            <a:r>
              <a:rPr lang="en-US" altLang="zh-CN" dirty="0"/>
              <a:t>Pass</a:t>
            </a:r>
            <a:r>
              <a:rPr lang="zh-CN" altLang="en-US"/>
              <a:t>：本身无意义，起结构支撑作用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7932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230EC38-358A-F59B-C993-1FE9C4CEAF52}"/>
              </a:ext>
            </a:extLst>
          </p:cNvPr>
          <p:cNvSpPr txBox="1"/>
          <p:nvPr/>
        </p:nvSpPr>
        <p:spPr>
          <a:xfrm>
            <a:off x="0" y="198304"/>
            <a:ext cx="894347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逻辑运算符：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and</a:t>
            </a:r>
            <a:r>
              <a:rPr lang="en-US" altLang="zh-CN" dirty="0"/>
              <a:t>:</a:t>
            </a:r>
            <a:r>
              <a:rPr lang="zh-CN" altLang="en-US" dirty="0"/>
              <a:t>若结果均为非空（零）值，则输出最后变量的值；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若</a:t>
            </a:r>
            <a:r>
              <a:rPr lang="en-US" altLang="zh-CN" dirty="0"/>
              <a:t>and</a:t>
            </a:r>
            <a:r>
              <a:rPr lang="zh-CN" altLang="en-US" dirty="0"/>
              <a:t>两边有一边为零，输出结果均为零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>
                <a:highlight>
                  <a:srgbClr val="FFFF00"/>
                </a:highlight>
              </a:rPr>
              <a:t>此外，</a:t>
            </a:r>
            <a:r>
              <a:rPr lang="en-US" altLang="zh-CN" dirty="0">
                <a:highlight>
                  <a:srgbClr val="FFFF00"/>
                </a:highlight>
              </a:rPr>
              <a:t>and</a:t>
            </a:r>
            <a:r>
              <a:rPr lang="zh-CN" altLang="en-US" dirty="0">
                <a:highlight>
                  <a:srgbClr val="FFFF00"/>
                </a:highlight>
              </a:rPr>
              <a:t>也可运算关系，其两边均为</a:t>
            </a:r>
            <a:r>
              <a:rPr lang="en-US" altLang="zh-CN" dirty="0">
                <a:highlight>
                  <a:srgbClr val="FFFF00"/>
                </a:highlight>
              </a:rPr>
              <a:t>true</a:t>
            </a:r>
            <a:r>
              <a:rPr lang="zh-CN" altLang="en-US" dirty="0">
                <a:highlight>
                  <a:srgbClr val="FFFF00"/>
                </a:highlight>
              </a:rPr>
              <a:t>时返回</a:t>
            </a:r>
            <a:r>
              <a:rPr lang="en-US" altLang="zh-CN" dirty="0">
                <a:highlight>
                  <a:srgbClr val="FFFF00"/>
                </a:highlight>
              </a:rPr>
              <a:t>true</a:t>
            </a:r>
            <a:r>
              <a:rPr lang="zh-CN" altLang="en-US" dirty="0">
                <a:highlight>
                  <a:srgbClr val="FFFF00"/>
                </a:highlight>
              </a:rPr>
              <a:t>，一边为</a:t>
            </a:r>
            <a:r>
              <a:rPr lang="en-US" altLang="zh-CN" dirty="0">
                <a:highlight>
                  <a:srgbClr val="FFFF00"/>
                </a:highlight>
              </a:rPr>
              <a:t>false</a:t>
            </a:r>
            <a:r>
              <a:rPr lang="zh-CN" altLang="en-US" dirty="0">
                <a:highlight>
                  <a:srgbClr val="FFFF00"/>
                </a:highlight>
              </a:rPr>
              <a:t>则输出</a:t>
            </a:r>
            <a:r>
              <a:rPr lang="en-US" altLang="zh-CN" dirty="0">
                <a:highlight>
                  <a:srgbClr val="FFFF00"/>
                </a:highlight>
              </a:rPr>
              <a:t>false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例子：</a:t>
            </a:r>
            <a:endParaRPr lang="en-US" altLang="zh-CN" dirty="0"/>
          </a:p>
          <a:p>
            <a:r>
              <a:rPr lang="en-US" altLang="zh-CN" dirty="0"/>
              <a:t>		a=1 ; b=3 print(a and b)	=&gt;3</a:t>
            </a:r>
          </a:p>
          <a:p>
            <a:r>
              <a:rPr lang="en-US" altLang="zh-CN" dirty="0"/>
              <a:t>		a=‘c’ ; b=‘d’ print(a and b)	=&gt;’d’</a:t>
            </a:r>
          </a:p>
          <a:p>
            <a:r>
              <a:rPr lang="en-US" altLang="zh-CN" dirty="0"/>
              <a:t>		a=1 ; b=2 ; c=3 ; d=4 print(a&lt;c and c&gt;b)	=&gt;true</a:t>
            </a:r>
          </a:p>
          <a:p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or</a:t>
            </a:r>
            <a:r>
              <a:rPr lang="en-US" altLang="zh-CN" dirty="0"/>
              <a:t>:</a:t>
            </a:r>
            <a:r>
              <a:rPr lang="zh-CN" altLang="en-US" dirty="0"/>
              <a:t>若一侧为</a:t>
            </a:r>
            <a:r>
              <a:rPr lang="en-US" altLang="zh-CN" dirty="0"/>
              <a:t>true</a:t>
            </a:r>
            <a:r>
              <a:rPr lang="zh-CN" altLang="en-US" dirty="0"/>
              <a:t>，则为</a:t>
            </a:r>
            <a:r>
              <a:rPr lang="en-US" altLang="zh-CN" dirty="0"/>
              <a:t>true</a:t>
            </a:r>
            <a:r>
              <a:rPr lang="zh-CN" altLang="en-US" dirty="0"/>
              <a:t>；两边均为</a:t>
            </a:r>
            <a:r>
              <a:rPr lang="en-US" altLang="zh-CN" dirty="0"/>
              <a:t>false</a:t>
            </a:r>
            <a:r>
              <a:rPr lang="zh-CN" altLang="en-US" dirty="0"/>
              <a:t>时，输出</a:t>
            </a:r>
            <a:r>
              <a:rPr lang="en-US" altLang="zh-CN" dirty="0"/>
              <a:t>false</a:t>
            </a:r>
          </a:p>
          <a:p>
            <a:r>
              <a:rPr lang="en-US" altLang="zh-CN" dirty="0"/>
              <a:t>	</a:t>
            </a:r>
            <a:r>
              <a:rPr lang="zh-CN" altLang="en-US" dirty="0">
                <a:highlight>
                  <a:srgbClr val="FFFF00"/>
                </a:highlight>
              </a:rPr>
              <a:t>若前一项为空（零）值，则继续判断，直到有一项非空并输出此非空值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en-US" altLang="zh-CN" dirty="0"/>
              <a:t>	</a:t>
            </a:r>
            <a:r>
              <a:rPr lang="zh-CN" altLang="en-US" dirty="0"/>
              <a:t>例子：</a:t>
            </a:r>
            <a:endParaRPr lang="en-US" altLang="zh-CN" dirty="0"/>
          </a:p>
          <a:p>
            <a:r>
              <a:rPr lang="en-US" altLang="zh-CN" dirty="0"/>
              <a:t>		a=2 ; b=3 print(a or b)	=&gt;2</a:t>
            </a:r>
          </a:p>
          <a:p>
            <a:r>
              <a:rPr lang="en-US" altLang="zh-CN" dirty="0"/>
              <a:t>		a=0 ; b=4 print(a or b)	=&gt;4</a:t>
            </a:r>
          </a:p>
          <a:p>
            <a:r>
              <a:rPr lang="en-US" altLang="zh-CN" dirty="0"/>
              <a:t>		a=1 ; b=2 ; c=3 ; d=4 print(a&lt;c or c&lt;b)	=&gt;true</a:t>
            </a:r>
          </a:p>
          <a:p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not</a:t>
            </a:r>
            <a:r>
              <a:rPr lang="en-US" altLang="zh-CN" dirty="0"/>
              <a:t>:</a:t>
            </a:r>
            <a:r>
              <a:rPr lang="zh-CN" altLang="en-US" dirty="0"/>
              <a:t>结果的相反值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例子：</a:t>
            </a:r>
            <a:endParaRPr lang="en-US" altLang="zh-CN" dirty="0"/>
          </a:p>
          <a:p>
            <a:r>
              <a:rPr lang="en-US" altLang="zh-CN" dirty="0"/>
              <a:t>		a=true</a:t>
            </a:r>
            <a:r>
              <a:rPr lang="zh-CN" altLang="en-US" dirty="0"/>
              <a:t> </a:t>
            </a:r>
            <a:r>
              <a:rPr lang="en-US" altLang="zh-CN" dirty="0"/>
              <a:t>print(not a)		=&gt;false</a:t>
            </a:r>
          </a:p>
          <a:p>
            <a:r>
              <a:rPr lang="en-US" altLang="zh-CN" dirty="0"/>
              <a:t>		a=2 ; b=3 print(not a&lt;b)	</a:t>
            </a:r>
            <a:r>
              <a:rPr lang="en-US" altLang="zh-CN"/>
              <a:t>=&gt;false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2BF5BA-3EC3-81AA-BC1A-BCD5756DFE18}"/>
              </a:ext>
            </a:extLst>
          </p:cNvPr>
          <p:cNvSpPr txBox="1"/>
          <p:nvPr/>
        </p:nvSpPr>
        <p:spPr>
          <a:xfrm>
            <a:off x="9451347" y="198304"/>
            <a:ext cx="27406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拓展：</a:t>
            </a:r>
            <a:endParaRPr lang="en-US" altLang="zh-CN" sz="1200" dirty="0"/>
          </a:p>
          <a:p>
            <a:r>
              <a:rPr lang="en-US" altLang="zh-CN" sz="1200" dirty="0"/>
              <a:t>Print(‘*’</a:t>
            </a:r>
            <a:r>
              <a:rPr lang="en-US" altLang="zh-CN" sz="1200" dirty="0">
                <a:solidFill>
                  <a:srgbClr val="FF0000"/>
                </a:solidFill>
              </a:rPr>
              <a:t>*20</a:t>
            </a:r>
            <a:r>
              <a:rPr lang="en-US" altLang="zh-CN" sz="1200" dirty="0"/>
              <a:t>)</a:t>
            </a:r>
          </a:p>
          <a:p>
            <a:endParaRPr lang="en-US" altLang="zh-CN" sz="1200" dirty="0"/>
          </a:p>
          <a:p>
            <a:r>
              <a:rPr lang="en-US" altLang="zh-CN" sz="1200" dirty="0"/>
              <a:t>=&gt;********************</a:t>
            </a:r>
          </a:p>
          <a:p>
            <a:endParaRPr lang="en-US" altLang="zh-CN" sz="1200" dirty="0"/>
          </a:p>
          <a:p>
            <a:r>
              <a:rPr lang="zh-CN" altLang="en-US" sz="1200" dirty="0"/>
              <a:t>此处</a:t>
            </a:r>
            <a:r>
              <a:rPr lang="en-US" altLang="zh-CN" sz="1200" dirty="0">
                <a:solidFill>
                  <a:srgbClr val="FF0000"/>
                </a:solidFill>
              </a:rPr>
              <a:t>*_</a:t>
            </a:r>
            <a:r>
              <a:rPr lang="zh-CN" altLang="en-US" sz="1200" dirty="0"/>
              <a:t>为重复多少次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And </a:t>
            </a:r>
            <a:r>
              <a:rPr lang="zh-CN" altLang="en-US" sz="1200" dirty="0"/>
              <a:t>和 </a:t>
            </a:r>
            <a:r>
              <a:rPr lang="en-US" altLang="zh-CN" sz="1200" dirty="0"/>
              <a:t>Or</a:t>
            </a:r>
          </a:p>
          <a:p>
            <a:r>
              <a:rPr lang="en-US" altLang="zh-CN" sz="1200" dirty="0"/>
              <a:t>And</a:t>
            </a:r>
            <a:r>
              <a:rPr lang="zh-CN" altLang="en-US" sz="1200" dirty="0"/>
              <a:t>：把变量判断完后再</a:t>
            </a:r>
            <a:endParaRPr lang="en-US" altLang="zh-CN" sz="1200" dirty="0"/>
          </a:p>
          <a:p>
            <a:r>
              <a:rPr lang="zh-CN" altLang="en-US" sz="1200" dirty="0"/>
              <a:t>分析并输出</a:t>
            </a:r>
            <a:endParaRPr lang="en-US" altLang="zh-CN" sz="1200" dirty="0"/>
          </a:p>
          <a:p>
            <a:r>
              <a:rPr lang="en-US" altLang="zh-CN" sz="1200" dirty="0"/>
              <a:t>Or</a:t>
            </a:r>
            <a:r>
              <a:rPr lang="zh-CN" altLang="en-US" sz="1200" dirty="0"/>
              <a:t>：边读取边判断，有</a:t>
            </a:r>
            <a:endParaRPr lang="en-US" altLang="zh-CN" sz="1200" dirty="0"/>
          </a:p>
          <a:p>
            <a:r>
              <a:rPr lang="en-US" altLang="zh-CN" sz="1200" dirty="0"/>
              <a:t>True</a:t>
            </a:r>
            <a:r>
              <a:rPr lang="zh-CN" altLang="en-US" sz="1200" dirty="0"/>
              <a:t>则输出</a:t>
            </a:r>
            <a:r>
              <a:rPr lang="en-US" altLang="zh-CN" sz="1200" dirty="0"/>
              <a:t>True</a:t>
            </a:r>
          </a:p>
          <a:p>
            <a:endParaRPr lang="en-US" altLang="zh-CN" sz="1200" dirty="0"/>
          </a:p>
          <a:p>
            <a:r>
              <a:rPr lang="zh-CN" altLang="en-US" sz="1200" dirty="0"/>
              <a:t>应用：</a:t>
            </a:r>
            <a:endParaRPr lang="en-US" altLang="zh-CN" sz="1200" dirty="0"/>
          </a:p>
          <a:p>
            <a:r>
              <a:rPr lang="en-US" altLang="zh-CN" sz="1200" dirty="0"/>
              <a:t>And:</a:t>
            </a:r>
          </a:p>
          <a:p>
            <a:r>
              <a:rPr lang="en-US" altLang="zh-CN" sz="1200" dirty="0" err="1"/>
              <a:t>Useename</a:t>
            </a:r>
            <a:r>
              <a:rPr lang="en-US" altLang="zh-CN" sz="1200" dirty="0"/>
              <a:t>==‘’ and password==‘’</a:t>
            </a:r>
          </a:p>
          <a:p>
            <a:r>
              <a:rPr lang="en-US" altLang="zh-CN" sz="1200" dirty="0"/>
              <a:t>or</a:t>
            </a:r>
            <a:r>
              <a:rPr lang="zh-CN" altLang="en-US" sz="1200" dirty="0"/>
              <a:t>：</a:t>
            </a:r>
            <a:endParaRPr lang="en-US" altLang="zh-CN" sz="1200" dirty="0"/>
          </a:p>
          <a:p>
            <a:r>
              <a:rPr lang="zh-CN" altLang="en-US" sz="1200" dirty="0"/>
              <a:t>账户 </a:t>
            </a:r>
            <a:r>
              <a:rPr lang="en-US" altLang="zh-CN" sz="1200" dirty="0"/>
              <a:t>or </a:t>
            </a:r>
            <a:r>
              <a:rPr lang="zh-CN" altLang="en-US" sz="1200" dirty="0"/>
              <a:t>手机号</a:t>
            </a:r>
            <a:r>
              <a:rPr lang="en-US" altLang="zh-CN" sz="1200" dirty="0"/>
              <a:t>+</a:t>
            </a:r>
            <a:r>
              <a:rPr lang="zh-CN" altLang="en-US" sz="1200" dirty="0"/>
              <a:t>密码</a:t>
            </a:r>
            <a:endParaRPr lang="en-US" altLang="zh-CN" sz="1200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0137850-24DC-B272-26DA-8D417A84C4DB}"/>
              </a:ext>
            </a:extLst>
          </p:cNvPr>
          <p:cNvCxnSpPr>
            <a:cxnSpLocks/>
          </p:cNvCxnSpPr>
          <p:nvPr/>
        </p:nvCxnSpPr>
        <p:spPr>
          <a:xfrm>
            <a:off x="9151721" y="0"/>
            <a:ext cx="0" cy="6858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289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7813259-E204-E085-802A-D7D72A78D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379993"/>
              </p:ext>
            </p:extLst>
          </p:nvPr>
        </p:nvGraphicFramePr>
        <p:xfrm>
          <a:off x="6096000" y="768357"/>
          <a:ext cx="5743492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2463">
                  <a:extLst>
                    <a:ext uri="{9D8B030D-6E8A-4147-A177-3AD203B41FA5}">
                      <a16:colId xmlns:a16="http://schemas.microsoft.com/office/drawing/2014/main" val="2623863899"/>
                    </a:ext>
                  </a:extLst>
                </a:gridCol>
                <a:gridCol w="2871029">
                  <a:extLst>
                    <a:ext uri="{9D8B030D-6E8A-4147-A177-3AD203B41FA5}">
                      <a16:colId xmlns:a16="http://schemas.microsoft.com/office/drawing/2014/main" val="2617262518"/>
                    </a:ext>
                  </a:extLst>
                </a:gridCol>
              </a:tblGrid>
              <a:tr h="36318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格式（占位）符号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格式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208561"/>
                  </a:ext>
                </a:extLst>
              </a:tr>
              <a:tr h="36318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highlight>
                            <a:srgbClr val="00FF00"/>
                          </a:highlight>
                        </a:rPr>
                        <a:t>%%</a:t>
                      </a:r>
                      <a:endParaRPr lang="zh-CN" alt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highlight>
                            <a:srgbClr val="00FF00"/>
                          </a:highlight>
                        </a:rPr>
                        <a:t>输出</a:t>
                      </a:r>
                      <a:r>
                        <a:rPr lang="en-US" altLang="zh-CN" dirty="0">
                          <a:highlight>
                            <a:srgbClr val="00FF00"/>
                          </a:highlight>
                        </a:rPr>
                        <a:t>%</a:t>
                      </a:r>
                      <a:r>
                        <a:rPr lang="zh-CN" altLang="en-US" dirty="0">
                          <a:highlight>
                            <a:srgbClr val="00FF00"/>
                          </a:highlight>
                        </a:rPr>
                        <a:t>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411083"/>
                  </a:ext>
                </a:extLst>
              </a:tr>
              <a:tr h="36318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highlight>
                            <a:srgbClr val="00FF00"/>
                          </a:highlight>
                        </a:rPr>
                        <a:t>%s</a:t>
                      </a:r>
                      <a:endParaRPr lang="zh-CN" alt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highlight>
                            <a:srgbClr val="00FF00"/>
                          </a:highlight>
                        </a:rPr>
                        <a:t>字符串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205881"/>
                  </a:ext>
                </a:extLst>
              </a:tr>
              <a:tr h="36318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highlight>
                            <a:srgbClr val="00FF00"/>
                          </a:highlight>
                        </a:rPr>
                        <a:t>%d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highlight>
                            <a:srgbClr val="00FF00"/>
                          </a:highlight>
                        </a:rPr>
                        <a:t>有符号十进制整数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920086"/>
                  </a:ext>
                </a:extLst>
              </a:tr>
              <a:tr h="36318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highlight>
                            <a:srgbClr val="00FF00"/>
                          </a:highlight>
                        </a:rPr>
                        <a:t>%f</a:t>
                      </a:r>
                      <a:endParaRPr lang="zh-CN" alt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highlight>
                            <a:srgbClr val="00FF00"/>
                          </a:highlight>
                        </a:rPr>
                        <a:t>浮点数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291653"/>
                  </a:ext>
                </a:extLst>
              </a:tr>
              <a:tr h="36318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highlight>
                            <a:srgbClr val="00FF00"/>
                          </a:highlight>
                        </a:rPr>
                        <a:t>%c</a:t>
                      </a:r>
                      <a:endParaRPr lang="zh-CN" alt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highlight>
                            <a:srgbClr val="00FF00"/>
                          </a:highlight>
                        </a:rPr>
                        <a:t>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345289"/>
                  </a:ext>
                </a:extLst>
              </a:tr>
              <a:tr h="36318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%u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无符号十进制整数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370134"/>
                  </a:ext>
                </a:extLst>
              </a:tr>
              <a:tr h="36318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%o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八进制整数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607538"/>
                  </a:ext>
                </a:extLst>
              </a:tr>
              <a:tr h="36318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%x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十六进制整数（小写字母</a:t>
                      </a:r>
                      <a:r>
                        <a:rPr lang="en-US" altLang="zh-CN" dirty="0"/>
                        <a:t>0x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711959"/>
                  </a:ext>
                </a:extLst>
              </a:tr>
              <a:tr h="36318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%X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十六进制整数（大写字母</a:t>
                      </a:r>
                      <a:r>
                        <a:rPr lang="en-US" altLang="zh-CN" dirty="0"/>
                        <a:t>0X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220780"/>
                  </a:ext>
                </a:extLst>
              </a:tr>
              <a:tr h="36318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%e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科学计数法（小写‘</a:t>
                      </a:r>
                      <a:r>
                        <a:rPr lang="en-US" altLang="zh-CN" dirty="0"/>
                        <a:t>e</a:t>
                      </a:r>
                      <a:r>
                        <a:rPr lang="zh-CN" altLang="en-US" dirty="0"/>
                        <a:t>’）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581494"/>
                  </a:ext>
                </a:extLst>
              </a:tr>
              <a:tr h="36318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%E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科学计数法（大写‘</a:t>
                      </a:r>
                      <a:r>
                        <a:rPr lang="en-US" altLang="zh-CN" dirty="0"/>
                        <a:t>E</a:t>
                      </a:r>
                      <a:r>
                        <a:rPr lang="zh-CN" altLang="en-US" dirty="0"/>
                        <a:t>’）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669485"/>
                  </a:ext>
                </a:extLst>
              </a:tr>
              <a:tr h="36318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%g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%f</a:t>
                      </a:r>
                      <a:r>
                        <a:rPr lang="zh-CN" altLang="en-US" dirty="0"/>
                        <a:t>和</a:t>
                      </a:r>
                      <a:r>
                        <a:rPr lang="en-US" altLang="zh-CN" dirty="0"/>
                        <a:t>%e</a:t>
                      </a:r>
                      <a:r>
                        <a:rPr lang="zh-CN" altLang="en-US" dirty="0"/>
                        <a:t>的简写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986276"/>
                  </a:ext>
                </a:extLst>
              </a:tr>
              <a:tr h="36318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%G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%F</a:t>
                      </a:r>
                      <a:r>
                        <a:rPr lang="zh-CN" altLang="en-US" dirty="0"/>
                        <a:t>和</a:t>
                      </a:r>
                      <a:r>
                        <a:rPr lang="en-US" altLang="zh-CN" dirty="0"/>
                        <a:t>%E</a:t>
                      </a:r>
                      <a:r>
                        <a:rPr lang="zh-CN" altLang="en-US" dirty="0"/>
                        <a:t>的简写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054124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3285967A-8370-89CA-6CEF-0BE487DB1753}"/>
              </a:ext>
            </a:extLst>
          </p:cNvPr>
          <p:cNvSpPr txBox="1"/>
          <p:nvPr/>
        </p:nvSpPr>
        <p:spPr>
          <a:xfrm>
            <a:off x="73648" y="1429966"/>
            <a:ext cx="60223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例子：</a:t>
            </a:r>
            <a:endParaRPr lang="en-US" altLang="zh-CN" dirty="0"/>
          </a:p>
          <a:p>
            <a:r>
              <a:rPr lang="en-US" altLang="zh-CN" dirty="0"/>
              <a:t>	age=18</a:t>
            </a:r>
          </a:p>
          <a:p>
            <a:r>
              <a:rPr lang="en-US" altLang="zh-CN" dirty="0"/>
              <a:t>	name=‘</a:t>
            </a:r>
            <a:r>
              <a:rPr lang="en-US" altLang="zh-CN" dirty="0" err="1"/>
              <a:t>ethan</a:t>
            </a:r>
            <a:r>
              <a:rPr lang="en-US" altLang="zh-CN" dirty="0"/>
              <a:t>’</a:t>
            </a:r>
          </a:p>
          <a:p>
            <a:r>
              <a:rPr lang="en-US" altLang="zh-CN" dirty="0"/>
              <a:t>	print(“</a:t>
            </a:r>
            <a:r>
              <a:rPr lang="zh-CN" altLang="en-US" dirty="0"/>
              <a:t>我的名字是</a:t>
            </a:r>
            <a:r>
              <a:rPr lang="en-US" altLang="zh-CN" dirty="0"/>
              <a:t>%s</a:t>
            </a:r>
            <a:r>
              <a:rPr lang="zh-CN" altLang="en-US" dirty="0"/>
              <a:t>，年龄是</a:t>
            </a:r>
            <a:r>
              <a:rPr lang="en-US" altLang="zh-CN" dirty="0"/>
              <a:t>%d” %</a:t>
            </a:r>
            <a:r>
              <a:rPr lang="zh-CN" altLang="en-US" dirty="0"/>
              <a:t>（</a:t>
            </a:r>
            <a:r>
              <a:rPr lang="en-US" altLang="zh-CN" dirty="0" err="1"/>
              <a:t>name,age</a:t>
            </a:r>
            <a:r>
              <a:rPr lang="zh-CN" altLang="en-US" dirty="0"/>
              <a:t>）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	=&gt;</a:t>
            </a:r>
            <a:r>
              <a:rPr lang="zh-CN" altLang="en-US" dirty="0"/>
              <a:t>我的名字是</a:t>
            </a:r>
            <a:r>
              <a:rPr lang="en-US" altLang="zh-CN" dirty="0" err="1"/>
              <a:t>ethan</a:t>
            </a:r>
            <a:r>
              <a:rPr lang="zh-CN" altLang="en-US" dirty="0"/>
              <a:t>，年龄是</a:t>
            </a:r>
            <a:r>
              <a:rPr lang="en-US" altLang="zh-CN" dirty="0"/>
              <a:t>18</a:t>
            </a:r>
          </a:p>
          <a:p>
            <a:endParaRPr lang="en-US" altLang="zh-CN" dirty="0"/>
          </a:p>
          <a:p>
            <a:r>
              <a:rPr lang="en-US" altLang="zh-CN" dirty="0">
                <a:highlight>
                  <a:srgbClr val="FFFF00"/>
                </a:highlight>
              </a:rPr>
              <a:t>%</a:t>
            </a:r>
            <a:r>
              <a:rPr lang="zh-CN" altLang="en-US" dirty="0">
                <a:highlight>
                  <a:srgbClr val="FFFF00"/>
                </a:highlight>
              </a:rPr>
              <a:t>（</a:t>
            </a:r>
            <a:r>
              <a:rPr lang="en-US" altLang="zh-CN" dirty="0">
                <a:highlight>
                  <a:srgbClr val="FFFF00"/>
                </a:highlight>
              </a:rPr>
              <a:t>——</a:t>
            </a:r>
            <a:r>
              <a:rPr lang="zh-CN" altLang="en-US" dirty="0">
                <a:highlight>
                  <a:srgbClr val="FFFF00"/>
                </a:highlight>
              </a:rPr>
              <a:t>，</a:t>
            </a:r>
            <a:r>
              <a:rPr lang="en-US" altLang="zh-CN" dirty="0">
                <a:highlight>
                  <a:srgbClr val="FFFF00"/>
                </a:highlight>
              </a:rPr>
              <a:t>——··· ···</a:t>
            </a:r>
            <a:r>
              <a:rPr lang="zh-CN" altLang="en-US" dirty="0">
                <a:highlight>
                  <a:srgbClr val="FFFF00"/>
                </a:highlight>
              </a:rPr>
              <a:t>）内‘</a:t>
            </a:r>
            <a:r>
              <a:rPr lang="en-US" altLang="zh-CN" dirty="0">
                <a:highlight>
                  <a:srgbClr val="FFFF00"/>
                </a:highlight>
              </a:rPr>
              <a:t>——</a:t>
            </a:r>
            <a:r>
              <a:rPr lang="zh-CN" altLang="en-US" dirty="0">
                <a:highlight>
                  <a:srgbClr val="FFFF00"/>
                </a:highlight>
              </a:rPr>
              <a:t>’应与前文对应。</a:t>
            </a:r>
            <a:endParaRPr lang="en-US" altLang="zh-CN" dirty="0">
              <a:highlight>
                <a:srgbClr val="FFFF00"/>
              </a:highlight>
            </a:endParaRPr>
          </a:p>
          <a:p>
            <a:endParaRPr lang="en-US" altLang="zh-CN" dirty="0">
              <a:highlight>
                <a:srgbClr val="FFFF00"/>
              </a:highlight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%s</a:t>
            </a:r>
            <a:r>
              <a:rPr lang="zh-CN" altLang="en-US" dirty="0">
                <a:solidFill>
                  <a:srgbClr val="FF0000"/>
                </a:solidFill>
              </a:rPr>
              <a:t>会进行类型转化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%._f</a:t>
            </a:r>
            <a:r>
              <a:rPr lang="zh-CN" altLang="en-US" dirty="0">
                <a:solidFill>
                  <a:srgbClr val="FF0000"/>
                </a:solidFill>
              </a:rPr>
              <a:t>表示保留几位小数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2870BF6-9C7A-6D17-AE62-2662A5603D49}"/>
              </a:ext>
            </a:extLst>
          </p:cNvPr>
          <p:cNvSpPr txBox="1"/>
          <p:nvPr/>
        </p:nvSpPr>
        <p:spPr>
          <a:xfrm>
            <a:off x="352508" y="24513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占位符</a:t>
            </a:r>
          </a:p>
        </p:txBody>
      </p:sp>
    </p:spTree>
    <p:extLst>
      <p:ext uri="{BB962C8B-B14F-4D97-AF65-F5344CB8AC3E}">
        <p14:creationId xmlns:p14="http://schemas.microsoft.com/office/powerpoint/2010/main" val="213558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5263440B-CC96-72DC-D124-0E8CFDE4586F}"/>
              </a:ext>
            </a:extLst>
          </p:cNvPr>
          <p:cNvGrpSpPr/>
          <p:nvPr/>
        </p:nvGrpSpPr>
        <p:grpSpPr>
          <a:xfrm>
            <a:off x="8031014" y="365376"/>
            <a:ext cx="3066471" cy="5003863"/>
            <a:chOff x="3676319" y="365376"/>
            <a:chExt cx="3066471" cy="5003863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4A7536B9-94DD-FB4C-428D-2824775E51CC}"/>
                </a:ext>
              </a:extLst>
            </p:cNvPr>
            <p:cNvSpPr txBox="1"/>
            <p:nvPr/>
          </p:nvSpPr>
          <p:spPr>
            <a:xfrm>
              <a:off x="3676319" y="365376"/>
              <a:ext cx="3066471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/>
                <a:t>进制：</a:t>
              </a:r>
              <a:endParaRPr lang="en-US" altLang="zh-CN" sz="2800" dirty="0"/>
            </a:p>
            <a:p>
              <a:r>
                <a:rPr lang="zh-CN" altLang="en-US" sz="2800" dirty="0"/>
                <a:t>十进制：</a:t>
              </a:r>
              <a:r>
                <a:rPr lang="en-US" altLang="zh-CN" sz="2800" dirty="0"/>
                <a:t>dec</a:t>
              </a:r>
            </a:p>
            <a:p>
              <a:r>
                <a:rPr lang="zh-CN" altLang="en-US" sz="2800" dirty="0"/>
                <a:t>八进制：</a:t>
              </a:r>
              <a:r>
                <a:rPr lang="en-US" altLang="zh-CN" sz="2800" dirty="0"/>
                <a:t>oct</a:t>
              </a:r>
            </a:p>
            <a:p>
              <a:r>
                <a:rPr lang="zh-CN" altLang="en-US" sz="2800" dirty="0"/>
                <a:t>二进制：</a:t>
              </a:r>
              <a:r>
                <a:rPr lang="en-US" altLang="zh-CN" sz="2800" dirty="0"/>
                <a:t>bin</a:t>
              </a:r>
            </a:p>
            <a:p>
              <a:r>
                <a:rPr lang="zh-CN" altLang="en-US" sz="2800" dirty="0"/>
                <a:t>十六进制：</a:t>
              </a:r>
              <a:r>
                <a:rPr lang="en-US" altLang="zh-CN" sz="2800" dirty="0"/>
                <a:t>hex</a:t>
              </a:r>
              <a:endParaRPr lang="en-US" altLang="zh-CN" sz="2000" dirty="0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37FD7694-2201-E56B-091C-7F2CD91DD678}"/>
                </a:ext>
              </a:extLst>
            </p:cNvPr>
            <p:cNvSpPr txBox="1"/>
            <p:nvPr/>
          </p:nvSpPr>
          <p:spPr>
            <a:xfrm>
              <a:off x="3676319" y="3553357"/>
              <a:ext cx="230908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/>
                <a:t>前缀：</a:t>
              </a:r>
              <a:endParaRPr lang="en-US" altLang="zh-CN" sz="2800" dirty="0"/>
            </a:p>
            <a:p>
              <a:r>
                <a:rPr lang="en-US" altLang="zh-CN" sz="2800" dirty="0"/>
                <a:t>0b</a:t>
              </a:r>
              <a:r>
                <a:rPr lang="zh-CN" altLang="en-US" sz="2800" dirty="0"/>
                <a:t>：二进制</a:t>
              </a:r>
              <a:endParaRPr lang="en-US" altLang="zh-CN" sz="2800" dirty="0"/>
            </a:p>
            <a:p>
              <a:r>
                <a:rPr lang="en-US" altLang="zh-CN" sz="2800" dirty="0"/>
                <a:t>0o</a:t>
              </a:r>
              <a:r>
                <a:rPr lang="zh-CN" altLang="en-US" sz="2800" dirty="0"/>
                <a:t>：八进制</a:t>
              </a:r>
              <a:endParaRPr lang="en-US" altLang="zh-CN" sz="2800" dirty="0"/>
            </a:p>
            <a:p>
              <a:r>
                <a:rPr lang="en-US" altLang="zh-CN" sz="2800" dirty="0"/>
                <a:t>0x</a:t>
              </a:r>
              <a:r>
                <a:rPr lang="zh-CN" altLang="en-US" sz="2800" dirty="0"/>
                <a:t>：十六进制</a:t>
              </a: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9A6B39A2-5F9E-3649-3400-6AA13513FD02}"/>
              </a:ext>
            </a:extLst>
          </p:cNvPr>
          <p:cNvSpPr txBox="1"/>
          <p:nvPr/>
        </p:nvSpPr>
        <p:spPr>
          <a:xfrm>
            <a:off x="1015953" y="2907027"/>
            <a:ext cx="431470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二进制与十六进制互转：</a:t>
            </a:r>
            <a:endParaRPr lang="en-US" altLang="zh-CN" sz="2800" dirty="0"/>
          </a:p>
          <a:p>
            <a:r>
              <a:rPr lang="zh-CN" altLang="en-US" sz="2800" dirty="0"/>
              <a:t>四位一对</a:t>
            </a:r>
            <a:endParaRPr lang="en-US" altLang="zh-CN" sz="2800" dirty="0"/>
          </a:p>
          <a:p>
            <a:r>
              <a:rPr lang="en-US" altLang="zh-CN" sz="2800" dirty="0"/>
              <a:t>AB5 &lt;-&gt; 0110 0111 0110</a:t>
            </a:r>
          </a:p>
          <a:p>
            <a:endParaRPr lang="en-US" altLang="zh-CN" sz="2800" dirty="0"/>
          </a:p>
          <a:p>
            <a:r>
              <a:rPr lang="zh-CN" altLang="en-US" sz="2800" dirty="0"/>
              <a:t>二进制与八进制互转：</a:t>
            </a:r>
            <a:endParaRPr lang="en-US" altLang="zh-CN" sz="2800" dirty="0"/>
          </a:p>
          <a:p>
            <a:r>
              <a:rPr lang="zh-CN" altLang="en-US" sz="2800" dirty="0"/>
              <a:t>三位一对    </a:t>
            </a:r>
            <a:endParaRPr lang="en-US" altLang="zh-CN" sz="2800" dirty="0"/>
          </a:p>
          <a:p>
            <a:r>
              <a:rPr lang="en-US" altLang="zh-CN" sz="2800" dirty="0"/>
              <a:t>523 &lt;-&gt; 101 010 011</a:t>
            </a:r>
            <a:endParaRPr lang="zh-CN" altLang="en-US" sz="2800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1EFA0D8-DC94-1EB7-200E-55EE9928B12C}"/>
              </a:ext>
            </a:extLst>
          </p:cNvPr>
          <p:cNvCxnSpPr/>
          <p:nvPr/>
        </p:nvCxnSpPr>
        <p:spPr>
          <a:xfrm>
            <a:off x="6640830" y="0"/>
            <a:ext cx="80010" cy="6858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89781CF1-85D4-EC83-3708-B5E056558370}"/>
              </a:ext>
            </a:extLst>
          </p:cNvPr>
          <p:cNvSpPr txBox="1"/>
          <p:nvPr/>
        </p:nvSpPr>
        <p:spPr>
          <a:xfrm>
            <a:off x="0" y="673152"/>
            <a:ext cx="63466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algn="ctr"/>
            <a:r>
              <a:rPr lang="en-US" altLang="zh-CN" sz="3600" dirty="0">
                <a:highlight>
                  <a:srgbClr val="FFFF00"/>
                </a:highlight>
              </a:rPr>
              <a:t>1      1     1     1      1  1  1  1</a:t>
            </a:r>
          </a:p>
          <a:p>
            <a:pPr lvl="1" algn="ctr"/>
            <a:r>
              <a:rPr lang="en-US" altLang="zh-CN" sz="3600" dirty="0">
                <a:highlight>
                  <a:srgbClr val="FFFF00"/>
                </a:highlight>
              </a:rPr>
              <a:t>128   64   32   16     8  4  2  1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995786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E1C5F8D-1569-C4FB-16A8-6508D14B7754}"/>
              </a:ext>
            </a:extLst>
          </p:cNvPr>
          <p:cNvSpPr txBox="1"/>
          <p:nvPr/>
        </p:nvSpPr>
        <p:spPr>
          <a:xfrm>
            <a:off x="332509" y="193964"/>
            <a:ext cx="24929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位运算符（补充）：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针对二进制进行的运算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zh-CN" altLang="en-US" dirty="0">
                <a:solidFill>
                  <a:srgbClr val="FF0000"/>
                </a:solidFill>
              </a:rPr>
              <a:t>类似于</a:t>
            </a:r>
            <a:r>
              <a:rPr lang="en-US" altLang="zh-CN" dirty="0">
                <a:solidFill>
                  <a:srgbClr val="FF0000"/>
                </a:solidFill>
              </a:rPr>
              <a:t>and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D08726C-BAFA-FF0E-D60C-F28C48091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453896"/>
              </p:ext>
            </p:extLst>
          </p:nvPr>
        </p:nvGraphicFramePr>
        <p:xfrm>
          <a:off x="3904537" y="649175"/>
          <a:ext cx="8112365" cy="6014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740">
                  <a:extLst>
                    <a:ext uri="{9D8B030D-6E8A-4147-A177-3AD203B41FA5}">
                      <a16:colId xmlns:a16="http://schemas.microsoft.com/office/drawing/2014/main" val="2839600225"/>
                    </a:ext>
                  </a:extLst>
                </a:gridCol>
                <a:gridCol w="4573915">
                  <a:extLst>
                    <a:ext uri="{9D8B030D-6E8A-4147-A177-3AD203B41FA5}">
                      <a16:colId xmlns:a16="http://schemas.microsoft.com/office/drawing/2014/main" val="337180279"/>
                    </a:ext>
                  </a:extLst>
                </a:gridCol>
                <a:gridCol w="2433710">
                  <a:extLst>
                    <a:ext uri="{9D8B030D-6E8A-4147-A177-3AD203B41FA5}">
                      <a16:colId xmlns:a16="http://schemas.microsoft.com/office/drawing/2014/main" val="4281449848"/>
                    </a:ext>
                  </a:extLst>
                </a:gridCol>
              </a:tblGrid>
              <a:tr h="57388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位运算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描述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示例</a:t>
                      </a:r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:a16="http://schemas.microsoft.com/office/drawing/2014/main" val="1605386360"/>
                  </a:ext>
                </a:extLst>
              </a:tr>
              <a:tr h="7692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&amp;</a:t>
                      </a:r>
                      <a:endParaRPr lang="zh-CN" altLang="en-US" sz="1600" dirty="0"/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按位与运算符：参与运算的两个值，如果两个值都为</a:t>
                      </a:r>
                      <a:r>
                        <a:rPr lang="en-US" altLang="zh-CN" sz="1600" dirty="0"/>
                        <a:t>1</a:t>
                      </a:r>
                      <a:r>
                        <a:rPr lang="zh-CN" altLang="en-US" sz="1600" dirty="0"/>
                        <a:t>，则该位为</a:t>
                      </a:r>
                      <a:r>
                        <a:rPr lang="en-US" altLang="zh-CN" sz="1600" dirty="0"/>
                        <a:t>1</a:t>
                      </a:r>
                      <a:r>
                        <a:rPr lang="zh-CN" altLang="en-US" sz="1600" dirty="0"/>
                        <a:t>，否则为</a:t>
                      </a:r>
                      <a:r>
                        <a:rPr lang="en-US" altLang="zh-CN" sz="1600" dirty="0"/>
                        <a:t>0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(</a:t>
                      </a:r>
                      <a:r>
                        <a:rPr lang="en-US" altLang="zh-CN" sz="1600" dirty="0" err="1"/>
                        <a:t>a&amp;b</a:t>
                      </a:r>
                      <a:r>
                        <a:rPr lang="en-US" altLang="zh-CN" sz="1600" dirty="0"/>
                        <a:t>)</a:t>
                      </a:r>
                      <a:r>
                        <a:rPr lang="zh-CN" altLang="en-US" sz="1600" dirty="0"/>
                        <a:t>输出</a:t>
                      </a:r>
                      <a:r>
                        <a:rPr lang="en-US" altLang="zh-CN" sz="1600" dirty="0"/>
                        <a:t>12</a:t>
                      </a:r>
                      <a:r>
                        <a:rPr lang="zh-CN" altLang="en-US" sz="1600" dirty="0"/>
                        <a:t>，二进制：</a:t>
                      </a:r>
                      <a:endParaRPr lang="en-US" altLang="zh-CN" sz="1600" dirty="0"/>
                    </a:p>
                    <a:p>
                      <a:pPr algn="ctr"/>
                      <a:r>
                        <a:rPr lang="en-US" altLang="zh-CN" sz="1600" dirty="0"/>
                        <a:t>0000 1100</a:t>
                      </a:r>
                      <a:endParaRPr lang="zh-CN" altLang="en-US" sz="1600" dirty="0"/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:a16="http://schemas.microsoft.com/office/drawing/2014/main" val="3310776427"/>
                  </a:ext>
                </a:extLst>
              </a:tr>
              <a:tr h="7692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|</a:t>
                      </a:r>
                      <a:endParaRPr lang="zh-CN" altLang="en-US" sz="1600" dirty="0"/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按位与运算符：只要对应的两个二进位有一个为</a:t>
                      </a:r>
                      <a:r>
                        <a:rPr lang="en-US" altLang="zh-CN" sz="1600" dirty="0"/>
                        <a:t>1</a:t>
                      </a:r>
                      <a:r>
                        <a:rPr lang="zh-CN" altLang="en-US" sz="1600" dirty="0"/>
                        <a:t>时，结果就为</a:t>
                      </a:r>
                      <a:r>
                        <a:rPr lang="en-US" altLang="zh-CN" sz="1600" dirty="0"/>
                        <a:t>1</a:t>
                      </a:r>
                      <a:r>
                        <a:rPr lang="zh-CN" altLang="en-US" sz="1600" dirty="0"/>
                        <a:t>。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（</a:t>
                      </a:r>
                      <a:r>
                        <a:rPr lang="en-US" altLang="zh-CN" sz="1600" dirty="0" err="1"/>
                        <a:t>a|b</a:t>
                      </a:r>
                      <a:r>
                        <a:rPr lang="zh-CN" altLang="en-US" sz="1600" dirty="0"/>
                        <a:t>）输出</a:t>
                      </a:r>
                      <a:r>
                        <a:rPr lang="en-US" altLang="zh-CN" sz="1600" dirty="0"/>
                        <a:t>61</a:t>
                      </a:r>
                      <a:r>
                        <a:rPr lang="zh-CN" altLang="en-US" sz="1600" dirty="0"/>
                        <a:t>，二进制：</a:t>
                      </a:r>
                      <a:endParaRPr lang="en-US" altLang="zh-CN" sz="1600" dirty="0"/>
                    </a:p>
                    <a:p>
                      <a:pPr algn="ctr"/>
                      <a:r>
                        <a:rPr lang="en-US" altLang="zh-CN" sz="1600" dirty="0"/>
                        <a:t>0011 1101</a:t>
                      </a:r>
                      <a:endParaRPr lang="zh-CN" altLang="en-US" sz="1600" dirty="0"/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:a16="http://schemas.microsoft.com/office/drawing/2014/main" val="1657188890"/>
                  </a:ext>
                </a:extLst>
              </a:tr>
              <a:tr h="7692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^</a:t>
                      </a:r>
                      <a:endParaRPr lang="zh-CN" altLang="en-US" sz="1600" dirty="0"/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按位异或运算符：当对应的二进位相异时，结果为</a:t>
                      </a:r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（</a:t>
                      </a:r>
                      <a:r>
                        <a:rPr lang="en-US" altLang="zh-CN" sz="1600" dirty="0" err="1"/>
                        <a:t>a^b</a:t>
                      </a:r>
                      <a:r>
                        <a:rPr lang="zh-CN" altLang="en-US" sz="1600" dirty="0"/>
                        <a:t>）输出</a:t>
                      </a:r>
                      <a:r>
                        <a:rPr lang="en-US" altLang="zh-CN" sz="1600" dirty="0"/>
                        <a:t>49</a:t>
                      </a:r>
                      <a:r>
                        <a:rPr lang="zh-CN" altLang="en-US" sz="1600" dirty="0"/>
                        <a:t>，二进制：</a:t>
                      </a:r>
                      <a:endParaRPr lang="en-US" altLang="zh-CN" sz="1600" dirty="0"/>
                    </a:p>
                    <a:p>
                      <a:pPr algn="ctr"/>
                      <a:r>
                        <a:rPr lang="en-US" altLang="zh-CN" sz="1600" dirty="0"/>
                        <a:t>0011 0001</a:t>
                      </a:r>
                      <a:endParaRPr lang="zh-CN" altLang="en-US" sz="1600" dirty="0"/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:a16="http://schemas.microsoft.com/office/drawing/2014/main" val="1632291004"/>
                  </a:ext>
                </a:extLst>
              </a:tr>
              <a:tr h="1159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~</a:t>
                      </a:r>
                      <a:endParaRPr lang="zh-CN" altLang="en-US" sz="1600" dirty="0"/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按位取反运算符：对数据的每个二进位取反，即把</a:t>
                      </a:r>
                      <a:r>
                        <a:rPr lang="en-US" altLang="zh-CN" sz="1600" dirty="0"/>
                        <a:t>0</a:t>
                      </a:r>
                      <a:r>
                        <a:rPr lang="zh-CN" altLang="en-US" sz="1600" dirty="0"/>
                        <a:t>变为</a:t>
                      </a:r>
                      <a:r>
                        <a:rPr lang="en-US" altLang="zh-CN" sz="1600" dirty="0"/>
                        <a:t>1</a:t>
                      </a:r>
                      <a:r>
                        <a:rPr lang="zh-CN" altLang="en-US" sz="1600" dirty="0"/>
                        <a:t>，把</a:t>
                      </a:r>
                      <a:r>
                        <a:rPr lang="en-US" altLang="zh-CN" sz="1600" dirty="0"/>
                        <a:t>1</a:t>
                      </a:r>
                      <a:r>
                        <a:rPr lang="zh-CN" altLang="en-US" sz="1600" dirty="0"/>
                        <a:t>变为</a:t>
                      </a:r>
                      <a:r>
                        <a:rPr lang="en-US" altLang="zh-CN" sz="1600" dirty="0"/>
                        <a:t>0</a:t>
                      </a:r>
                      <a:r>
                        <a:rPr lang="zh-CN" altLang="en-US" sz="1600" dirty="0"/>
                        <a:t>，</a:t>
                      </a:r>
                      <a:r>
                        <a:rPr lang="en-US" altLang="zh-CN" sz="1600" dirty="0"/>
                        <a:t>~x</a:t>
                      </a:r>
                      <a:r>
                        <a:rPr lang="zh-CN" altLang="en-US" sz="1600" dirty="0"/>
                        <a:t>类似于</a:t>
                      </a:r>
                      <a:r>
                        <a:rPr lang="en-US" altLang="zh-CN" sz="1600" dirty="0"/>
                        <a:t>-x-1</a:t>
                      </a:r>
                      <a:endParaRPr lang="zh-CN" altLang="en-US" sz="1600" dirty="0"/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（</a:t>
                      </a:r>
                      <a:r>
                        <a:rPr lang="en-US" altLang="zh-CN" sz="1600" dirty="0"/>
                        <a:t>~a</a:t>
                      </a:r>
                      <a:r>
                        <a:rPr lang="zh-CN" altLang="en-US" sz="1600" dirty="0"/>
                        <a:t>）输出</a:t>
                      </a:r>
                      <a:r>
                        <a:rPr lang="en-US" altLang="zh-CN" sz="1600" dirty="0"/>
                        <a:t>-61</a:t>
                      </a:r>
                      <a:r>
                        <a:rPr lang="zh-CN" altLang="en-US" sz="1600" dirty="0"/>
                        <a:t>，二进制：</a:t>
                      </a:r>
                      <a:endParaRPr lang="en-US" altLang="zh-CN" sz="1600" dirty="0"/>
                    </a:p>
                    <a:p>
                      <a:pPr algn="ctr"/>
                      <a:r>
                        <a:rPr lang="en-US" altLang="zh-CN" sz="1600" dirty="0"/>
                        <a:t>1100 0011</a:t>
                      </a:r>
                      <a:r>
                        <a:rPr lang="zh-CN" altLang="en-US" sz="1600" dirty="0"/>
                        <a:t>，在一个有符号数的补码形式</a:t>
                      </a:r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:a16="http://schemas.microsoft.com/office/drawing/2014/main" val="3094796915"/>
                  </a:ext>
                </a:extLst>
              </a:tr>
              <a:tr h="11599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&lt;&lt;</a:t>
                      </a:r>
                      <a:endParaRPr lang="zh-CN" altLang="en-US" sz="1600" dirty="0"/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左移动运算符：运算数的各二进位全部左移若干位，由</a:t>
                      </a:r>
                      <a:r>
                        <a:rPr lang="en-US" altLang="zh-CN" sz="1600" dirty="0"/>
                        <a:t>&lt;&lt;</a:t>
                      </a:r>
                      <a:r>
                        <a:rPr lang="zh-CN" altLang="en-US" sz="1600" dirty="0"/>
                        <a:t>右边的数字指定了左移的位数，高位丢弃，低位补零</a:t>
                      </a:r>
                    </a:p>
                    <a:p>
                      <a:pPr algn="ctr"/>
                      <a:endParaRPr lang="zh-CN" altLang="en-US" sz="1600" dirty="0"/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a&lt;&lt;2</a:t>
                      </a:r>
                      <a:r>
                        <a:rPr lang="zh-CN" altLang="en-US" sz="1600" dirty="0"/>
                        <a:t>输出</a:t>
                      </a:r>
                      <a:r>
                        <a:rPr lang="en-US" altLang="zh-CN" sz="1600" dirty="0"/>
                        <a:t>240</a:t>
                      </a:r>
                      <a:r>
                        <a:rPr lang="zh-CN" altLang="en-US" sz="1600" dirty="0"/>
                        <a:t>，二进制：</a:t>
                      </a:r>
                      <a:endParaRPr lang="en-US" altLang="zh-CN" sz="1600" dirty="0"/>
                    </a:p>
                    <a:p>
                      <a:pPr algn="ctr"/>
                      <a:r>
                        <a:rPr lang="en-US" altLang="zh-CN" sz="1600" dirty="0"/>
                        <a:t>1111 0000</a:t>
                      </a:r>
                      <a:endParaRPr lang="zh-CN" altLang="en-US" sz="1600" dirty="0"/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:a16="http://schemas.microsoft.com/office/drawing/2014/main" val="2717578212"/>
                  </a:ext>
                </a:extLst>
              </a:tr>
              <a:tr h="7692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&gt;&gt;</a:t>
                      </a:r>
                      <a:endParaRPr lang="zh-CN" altLang="en-US" sz="1600" dirty="0"/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右移运算符：把“</a:t>
                      </a:r>
                      <a:r>
                        <a:rPr lang="en-US" altLang="zh-CN" sz="1600" dirty="0"/>
                        <a:t>&gt;&gt;</a:t>
                      </a:r>
                      <a:r>
                        <a:rPr lang="zh-CN" altLang="en-US" sz="1600" dirty="0"/>
                        <a:t>”左边的运算数的各二进位全部右移若干位，</a:t>
                      </a:r>
                      <a:r>
                        <a:rPr lang="en-US" altLang="zh-CN" sz="1600" dirty="0"/>
                        <a:t>&gt;&gt;</a:t>
                      </a:r>
                      <a:r>
                        <a:rPr lang="zh-CN" altLang="en-US" sz="1600" dirty="0"/>
                        <a:t>右边的数字指定了移动的位数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a&gt;&gt;2</a:t>
                      </a:r>
                      <a:r>
                        <a:rPr lang="zh-CN" altLang="en-US" sz="1600" dirty="0"/>
                        <a:t>输出</a:t>
                      </a:r>
                      <a:r>
                        <a:rPr lang="en-US" altLang="zh-CN" sz="1600" dirty="0"/>
                        <a:t>15</a:t>
                      </a:r>
                      <a:r>
                        <a:rPr lang="zh-CN" altLang="en-US" sz="1600" dirty="0"/>
                        <a:t>，二进制：</a:t>
                      </a:r>
                      <a:endParaRPr lang="en-US" altLang="zh-CN" sz="1600" dirty="0"/>
                    </a:p>
                    <a:p>
                      <a:pPr algn="ctr"/>
                      <a:r>
                        <a:rPr lang="en-US" altLang="zh-CN" sz="1600" dirty="0"/>
                        <a:t>0000 1111</a:t>
                      </a:r>
                      <a:endParaRPr lang="zh-CN" altLang="en-US" sz="1600" dirty="0"/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:a16="http://schemas.microsoft.com/office/drawing/2014/main" val="144259768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D15E5DF7-F200-6763-85F4-5EED113BE95A}"/>
              </a:ext>
            </a:extLst>
          </p:cNvPr>
          <p:cNvSpPr txBox="1"/>
          <p:nvPr/>
        </p:nvSpPr>
        <p:spPr>
          <a:xfrm>
            <a:off x="0" y="1785462"/>
            <a:ext cx="3959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	a=0011 1100 //66</a:t>
            </a:r>
            <a:r>
              <a:rPr lang="zh-CN" altLang="en-US" dirty="0"/>
              <a:t>的二进制</a:t>
            </a:r>
            <a:endParaRPr lang="en-US" altLang="zh-CN" dirty="0"/>
          </a:p>
          <a:p>
            <a:r>
              <a:rPr lang="en-US" altLang="zh-CN" dirty="0"/>
              <a:t>	b=0000 1101 //13</a:t>
            </a:r>
            <a:r>
              <a:rPr lang="zh-CN" altLang="en-US" dirty="0"/>
              <a:t>的二进制</a:t>
            </a:r>
            <a:r>
              <a:rPr lang="en-US" altLang="zh-CN" dirty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949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4705968-56D4-C560-16EF-A9A597AB3BC7}"/>
              </a:ext>
            </a:extLst>
          </p:cNvPr>
          <p:cNvSpPr txBox="1"/>
          <p:nvPr/>
        </p:nvSpPr>
        <p:spPr>
          <a:xfrm>
            <a:off x="157018" y="92363"/>
            <a:ext cx="362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位运算（续）：运算输出为十进制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2C7CDD-51A2-29ED-7034-3A9415BCFB3D}"/>
              </a:ext>
            </a:extLst>
          </p:cNvPr>
          <p:cNvSpPr txBox="1"/>
          <p:nvPr/>
        </p:nvSpPr>
        <p:spPr>
          <a:xfrm>
            <a:off x="157018" y="615581"/>
            <a:ext cx="271901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例子：</a:t>
            </a:r>
            <a:endParaRPr lang="en-US" altLang="zh-CN" sz="1400" dirty="0"/>
          </a:p>
          <a:p>
            <a:r>
              <a:rPr lang="en-US" altLang="zh-CN" sz="1400" dirty="0"/>
              <a:t>&amp;</a:t>
            </a:r>
            <a:r>
              <a:rPr lang="zh-CN" altLang="en-US" sz="1400" dirty="0"/>
              <a:t>：</a:t>
            </a:r>
            <a:endParaRPr lang="en-US" altLang="zh-CN" sz="1400" dirty="0"/>
          </a:p>
          <a:p>
            <a:r>
              <a:rPr lang="en-US" altLang="zh-CN" sz="1400" dirty="0"/>
              <a:t>0  1  1  0		0  1  1  0</a:t>
            </a:r>
          </a:p>
          <a:p>
            <a:r>
              <a:rPr lang="en-US" altLang="zh-CN" sz="1400" dirty="0"/>
              <a:t>      &amp;		&amp; &amp; &amp; &amp;</a:t>
            </a:r>
          </a:p>
          <a:p>
            <a:r>
              <a:rPr lang="en-US" altLang="zh-CN" sz="1400" dirty="0"/>
              <a:t>0  0  1  0		0  0  1  0</a:t>
            </a:r>
          </a:p>
          <a:p>
            <a:r>
              <a:rPr lang="en-US" altLang="zh-CN" sz="1400" dirty="0"/>
              <a:t>      =		= = =  =</a:t>
            </a:r>
          </a:p>
          <a:p>
            <a:r>
              <a:rPr lang="en-US" altLang="zh-CN" sz="1400" dirty="0"/>
              <a:t>0  0  1  0		0  0  1  0</a:t>
            </a:r>
          </a:p>
          <a:p>
            <a:r>
              <a:rPr lang="zh-CN" altLang="en-US" sz="1400" dirty="0"/>
              <a:t>对应二进位相与，得结果</a:t>
            </a:r>
            <a:endParaRPr lang="en-US" altLang="zh-CN" sz="1400" dirty="0"/>
          </a:p>
          <a:p>
            <a:r>
              <a:rPr lang="en-US" altLang="zh-CN" sz="1400" dirty="0"/>
              <a:t>5&amp;9</a:t>
            </a:r>
          </a:p>
          <a:p>
            <a:r>
              <a:rPr lang="en-US" altLang="zh-CN" sz="1400" dirty="0"/>
              <a:t>0  1  0  1</a:t>
            </a:r>
          </a:p>
          <a:p>
            <a:r>
              <a:rPr lang="en-US" altLang="zh-CN" sz="1400" dirty="0"/>
              <a:t>      &amp;</a:t>
            </a:r>
          </a:p>
          <a:p>
            <a:r>
              <a:rPr lang="en-US" altLang="zh-CN" sz="1400" dirty="0"/>
              <a:t>1  0  0  1</a:t>
            </a:r>
          </a:p>
          <a:p>
            <a:r>
              <a:rPr lang="en-US" altLang="zh-CN" sz="1400" dirty="0"/>
              <a:t>      =</a:t>
            </a:r>
          </a:p>
          <a:p>
            <a:r>
              <a:rPr lang="en-US" altLang="zh-CN" sz="1400" dirty="0"/>
              <a:t>0  0  0  1</a:t>
            </a:r>
            <a:endParaRPr lang="zh-CN" altLang="en-US" sz="1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D7A650C-B127-9728-F032-CDF16EF31C36}"/>
              </a:ext>
            </a:extLst>
          </p:cNvPr>
          <p:cNvSpPr txBox="1"/>
          <p:nvPr/>
        </p:nvSpPr>
        <p:spPr>
          <a:xfrm>
            <a:off x="3113550" y="615581"/>
            <a:ext cx="31025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例子：</a:t>
            </a:r>
            <a:endParaRPr lang="en-US" altLang="zh-CN" sz="1400" dirty="0"/>
          </a:p>
          <a:p>
            <a:r>
              <a:rPr lang="en-US" altLang="zh-CN" sz="1400" dirty="0"/>
              <a:t>~</a:t>
            </a:r>
            <a:r>
              <a:rPr lang="zh-CN" altLang="en-US" sz="1400" dirty="0"/>
              <a:t>：</a:t>
            </a:r>
            <a:endParaRPr lang="en-US" altLang="zh-CN" sz="1400" dirty="0"/>
          </a:p>
          <a:p>
            <a:r>
              <a:rPr lang="en-US" altLang="zh-CN" sz="1400" dirty="0"/>
              <a:t>                                           ~</a:t>
            </a:r>
          </a:p>
          <a:p>
            <a:r>
              <a:rPr lang="en-US" altLang="zh-CN" sz="1400" dirty="0"/>
              <a:t>                                     0  1  1  1  =  7</a:t>
            </a:r>
          </a:p>
          <a:p>
            <a:r>
              <a:rPr lang="en-US" altLang="zh-CN" sz="1400" dirty="0"/>
              <a:t>                                           =</a:t>
            </a:r>
          </a:p>
          <a:p>
            <a:r>
              <a:rPr lang="zh-CN" altLang="en-US" sz="1400" dirty="0"/>
              <a:t>补全：           </a:t>
            </a:r>
            <a:r>
              <a:rPr lang="en-US" altLang="zh-CN" sz="1400" dirty="0"/>
              <a:t>0  0  0  0  0  1  1  1</a:t>
            </a:r>
          </a:p>
          <a:p>
            <a:r>
              <a:rPr lang="zh-CN" altLang="en-US" sz="1400" dirty="0"/>
              <a:t>前四位取反：</a:t>
            </a:r>
            <a:r>
              <a:rPr lang="en-US" altLang="zh-CN" sz="1400" dirty="0"/>
              <a:t>1  1  1  1  1  0  0  0</a:t>
            </a:r>
          </a:p>
          <a:p>
            <a:r>
              <a:rPr lang="zh-CN" altLang="en-US" sz="1400" dirty="0"/>
              <a:t>后四位加一：</a:t>
            </a:r>
            <a:r>
              <a:rPr lang="en-US" altLang="zh-CN" sz="1400" dirty="0"/>
              <a:t>1  1  1  1  0  1  1  1</a:t>
            </a:r>
          </a:p>
          <a:p>
            <a:r>
              <a:rPr lang="zh-CN" altLang="en-US" sz="1400" dirty="0"/>
              <a:t>再取反           </a:t>
            </a:r>
            <a:r>
              <a:rPr lang="en-US" altLang="zh-CN" sz="1400" dirty="0"/>
              <a:t>0  0  0  0  1  0  0  0 = -8</a:t>
            </a:r>
            <a:endParaRPr lang="en-US" altLang="zh-CN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2625102-13C1-E058-EAB0-AF30782337C2}"/>
              </a:ext>
            </a:extLst>
          </p:cNvPr>
          <p:cNvCxnSpPr>
            <a:cxnSpLocks/>
          </p:cNvCxnSpPr>
          <p:nvPr/>
        </p:nvCxnSpPr>
        <p:spPr>
          <a:xfrm>
            <a:off x="0" y="461695"/>
            <a:ext cx="12256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5BF06D8-6541-184D-52F7-4EC7D2F53888}"/>
              </a:ext>
            </a:extLst>
          </p:cNvPr>
          <p:cNvCxnSpPr/>
          <p:nvPr/>
        </p:nvCxnSpPr>
        <p:spPr>
          <a:xfrm>
            <a:off x="2994790" y="461694"/>
            <a:ext cx="0" cy="639630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1F647DB-AD92-EA6A-6FC2-29B55502CCDD}"/>
              </a:ext>
            </a:extLst>
          </p:cNvPr>
          <p:cNvCxnSpPr/>
          <p:nvPr/>
        </p:nvCxnSpPr>
        <p:spPr>
          <a:xfrm>
            <a:off x="6216074" y="461693"/>
            <a:ext cx="0" cy="639630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1D51067-BB18-5D9A-AA11-5F7EC449AFCD}"/>
              </a:ext>
            </a:extLst>
          </p:cNvPr>
          <p:cNvSpPr txBox="1"/>
          <p:nvPr/>
        </p:nvSpPr>
        <p:spPr>
          <a:xfrm>
            <a:off x="6216074" y="615581"/>
            <a:ext cx="5570756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已知十进制负数求二进制负数</a:t>
            </a:r>
            <a:endParaRPr lang="en-US" altLang="zh-CN" sz="1400" dirty="0"/>
          </a:p>
          <a:p>
            <a:r>
              <a:rPr lang="en-US" altLang="zh-CN" sz="1400" dirty="0"/>
              <a:t>1.</a:t>
            </a:r>
            <a:r>
              <a:rPr lang="zh-CN" altLang="en-US" sz="1400" dirty="0"/>
              <a:t>正数的原码 </a:t>
            </a:r>
            <a:r>
              <a:rPr lang="en-US" altLang="zh-CN" sz="1400" dirty="0"/>
              <a:t>》 2.</a:t>
            </a:r>
            <a:r>
              <a:rPr lang="zh-CN" altLang="en-US" sz="1400" dirty="0"/>
              <a:t>原码取反 </a:t>
            </a:r>
            <a:r>
              <a:rPr lang="en-US" altLang="zh-CN" sz="1400" dirty="0"/>
              <a:t>》 3.</a:t>
            </a:r>
            <a:r>
              <a:rPr lang="zh-CN" altLang="en-US" sz="1400" dirty="0"/>
              <a:t>加一</a:t>
            </a:r>
            <a:endParaRPr lang="en-US" altLang="zh-CN" sz="1400" dirty="0"/>
          </a:p>
          <a:p>
            <a:r>
              <a:rPr lang="zh-CN" altLang="en-US" sz="1400" dirty="0"/>
              <a:t>例子：</a:t>
            </a:r>
            <a:r>
              <a:rPr lang="en-US" altLang="zh-CN" sz="1400" dirty="0"/>
              <a:t>-7</a:t>
            </a:r>
            <a:r>
              <a:rPr lang="zh-CN" altLang="en-US" sz="1400" dirty="0"/>
              <a:t>的进制</a:t>
            </a:r>
            <a:endParaRPr lang="en-US" altLang="zh-CN" sz="1400" dirty="0"/>
          </a:p>
          <a:p>
            <a:r>
              <a:rPr lang="zh-CN" altLang="en-US" sz="1400" dirty="0"/>
              <a:t>先求</a:t>
            </a:r>
            <a:r>
              <a:rPr lang="en-US" altLang="zh-CN" sz="1400" dirty="0"/>
              <a:t>+7</a:t>
            </a:r>
            <a:r>
              <a:rPr lang="zh-CN" altLang="en-US" sz="1400" dirty="0"/>
              <a:t>的二进制</a:t>
            </a:r>
            <a:endParaRPr lang="en-US" altLang="zh-CN" sz="1400" dirty="0"/>
          </a:p>
          <a:p>
            <a:r>
              <a:rPr lang="en-US" altLang="zh-CN" sz="1400" dirty="0"/>
              <a:t>0000 0111 </a:t>
            </a:r>
            <a:r>
              <a:rPr lang="zh-CN" altLang="en-US" sz="1400" dirty="0"/>
              <a:t>原码</a:t>
            </a:r>
            <a:endParaRPr lang="en-US" altLang="zh-CN" sz="1400" dirty="0"/>
          </a:p>
          <a:p>
            <a:r>
              <a:rPr lang="en-US" altLang="zh-CN" sz="1400" dirty="0"/>
              <a:t>1111 1000 </a:t>
            </a:r>
            <a:r>
              <a:rPr lang="zh-CN" altLang="en-US" sz="1400" dirty="0"/>
              <a:t>反码</a:t>
            </a:r>
            <a:endParaRPr lang="en-US" altLang="zh-CN" sz="1400" dirty="0"/>
          </a:p>
          <a:p>
            <a:r>
              <a:rPr lang="en-US" altLang="zh-CN" sz="1400" dirty="0"/>
              <a:t>1111 1001 </a:t>
            </a:r>
            <a:r>
              <a:rPr lang="zh-CN" altLang="en-US" sz="1400" dirty="0"/>
              <a:t>补码</a:t>
            </a:r>
            <a:endParaRPr lang="en-US" altLang="zh-CN" sz="1400" dirty="0"/>
          </a:p>
          <a:p>
            <a:r>
              <a:rPr lang="zh-CN" altLang="en-US" sz="1400" dirty="0"/>
              <a:t>所以：</a:t>
            </a:r>
            <a:r>
              <a:rPr lang="en-US" altLang="zh-CN" sz="1400" dirty="0"/>
              <a:t>-7</a:t>
            </a:r>
            <a:r>
              <a:rPr lang="zh-CN" altLang="en-US" sz="1400" dirty="0"/>
              <a:t>的二进制为</a:t>
            </a:r>
            <a:r>
              <a:rPr lang="en-US" altLang="zh-CN" sz="1400" dirty="0"/>
              <a:t>1111 1001</a:t>
            </a:r>
          </a:p>
          <a:p>
            <a:endParaRPr lang="en-US" altLang="zh-CN" sz="1400" dirty="0"/>
          </a:p>
          <a:p>
            <a:r>
              <a:rPr lang="zh-CN" altLang="en-US" sz="2800" dirty="0">
                <a:highlight>
                  <a:srgbClr val="FFFF00"/>
                </a:highlight>
              </a:rPr>
              <a:t>注意：（后续要改！！！！！！）</a:t>
            </a:r>
            <a:endParaRPr lang="en-US" altLang="zh-CN" sz="2800" dirty="0">
              <a:highlight>
                <a:srgbClr val="FFFF00"/>
              </a:highlight>
            </a:endParaRPr>
          </a:p>
          <a:p>
            <a:r>
              <a:rPr lang="zh-CN" altLang="en-US" sz="1400" dirty="0">
                <a:solidFill>
                  <a:srgbClr val="FF0000"/>
                </a:solidFill>
              </a:rPr>
              <a:t>判断二进制正负的标准是：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zh-CN" altLang="en-US" sz="1400" dirty="0">
                <a:solidFill>
                  <a:srgbClr val="FF0000"/>
                </a:solidFill>
              </a:rPr>
              <a:t>看最高位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zh-CN" altLang="en-US" sz="1400" dirty="0">
                <a:solidFill>
                  <a:srgbClr val="FF0000"/>
                </a:solidFill>
              </a:rPr>
              <a:t>最高位为</a:t>
            </a:r>
            <a:r>
              <a:rPr lang="en-US" altLang="zh-CN" sz="1400" dirty="0">
                <a:solidFill>
                  <a:srgbClr val="FF0000"/>
                </a:solidFill>
              </a:rPr>
              <a:t>1</a:t>
            </a:r>
            <a:r>
              <a:rPr lang="zh-CN" altLang="en-US" sz="1400" dirty="0">
                <a:solidFill>
                  <a:srgbClr val="FF0000"/>
                </a:solidFill>
              </a:rPr>
              <a:t>，为</a:t>
            </a:r>
            <a:r>
              <a:rPr lang="en-US" altLang="zh-CN" sz="1400" dirty="0">
                <a:solidFill>
                  <a:srgbClr val="FF0000"/>
                </a:solidFill>
              </a:rPr>
              <a:t>+</a:t>
            </a:r>
          </a:p>
          <a:p>
            <a:r>
              <a:rPr lang="zh-CN" altLang="en-US" sz="1400" dirty="0">
                <a:solidFill>
                  <a:srgbClr val="FF0000"/>
                </a:solidFill>
              </a:rPr>
              <a:t>最高位为</a:t>
            </a:r>
            <a:r>
              <a:rPr lang="en-US" altLang="zh-CN" sz="1400" dirty="0">
                <a:solidFill>
                  <a:srgbClr val="FF0000"/>
                </a:solidFill>
              </a:rPr>
              <a:t>0</a:t>
            </a:r>
            <a:r>
              <a:rPr lang="zh-CN" altLang="en-US" sz="1400" dirty="0">
                <a:solidFill>
                  <a:srgbClr val="FF0000"/>
                </a:solidFill>
              </a:rPr>
              <a:t>，为</a:t>
            </a:r>
            <a:r>
              <a:rPr lang="en-US" altLang="zh-CN" sz="14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B266348-05D9-74CA-60B2-E7E68059E7CC}"/>
              </a:ext>
            </a:extLst>
          </p:cNvPr>
          <p:cNvSpPr txBox="1"/>
          <p:nvPr/>
        </p:nvSpPr>
        <p:spPr>
          <a:xfrm>
            <a:off x="3231344" y="3760630"/>
            <a:ext cx="2748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~-4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          ~</a:t>
            </a:r>
          </a:p>
          <a:p>
            <a:r>
              <a:rPr lang="en-US" altLang="zh-CN" dirty="0"/>
              <a:t>0  0  0  0  0  1  0  0</a:t>
            </a:r>
          </a:p>
          <a:p>
            <a:r>
              <a:rPr lang="en-US" altLang="zh-CN" dirty="0"/>
              <a:t>1  1  1  1  1  0  1  1</a:t>
            </a:r>
          </a:p>
          <a:p>
            <a:r>
              <a:rPr lang="en-US" altLang="zh-CN" dirty="0"/>
              <a:t>1  1  1  1  1  1  0  0</a:t>
            </a:r>
          </a:p>
          <a:p>
            <a:r>
              <a:rPr lang="en-US" altLang="zh-CN" dirty="0"/>
              <a:t>0  0  0  0  0  0  1  1 = 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1644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4DB99C3-C83F-5BD7-C1E9-61C3C40D8F9F}"/>
              </a:ext>
            </a:extLst>
          </p:cNvPr>
          <p:cNvSpPr txBox="1"/>
          <p:nvPr/>
        </p:nvSpPr>
        <p:spPr>
          <a:xfrm>
            <a:off x="609600" y="397164"/>
            <a:ext cx="4023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位运算符（再续）：</a:t>
            </a:r>
            <a:r>
              <a:rPr lang="en-US" altLang="zh-CN" dirty="0"/>
              <a:t>n=12 #0000 1100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827A82D-7410-F639-88F7-1E072C5FAF61}"/>
              </a:ext>
            </a:extLst>
          </p:cNvPr>
          <p:cNvGrpSpPr/>
          <p:nvPr/>
        </p:nvGrpSpPr>
        <p:grpSpPr>
          <a:xfrm>
            <a:off x="1720546" y="1219200"/>
            <a:ext cx="3702740" cy="5024060"/>
            <a:chOff x="86701" y="1219200"/>
            <a:chExt cx="3702740" cy="5024060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74B62BE2-F14A-509B-C1E4-D1788C59CCB0}"/>
                </a:ext>
              </a:extLst>
            </p:cNvPr>
            <p:cNvGrpSpPr/>
            <p:nvPr/>
          </p:nvGrpSpPr>
          <p:grpSpPr>
            <a:xfrm>
              <a:off x="86701" y="1219200"/>
              <a:ext cx="3702740" cy="2868014"/>
              <a:chOff x="86701" y="1219200"/>
              <a:chExt cx="3702740" cy="2868014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B32C0B4-B1D4-E138-8030-83137D2CF33F}"/>
                  </a:ext>
                </a:extLst>
              </p:cNvPr>
              <p:cNvSpPr/>
              <p:nvPr/>
            </p:nvSpPr>
            <p:spPr>
              <a:xfrm>
                <a:off x="609600" y="1219200"/>
                <a:ext cx="2074605" cy="711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86747C7-D323-C719-402F-FCF6F22FE072}"/>
                  </a:ext>
                </a:extLst>
              </p:cNvPr>
              <p:cNvSpPr txBox="1"/>
              <p:nvPr/>
            </p:nvSpPr>
            <p:spPr>
              <a:xfrm>
                <a:off x="564555" y="1353143"/>
                <a:ext cx="20746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0 0 0 0 1 1 0 0</a:t>
                </a:r>
                <a:endParaRPr lang="zh-CN" altLang="en-US" sz="2400" dirty="0"/>
              </a:p>
            </p:txBody>
          </p:sp>
          <p:cxnSp>
            <p:nvCxnSpPr>
              <p:cNvPr id="7" name="直接箭头连接符 6">
                <a:extLst>
                  <a:ext uri="{FF2B5EF4-FFF2-40B4-BE49-F238E27FC236}">
                    <a16:creationId xmlns:a16="http://schemas.microsoft.com/office/drawing/2014/main" id="{48097945-5BB4-1B94-BAE5-4AE010BA317C}"/>
                  </a:ext>
                </a:extLst>
              </p:cNvPr>
              <p:cNvCxnSpPr/>
              <p:nvPr/>
            </p:nvCxnSpPr>
            <p:spPr>
              <a:xfrm>
                <a:off x="1556327" y="2115128"/>
                <a:ext cx="0" cy="858982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9F3178F-0917-656B-4760-E81E17AAE9AF}"/>
                  </a:ext>
                </a:extLst>
              </p:cNvPr>
              <p:cNvSpPr txBox="1"/>
              <p:nvPr/>
            </p:nvSpPr>
            <p:spPr>
              <a:xfrm>
                <a:off x="2142836" y="2401455"/>
                <a:ext cx="1646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左移符号：</a:t>
                </a:r>
                <a:r>
                  <a:rPr lang="en-US" altLang="zh-CN" dirty="0"/>
                  <a:t>&lt;&lt;</a:t>
                </a:r>
                <a:endParaRPr lang="zh-CN" altLang="en-US" dirty="0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83DAE62-E881-6A4B-4AF0-2B37BD348A8A}"/>
                  </a:ext>
                </a:extLst>
              </p:cNvPr>
              <p:cNvSpPr/>
              <p:nvPr/>
            </p:nvSpPr>
            <p:spPr>
              <a:xfrm>
                <a:off x="609600" y="3376014"/>
                <a:ext cx="2074605" cy="711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544A059-0658-A423-2FDE-3FE41C30148E}"/>
                  </a:ext>
                </a:extLst>
              </p:cNvPr>
              <p:cNvSpPr txBox="1"/>
              <p:nvPr/>
            </p:nvSpPr>
            <p:spPr>
              <a:xfrm>
                <a:off x="86701" y="3565238"/>
                <a:ext cx="25683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0 0 0 0 1 1 0 0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0 0</a:t>
                </a:r>
                <a:endParaRPr lang="zh-CN" altLang="en-US" sz="2400" dirty="0"/>
              </a:p>
            </p:txBody>
          </p:sp>
        </p:grp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E2FC69B-2067-BB11-3074-15443BE6BAFF}"/>
                </a:ext>
              </a:extLst>
            </p:cNvPr>
            <p:cNvSpPr txBox="1"/>
            <p:nvPr/>
          </p:nvSpPr>
          <p:spPr>
            <a:xfrm>
              <a:off x="461818" y="4673600"/>
              <a:ext cx="2230098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高位移出，</a:t>
              </a:r>
              <a:endParaRPr lang="en-US" altLang="zh-CN" sz="2400" dirty="0"/>
            </a:p>
            <a:p>
              <a:r>
                <a:rPr lang="zh-CN" altLang="en-US" sz="2400" dirty="0"/>
                <a:t>低位补零。</a:t>
              </a:r>
              <a:endParaRPr lang="en-US" altLang="zh-CN" sz="2400" dirty="0"/>
            </a:p>
            <a:p>
              <a:r>
                <a:rPr lang="zh-CN" altLang="en-US" sz="2400" dirty="0"/>
                <a:t>结果是</a:t>
              </a:r>
              <a:r>
                <a:rPr lang="en-US" altLang="zh-CN" sz="2400" dirty="0"/>
                <a:t>n*2^</a:t>
              </a:r>
              <a:r>
                <a:rPr lang="en-US" altLang="zh-CN" sz="2400" dirty="0">
                  <a:solidFill>
                    <a:srgbClr val="FF0000"/>
                  </a:solidFill>
                </a:rPr>
                <a:t>x</a:t>
              </a:r>
            </a:p>
            <a:p>
              <a:r>
                <a:rPr lang="en-US" altLang="zh-CN" sz="2400" dirty="0">
                  <a:solidFill>
                    <a:srgbClr val="FF0000"/>
                  </a:solidFill>
                </a:rPr>
                <a:t>X</a:t>
              </a:r>
              <a:r>
                <a:rPr lang="zh-CN" altLang="en-US" sz="2400" dirty="0"/>
                <a:t>也是左移位数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5DB2437-AE3D-D032-6B90-69ACE458AB98}"/>
              </a:ext>
            </a:extLst>
          </p:cNvPr>
          <p:cNvGrpSpPr/>
          <p:nvPr/>
        </p:nvGrpSpPr>
        <p:grpSpPr>
          <a:xfrm>
            <a:off x="7143832" y="1219200"/>
            <a:ext cx="3327623" cy="5393392"/>
            <a:chOff x="461818" y="1219200"/>
            <a:chExt cx="3327623" cy="5393392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208938B4-6B5A-3A2E-C4B4-1202026536C4}"/>
                </a:ext>
              </a:extLst>
            </p:cNvPr>
            <p:cNvGrpSpPr/>
            <p:nvPr/>
          </p:nvGrpSpPr>
          <p:grpSpPr>
            <a:xfrm>
              <a:off x="564555" y="1219200"/>
              <a:ext cx="3224886" cy="2868014"/>
              <a:chOff x="564555" y="1219200"/>
              <a:chExt cx="3224886" cy="2868014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852A034-61D0-B4DE-CA4A-66DA282EEC8F}"/>
                  </a:ext>
                </a:extLst>
              </p:cNvPr>
              <p:cNvSpPr/>
              <p:nvPr/>
            </p:nvSpPr>
            <p:spPr>
              <a:xfrm>
                <a:off x="609600" y="1219200"/>
                <a:ext cx="2074605" cy="711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F8E3A14-35D6-C835-16EF-89A8C0C1E713}"/>
                  </a:ext>
                </a:extLst>
              </p:cNvPr>
              <p:cNvSpPr txBox="1"/>
              <p:nvPr/>
            </p:nvSpPr>
            <p:spPr>
              <a:xfrm>
                <a:off x="564555" y="1353143"/>
                <a:ext cx="20746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0 0 0 0 1 1 0 0</a:t>
                </a:r>
                <a:endParaRPr lang="zh-CN" altLang="en-US" sz="2400" dirty="0"/>
              </a:p>
            </p:txBody>
          </p: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D440C873-444F-38E5-AE45-8EB62F0F51D9}"/>
                  </a:ext>
                </a:extLst>
              </p:cNvPr>
              <p:cNvCxnSpPr/>
              <p:nvPr/>
            </p:nvCxnSpPr>
            <p:spPr>
              <a:xfrm>
                <a:off x="1556327" y="2115128"/>
                <a:ext cx="0" cy="858982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C644D877-95C8-B719-E93F-675F16A23935}"/>
                  </a:ext>
                </a:extLst>
              </p:cNvPr>
              <p:cNvSpPr txBox="1"/>
              <p:nvPr/>
            </p:nvSpPr>
            <p:spPr>
              <a:xfrm>
                <a:off x="2142836" y="2401455"/>
                <a:ext cx="1646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右移符号：</a:t>
                </a:r>
                <a:r>
                  <a:rPr lang="en-US" altLang="zh-CN" dirty="0"/>
                  <a:t>&gt;&gt;</a:t>
                </a:r>
                <a:endParaRPr lang="zh-CN" altLang="en-US" dirty="0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7BAC249-30D6-BCB8-0003-9FB79D909006}"/>
                  </a:ext>
                </a:extLst>
              </p:cNvPr>
              <p:cNvSpPr/>
              <p:nvPr/>
            </p:nvSpPr>
            <p:spPr>
              <a:xfrm>
                <a:off x="609600" y="3376014"/>
                <a:ext cx="2074605" cy="7112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94DECC2-5EBC-8CA0-5FA3-B65AE9A6B98D}"/>
                  </a:ext>
                </a:extLst>
              </p:cNvPr>
              <p:cNvSpPr txBox="1"/>
              <p:nvPr/>
            </p:nvSpPr>
            <p:spPr>
              <a:xfrm>
                <a:off x="609600" y="3500781"/>
                <a:ext cx="26532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0 0 </a:t>
                </a:r>
                <a:r>
                  <a:rPr lang="en-US" altLang="zh-CN" sz="2400" dirty="0"/>
                  <a:t>0 0 1 1 0 0 0 0</a:t>
                </a:r>
                <a:endParaRPr lang="zh-CN" altLang="en-US" sz="2400" dirty="0"/>
              </a:p>
            </p:txBody>
          </p: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4616562-9BF3-6215-26DB-0BE273A4C580}"/>
                </a:ext>
              </a:extLst>
            </p:cNvPr>
            <p:cNvSpPr txBox="1"/>
            <p:nvPr/>
          </p:nvSpPr>
          <p:spPr>
            <a:xfrm>
              <a:off x="461818" y="4673600"/>
              <a:ext cx="2209259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低位移出，</a:t>
              </a:r>
              <a:endParaRPr lang="en-US" altLang="zh-CN" sz="2400" dirty="0"/>
            </a:p>
            <a:p>
              <a:r>
                <a:rPr lang="zh-CN" altLang="en-US" sz="2400" dirty="0"/>
                <a:t>高位补零。</a:t>
              </a:r>
              <a:endParaRPr lang="en-US" altLang="zh-CN" sz="2400" dirty="0"/>
            </a:p>
            <a:p>
              <a:r>
                <a:rPr lang="zh-CN" altLang="en-US" sz="2400" dirty="0"/>
                <a:t>结果是</a:t>
              </a:r>
              <a:r>
                <a:rPr lang="en-US" altLang="zh-CN" sz="2400" dirty="0"/>
                <a:t>n/2^</a:t>
              </a:r>
              <a:r>
                <a:rPr lang="en-US" altLang="zh-CN" sz="2400" dirty="0">
                  <a:solidFill>
                    <a:srgbClr val="FF0000"/>
                  </a:solidFill>
                </a:rPr>
                <a:t>x</a:t>
              </a:r>
            </a:p>
            <a:p>
              <a:r>
                <a:rPr lang="en-US" altLang="zh-CN" sz="2400" dirty="0">
                  <a:solidFill>
                    <a:srgbClr val="FF0000"/>
                  </a:solidFill>
                </a:rPr>
                <a:t>X</a:t>
              </a:r>
              <a:r>
                <a:rPr lang="zh-CN" altLang="en-US" sz="2400" dirty="0"/>
                <a:t>也是右移位数</a:t>
              </a:r>
              <a:endParaRPr lang="en-US" altLang="zh-CN" sz="2400" dirty="0"/>
            </a:p>
            <a:p>
              <a:r>
                <a:rPr lang="zh-CN" altLang="en-US" sz="2400" dirty="0"/>
                <a:t>有小数则取整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2134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BABF21C-818F-BCC1-E7E3-51233AF3F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862518"/>
              </p:ext>
            </p:extLst>
          </p:nvPr>
        </p:nvGraphicFramePr>
        <p:xfrm>
          <a:off x="3674626" y="174721"/>
          <a:ext cx="8397302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3301">
                  <a:extLst>
                    <a:ext uri="{9D8B030D-6E8A-4147-A177-3AD203B41FA5}">
                      <a16:colId xmlns:a16="http://schemas.microsoft.com/office/drawing/2014/main" val="3572727991"/>
                    </a:ext>
                  </a:extLst>
                </a:gridCol>
                <a:gridCol w="4064001">
                  <a:extLst>
                    <a:ext uri="{9D8B030D-6E8A-4147-A177-3AD203B41FA5}">
                      <a16:colId xmlns:a16="http://schemas.microsoft.com/office/drawing/2014/main" val="32397363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运算符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468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指数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**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51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按位取反、一元加号与减号（</a:t>
                      </a:r>
                      <a:r>
                        <a:rPr lang="en-US" altLang="zh-CN" dirty="0"/>
                        <a:t>+@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-@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~    +    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06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乘、除、取模、整除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*    /    %     //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930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加法、减法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+    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764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右移、左移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&gt;&gt;   &lt;&lt;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66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位“</a:t>
                      </a:r>
                      <a:r>
                        <a:rPr lang="en-US" altLang="zh-CN" dirty="0"/>
                        <a:t>And</a:t>
                      </a:r>
                      <a:r>
                        <a:rPr lang="zh-CN" altLang="en-US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&amp;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416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位运算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^     |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578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比较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&lt;=     &lt;     &gt;     &gt;=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646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等于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&lt;&gt;     ==    !=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36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=   %=   /=   //=   -=   +=   *=   **=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74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身份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Is      </a:t>
                      </a:r>
                      <a:r>
                        <a:rPr lang="en-US" altLang="zh-CN" dirty="0" err="1"/>
                        <a:t>is</a:t>
                      </a:r>
                      <a:r>
                        <a:rPr lang="en-US" altLang="zh-CN" dirty="0"/>
                        <a:t> not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858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成员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     not in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788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逻辑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Not &gt; And &gt; Or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351795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7E6F5F8E-ACA5-3C7F-4F7C-CC193EF1477E}"/>
              </a:ext>
            </a:extLst>
          </p:cNvPr>
          <p:cNvSpPr txBox="1"/>
          <p:nvPr/>
        </p:nvSpPr>
        <p:spPr>
          <a:xfrm>
            <a:off x="323273" y="314036"/>
            <a:ext cx="245451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例子：</a:t>
            </a:r>
            <a:endParaRPr lang="en-US" altLang="zh-CN" dirty="0"/>
          </a:p>
          <a:p>
            <a:r>
              <a:rPr lang="en-US" altLang="zh-CN" dirty="0"/>
              <a:t>X=30</a:t>
            </a:r>
          </a:p>
          <a:p>
            <a:r>
              <a:rPr lang="en-US" altLang="zh-CN" dirty="0"/>
              <a:t>A=5</a:t>
            </a:r>
          </a:p>
          <a:p>
            <a:r>
              <a:rPr lang="en-US" altLang="zh-CN" dirty="0"/>
              <a:t>B=8</a:t>
            </a:r>
          </a:p>
          <a:p>
            <a:r>
              <a:rPr lang="en-US" altLang="zh-CN" dirty="0"/>
              <a:t>Print(b&gt;a+(x&lt;</a:t>
            </a:r>
            <a:r>
              <a:rPr lang="en-US" altLang="zh-CN" dirty="0" err="1"/>
              <a:t>a+b</a:t>
            </a:r>
            <a:r>
              <a:rPr lang="en-US" altLang="zh-CN" dirty="0"/>
              <a:t>))</a:t>
            </a:r>
          </a:p>
          <a:p>
            <a:r>
              <a:rPr lang="en-US" altLang="zh-CN" dirty="0"/>
              <a:t>=&gt;true</a:t>
            </a:r>
          </a:p>
          <a:p>
            <a:r>
              <a:rPr lang="en-US" altLang="zh-CN" dirty="0"/>
              <a:t>-----------------</a:t>
            </a:r>
          </a:p>
          <a:p>
            <a:r>
              <a:rPr lang="en-US" altLang="zh-CN" dirty="0"/>
              <a:t>1.(x&lt;</a:t>
            </a:r>
            <a:r>
              <a:rPr lang="en-US" altLang="zh-CN" dirty="0" err="1"/>
              <a:t>a+b</a:t>
            </a:r>
            <a:r>
              <a:rPr lang="en-US" altLang="zh-CN" dirty="0"/>
              <a:t>)=false=0</a:t>
            </a:r>
          </a:p>
          <a:p>
            <a:r>
              <a:rPr lang="en-US" altLang="zh-CN" dirty="0"/>
              <a:t>2.a+(x&lt;</a:t>
            </a:r>
            <a:r>
              <a:rPr lang="en-US" altLang="zh-CN" dirty="0" err="1"/>
              <a:t>a+b</a:t>
            </a:r>
            <a:r>
              <a:rPr lang="en-US" altLang="zh-CN" dirty="0"/>
              <a:t>)=5</a:t>
            </a:r>
          </a:p>
          <a:p>
            <a:r>
              <a:rPr lang="en-US" altLang="zh-CN" dirty="0"/>
              <a:t>3.(b&gt; a+(x&lt;</a:t>
            </a:r>
            <a:r>
              <a:rPr lang="en-US" altLang="zh-CN" dirty="0" err="1"/>
              <a:t>a+b</a:t>
            </a:r>
            <a:r>
              <a:rPr lang="en-US" altLang="zh-CN" dirty="0"/>
              <a:t>))=true</a:t>
            </a:r>
          </a:p>
          <a:p>
            <a:r>
              <a:rPr lang="en-US" altLang="zh-CN" dirty="0"/>
              <a:t>-----------------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布尔类型参与运算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False=0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True =1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>
                <a:solidFill>
                  <a:srgbClr val="FF0000"/>
                </a:solidFill>
              </a:rPr>
              <a:t>可以改变运算优先级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886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9D510E9-0756-9933-CEAD-EC6DF035BB24}"/>
              </a:ext>
            </a:extLst>
          </p:cNvPr>
          <p:cNvSpPr txBox="1"/>
          <p:nvPr/>
        </p:nvSpPr>
        <p:spPr>
          <a:xfrm>
            <a:off x="532939" y="214495"/>
            <a:ext cx="4029929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条件语句</a:t>
            </a:r>
            <a:r>
              <a:rPr lang="zh-CN" altLang="en-US" sz="1200" dirty="0"/>
              <a:t>：</a:t>
            </a:r>
            <a:endParaRPr lang="en-US" altLang="zh-CN" sz="1050" dirty="0"/>
          </a:p>
          <a:p>
            <a:r>
              <a:rPr lang="en-US" altLang="zh-CN" dirty="0"/>
              <a:t>If</a:t>
            </a:r>
          </a:p>
          <a:p>
            <a:r>
              <a:rPr lang="en-US" altLang="zh-CN" dirty="0"/>
              <a:t>If…else</a:t>
            </a:r>
          </a:p>
          <a:p>
            <a:r>
              <a:rPr lang="en-US" altLang="zh-CN" dirty="0"/>
              <a:t>If…</a:t>
            </a:r>
            <a:r>
              <a:rPr lang="en-US" altLang="zh-CN" dirty="0" err="1"/>
              <a:t>elif</a:t>
            </a:r>
            <a:r>
              <a:rPr lang="en-US" altLang="zh-CN" dirty="0"/>
              <a:t>…else</a:t>
            </a:r>
          </a:p>
          <a:p>
            <a:r>
              <a:rPr lang="zh-CN" altLang="en-US" dirty="0"/>
              <a:t>格式：</a:t>
            </a:r>
            <a:endParaRPr lang="en-US" altLang="zh-CN" dirty="0"/>
          </a:p>
          <a:p>
            <a:r>
              <a:rPr lang="en-US" altLang="zh-CN" dirty="0">
                <a:highlight>
                  <a:srgbClr val="FFFF00"/>
                </a:highlight>
              </a:rPr>
              <a:t>If </a:t>
            </a:r>
            <a:r>
              <a:rPr lang="zh-CN" altLang="en-US" dirty="0">
                <a:highlight>
                  <a:srgbClr val="FFFF00"/>
                </a:highlight>
              </a:rPr>
              <a:t>条件：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en-US" altLang="zh-CN" dirty="0">
                <a:highlight>
                  <a:srgbClr val="FFFF00"/>
                </a:highlight>
              </a:rPr>
              <a:t>	</a:t>
            </a:r>
            <a:r>
              <a:rPr lang="zh-CN" altLang="en-US" dirty="0">
                <a:highlight>
                  <a:srgbClr val="FFFF00"/>
                </a:highlight>
              </a:rPr>
              <a:t>（条件成立时执行的命令）</a:t>
            </a:r>
            <a:endParaRPr lang="en-US" altLang="zh-CN" dirty="0">
              <a:highlight>
                <a:srgbClr val="FFFF00"/>
              </a:highlight>
            </a:endParaRPr>
          </a:p>
          <a:p>
            <a:endParaRPr lang="en-US" altLang="zh-CN" dirty="0">
              <a:highlight>
                <a:srgbClr val="FFFF00"/>
              </a:highlight>
            </a:endParaRPr>
          </a:p>
          <a:p>
            <a:r>
              <a:rPr lang="en-US" altLang="zh-CN" dirty="0">
                <a:highlight>
                  <a:srgbClr val="FFFF00"/>
                </a:highlight>
              </a:rPr>
              <a:t>If </a:t>
            </a:r>
            <a:r>
              <a:rPr lang="zh-CN" altLang="en-US" dirty="0">
                <a:highlight>
                  <a:srgbClr val="FFFF00"/>
                </a:highlight>
              </a:rPr>
              <a:t>条件：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en-US" altLang="zh-CN" dirty="0">
                <a:highlight>
                  <a:srgbClr val="FFFF00"/>
                </a:highlight>
              </a:rPr>
              <a:t>	</a:t>
            </a:r>
            <a:r>
              <a:rPr lang="zh-CN" altLang="en-US" dirty="0">
                <a:highlight>
                  <a:srgbClr val="FFFF00"/>
                </a:highlight>
              </a:rPr>
              <a:t>（条件成立时执行的命令）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en-US" altLang="zh-CN" dirty="0">
                <a:highlight>
                  <a:srgbClr val="FFFF00"/>
                </a:highlight>
              </a:rPr>
              <a:t>Else</a:t>
            </a:r>
            <a:r>
              <a:rPr lang="zh-CN" altLang="en-US" dirty="0">
                <a:highlight>
                  <a:srgbClr val="FFFF00"/>
                </a:highlight>
              </a:rPr>
              <a:t>：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en-US" altLang="zh-CN" dirty="0">
                <a:highlight>
                  <a:srgbClr val="FFFF00"/>
                </a:highlight>
              </a:rPr>
              <a:t>	</a:t>
            </a:r>
            <a:r>
              <a:rPr lang="zh-CN" altLang="en-US" dirty="0">
                <a:highlight>
                  <a:srgbClr val="FFFF00"/>
                </a:highlight>
              </a:rPr>
              <a:t>（条件不成立时执行的命令）</a:t>
            </a:r>
            <a:endParaRPr lang="en-US" altLang="zh-CN" dirty="0">
              <a:highlight>
                <a:srgbClr val="FFFF00"/>
              </a:highlight>
            </a:endParaRPr>
          </a:p>
          <a:p>
            <a:endParaRPr lang="en-US" altLang="zh-CN" dirty="0">
              <a:highlight>
                <a:srgbClr val="FFFF00"/>
              </a:highlight>
            </a:endParaRPr>
          </a:p>
          <a:p>
            <a:r>
              <a:rPr lang="en-US" altLang="zh-CN" dirty="0">
                <a:highlight>
                  <a:srgbClr val="FFFF00"/>
                </a:highlight>
              </a:rPr>
              <a:t>If </a:t>
            </a:r>
            <a:r>
              <a:rPr lang="zh-CN" altLang="en-US" dirty="0">
                <a:highlight>
                  <a:srgbClr val="FFFF00"/>
                </a:highlight>
              </a:rPr>
              <a:t>条件：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en-US" altLang="zh-CN" dirty="0">
                <a:highlight>
                  <a:srgbClr val="FFFF00"/>
                </a:highlight>
              </a:rPr>
              <a:t>	</a:t>
            </a:r>
            <a:r>
              <a:rPr lang="zh-CN" altLang="en-US" dirty="0">
                <a:highlight>
                  <a:srgbClr val="FFFF00"/>
                </a:highlight>
              </a:rPr>
              <a:t>（条件</a:t>
            </a:r>
            <a:r>
              <a:rPr lang="en-US" altLang="zh-CN" dirty="0">
                <a:highlight>
                  <a:srgbClr val="FFFF00"/>
                </a:highlight>
              </a:rPr>
              <a:t>1</a:t>
            </a:r>
            <a:r>
              <a:rPr lang="zh-CN" altLang="en-US" dirty="0">
                <a:highlight>
                  <a:srgbClr val="FFFF00"/>
                </a:highlight>
              </a:rPr>
              <a:t>成立时执行的命令）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en-US" altLang="zh-CN" dirty="0">
                <a:highlight>
                  <a:srgbClr val="FFFF00"/>
                </a:highlight>
              </a:rPr>
              <a:t>Elif </a:t>
            </a:r>
            <a:r>
              <a:rPr lang="zh-CN" altLang="en-US" dirty="0">
                <a:highlight>
                  <a:srgbClr val="FFFF00"/>
                </a:highlight>
              </a:rPr>
              <a:t>条件</a:t>
            </a:r>
            <a:r>
              <a:rPr lang="en-US" altLang="zh-CN" dirty="0">
                <a:highlight>
                  <a:srgbClr val="FFFF00"/>
                </a:highlight>
              </a:rPr>
              <a:t>2</a:t>
            </a:r>
            <a:r>
              <a:rPr lang="zh-CN" altLang="en-US" dirty="0">
                <a:highlight>
                  <a:srgbClr val="FFFF00"/>
                </a:highlight>
              </a:rPr>
              <a:t>：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en-US" altLang="zh-CN" dirty="0">
                <a:highlight>
                  <a:srgbClr val="FFFF00"/>
                </a:highlight>
              </a:rPr>
              <a:t>	</a:t>
            </a:r>
            <a:r>
              <a:rPr lang="zh-CN" altLang="en-US" dirty="0">
                <a:highlight>
                  <a:srgbClr val="FFFF00"/>
                </a:highlight>
              </a:rPr>
              <a:t>（条件</a:t>
            </a:r>
            <a:r>
              <a:rPr lang="en-US" altLang="zh-CN" dirty="0">
                <a:highlight>
                  <a:srgbClr val="FFFF00"/>
                </a:highlight>
              </a:rPr>
              <a:t>2</a:t>
            </a:r>
            <a:r>
              <a:rPr lang="zh-CN" altLang="en-US" dirty="0">
                <a:highlight>
                  <a:srgbClr val="FFFF00"/>
                </a:highlight>
              </a:rPr>
              <a:t>成立时执行的命令）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en-US" altLang="zh-CN" dirty="0">
                <a:highlight>
                  <a:srgbClr val="FFFF00"/>
                </a:highlight>
              </a:rPr>
              <a:t>Elif </a:t>
            </a:r>
            <a:r>
              <a:rPr lang="zh-CN" altLang="en-US" dirty="0">
                <a:highlight>
                  <a:srgbClr val="FFFF00"/>
                </a:highlight>
              </a:rPr>
              <a:t>条件</a:t>
            </a:r>
            <a:r>
              <a:rPr lang="en-US" altLang="zh-CN" dirty="0">
                <a:highlight>
                  <a:srgbClr val="FFFF00"/>
                </a:highlight>
              </a:rPr>
              <a:t>…</a:t>
            </a:r>
            <a:r>
              <a:rPr lang="zh-CN" altLang="en-US" dirty="0">
                <a:highlight>
                  <a:srgbClr val="FFFF00"/>
                </a:highlight>
              </a:rPr>
              <a:t>：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en-US" altLang="zh-CN" dirty="0">
                <a:highlight>
                  <a:srgbClr val="FFFF00"/>
                </a:highlight>
              </a:rPr>
              <a:t>	</a:t>
            </a:r>
            <a:r>
              <a:rPr lang="zh-CN" altLang="en-US" dirty="0">
                <a:highlight>
                  <a:srgbClr val="FFFF00"/>
                </a:highlight>
              </a:rPr>
              <a:t>（条件</a:t>
            </a:r>
            <a:r>
              <a:rPr lang="en-US" altLang="zh-CN" dirty="0">
                <a:highlight>
                  <a:srgbClr val="FFFF00"/>
                </a:highlight>
              </a:rPr>
              <a:t>…</a:t>
            </a:r>
            <a:r>
              <a:rPr lang="zh-CN" altLang="en-US" dirty="0">
                <a:highlight>
                  <a:srgbClr val="FFFF00"/>
                </a:highlight>
              </a:rPr>
              <a:t>成立时执行的命令）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en-US" altLang="zh-CN" dirty="0">
                <a:highlight>
                  <a:srgbClr val="FFFF00"/>
                </a:highlight>
              </a:rPr>
              <a:t>Else</a:t>
            </a:r>
            <a:r>
              <a:rPr lang="zh-CN" altLang="en-US" dirty="0">
                <a:highlight>
                  <a:srgbClr val="FFFF00"/>
                </a:highlight>
              </a:rPr>
              <a:t>：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en-US" altLang="zh-CN" dirty="0">
                <a:highlight>
                  <a:srgbClr val="FFFF00"/>
                </a:highlight>
              </a:rPr>
              <a:t>	</a:t>
            </a:r>
            <a:r>
              <a:rPr lang="zh-CN" altLang="en-US" dirty="0">
                <a:highlight>
                  <a:srgbClr val="FFFF00"/>
                </a:highlight>
              </a:rPr>
              <a:t>（条件不成立时执行的命令）</a:t>
            </a:r>
            <a:endParaRPr lang="en-US" altLang="zh-CN" dirty="0">
              <a:highlight>
                <a:srgbClr val="FFFF00"/>
              </a:highlight>
            </a:endParaRPr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条件由运算符构成，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结果为</a:t>
            </a:r>
            <a:r>
              <a:rPr lang="en-US" altLang="zh-CN" dirty="0">
                <a:solidFill>
                  <a:srgbClr val="FF0000"/>
                </a:solidFill>
              </a:rPr>
              <a:t>bool</a:t>
            </a:r>
            <a:r>
              <a:rPr lang="zh-CN" altLang="en-US" dirty="0">
                <a:solidFill>
                  <a:srgbClr val="FF0000"/>
                </a:solidFill>
              </a:rPr>
              <a:t>类型的语句皆可作为条件。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sz="1200" dirty="0">
              <a:solidFill>
                <a:srgbClr val="FF0000"/>
              </a:solidFill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6CD435B0-2465-4EF0-7714-7791B91A8EAD}"/>
              </a:ext>
            </a:extLst>
          </p:cNvPr>
          <p:cNvGrpSpPr/>
          <p:nvPr/>
        </p:nvGrpSpPr>
        <p:grpSpPr>
          <a:xfrm>
            <a:off x="5114201" y="454786"/>
            <a:ext cx="6544860" cy="3206806"/>
            <a:chOff x="3028121" y="613694"/>
            <a:chExt cx="8360494" cy="6298947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353D5804-8323-3762-40BB-47F8699CEA8A}"/>
                </a:ext>
              </a:extLst>
            </p:cNvPr>
            <p:cNvGrpSpPr/>
            <p:nvPr/>
          </p:nvGrpSpPr>
          <p:grpSpPr>
            <a:xfrm>
              <a:off x="3949700" y="613694"/>
              <a:ext cx="7438915" cy="4614284"/>
              <a:chOff x="3826640" y="613694"/>
              <a:chExt cx="7566780" cy="4614284"/>
            </a:xfrm>
          </p:grpSpPr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0C166A09-E2DB-A350-D864-09FA4AA29BA2}"/>
                  </a:ext>
                </a:extLst>
              </p:cNvPr>
              <p:cNvSpPr/>
              <p:nvPr/>
            </p:nvSpPr>
            <p:spPr>
              <a:xfrm>
                <a:off x="8459022" y="1455125"/>
                <a:ext cx="1337732" cy="425954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444160"/>
                    </a:lnTo>
                    <a:lnTo>
                      <a:pt x="1963377" y="444160"/>
                    </a:lnTo>
                    <a:lnTo>
                      <a:pt x="1963377" y="703251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AF48BCBE-F906-371D-8BC3-7ED659B173E1}"/>
                  </a:ext>
                </a:extLst>
              </p:cNvPr>
              <p:cNvSpPr/>
              <p:nvPr/>
            </p:nvSpPr>
            <p:spPr>
              <a:xfrm>
                <a:off x="6050448" y="3164192"/>
                <a:ext cx="2276836" cy="796402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537311"/>
                    </a:lnTo>
                    <a:lnTo>
                      <a:pt x="2276835" y="537311"/>
                    </a:lnTo>
                    <a:lnTo>
                      <a:pt x="2276835" y="796401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02B55BA3-F98C-4DD9-9D17-0A46B309D296}"/>
                  </a:ext>
                </a:extLst>
              </p:cNvPr>
              <p:cNvSpPr/>
              <p:nvPr/>
            </p:nvSpPr>
            <p:spPr>
              <a:xfrm>
                <a:off x="4801059" y="2730500"/>
                <a:ext cx="800959" cy="102856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600428" y="0"/>
                    </a:moveTo>
                    <a:lnTo>
                      <a:pt x="600428" y="537311"/>
                    </a:lnTo>
                    <a:lnTo>
                      <a:pt x="0" y="537311"/>
                    </a:lnTo>
                    <a:lnTo>
                      <a:pt x="0" y="796401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4" name="任意多边形: 形状 53">
                <a:extLst>
                  <a:ext uri="{FF2B5EF4-FFF2-40B4-BE49-F238E27FC236}">
                    <a16:creationId xmlns:a16="http://schemas.microsoft.com/office/drawing/2014/main" id="{4EF2D898-D5B0-1AF8-BCCD-D62F2F2B597B}"/>
                  </a:ext>
                </a:extLst>
              </p:cNvPr>
              <p:cNvSpPr/>
              <p:nvPr/>
            </p:nvSpPr>
            <p:spPr>
              <a:xfrm>
                <a:off x="5385775" y="1635569"/>
                <a:ext cx="2276836" cy="486714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2276835" y="0"/>
                    </a:moveTo>
                    <a:lnTo>
                      <a:pt x="2276835" y="227623"/>
                    </a:lnTo>
                    <a:lnTo>
                      <a:pt x="0" y="227623"/>
                    </a:lnTo>
                    <a:lnTo>
                      <a:pt x="0" y="486714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zh-CN" altLang="en-US" dirty="0"/>
              </a:p>
            </p:txBody>
          </p:sp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FF301E2B-BAA8-9E10-3B80-9B37D9CDF667}"/>
                  </a:ext>
                </a:extLst>
              </p:cNvPr>
              <p:cNvSpPr/>
              <p:nvPr/>
            </p:nvSpPr>
            <p:spPr>
              <a:xfrm>
                <a:off x="7001024" y="613694"/>
                <a:ext cx="2144620" cy="1110389"/>
              </a:xfrm>
              <a:custGeom>
                <a:avLst/>
                <a:gdLst>
                  <a:gd name="connsiteX0" fmla="*/ 0 w 2144620"/>
                  <a:gd name="connsiteY0" fmla="*/ 0 h 1110389"/>
                  <a:gd name="connsiteX1" fmla="*/ 2144620 w 2144620"/>
                  <a:gd name="connsiteY1" fmla="*/ 0 h 1110389"/>
                  <a:gd name="connsiteX2" fmla="*/ 2144620 w 2144620"/>
                  <a:gd name="connsiteY2" fmla="*/ 1110389 h 1110389"/>
                  <a:gd name="connsiteX3" fmla="*/ 0 w 2144620"/>
                  <a:gd name="connsiteY3" fmla="*/ 1110389 h 1110389"/>
                  <a:gd name="connsiteX4" fmla="*/ 0 w 2144620"/>
                  <a:gd name="connsiteY4" fmla="*/ 0 h 111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4620" h="1110389">
                    <a:moveTo>
                      <a:pt x="0" y="0"/>
                    </a:moveTo>
                    <a:lnTo>
                      <a:pt x="2144620" y="0"/>
                    </a:lnTo>
                    <a:lnTo>
                      <a:pt x="2144620" y="1110389"/>
                    </a:lnTo>
                    <a:lnTo>
                      <a:pt x="0" y="1110389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6195" tIns="36195" rIns="36195" bIns="156688" numCol="1" spcCol="1270" anchor="ctr" anchorCtr="0">
                <a:noAutofit/>
              </a:bodyPr>
              <a:lstStyle/>
              <a:p>
                <a:pPr marL="0" lvl="0" indent="0" algn="ctr" defTabSz="2533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sz="4000" kern="1200" dirty="0"/>
                  <a:t>input</a:t>
                </a:r>
                <a:endParaRPr lang="zh-CN" altLang="en-US" sz="4000" kern="1200" dirty="0"/>
              </a:p>
            </p:txBody>
          </p:sp>
          <p:sp>
            <p:nvSpPr>
              <p:cNvPr id="56" name="任意多边形: 形状 55">
                <a:extLst>
                  <a:ext uri="{FF2B5EF4-FFF2-40B4-BE49-F238E27FC236}">
                    <a16:creationId xmlns:a16="http://schemas.microsoft.com/office/drawing/2014/main" id="{B3B150D7-805E-98EB-085F-69E41DEDAC66}"/>
                  </a:ext>
                </a:extLst>
              </p:cNvPr>
              <p:cNvSpPr/>
              <p:nvPr/>
            </p:nvSpPr>
            <p:spPr>
              <a:xfrm>
                <a:off x="4598016" y="2313655"/>
                <a:ext cx="2144620" cy="1110389"/>
              </a:xfrm>
              <a:custGeom>
                <a:avLst/>
                <a:gdLst>
                  <a:gd name="connsiteX0" fmla="*/ 0 w 2144620"/>
                  <a:gd name="connsiteY0" fmla="*/ 0 h 1110389"/>
                  <a:gd name="connsiteX1" fmla="*/ 2144620 w 2144620"/>
                  <a:gd name="connsiteY1" fmla="*/ 0 h 1110389"/>
                  <a:gd name="connsiteX2" fmla="*/ 2144620 w 2144620"/>
                  <a:gd name="connsiteY2" fmla="*/ 1110389 h 1110389"/>
                  <a:gd name="connsiteX3" fmla="*/ 0 w 2144620"/>
                  <a:gd name="connsiteY3" fmla="*/ 1110389 h 1110389"/>
                  <a:gd name="connsiteX4" fmla="*/ 0 w 2144620"/>
                  <a:gd name="connsiteY4" fmla="*/ 0 h 111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4620" h="1110389">
                    <a:moveTo>
                      <a:pt x="0" y="0"/>
                    </a:moveTo>
                    <a:lnTo>
                      <a:pt x="2144620" y="0"/>
                    </a:lnTo>
                    <a:lnTo>
                      <a:pt x="2144620" y="1110389"/>
                    </a:lnTo>
                    <a:lnTo>
                      <a:pt x="0" y="1110389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6195" tIns="36195" rIns="36195" bIns="156688" numCol="1" spcCol="1270" anchor="ctr" anchorCtr="0">
                <a:noAutofit/>
              </a:bodyPr>
              <a:lstStyle/>
              <a:p>
                <a:pPr marL="0" lvl="0" indent="0" algn="ctr" defTabSz="2533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sz="4000" kern="1200" dirty="0"/>
                  <a:t>if</a:t>
                </a:r>
                <a:endParaRPr lang="zh-CN" altLang="en-US" sz="4000" kern="1200" dirty="0"/>
              </a:p>
            </p:txBody>
          </p:sp>
          <p:sp>
            <p:nvSpPr>
              <p:cNvPr id="57" name="任意多边形: 形状 56">
                <a:extLst>
                  <a:ext uri="{FF2B5EF4-FFF2-40B4-BE49-F238E27FC236}">
                    <a16:creationId xmlns:a16="http://schemas.microsoft.com/office/drawing/2014/main" id="{1AA6EABB-C499-A2BD-0409-3745E016017F}"/>
                  </a:ext>
                </a:extLst>
              </p:cNvPr>
              <p:cNvSpPr/>
              <p:nvPr/>
            </p:nvSpPr>
            <p:spPr>
              <a:xfrm>
                <a:off x="3826640" y="4107271"/>
                <a:ext cx="2144619" cy="1110389"/>
              </a:xfrm>
              <a:custGeom>
                <a:avLst/>
                <a:gdLst>
                  <a:gd name="connsiteX0" fmla="*/ 0 w 2144620"/>
                  <a:gd name="connsiteY0" fmla="*/ 0 h 1110389"/>
                  <a:gd name="connsiteX1" fmla="*/ 2144620 w 2144620"/>
                  <a:gd name="connsiteY1" fmla="*/ 0 h 1110389"/>
                  <a:gd name="connsiteX2" fmla="*/ 2144620 w 2144620"/>
                  <a:gd name="connsiteY2" fmla="*/ 1110389 h 1110389"/>
                  <a:gd name="connsiteX3" fmla="*/ 0 w 2144620"/>
                  <a:gd name="connsiteY3" fmla="*/ 1110389 h 1110389"/>
                  <a:gd name="connsiteX4" fmla="*/ 0 w 2144620"/>
                  <a:gd name="connsiteY4" fmla="*/ 0 h 111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4620" h="1110389">
                    <a:moveTo>
                      <a:pt x="0" y="0"/>
                    </a:moveTo>
                    <a:lnTo>
                      <a:pt x="2144620" y="0"/>
                    </a:lnTo>
                    <a:lnTo>
                      <a:pt x="2144620" y="1110389"/>
                    </a:lnTo>
                    <a:lnTo>
                      <a:pt x="0" y="1110389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6195" tIns="36195" rIns="36195" bIns="156688" numCol="1" spcCol="1270" anchor="ctr" anchorCtr="0">
                <a:noAutofit/>
              </a:bodyPr>
              <a:lstStyle/>
              <a:p>
                <a:pPr marL="0" lvl="0" indent="0" algn="ctr" defTabSz="2533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sz="4000" kern="1200" dirty="0" err="1"/>
                  <a:t>elif</a:t>
                </a:r>
                <a:endParaRPr lang="zh-CN" altLang="en-US" sz="4000" kern="1200" dirty="0"/>
              </a:p>
            </p:txBody>
          </p:sp>
          <p:sp>
            <p:nvSpPr>
              <p:cNvPr id="58" name="任意多边形: 形状 57">
                <a:extLst>
                  <a:ext uri="{FF2B5EF4-FFF2-40B4-BE49-F238E27FC236}">
                    <a16:creationId xmlns:a16="http://schemas.microsoft.com/office/drawing/2014/main" id="{3CEF6B4F-B096-5A43-5E59-50D6C4798644}"/>
                  </a:ext>
                </a:extLst>
              </p:cNvPr>
              <p:cNvSpPr/>
              <p:nvPr/>
            </p:nvSpPr>
            <p:spPr>
              <a:xfrm>
                <a:off x="7001024" y="4117589"/>
                <a:ext cx="2144620" cy="1110389"/>
              </a:xfrm>
              <a:custGeom>
                <a:avLst/>
                <a:gdLst>
                  <a:gd name="connsiteX0" fmla="*/ 0 w 2144620"/>
                  <a:gd name="connsiteY0" fmla="*/ 0 h 1110389"/>
                  <a:gd name="connsiteX1" fmla="*/ 2144620 w 2144620"/>
                  <a:gd name="connsiteY1" fmla="*/ 0 h 1110389"/>
                  <a:gd name="connsiteX2" fmla="*/ 2144620 w 2144620"/>
                  <a:gd name="connsiteY2" fmla="*/ 1110389 h 1110389"/>
                  <a:gd name="connsiteX3" fmla="*/ 0 w 2144620"/>
                  <a:gd name="connsiteY3" fmla="*/ 1110389 h 1110389"/>
                  <a:gd name="connsiteX4" fmla="*/ 0 w 2144620"/>
                  <a:gd name="connsiteY4" fmla="*/ 0 h 111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4620" h="1110389">
                    <a:moveTo>
                      <a:pt x="0" y="0"/>
                    </a:moveTo>
                    <a:lnTo>
                      <a:pt x="2144620" y="0"/>
                    </a:lnTo>
                    <a:lnTo>
                      <a:pt x="2144620" y="1110389"/>
                    </a:lnTo>
                    <a:lnTo>
                      <a:pt x="0" y="1110389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6195" tIns="36195" rIns="36195" bIns="156688" numCol="1" spcCol="1270" anchor="ctr" anchorCtr="0">
                <a:noAutofit/>
              </a:bodyPr>
              <a:lstStyle/>
              <a:p>
                <a:pPr marL="0" lvl="0" indent="0" algn="ctr" defTabSz="2533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sz="4000" kern="1200" dirty="0" err="1"/>
                  <a:t>elif</a:t>
                </a:r>
                <a:endParaRPr lang="zh-CN" altLang="en-US" sz="4000" kern="1200" dirty="0"/>
              </a:p>
            </p:txBody>
          </p:sp>
          <p:sp>
            <p:nvSpPr>
              <p:cNvPr id="59" name="任意多边形: 形状 58">
                <a:extLst>
                  <a:ext uri="{FF2B5EF4-FFF2-40B4-BE49-F238E27FC236}">
                    <a16:creationId xmlns:a16="http://schemas.microsoft.com/office/drawing/2014/main" id="{FB3037A3-26C1-E2FD-9F7D-C8C2C9DE94F3}"/>
                  </a:ext>
                </a:extLst>
              </p:cNvPr>
              <p:cNvSpPr/>
              <p:nvPr/>
            </p:nvSpPr>
            <p:spPr>
              <a:xfrm>
                <a:off x="9248800" y="2452006"/>
                <a:ext cx="2144620" cy="1110389"/>
              </a:xfrm>
              <a:custGeom>
                <a:avLst/>
                <a:gdLst>
                  <a:gd name="connsiteX0" fmla="*/ 0 w 2144620"/>
                  <a:gd name="connsiteY0" fmla="*/ 0 h 1110389"/>
                  <a:gd name="connsiteX1" fmla="*/ 2144620 w 2144620"/>
                  <a:gd name="connsiteY1" fmla="*/ 0 h 1110389"/>
                  <a:gd name="connsiteX2" fmla="*/ 2144620 w 2144620"/>
                  <a:gd name="connsiteY2" fmla="*/ 1110389 h 1110389"/>
                  <a:gd name="connsiteX3" fmla="*/ 0 w 2144620"/>
                  <a:gd name="connsiteY3" fmla="*/ 1110389 h 1110389"/>
                  <a:gd name="connsiteX4" fmla="*/ 0 w 2144620"/>
                  <a:gd name="connsiteY4" fmla="*/ 0 h 111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4620" h="1110389">
                    <a:moveTo>
                      <a:pt x="0" y="0"/>
                    </a:moveTo>
                    <a:lnTo>
                      <a:pt x="2144620" y="0"/>
                    </a:lnTo>
                    <a:lnTo>
                      <a:pt x="2144620" y="1110389"/>
                    </a:lnTo>
                    <a:lnTo>
                      <a:pt x="0" y="1110389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6195" tIns="36195" rIns="36195" bIns="156688" numCol="1" spcCol="1270" anchor="ctr" anchorCtr="0">
                <a:noAutofit/>
              </a:bodyPr>
              <a:lstStyle/>
              <a:p>
                <a:pPr marL="0" lvl="0" indent="0" algn="ctr" defTabSz="2533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sz="4000" kern="1200" dirty="0"/>
                  <a:t>else</a:t>
                </a:r>
                <a:endParaRPr lang="zh-CN" altLang="en-US" sz="4000" kern="1200" dirty="0"/>
              </a:p>
            </p:txBody>
          </p:sp>
        </p:grp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0DA9C720-1F2E-EEF9-4443-4536CB3914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9700" y="2730500"/>
              <a:ext cx="863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CA5A6D84-632D-1E83-11F0-32BD3915C911}"/>
                </a:ext>
              </a:extLst>
            </p:cNvPr>
            <p:cNvSpPr/>
            <p:nvPr/>
          </p:nvSpPr>
          <p:spPr>
            <a:xfrm>
              <a:off x="3028121" y="2427335"/>
              <a:ext cx="921580" cy="70324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输出</a:t>
              </a:r>
              <a:endParaRPr lang="en-US" altLang="zh-CN" dirty="0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E275F7E1-F9DA-4632-50D3-662D780A602F}"/>
                </a:ext>
              </a:extLst>
            </p:cNvPr>
            <p:cNvSpPr/>
            <p:nvPr/>
          </p:nvSpPr>
          <p:spPr>
            <a:xfrm>
              <a:off x="4624718" y="5764706"/>
              <a:ext cx="758340" cy="11479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输出</a:t>
              </a:r>
              <a:endParaRPr lang="en-US" altLang="zh-CN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B5058FB5-0291-D3D7-7DC7-12392610C520}"/>
                </a:ext>
              </a:extLst>
            </p:cNvPr>
            <p:cNvSpPr/>
            <p:nvPr/>
          </p:nvSpPr>
          <p:spPr>
            <a:xfrm>
              <a:off x="9818929" y="4117588"/>
              <a:ext cx="758340" cy="123818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输出</a:t>
              </a:r>
              <a:endParaRPr lang="en-US" altLang="zh-CN" dirty="0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154E5850-486F-0F48-88AD-DB7800DD3F46}"/>
                </a:ext>
              </a:extLst>
            </p:cNvPr>
            <p:cNvSpPr/>
            <p:nvPr/>
          </p:nvSpPr>
          <p:spPr>
            <a:xfrm>
              <a:off x="7745462" y="5575300"/>
              <a:ext cx="758340" cy="11479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输出</a:t>
              </a:r>
              <a:endParaRPr lang="en-US" altLang="zh-CN" dirty="0"/>
            </a:p>
          </p:txBody>
        </p: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C45556AC-C93C-58B7-C6C2-9EC4D4452731}"/>
                </a:ext>
              </a:extLst>
            </p:cNvPr>
            <p:cNvCxnSpPr>
              <a:cxnSpLocks/>
            </p:cNvCxnSpPr>
            <p:nvPr/>
          </p:nvCxnSpPr>
          <p:spPr>
            <a:xfrm>
              <a:off x="8124632" y="5227978"/>
              <a:ext cx="0" cy="4489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02F546DB-EF3C-EC44-C5A4-8B76AEF2A328}"/>
                </a:ext>
              </a:extLst>
            </p:cNvPr>
            <p:cNvCxnSpPr>
              <a:cxnSpLocks/>
            </p:cNvCxnSpPr>
            <p:nvPr/>
          </p:nvCxnSpPr>
          <p:spPr>
            <a:xfrm>
              <a:off x="10198100" y="3537724"/>
              <a:ext cx="0" cy="5798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7D4EEB6-EDD3-BB96-5186-A21CC6442784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6660894" y="2798674"/>
            <a:ext cx="1" cy="278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7D9CFD3A-8248-290A-E7AA-BEBD72E4E4CB}"/>
              </a:ext>
            </a:extLst>
          </p:cNvPr>
          <p:cNvSpPr/>
          <p:nvPr/>
        </p:nvSpPr>
        <p:spPr>
          <a:xfrm>
            <a:off x="6361998" y="4054074"/>
            <a:ext cx="3833320" cy="2323895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rgbClr val="212121"/>
                </a:solidFill>
              </a:rPr>
              <a:t>A=input()</a:t>
            </a:r>
          </a:p>
          <a:p>
            <a:endParaRPr lang="en-US" altLang="zh-CN" dirty="0">
              <a:solidFill>
                <a:srgbClr val="212121"/>
              </a:solidFill>
            </a:endParaRPr>
          </a:p>
          <a:p>
            <a:r>
              <a:rPr lang="en-US" altLang="zh-CN" sz="1800" dirty="0">
                <a:solidFill>
                  <a:srgbClr val="212121"/>
                </a:solidFill>
              </a:rPr>
              <a:t>If a==4:</a:t>
            </a:r>
          </a:p>
          <a:p>
            <a:r>
              <a:rPr lang="en-US" altLang="zh-CN" sz="1800" dirty="0">
                <a:solidFill>
                  <a:srgbClr val="212121"/>
                </a:solidFill>
              </a:rPr>
              <a:t>	print(4)</a:t>
            </a:r>
          </a:p>
          <a:p>
            <a:r>
              <a:rPr lang="en-US" altLang="zh-CN" sz="1800" dirty="0">
                <a:solidFill>
                  <a:srgbClr val="212121"/>
                </a:solidFill>
              </a:rPr>
              <a:t>Elif a==6</a:t>
            </a:r>
            <a:r>
              <a:rPr lang="zh-CN" altLang="en-US" sz="1800" dirty="0">
                <a:solidFill>
                  <a:srgbClr val="212121"/>
                </a:solidFill>
              </a:rPr>
              <a:t>：</a:t>
            </a:r>
            <a:endParaRPr lang="en-US" altLang="zh-CN" sz="1800" dirty="0">
              <a:solidFill>
                <a:srgbClr val="212121"/>
              </a:solidFill>
            </a:endParaRPr>
          </a:p>
          <a:p>
            <a:r>
              <a:rPr lang="en-US" altLang="zh-CN" sz="1800" dirty="0">
                <a:solidFill>
                  <a:srgbClr val="212121"/>
                </a:solidFill>
              </a:rPr>
              <a:t>	print(6)</a:t>
            </a:r>
          </a:p>
          <a:p>
            <a:r>
              <a:rPr lang="en-US" altLang="zh-CN" sz="1800" dirty="0">
                <a:solidFill>
                  <a:srgbClr val="212121"/>
                </a:solidFill>
              </a:rPr>
              <a:t>Else:</a:t>
            </a:r>
          </a:p>
          <a:p>
            <a:r>
              <a:rPr lang="en-US" altLang="zh-CN" sz="1800" dirty="0">
                <a:solidFill>
                  <a:srgbClr val="212121"/>
                </a:solidFill>
              </a:rPr>
              <a:t>	print(‘</a:t>
            </a:r>
            <a:r>
              <a:rPr lang="zh-CN" altLang="en-US" sz="1800" dirty="0">
                <a:solidFill>
                  <a:srgbClr val="212121"/>
                </a:solidFill>
              </a:rPr>
              <a:t>空</a:t>
            </a:r>
            <a:r>
              <a:rPr lang="en-US" altLang="zh-CN" sz="1800" dirty="0">
                <a:solidFill>
                  <a:srgbClr val="212121"/>
                </a:solidFill>
              </a:rPr>
              <a:t>’)</a:t>
            </a:r>
            <a:endParaRPr lang="zh-CN" altLang="en-US" dirty="0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136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1642</Words>
  <Application>Microsoft Office PowerPoint</Application>
  <PresentationFormat>宽屏</PresentationFormat>
  <Paragraphs>287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sj w</dc:creator>
  <cp:lastModifiedBy>sj w</cp:lastModifiedBy>
  <cp:revision>18</cp:revision>
  <dcterms:created xsi:type="dcterms:W3CDTF">2025-01-21T09:46:51Z</dcterms:created>
  <dcterms:modified xsi:type="dcterms:W3CDTF">2025-02-02T02:06:38Z</dcterms:modified>
</cp:coreProperties>
</file>