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笔记正文" id="{3FF03E46-A03D-450A-ABA9-063E9CEC07D7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8"/>
          </p14:sldIdLst>
        </p14:section>
        <p14:section name="补充" id="{E1D0B153-3592-44BC-B0CD-9AD7815F18DD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0" autoAdjust="0"/>
  </p:normalViewPr>
  <p:slideViewPr>
    <p:cSldViewPr snapToGrid="0">
      <p:cViewPr varScale="1">
        <p:scale>
          <a:sx n="56" d="100"/>
          <a:sy n="56" d="100"/>
        </p:scale>
        <p:origin x="6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82A20-45F5-4F69-B064-0DB04D185519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B3F0-2376-4970-BC42-D51C5DA74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B3F0-2376-4970-BC42-D51C5DA747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B3F0-2376-4970-BC42-D51C5DA747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3919-DAEF-5F85-27E0-BAA580718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F5698-F92A-B383-F895-0EB0A137F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AB58-8676-E7AA-E089-7FCDB479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AFA6-08D4-10BE-535C-A338CD01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07BE1-3D71-E57F-B0E8-03DAC61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0B24-1CB0-351B-6430-D2E6EAD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F3689-6FB6-9CDA-845C-6A9594D9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10A37-9917-951E-8913-6BB56AB9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18BBF-347E-92A4-BA8F-CD476455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0439C-D776-CC8C-CC0D-41E24789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60775-3A68-A843-DFC3-19ED7A4ED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E1D22-47ED-FEF3-4013-E1164792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ADB6-CFBE-C156-529A-B6DCD161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B9B33-4E1E-0B1F-DB7B-F92E8192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5040C-3ACC-2FED-4135-82701682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298E4-9806-D0D0-20EB-098F142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F37FD-DCAB-B88C-8917-034A50E3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9EAC-48EC-2CA1-3AE5-411F8D1B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8176-72CB-3ED2-95D7-442D3958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6C93F-DC0D-3AE4-31C8-C695362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EAF1-8ECA-653F-F63E-73E29FE2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7A2FC-A0FD-537E-FAD2-BCFC8A2F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F8BA-80E3-EF9F-456C-CB2E4A09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A83DD-21CF-BB0A-D18D-4B64FF3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B0577-D6A4-7A70-7B48-A1437FD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7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7D1C1-A716-0175-BEA1-8DF2D828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65A79-ED13-0458-66B3-DB3D3160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057E2-8201-BB9B-6EF7-3694E9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2615C-CDDE-66E4-B5C6-01F1C46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82A9B-018D-3369-E8D4-5C5B1D70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3EDBC-CDA2-139D-D9C2-712045FA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9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FF09-7E3C-E0BE-880B-AB857BB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C758-B3A2-1B31-B5E7-2D25B89A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EE36E-EF49-F63C-1068-C330DEB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B6F787-E2CA-C1E1-4E3C-D99510685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DFCD8-A256-E401-723F-36F9540A2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3B369-D1E8-CB17-6FBA-F6F65562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BEA63-1262-86B7-C92C-CC0BE46C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D7D44-0447-7075-1FAE-43646744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BCB47-E45C-3EFE-836E-96E6F137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4554B-3049-4AB0-C765-D3722286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19980-5B98-231C-2728-2A491568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4F533-0FBE-A7A1-50F2-D30CA76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E1BE6-2413-1F8E-AEDB-9C383CA2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3366E-4E7B-0684-D66E-F88E93D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51A9A-D8E0-EADB-CCC7-76E58FB8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213B-1FC8-3F01-BD55-7E631DAC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99B32-2498-1A7A-47C0-196DEF77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94E25-718D-47E6-DCE8-942F732C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5CDC8-CDFD-6643-445F-FD7B818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82B63-D73E-398B-08A3-E6259D7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B6086-65B4-EA88-B1E7-ADBD4D17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FCBE-4FC6-75C8-915E-CF8B9DDF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68C02-7512-B283-8F86-9576292D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1ADCE-CB77-DC00-0D18-441EB8CD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33F89-F0D5-2D9A-9720-597AC2A6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8818B-408E-C873-A516-B671C2F5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F9A7F-5639-8BD5-877C-BE6F77FE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D12E4-A1C7-D5FE-5892-0D685C7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22839-954C-494D-FE4D-EDE95B96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EDD66-8D5E-ECBD-5E16-194657C6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E1E7-80C3-47BE-9390-0FAF2629ABA0}" type="datetimeFigureOut">
              <a:rPr lang="zh-CN" altLang="en-US" smtClean="0"/>
              <a:t>2025/2/1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D8476-3FB2-4E21-08C7-44498BB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C29D7-8CDB-08DC-14C7-71D67A5D9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E657E6-D24F-782A-1872-06536C1480F2}"/>
              </a:ext>
            </a:extLst>
          </p:cNvPr>
          <p:cNvSpPr txBox="1"/>
          <p:nvPr/>
        </p:nvSpPr>
        <p:spPr>
          <a:xfrm>
            <a:off x="903384" y="561860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zh-CN" altLang="en-US"/>
              <a:t>（关系</a:t>
            </a:r>
            <a:r>
              <a:rPr lang="zh-CN" altLang="en-US" dirty="0"/>
              <a:t>）</a:t>
            </a:r>
            <a:r>
              <a:rPr lang="zh-CN" altLang="en-US"/>
              <a:t>运算符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字符串相比较，是依次比较字符串对应的</a:t>
            </a:r>
            <a:r>
              <a:rPr lang="en-US" altLang="zh-CN" dirty="0">
                <a:highlight>
                  <a:srgbClr val="FFFF00"/>
                </a:highlight>
              </a:rPr>
              <a:t>ASCII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B7D04-B335-7453-085E-F0E6F883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06" y="1348708"/>
            <a:ext cx="6228339" cy="51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8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26976D-85C3-256E-1DB9-85FDEC18E72B}"/>
              </a:ext>
            </a:extLst>
          </p:cNvPr>
          <p:cNvSpPr txBox="1"/>
          <p:nvPr/>
        </p:nvSpPr>
        <p:spPr>
          <a:xfrm>
            <a:off x="2925901" y="292116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补充内容（无序）</a:t>
            </a:r>
          </a:p>
        </p:txBody>
      </p:sp>
    </p:spTree>
    <p:extLst>
      <p:ext uri="{BB962C8B-B14F-4D97-AF65-F5344CB8AC3E}">
        <p14:creationId xmlns:p14="http://schemas.microsoft.com/office/powerpoint/2010/main" val="162252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852773-A3F6-4A10-37BE-2A5223C66DB0}"/>
              </a:ext>
            </a:extLst>
          </p:cNvPr>
          <p:cNvSpPr txBox="1"/>
          <p:nvPr/>
        </p:nvSpPr>
        <p:spPr>
          <a:xfrm>
            <a:off x="508000" y="369455"/>
            <a:ext cx="4828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变量用于占内存</a:t>
            </a:r>
            <a:endParaRPr lang="en-US" altLang="zh-CN" dirty="0"/>
          </a:p>
          <a:p>
            <a:r>
              <a:rPr lang="en-US" altLang="zh-CN" dirty="0"/>
              <a:t>1byte = 8bit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个整数 </a:t>
            </a:r>
            <a:r>
              <a:rPr lang="en-US" altLang="zh-CN" dirty="0"/>
              <a:t>= 4byte = 32bit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N=2</a:t>
            </a:r>
          </a:p>
          <a:p>
            <a:r>
              <a:rPr lang="en-US" altLang="zh-CN" dirty="0"/>
              <a:t>=&gt;0000 0000 0000 0000 0000 0000 0000 0010</a:t>
            </a:r>
          </a:p>
          <a:p>
            <a:r>
              <a:rPr lang="en-US" altLang="zh-CN" dirty="0"/>
              <a:t>N=5</a:t>
            </a:r>
          </a:p>
          <a:p>
            <a:r>
              <a:rPr lang="en-US" altLang="zh-CN" dirty="0"/>
              <a:t>=&gt;0000 0000 0000 0000 0000 0000 0000 1001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9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1B6C3C-A6F5-23D5-44E9-1750547CF1EB}"/>
              </a:ext>
            </a:extLst>
          </p:cNvPr>
          <p:cNvSpPr txBox="1"/>
          <p:nvPr/>
        </p:nvSpPr>
        <p:spPr>
          <a:xfrm>
            <a:off x="163629" y="250257"/>
            <a:ext cx="119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补充常用内置函数：</a:t>
            </a:r>
            <a:endParaRPr lang="en-US" altLang="zh-CN" dirty="0"/>
          </a:p>
          <a:p>
            <a:r>
              <a:rPr lang="en-US" altLang="zh-CN" dirty="0"/>
              <a:t>Abs</a:t>
            </a:r>
            <a:r>
              <a:rPr lang="zh-CN" altLang="en-US" dirty="0"/>
              <a:t>：取绝对值</a:t>
            </a:r>
          </a:p>
        </p:txBody>
      </p:sp>
    </p:spTree>
    <p:extLst>
      <p:ext uri="{BB962C8B-B14F-4D97-AF65-F5344CB8AC3E}">
        <p14:creationId xmlns:p14="http://schemas.microsoft.com/office/powerpoint/2010/main" val="33579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30EC38-358A-F59B-C993-1FE9C4CEAF52}"/>
              </a:ext>
            </a:extLst>
          </p:cNvPr>
          <p:cNvSpPr txBox="1"/>
          <p:nvPr/>
        </p:nvSpPr>
        <p:spPr>
          <a:xfrm>
            <a:off x="0" y="198304"/>
            <a:ext cx="89434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逻辑运算符：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:</a:t>
            </a:r>
            <a:r>
              <a:rPr lang="zh-CN" altLang="en-US" dirty="0"/>
              <a:t>若结果均为非空（零）值，则输出最后变量的值；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</a:t>
            </a:r>
            <a:r>
              <a:rPr lang="en-US" altLang="zh-CN" dirty="0"/>
              <a:t>and</a:t>
            </a:r>
            <a:r>
              <a:rPr lang="zh-CN" altLang="en-US" dirty="0"/>
              <a:t>两边有一边为零，输出结果均为零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此外，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也可运算关系，其两边均为</a:t>
            </a:r>
            <a:r>
              <a:rPr lang="en-US" altLang="zh-CN" dirty="0">
                <a:highlight>
                  <a:srgbClr val="FFFF00"/>
                </a:highlight>
              </a:rPr>
              <a:t>true</a:t>
            </a:r>
            <a:r>
              <a:rPr lang="zh-CN" altLang="en-US" dirty="0">
                <a:highlight>
                  <a:srgbClr val="FFFF00"/>
                </a:highlight>
              </a:rPr>
              <a:t>时返回</a:t>
            </a:r>
            <a:r>
              <a:rPr lang="en-US" altLang="zh-CN" dirty="0">
                <a:highlight>
                  <a:srgbClr val="FFFF00"/>
                </a:highlight>
              </a:rPr>
              <a:t>true</a:t>
            </a:r>
            <a:r>
              <a:rPr lang="zh-CN" altLang="en-US" dirty="0">
                <a:highlight>
                  <a:srgbClr val="FFFF00"/>
                </a:highlight>
              </a:rPr>
              <a:t>，一边为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  <a:r>
              <a:rPr lang="zh-CN" altLang="en-US" dirty="0">
                <a:highlight>
                  <a:srgbClr val="FFFF00"/>
                </a:highlight>
              </a:rPr>
              <a:t>则输出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a=1 ; b=3 print(a and b)	=&gt;3</a:t>
            </a:r>
          </a:p>
          <a:p>
            <a:r>
              <a:rPr lang="en-US" altLang="zh-CN" dirty="0"/>
              <a:t>		a=‘c’ ; b=‘d’ print(a and b)	=&gt;’d’</a:t>
            </a:r>
          </a:p>
          <a:p>
            <a:r>
              <a:rPr lang="en-US" altLang="zh-CN" dirty="0"/>
              <a:t>		a=1 ; b=2 ; c=3 ; d=4 print(a&lt;c and c&gt;b)	=&gt;true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en-US" altLang="zh-CN" dirty="0"/>
              <a:t>:</a:t>
            </a:r>
            <a:r>
              <a:rPr lang="zh-CN" altLang="en-US" dirty="0"/>
              <a:t>若一侧为</a:t>
            </a:r>
            <a:r>
              <a:rPr lang="en-US" altLang="zh-CN" dirty="0"/>
              <a:t>true</a:t>
            </a:r>
            <a:r>
              <a:rPr lang="zh-CN" altLang="en-US" dirty="0"/>
              <a:t>，则为</a:t>
            </a:r>
            <a:r>
              <a:rPr lang="en-US" altLang="zh-CN" dirty="0"/>
              <a:t>true</a:t>
            </a:r>
            <a:r>
              <a:rPr lang="zh-CN" altLang="en-US" dirty="0"/>
              <a:t>；两边均为</a:t>
            </a:r>
            <a:r>
              <a:rPr lang="en-US" altLang="zh-CN" dirty="0"/>
              <a:t>false</a:t>
            </a:r>
            <a:r>
              <a:rPr lang="zh-CN" altLang="en-US" dirty="0"/>
              <a:t>时，输出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若前一项为空（零）值，则继续判断，直到有一项非空并输出此非空值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a=2 ; b=3 print(a or b)	=&gt;2</a:t>
            </a:r>
          </a:p>
          <a:p>
            <a:r>
              <a:rPr lang="en-US" altLang="zh-CN" dirty="0"/>
              <a:t>		a=0 ; b=4 print(a or b)	=&gt;4</a:t>
            </a:r>
          </a:p>
          <a:p>
            <a:r>
              <a:rPr lang="en-US" altLang="zh-CN" dirty="0"/>
              <a:t>		a=1 ; b=2 ; c=3 ; d=4 print(a&lt;c or c&lt;b)	=&gt;true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:</a:t>
            </a:r>
            <a:r>
              <a:rPr lang="zh-CN" altLang="en-US" dirty="0"/>
              <a:t>结果的相反值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a=true</a:t>
            </a:r>
            <a:r>
              <a:rPr lang="zh-CN" altLang="en-US" dirty="0"/>
              <a:t> </a:t>
            </a:r>
            <a:r>
              <a:rPr lang="en-US" altLang="zh-CN" dirty="0"/>
              <a:t>print(not a)		=&gt;false</a:t>
            </a:r>
          </a:p>
          <a:p>
            <a:r>
              <a:rPr lang="en-US" altLang="zh-CN" dirty="0"/>
              <a:t>		a=2 ; b=3 print(not a&lt;b)	</a:t>
            </a:r>
            <a:r>
              <a:rPr lang="en-US" altLang="zh-CN"/>
              <a:t>=&gt;false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BF5BA-3EC3-81AA-BC1A-BCD5756DFE18}"/>
              </a:ext>
            </a:extLst>
          </p:cNvPr>
          <p:cNvSpPr txBox="1"/>
          <p:nvPr/>
        </p:nvSpPr>
        <p:spPr>
          <a:xfrm>
            <a:off x="9451347" y="198304"/>
            <a:ext cx="274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拓展：</a:t>
            </a:r>
            <a:endParaRPr lang="en-US" altLang="zh-CN" sz="1200" dirty="0"/>
          </a:p>
          <a:p>
            <a:r>
              <a:rPr lang="en-US" altLang="zh-CN" sz="1200" dirty="0"/>
              <a:t>Print(‘*’</a:t>
            </a:r>
            <a:r>
              <a:rPr lang="en-US" altLang="zh-CN" sz="1200" dirty="0">
                <a:solidFill>
                  <a:srgbClr val="FF0000"/>
                </a:solidFill>
              </a:rPr>
              <a:t>*20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=&gt;********************</a:t>
            </a:r>
          </a:p>
          <a:p>
            <a:endParaRPr lang="en-US" altLang="zh-CN" sz="1200" dirty="0"/>
          </a:p>
          <a:p>
            <a:r>
              <a:rPr lang="zh-CN" altLang="en-US" sz="1200" dirty="0"/>
              <a:t>此处</a:t>
            </a:r>
            <a:r>
              <a:rPr lang="en-US" altLang="zh-CN" sz="1200" dirty="0">
                <a:solidFill>
                  <a:srgbClr val="FF0000"/>
                </a:solidFill>
              </a:rPr>
              <a:t>*_</a:t>
            </a:r>
            <a:r>
              <a:rPr lang="zh-CN" altLang="en-US" sz="1200" dirty="0"/>
              <a:t>为重复多少次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And </a:t>
            </a:r>
            <a:r>
              <a:rPr lang="zh-CN" altLang="en-US" sz="1200" dirty="0"/>
              <a:t>和 </a:t>
            </a:r>
            <a:r>
              <a:rPr lang="en-US" altLang="zh-CN" sz="1200" dirty="0"/>
              <a:t>Or</a:t>
            </a:r>
          </a:p>
          <a:p>
            <a:r>
              <a:rPr lang="en-US" altLang="zh-CN" sz="1200" dirty="0"/>
              <a:t>And</a:t>
            </a:r>
            <a:r>
              <a:rPr lang="zh-CN" altLang="en-US" sz="1200" dirty="0"/>
              <a:t>：把变量判断完后再</a:t>
            </a:r>
            <a:endParaRPr lang="en-US" altLang="zh-CN" sz="1200" dirty="0"/>
          </a:p>
          <a:p>
            <a:r>
              <a:rPr lang="zh-CN" altLang="en-US" sz="1200" dirty="0"/>
              <a:t>分析并输出</a:t>
            </a:r>
            <a:endParaRPr lang="en-US" altLang="zh-CN" sz="1200" dirty="0"/>
          </a:p>
          <a:p>
            <a:r>
              <a:rPr lang="en-US" altLang="zh-CN" sz="1200" dirty="0"/>
              <a:t>Or</a:t>
            </a:r>
            <a:r>
              <a:rPr lang="zh-CN" altLang="en-US" sz="1200" dirty="0"/>
              <a:t>：边读取边判断，有</a:t>
            </a:r>
            <a:endParaRPr lang="en-US" altLang="zh-CN" sz="1200" dirty="0"/>
          </a:p>
          <a:p>
            <a:r>
              <a:rPr lang="en-US" altLang="zh-CN" sz="1200" dirty="0"/>
              <a:t>True</a:t>
            </a:r>
            <a:r>
              <a:rPr lang="zh-CN" altLang="en-US" sz="1200" dirty="0"/>
              <a:t>则输出</a:t>
            </a:r>
            <a:r>
              <a:rPr lang="en-US" altLang="zh-CN" sz="1200" dirty="0"/>
              <a:t>True</a:t>
            </a:r>
          </a:p>
          <a:p>
            <a:endParaRPr lang="en-US" altLang="zh-CN" sz="1200" dirty="0"/>
          </a:p>
          <a:p>
            <a:r>
              <a:rPr lang="zh-CN" altLang="en-US" sz="1200" dirty="0"/>
              <a:t>应用：</a:t>
            </a:r>
            <a:endParaRPr lang="en-US" altLang="zh-CN" sz="1200" dirty="0"/>
          </a:p>
          <a:p>
            <a:r>
              <a:rPr lang="en-US" altLang="zh-CN" sz="1200" dirty="0"/>
              <a:t>And:</a:t>
            </a:r>
          </a:p>
          <a:p>
            <a:r>
              <a:rPr lang="en-US" altLang="zh-CN" sz="1200" dirty="0" err="1"/>
              <a:t>Useename</a:t>
            </a:r>
            <a:r>
              <a:rPr lang="en-US" altLang="zh-CN" sz="1200" dirty="0"/>
              <a:t>==‘’ and password==‘’</a:t>
            </a:r>
          </a:p>
          <a:p>
            <a:r>
              <a:rPr lang="en-US" altLang="zh-CN" sz="1200" dirty="0"/>
              <a:t>or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账户 </a:t>
            </a:r>
            <a:r>
              <a:rPr lang="en-US" altLang="zh-CN" sz="1200" dirty="0"/>
              <a:t>or </a:t>
            </a:r>
            <a:r>
              <a:rPr lang="zh-CN" altLang="en-US" sz="1200" dirty="0"/>
              <a:t>手机号</a:t>
            </a:r>
            <a:r>
              <a:rPr lang="en-US" altLang="zh-CN" sz="1200" dirty="0"/>
              <a:t>+</a:t>
            </a:r>
            <a:r>
              <a:rPr lang="zh-CN" altLang="en-US" sz="1200" dirty="0"/>
              <a:t>密码</a:t>
            </a:r>
            <a:endParaRPr lang="en-US" altLang="zh-CN" sz="12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137850-24DC-B272-26DA-8D417A84C4DB}"/>
              </a:ext>
            </a:extLst>
          </p:cNvPr>
          <p:cNvCxnSpPr>
            <a:cxnSpLocks/>
          </p:cNvCxnSpPr>
          <p:nvPr/>
        </p:nvCxnSpPr>
        <p:spPr>
          <a:xfrm>
            <a:off x="9151721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813259-E204-E085-802A-D7D72A78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79993"/>
              </p:ext>
            </p:extLst>
          </p:nvPr>
        </p:nvGraphicFramePr>
        <p:xfrm>
          <a:off x="6096000" y="768357"/>
          <a:ext cx="574349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63">
                  <a:extLst>
                    <a:ext uri="{9D8B030D-6E8A-4147-A177-3AD203B41FA5}">
                      <a16:colId xmlns:a16="http://schemas.microsoft.com/office/drawing/2014/main" val="2623863899"/>
                    </a:ext>
                  </a:extLst>
                </a:gridCol>
                <a:gridCol w="2871029">
                  <a:extLst>
                    <a:ext uri="{9D8B030D-6E8A-4147-A177-3AD203B41FA5}">
                      <a16:colId xmlns:a16="http://schemas.microsoft.com/office/drawing/2014/main" val="2617262518"/>
                    </a:ext>
                  </a:extLst>
                </a:gridCol>
              </a:tblGrid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格式（占位）符号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08561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%%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输出</a:t>
                      </a: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</a:t>
                      </a:r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11083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%s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05881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有符号十进制整数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20086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%f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1653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%c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45289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70134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07538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十六进制整数（小写字母</a:t>
                      </a:r>
                      <a:r>
                        <a:rPr lang="en-US" altLang="zh-CN" dirty="0"/>
                        <a:t>0x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1959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十六进制整数（大写字母</a:t>
                      </a:r>
                      <a:r>
                        <a:rPr lang="en-US" altLang="zh-CN" dirty="0"/>
                        <a:t>0X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20780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科学计数法（小写‘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81494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科学计数法（大写‘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9485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%f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%e</a:t>
                      </a:r>
                      <a:r>
                        <a:rPr lang="zh-CN" altLang="en-US" dirty="0"/>
                        <a:t>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86276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%F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%E</a:t>
                      </a:r>
                      <a:r>
                        <a:rPr lang="zh-CN" altLang="en-US" dirty="0"/>
                        <a:t>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5412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285967A-8370-89CA-6CEF-0BE487DB1753}"/>
              </a:ext>
            </a:extLst>
          </p:cNvPr>
          <p:cNvSpPr txBox="1"/>
          <p:nvPr/>
        </p:nvSpPr>
        <p:spPr>
          <a:xfrm>
            <a:off x="73648" y="1429966"/>
            <a:ext cx="6022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age=18</a:t>
            </a:r>
          </a:p>
          <a:p>
            <a:r>
              <a:rPr lang="en-US" altLang="zh-CN" dirty="0"/>
              <a:t>	name=‘</a:t>
            </a:r>
            <a:r>
              <a:rPr lang="en-US" altLang="zh-CN" dirty="0" err="1"/>
              <a:t>ethan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	print(“</a:t>
            </a:r>
            <a:r>
              <a:rPr lang="zh-CN" altLang="en-US" dirty="0"/>
              <a:t>我的名字是</a:t>
            </a:r>
            <a:r>
              <a:rPr lang="en-US" altLang="zh-CN" dirty="0"/>
              <a:t>%s</a:t>
            </a:r>
            <a:r>
              <a:rPr lang="zh-CN" altLang="en-US" dirty="0"/>
              <a:t>，年龄是</a:t>
            </a:r>
            <a:r>
              <a:rPr lang="en-US" altLang="zh-CN" dirty="0"/>
              <a:t>%d” %</a:t>
            </a:r>
            <a:r>
              <a:rPr lang="zh-CN" altLang="en-US" dirty="0"/>
              <a:t>（</a:t>
            </a:r>
            <a:r>
              <a:rPr lang="en-US" altLang="zh-CN" dirty="0" err="1"/>
              <a:t>name,age</a:t>
            </a:r>
            <a:r>
              <a:rPr lang="zh-CN" altLang="en-US" dirty="0"/>
              <a:t>）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	=&gt;</a:t>
            </a:r>
            <a:r>
              <a:rPr lang="zh-CN" altLang="en-US" dirty="0"/>
              <a:t>我的名字是</a:t>
            </a:r>
            <a:r>
              <a:rPr lang="en-US" altLang="zh-CN" dirty="0" err="1"/>
              <a:t>ethan</a:t>
            </a:r>
            <a:r>
              <a:rPr lang="zh-CN" altLang="en-US" dirty="0"/>
              <a:t>，年龄是</a:t>
            </a:r>
            <a:r>
              <a:rPr lang="en-US" altLang="zh-CN" dirty="0"/>
              <a:t>18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%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——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——··· ···</a:t>
            </a:r>
            <a:r>
              <a:rPr lang="zh-CN" altLang="en-US" dirty="0">
                <a:highlight>
                  <a:srgbClr val="FFFF00"/>
                </a:highlight>
              </a:rPr>
              <a:t>）内‘</a:t>
            </a:r>
            <a:r>
              <a:rPr lang="en-US" altLang="zh-CN" dirty="0">
                <a:highlight>
                  <a:srgbClr val="FFFF00"/>
                </a:highlight>
              </a:rPr>
              <a:t>——</a:t>
            </a:r>
            <a:r>
              <a:rPr lang="zh-CN" altLang="en-US" dirty="0">
                <a:highlight>
                  <a:srgbClr val="FFFF00"/>
                </a:highlight>
              </a:rPr>
              <a:t>’应与前文对应。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%s</a:t>
            </a:r>
            <a:r>
              <a:rPr lang="zh-CN" altLang="en-US" dirty="0">
                <a:solidFill>
                  <a:srgbClr val="FF0000"/>
                </a:solidFill>
              </a:rPr>
              <a:t>会进行类型转化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%._f</a:t>
            </a:r>
            <a:r>
              <a:rPr lang="zh-CN" altLang="en-US" dirty="0">
                <a:solidFill>
                  <a:srgbClr val="FF0000"/>
                </a:solidFill>
              </a:rPr>
              <a:t>表示保留几位小数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70BF6-9C7A-6D17-AE62-2662A5603D49}"/>
              </a:ext>
            </a:extLst>
          </p:cNvPr>
          <p:cNvSpPr txBox="1"/>
          <p:nvPr/>
        </p:nvSpPr>
        <p:spPr>
          <a:xfrm>
            <a:off x="352508" y="2451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占位符</a:t>
            </a:r>
          </a:p>
        </p:txBody>
      </p:sp>
    </p:spTree>
    <p:extLst>
      <p:ext uri="{BB962C8B-B14F-4D97-AF65-F5344CB8AC3E}">
        <p14:creationId xmlns:p14="http://schemas.microsoft.com/office/powerpoint/2010/main" val="2135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63440B-CC96-72DC-D124-0E8CFDE4586F}"/>
              </a:ext>
            </a:extLst>
          </p:cNvPr>
          <p:cNvGrpSpPr/>
          <p:nvPr/>
        </p:nvGrpSpPr>
        <p:grpSpPr>
          <a:xfrm>
            <a:off x="8031014" y="365376"/>
            <a:ext cx="3066471" cy="5003863"/>
            <a:chOff x="3676319" y="365376"/>
            <a:chExt cx="3066471" cy="50038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A7536B9-94DD-FB4C-428D-2824775E51CC}"/>
                </a:ext>
              </a:extLst>
            </p:cNvPr>
            <p:cNvSpPr txBox="1"/>
            <p:nvPr/>
          </p:nvSpPr>
          <p:spPr>
            <a:xfrm>
              <a:off x="3676319" y="365376"/>
              <a:ext cx="30664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进制：</a:t>
              </a:r>
              <a:endParaRPr lang="en-US" altLang="zh-CN" sz="2800" dirty="0"/>
            </a:p>
            <a:p>
              <a:r>
                <a:rPr lang="zh-CN" altLang="en-US" sz="2800" dirty="0"/>
                <a:t>十进制：</a:t>
              </a:r>
              <a:r>
                <a:rPr lang="en-US" altLang="zh-CN" sz="2800" dirty="0"/>
                <a:t>dec</a:t>
              </a:r>
            </a:p>
            <a:p>
              <a:r>
                <a:rPr lang="zh-CN" altLang="en-US" sz="2800" dirty="0"/>
                <a:t>八进制：</a:t>
              </a:r>
              <a:r>
                <a:rPr lang="en-US" altLang="zh-CN" sz="2800" dirty="0"/>
                <a:t>oct</a:t>
              </a:r>
            </a:p>
            <a:p>
              <a:r>
                <a:rPr lang="zh-CN" altLang="en-US" sz="2800" dirty="0"/>
                <a:t>二进制：</a:t>
              </a:r>
              <a:r>
                <a:rPr lang="en-US" altLang="zh-CN" sz="2800" dirty="0"/>
                <a:t>bin</a:t>
              </a:r>
            </a:p>
            <a:p>
              <a:r>
                <a:rPr lang="zh-CN" altLang="en-US" sz="2800" dirty="0"/>
                <a:t>十六进制：</a:t>
              </a:r>
              <a:r>
                <a:rPr lang="en-US" altLang="zh-CN" sz="2800" dirty="0"/>
                <a:t>hex</a:t>
              </a:r>
              <a:endParaRPr lang="en-US" altLang="zh-CN" sz="20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FD7694-2201-E56B-091C-7F2CD91DD678}"/>
                </a:ext>
              </a:extLst>
            </p:cNvPr>
            <p:cNvSpPr txBox="1"/>
            <p:nvPr/>
          </p:nvSpPr>
          <p:spPr>
            <a:xfrm>
              <a:off x="3676319" y="3553357"/>
              <a:ext cx="23090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前缀：</a:t>
              </a:r>
              <a:endParaRPr lang="en-US" altLang="zh-CN" sz="2800" dirty="0"/>
            </a:p>
            <a:p>
              <a:r>
                <a:rPr lang="en-US" altLang="zh-CN" sz="2800" dirty="0"/>
                <a:t>0b</a:t>
              </a:r>
              <a:r>
                <a:rPr lang="zh-CN" altLang="en-US" sz="2800" dirty="0"/>
                <a:t>：二进制</a:t>
              </a:r>
              <a:endParaRPr lang="en-US" altLang="zh-CN" sz="2800" dirty="0"/>
            </a:p>
            <a:p>
              <a:r>
                <a:rPr lang="en-US" altLang="zh-CN" sz="2800" dirty="0"/>
                <a:t>0o</a:t>
              </a:r>
              <a:r>
                <a:rPr lang="zh-CN" altLang="en-US" sz="2800" dirty="0"/>
                <a:t>：八进制</a:t>
              </a:r>
              <a:endParaRPr lang="en-US" altLang="zh-CN" sz="2800" dirty="0"/>
            </a:p>
            <a:p>
              <a:r>
                <a:rPr lang="en-US" altLang="zh-CN" sz="2800" dirty="0"/>
                <a:t>0x</a:t>
              </a:r>
              <a:r>
                <a:rPr lang="zh-CN" altLang="en-US" sz="2800" dirty="0"/>
                <a:t>：十六进制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6B39A2-5F9E-3649-3400-6AA13513FD02}"/>
              </a:ext>
            </a:extLst>
          </p:cNvPr>
          <p:cNvSpPr txBox="1"/>
          <p:nvPr/>
        </p:nvSpPr>
        <p:spPr>
          <a:xfrm>
            <a:off x="1015953" y="2907027"/>
            <a:ext cx="43147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二进制与十六进制互转：</a:t>
            </a:r>
            <a:endParaRPr lang="en-US" altLang="zh-CN" sz="2800" dirty="0"/>
          </a:p>
          <a:p>
            <a:r>
              <a:rPr lang="zh-CN" altLang="en-US" sz="2800" dirty="0"/>
              <a:t>四位一对</a:t>
            </a:r>
            <a:endParaRPr lang="en-US" altLang="zh-CN" sz="2800" dirty="0"/>
          </a:p>
          <a:p>
            <a:r>
              <a:rPr lang="en-US" altLang="zh-CN" sz="2800" dirty="0"/>
              <a:t>AB5 &lt;-&gt; 0110 0111 0110</a:t>
            </a:r>
          </a:p>
          <a:p>
            <a:endParaRPr lang="en-US" altLang="zh-CN" sz="2800" dirty="0"/>
          </a:p>
          <a:p>
            <a:r>
              <a:rPr lang="zh-CN" altLang="en-US" sz="2800" dirty="0"/>
              <a:t>二进制与八进制互转：</a:t>
            </a:r>
            <a:endParaRPr lang="en-US" altLang="zh-CN" sz="2800" dirty="0"/>
          </a:p>
          <a:p>
            <a:r>
              <a:rPr lang="zh-CN" altLang="en-US" sz="2800" dirty="0"/>
              <a:t>三位一对    </a:t>
            </a:r>
            <a:endParaRPr lang="en-US" altLang="zh-CN" sz="2800" dirty="0"/>
          </a:p>
          <a:p>
            <a:r>
              <a:rPr lang="en-US" altLang="zh-CN" sz="2800" dirty="0"/>
              <a:t>523 &lt;-&gt; 101 010 011</a:t>
            </a:r>
            <a:endParaRPr lang="zh-CN" altLang="en-US" sz="28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EFA0D8-DC94-1EB7-200E-55EE9928B12C}"/>
              </a:ext>
            </a:extLst>
          </p:cNvPr>
          <p:cNvCxnSpPr/>
          <p:nvPr/>
        </p:nvCxnSpPr>
        <p:spPr>
          <a:xfrm>
            <a:off x="6640830" y="0"/>
            <a:ext cx="8001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781CF1-85D4-EC83-3708-B5E056558370}"/>
              </a:ext>
            </a:extLst>
          </p:cNvPr>
          <p:cNvSpPr txBox="1"/>
          <p:nvPr/>
        </p:nvSpPr>
        <p:spPr>
          <a:xfrm>
            <a:off x="0" y="673152"/>
            <a:ext cx="6346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altLang="zh-CN" sz="3600" dirty="0">
                <a:highlight>
                  <a:srgbClr val="FFFF00"/>
                </a:highlight>
              </a:rPr>
              <a:t>1      1     1     1      1  1  1  1</a:t>
            </a:r>
          </a:p>
          <a:p>
            <a:pPr lvl="1" algn="ctr"/>
            <a:r>
              <a:rPr lang="en-US" altLang="zh-CN" sz="3600" dirty="0">
                <a:highlight>
                  <a:srgbClr val="FFFF00"/>
                </a:highlight>
              </a:rPr>
              <a:t>128   64   32   16     8  4  2  1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957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C5F8D-1569-C4FB-16A8-6508D14B7754}"/>
              </a:ext>
            </a:extLst>
          </p:cNvPr>
          <p:cNvSpPr txBox="1"/>
          <p:nvPr/>
        </p:nvSpPr>
        <p:spPr>
          <a:xfrm>
            <a:off x="332509" y="193964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位运算符（补充）：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针对二进制进行的运算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类似于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08726C-BAFA-FF0E-D60C-F28C4809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53896"/>
              </p:ext>
            </p:extLst>
          </p:nvPr>
        </p:nvGraphicFramePr>
        <p:xfrm>
          <a:off x="3904537" y="649175"/>
          <a:ext cx="8112365" cy="601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40">
                  <a:extLst>
                    <a:ext uri="{9D8B030D-6E8A-4147-A177-3AD203B41FA5}">
                      <a16:colId xmlns:a16="http://schemas.microsoft.com/office/drawing/2014/main" val="2839600225"/>
                    </a:ext>
                  </a:extLst>
                </a:gridCol>
                <a:gridCol w="4573915">
                  <a:extLst>
                    <a:ext uri="{9D8B030D-6E8A-4147-A177-3AD203B41FA5}">
                      <a16:colId xmlns:a16="http://schemas.microsoft.com/office/drawing/2014/main" val="337180279"/>
                    </a:ext>
                  </a:extLst>
                </a:gridCol>
                <a:gridCol w="2433710">
                  <a:extLst>
                    <a:ext uri="{9D8B030D-6E8A-4147-A177-3AD203B41FA5}">
                      <a16:colId xmlns:a16="http://schemas.microsoft.com/office/drawing/2014/main" val="4281449848"/>
                    </a:ext>
                  </a:extLst>
                </a:gridCol>
              </a:tblGrid>
              <a:tr h="573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位运算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示例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05386360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&amp;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按位与运算符：参与运算的两个值，如果两个值都为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，则该位为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，否则为</a:t>
                      </a:r>
                      <a:r>
                        <a:rPr lang="en-US" altLang="zh-CN" sz="1600" dirty="0"/>
                        <a:t>0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a&amp;b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12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0000 1100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310776427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|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按位与运算符：只要对应的两个二进位有一个为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时，结果就为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 err="1"/>
                        <a:t>a|b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61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0011 1101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57188890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^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按位异或运算符：当对应的二进位相异时，结果为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 err="1"/>
                        <a:t>a^b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49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0011 0001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32291004"/>
                  </a:ext>
                </a:extLst>
              </a:tr>
              <a:tr h="1159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~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按位取反运算符：对数据的每个二进位取反，即把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变为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，把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变为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~x</a:t>
                      </a:r>
                      <a:r>
                        <a:rPr lang="zh-CN" altLang="en-US" sz="1600" dirty="0"/>
                        <a:t>类似于</a:t>
                      </a:r>
                      <a:r>
                        <a:rPr lang="en-US" altLang="zh-CN" sz="1600" dirty="0"/>
                        <a:t>-x-1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~a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-61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1100 0011</a:t>
                      </a:r>
                      <a:r>
                        <a:rPr lang="zh-CN" altLang="en-US" sz="1600" dirty="0"/>
                        <a:t>，在一个有符号数的补码形式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094796915"/>
                  </a:ext>
                </a:extLst>
              </a:tr>
              <a:tr h="1159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&lt;&lt;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左移动运算符：运算数的各二进位全部左移若干位，由</a:t>
                      </a:r>
                      <a:r>
                        <a:rPr lang="en-US" altLang="zh-CN" sz="1600" dirty="0"/>
                        <a:t>&lt;&lt;</a:t>
                      </a:r>
                      <a:r>
                        <a:rPr lang="zh-CN" altLang="en-US" sz="1600" dirty="0"/>
                        <a:t>右边的数字指定了左移的位数，高位丢弃，低位补零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a&lt;&lt;2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240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1111 0000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717578212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&gt;&gt;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右移运算符：把“</a:t>
                      </a:r>
                      <a:r>
                        <a:rPr lang="en-US" altLang="zh-CN" sz="1600" dirty="0"/>
                        <a:t>&gt;&gt;</a:t>
                      </a:r>
                      <a:r>
                        <a:rPr lang="zh-CN" altLang="en-US" sz="1600" dirty="0"/>
                        <a:t>”左边的运算数的各二进位全部右移若干位，</a:t>
                      </a:r>
                      <a:r>
                        <a:rPr lang="en-US" altLang="zh-CN" sz="1600" dirty="0"/>
                        <a:t>&gt;&gt;</a:t>
                      </a:r>
                      <a:r>
                        <a:rPr lang="zh-CN" altLang="en-US" sz="1600" dirty="0"/>
                        <a:t>右边的数字指定了移动的位数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a&gt;&gt;2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15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0000 1111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442597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5E5DF7-F200-6763-85F4-5EED113BE95A}"/>
              </a:ext>
            </a:extLst>
          </p:cNvPr>
          <p:cNvSpPr txBox="1"/>
          <p:nvPr/>
        </p:nvSpPr>
        <p:spPr>
          <a:xfrm>
            <a:off x="0" y="1785462"/>
            <a:ext cx="395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	a=0011 1100 //66</a:t>
            </a:r>
            <a:r>
              <a:rPr lang="zh-CN" altLang="en-US" dirty="0"/>
              <a:t>的二进制</a:t>
            </a:r>
            <a:endParaRPr lang="en-US" altLang="zh-CN" dirty="0"/>
          </a:p>
          <a:p>
            <a:r>
              <a:rPr lang="en-US" altLang="zh-CN" dirty="0"/>
              <a:t>	b=0000 1101 //13</a:t>
            </a:r>
            <a:r>
              <a:rPr lang="zh-CN" altLang="en-US" dirty="0"/>
              <a:t>的二进制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705968-56D4-C560-16EF-A9A597AB3BC7}"/>
              </a:ext>
            </a:extLst>
          </p:cNvPr>
          <p:cNvSpPr txBox="1"/>
          <p:nvPr/>
        </p:nvSpPr>
        <p:spPr>
          <a:xfrm>
            <a:off x="157018" y="9236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位运算（续）：运算输出为十进制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C7CDD-51A2-29ED-7034-3A9415BCFB3D}"/>
              </a:ext>
            </a:extLst>
          </p:cNvPr>
          <p:cNvSpPr txBox="1"/>
          <p:nvPr/>
        </p:nvSpPr>
        <p:spPr>
          <a:xfrm>
            <a:off x="157018" y="615581"/>
            <a:ext cx="27190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例子：</a:t>
            </a:r>
            <a:endParaRPr lang="en-US" altLang="zh-CN" sz="1400" dirty="0"/>
          </a:p>
          <a:p>
            <a:r>
              <a:rPr lang="en-US" altLang="zh-CN" sz="1400" dirty="0"/>
              <a:t>&amp;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0  1  1  0		0  1  1  0</a:t>
            </a:r>
          </a:p>
          <a:p>
            <a:r>
              <a:rPr lang="en-US" altLang="zh-CN" sz="1400" dirty="0"/>
              <a:t>      &amp;		&amp; &amp; &amp; &amp;</a:t>
            </a:r>
          </a:p>
          <a:p>
            <a:r>
              <a:rPr lang="en-US" altLang="zh-CN" sz="1400" dirty="0"/>
              <a:t>0  0  1  0		0  0  1  0</a:t>
            </a:r>
          </a:p>
          <a:p>
            <a:r>
              <a:rPr lang="en-US" altLang="zh-CN" sz="1400" dirty="0"/>
              <a:t>      =		= = =  =</a:t>
            </a:r>
          </a:p>
          <a:p>
            <a:r>
              <a:rPr lang="en-US" altLang="zh-CN" sz="1400" dirty="0"/>
              <a:t>0  0  1  0		0  0  1  0</a:t>
            </a:r>
          </a:p>
          <a:p>
            <a:r>
              <a:rPr lang="zh-CN" altLang="en-US" sz="1400" dirty="0"/>
              <a:t>对应二进位相与，得结果</a:t>
            </a:r>
            <a:endParaRPr lang="en-US" altLang="zh-CN" sz="1400" dirty="0"/>
          </a:p>
          <a:p>
            <a:r>
              <a:rPr lang="en-US" altLang="zh-CN" sz="1400" dirty="0"/>
              <a:t>5&amp;9</a:t>
            </a:r>
          </a:p>
          <a:p>
            <a:r>
              <a:rPr lang="en-US" altLang="zh-CN" sz="1400" dirty="0"/>
              <a:t>0  1  0  1</a:t>
            </a:r>
          </a:p>
          <a:p>
            <a:r>
              <a:rPr lang="en-US" altLang="zh-CN" sz="1400" dirty="0"/>
              <a:t>      &amp;</a:t>
            </a:r>
          </a:p>
          <a:p>
            <a:r>
              <a:rPr lang="en-US" altLang="zh-CN" sz="1400" dirty="0"/>
              <a:t>1  0  0  1</a:t>
            </a:r>
          </a:p>
          <a:p>
            <a:r>
              <a:rPr lang="en-US" altLang="zh-CN" sz="1400" dirty="0"/>
              <a:t>      =</a:t>
            </a:r>
          </a:p>
          <a:p>
            <a:r>
              <a:rPr lang="en-US" altLang="zh-CN" sz="1400" dirty="0"/>
              <a:t>0  0  0  1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7A650C-B127-9728-F032-CDF16EF31C36}"/>
              </a:ext>
            </a:extLst>
          </p:cNvPr>
          <p:cNvSpPr txBox="1"/>
          <p:nvPr/>
        </p:nvSpPr>
        <p:spPr>
          <a:xfrm>
            <a:off x="3113550" y="615581"/>
            <a:ext cx="310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例子：</a:t>
            </a:r>
            <a:endParaRPr lang="en-US" altLang="zh-CN" sz="1400" dirty="0"/>
          </a:p>
          <a:p>
            <a:r>
              <a:rPr lang="en-US" altLang="zh-CN" sz="1400" dirty="0"/>
              <a:t>~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                                           ~</a:t>
            </a:r>
          </a:p>
          <a:p>
            <a:r>
              <a:rPr lang="en-US" altLang="zh-CN" sz="1400" dirty="0"/>
              <a:t>                                     0  1  1  1  =  7</a:t>
            </a:r>
          </a:p>
          <a:p>
            <a:r>
              <a:rPr lang="en-US" altLang="zh-CN" sz="1400" dirty="0"/>
              <a:t>                                           =</a:t>
            </a:r>
          </a:p>
          <a:p>
            <a:r>
              <a:rPr lang="zh-CN" altLang="en-US" sz="1400" dirty="0"/>
              <a:t>补全：           </a:t>
            </a:r>
            <a:r>
              <a:rPr lang="en-US" altLang="zh-CN" sz="1400" dirty="0"/>
              <a:t>0  0  0  0  0  1  1  1</a:t>
            </a:r>
          </a:p>
          <a:p>
            <a:r>
              <a:rPr lang="zh-CN" altLang="en-US" sz="1400" dirty="0"/>
              <a:t>前四位取反：</a:t>
            </a:r>
            <a:r>
              <a:rPr lang="en-US" altLang="zh-CN" sz="1400" dirty="0"/>
              <a:t>1  1  1  1  1  0  0  0</a:t>
            </a:r>
          </a:p>
          <a:p>
            <a:r>
              <a:rPr lang="zh-CN" altLang="en-US" sz="1400" dirty="0"/>
              <a:t>后四位加一：</a:t>
            </a:r>
            <a:r>
              <a:rPr lang="en-US" altLang="zh-CN" sz="1400" dirty="0"/>
              <a:t>1  1  1  1  0  1  1  1</a:t>
            </a:r>
          </a:p>
          <a:p>
            <a:r>
              <a:rPr lang="zh-CN" altLang="en-US" sz="1400" dirty="0"/>
              <a:t>再取反           </a:t>
            </a:r>
            <a:r>
              <a:rPr lang="en-US" altLang="zh-CN" sz="1400" dirty="0"/>
              <a:t>0  0  0  0  1  0  0  0 = -8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2625102-13C1-E058-EAB0-AF30782337C2}"/>
              </a:ext>
            </a:extLst>
          </p:cNvPr>
          <p:cNvCxnSpPr>
            <a:cxnSpLocks/>
          </p:cNvCxnSpPr>
          <p:nvPr/>
        </p:nvCxnSpPr>
        <p:spPr>
          <a:xfrm>
            <a:off x="0" y="461695"/>
            <a:ext cx="12256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BF06D8-6541-184D-52F7-4EC7D2F53888}"/>
              </a:ext>
            </a:extLst>
          </p:cNvPr>
          <p:cNvCxnSpPr/>
          <p:nvPr/>
        </p:nvCxnSpPr>
        <p:spPr>
          <a:xfrm>
            <a:off x="2994790" y="461694"/>
            <a:ext cx="0" cy="6396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F647DB-AD92-EA6A-6FC2-29B55502CCDD}"/>
              </a:ext>
            </a:extLst>
          </p:cNvPr>
          <p:cNvCxnSpPr/>
          <p:nvPr/>
        </p:nvCxnSpPr>
        <p:spPr>
          <a:xfrm>
            <a:off x="6216074" y="461693"/>
            <a:ext cx="0" cy="6396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1D51067-BB18-5D9A-AA11-5F7EC449AFCD}"/>
              </a:ext>
            </a:extLst>
          </p:cNvPr>
          <p:cNvSpPr txBox="1"/>
          <p:nvPr/>
        </p:nvSpPr>
        <p:spPr>
          <a:xfrm>
            <a:off x="6216074" y="615581"/>
            <a:ext cx="55707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已知十进制负数求二进制负数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正数的原码 </a:t>
            </a:r>
            <a:r>
              <a:rPr lang="en-US" altLang="zh-CN" sz="1400" dirty="0"/>
              <a:t>》 2.</a:t>
            </a:r>
            <a:r>
              <a:rPr lang="zh-CN" altLang="en-US" sz="1400" dirty="0"/>
              <a:t>原码取反 </a:t>
            </a:r>
            <a:r>
              <a:rPr lang="en-US" altLang="zh-CN" sz="1400" dirty="0"/>
              <a:t>》 3.</a:t>
            </a:r>
            <a:r>
              <a:rPr lang="zh-CN" altLang="en-US" sz="1400" dirty="0"/>
              <a:t>加一</a:t>
            </a:r>
            <a:endParaRPr lang="en-US" altLang="zh-CN" sz="1400" dirty="0"/>
          </a:p>
          <a:p>
            <a:r>
              <a:rPr lang="zh-CN" altLang="en-US" sz="1400" dirty="0"/>
              <a:t>例子：</a:t>
            </a:r>
            <a:r>
              <a:rPr lang="en-US" altLang="zh-CN" sz="1400" dirty="0"/>
              <a:t>-7</a:t>
            </a:r>
            <a:r>
              <a:rPr lang="zh-CN" altLang="en-US" sz="1400" dirty="0"/>
              <a:t>的进制</a:t>
            </a:r>
            <a:endParaRPr lang="en-US" altLang="zh-CN" sz="1400" dirty="0"/>
          </a:p>
          <a:p>
            <a:r>
              <a:rPr lang="zh-CN" altLang="en-US" sz="1400" dirty="0"/>
              <a:t>先求</a:t>
            </a:r>
            <a:r>
              <a:rPr lang="en-US" altLang="zh-CN" sz="1400" dirty="0"/>
              <a:t>+7</a:t>
            </a:r>
            <a:r>
              <a:rPr lang="zh-CN" altLang="en-US" sz="1400" dirty="0"/>
              <a:t>的二进制</a:t>
            </a:r>
            <a:endParaRPr lang="en-US" altLang="zh-CN" sz="1400" dirty="0"/>
          </a:p>
          <a:p>
            <a:r>
              <a:rPr lang="en-US" altLang="zh-CN" sz="1400" dirty="0"/>
              <a:t>0000 0111 </a:t>
            </a:r>
            <a:r>
              <a:rPr lang="zh-CN" altLang="en-US" sz="1400" dirty="0"/>
              <a:t>原码</a:t>
            </a:r>
            <a:endParaRPr lang="en-US" altLang="zh-CN" sz="1400" dirty="0"/>
          </a:p>
          <a:p>
            <a:r>
              <a:rPr lang="en-US" altLang="zh-CN" sz="1400" dirty="0"/>
              <a:t>1111 1000 </a:t>
            </a:r>
            <a:r>
              <a:rPr lang="zh-CN" altLang="en-US" sz="1400" dirty="0"/>
              <a:t>反码</a:t>
            </a:r>
            <a:endParaRPr lang="en-US" altLang="zh-CN" sz="1400" dirty="0"/>
          </a:p>
          <a:p>
            <a:r>
              <a:rPr lang="en-US" altLang="zh-CN" sz="1400" dirty="0"/>
              <a:t>1111 1001 </a:t>
            </a:r>
            <a:r>
              <a:rPr lang="zh-CN" altLang="en-US" sz="1400" dirty="0"/>
              <a:t>补码</a:t>
            </a:r>
            <a:endParaRPr lang="en-US" altLang="zh-CN" sz="1400" dirty="0"/>
          </a:p>
          <a:p>
            <a:r>
              <a:rPr lang="zh-CN" altLang="en-US" sz="1400" dirty="0"/>
              <a:t>所以：</a:t>
            </a:r>
            <a:r>
              <a:rPr lang="en-US" altLang="zh-CN" sz="1400" dirty="0"/>
              <a:t>-7</a:t>
            </a:r>
            <a:r>
              <a:rPr lang="zh-CN" altLang="en-US" sz="1400" dirty="0"/>
              <a:t>的二进制为</a:t>
            </a:r>
            <a:r>
              <a:rPr lang="en-US" altLang="zh-CN" sz="1400" dirty="0"/>
              <a:t>1111 1001</a:t>
            </a:r>
          </a:p>
          <a:p>
            <a:endParaRPr lang="en-US" altLang="zh-CN" sz="1400" dirty="0"/>
          </a:p>
          <a:p>
            <a:r>
              <a:rPr lang="zh-CN" altLang="en-US" sz="2800" dirty="0">
                <a:highlight>
                  <a:srgbClr val="FFFF00"/>
                </a:highlight>
              </a:rPr>
              <a:t>注意：（后续要改！！！！！！）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判断二进制正负的标准是：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看最高位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最高位为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，为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最高位为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，为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266348-05D9-74CA-60B2-E7E68059E7CC}"/>
              </a:ext>
            </a:extLst>
          </p:cNvPr>
          <p:cNvSpPr txBox="1"/>
          <p:nvPr/>
        </p:nvSpPr>
        <p:spPr>
          <a:xfrm>
            <a:off x="3231344" y="3760630"/>
            <a:ext cx="2748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~-4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~</a:t>
            </a:r>
          </a:p>
          <a:p>
            <a:r>
              <a:rPr lang="en-US" altLang="zh-CN" dirty="0"/>
              <a:t>0  0  0  0  0  1  0  0</a:t>
            </a:r>
          </a:p>
          <a:p>
            <a:r>
              <a:rPr lang="en-US" altLang="zh-CN" dirty="0"/>
              <a:t>1  1  1  1  1  0  1  1</a:t>
            </a:r>
          </a:p>
          <a:p>
            <a:r>
              <a:rPr lang="en-US" altLang="zh-CN" dirty="0"/>
              <a:t>1  1  1  1  1  1  0  0</a:t>
            </a:r>
          </a:p>
          <a:p>
            <a:r>
              <a:rPr lang="en-US" altLang="zh-CN" dirty="0"/>
              <a:t>0  0  0  0  0  0  1  1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6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DB99C3-C83F-5BD7-C1E9-61C3C40D8F9F}"/>
              </a:ext>
            </a:extLst>
          </p:cNvPr>
          <p:cNvSpPr txBox="1"/>
          <p:nvPr/>
        </p:nvSpPr>
        <p:spPr>
          <a:xfrm>
            <a:off x="609600" y="397164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位运算符（再续）：</a:t>
            </a:r>
            <a:r>
              <a:rPr lang="en-US" altLang="zh-CN" dirty="0"/>
              <a:t>n=12 #0000 1100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27A82D-7410-F639-88F7-1E072C5FAF61}"/>
              </a:ext>
            </a:extLst>
          </p:cNvPr>
          <p:cNvGrpSpPr/>
          <p:nvPr/>
        </p:nvGrpSpPr>
        <p:grpSpPr>
          <a:xfrm>
            <a:off x="1720546" y="1219200"/>
            <a:ext cx="3702740" cy="5024060"/>
            <a:chOff x="86701" y="1219200"/>
            <a:chExt cx="3702740" cy="502406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4B62BE2-F14A-509B-C1E4-D1788C59CCB0}"/>
                </a:ext>
              </a:extLst>
            </p:cNvPr>
            <p:cNvGrpSpPr/>
            <p:nvPr/>
          </p:nvGrpSpPr>
          <p:grpSpPr>
            <a:xfrm>
              <a:off x="86701" y="1219200"/>
              <a:ext cx="3702740" cy="2868014"/>
              <a:chOff x="86701" y="1219200"/>
              <a:chExt cx="3702740" cy="286801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32C0B4-B1D4-E138-8030-83137D2CF33F}"/>
                  </a:ext>
                </a:extLst>
              </p:cNvPr>
              <p:cNvSpPr/>
              <p:nvPr/>
            </p:nvSpPr>
            <p:spPr>
              <a:xfrm>
                <a:off x="609600" y="1219200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6747C7-D323-C719-402F-FCF6F22FE072}"/>
                  </a:ext>
                </a:extLst>
              </p:cNvPr>
              <p:cNvSpPr txBox="1"/>
              <p:nvPr/>
            </p:nvSpPr>
            <p:spPr>
              <a:xfrm>
                <a:off x="564555" y="1353143"/>
                <a:ext cx="2074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</a:t>
                </a:r>
                <a:endParaRPr lang="zh-CN" altLang="en-US" sz="2400" dirty="0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48097945-5BB4-1B94-BAE5-4AE010BA317C}"/>
                  </a:ext>
                </a:extLst>
              </p:cNvPr>
              <p:cNvCxnSpPr/>
              <p:nvPr/>
            </p:nvCxnSpPr>
            <p:spPr>
              <a:xfrm>
                <a:off x="1556327" y="2115128"/>
                <a:ext cx="0" cy="85898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F3178F-0917-656B-4760-E81E17AAE9AF}"/>
                  </a:ext>
                </a:extLst>
              </p:cNvPr>
              <p:cNvSpPr txBox="1"/>
              <p:nvPr/>
            </p:nvSpPr>
            <p:spPr>
              <a:xfrm>
                <a:off x="2142836" y="2401455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左移符号：</a:t>
                </a:r>
                <a:r>
                  <a:rPr lang="en-US" altLang="zh-CN" dirty="0"/>
                  <a:t>&lt;&lt;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83DAE62-E881-6A4B-4AF0-2B37BD348A8A}"/>
                  </a:ext>
                </a:extLst>
              </p:cNvPr>
              <p:cNvSpPr/>
              <p:nvPr/>
            </p:nvSpPr>
            <p:spPr>
              <a:xfrm>
                <a:off x="609600" y="3376014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44A059-0658-A423-2FDE-3FE41C30148E}"/>
                  </a:ext>
                </a:extLst>
              </p:cNvPr>
              <p:cNvSpPr txBox="1"/>
              <p:nvPr/>
            </p:nvSpPr>
            <p:spPr>
              <a:xfrm>
                <a:off x="86701" y="3565238"/>
                <a:ext cx="2568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0 0</a:t>
                </a:r>
                <a:endParaRPr lang="zh-CN" altLang="en-US" sz="2400" dirty="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2FC69B-2067-BB11-3074-15443BE6BAFF}"/>
                </a:ext>
              </a:extLst>
            </p:cNvPr>
            <p:cNvSpPr txBox="1"/>
            <p:nvPr/>
          </p:nvSpPr>
          <p:spPr>
            <a:xfrm>
              <a:off x="461818" y="4673600"/>
              <a:ext cx="223009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高位移出，</a:t>
              </a:r>
              <a:endParaRPr lang="en-US" altLang="zh-CN" sz="2400" dirty="0"/>
            </a:p>
            <a:p>
              <a:r>
                <a:rPr lang="zh-CN" altLang="en-US" sz="2400" dirty="0"/>
                <a:t>低位补零。</a:t>
              </a:r>
              <a:endParaRPr lang="en-US" altLang="zh-CN" sz="2400" dirty="0"/>
            </a:p>
            <a:p>
              <a:r>
                <a:rPr lang="zh-CN" altLang="en-US" sz="2400" dirty="0"/>
                <a:t>结果是</a:t>
              </a:r>
              <a:r>
                <a:rPr lang="en-US" altLang="zh-CN" sz="2400" dirty="0"/>
                <a:t>n*2^</a:t>
              </a: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lang="zh-CN" altLang="en-US" sz="2400" dirty="0"/>
                <a:t>也是左移位数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DB2437-AE3D-D032-6B90-69ACE458AB98}"/>
              </a:ext>
            </a:extLst>
          </p:cNvPr>
          <p:cNvGrpSpPr/>
          <p:nvPr/>
        </p:nvGrpSpPr>
        <p:grpSpPr>
          <a:xfrm>
            <a:off x="7143832" y="1219200"/>
            <a:ext cx="3327623" cy="5393392"/>
            <a:chOff x="461818" y="1219200"/>
            <a:chExt cx="3327623" cy="539339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8938B4-6B5A-3A2E-C4B4-1202026536C4}"/>
                </a:ext>
              </a:extLst>
            </p:cNvPr>
            <p:cNvGrpSpPr/>
            <p:nvPr/>
          </p:nvGrpSpPr>
          <p:grpSpPr>
            <a:xfrm>
              <a:off x="564555" y="1219200"/>
              <a:ext cx="3224886" cy="2868014"/>
              <a:chOff x="564555" y="1219200"/>
              <a:chExt cx="3224886" cy="286801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52A034-61D0-B4DE-CA4A-66DA282EEC8F}"/>
                  </a:ext>
                </a:extLst>
              </p:cNvPr>
              <p:cNvSpPr/>
              <p:nvPr/>
            </p:nvSpPr>
            <p:spPr>
              <a:xfrm>
                <a:off x="609600" y="1219200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8E3A14-35D6-C835-16EF-89A8C0C1E713}"/>
                  </a:ext>
                </a:extLst>
              </p:cNvPr>
              <p:cNvSpPr txBox="1"/>
              <p:nvPr/>
            </p:nvSpPr>
            <p:spPr>
              <a:xfrm>
                <a:off x="564555" y="1353143"/>
                <a:ext cx="2074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</a:t>
                </a:r>
                <a:endParaRPr lang="zh-CN" altLang="en-US" sz="2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440C873-444F-38E5-AE45-8EB62F0F51D9}"/>
                  </a:ext>
                </a:extLst>
              </p:cNvPr>
              <p:cNvCxnSpPr/>
              <p:nvPr/>
            </p:nvCxnSpPr>
            <p:spPr>
              <a:xfrm>
                <a:off x="1556327" y="2115128"/>
                <a:ext cx="0" cy="85898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44D877-95C8-B719-E93F-675F16A23935}"/>
                  </a:ext>
                </a:extLst>
              </p:cNvPr>
              <p:cNvSpPr txBox="1"/>
              <p:nvPr/>
            </p:nvSpPr>
            <p:spPr>
              <a:xfrm>
                <a:off x="2142836" y="2401455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右移符号：</a:t>
                </a:r>
                <a:r>
                  <a:rPr lang="en-US" altLang="zh-CN" dirty="0"/>
                  <a:t>&gt;&gt;</a:t>
                </a:r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BAC249-30D6-BCB8-0003-9FB79D909006}"/>
                  </a:ext>
                </a:extLst>
              </p:cNvPr>
              <p:cNvSpPr/>
              <p:nvPr/>
            </p:nvSpPr>
            <p:spPr>
              <a:xfrm>
                <a:off x="609600" y="3376014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4DECC2-5EBC-8CA0-5FA3-B65AE9A6B98D}"/>
                  </a:ext>
                </a:extLst>
              </p:cNvPr>
              <p:cNvSpPr txBox="1"/>
              <p:nvPr/>
            </p:nvSpPr>
            <p:spPr>
              <a:xfrm>
                <a:off x="609600" y="3500781"/>
                <a:ext cx="2653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0 0 </a:t>
                </a:r>
                <a:r>
                  <a:rPr lang="en-US" altLang="zh-CN" sz="2400" dirty="0"/>
                  <a:t>0 0 1 1 0 0 0 0</a:t>
                </a:r>
                <a:endParaRPr lang="zh-CN" altLang="en-US" sz="2400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616562-9BF3-6215-26DB-0BE273A4C580}"/>
                </a:ext>
              </a:extLst>
            </p:cNvPr>
            <p:cNvSpPr txBox="1"/>
            <p:nvPr/>
          </p:nvSpPr>
          <p:spPr>
            <a:xfrm>
              <a:off x="461818" y="4673600"/>
              <a:ext cx="220925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低位移出，</a:t>
              </a:r>
              <a:endParaRPr lang="en-US" altLang="zh-CN" sz="2400" dirty="0"/>
            </a:p>
            <a:p>
              <a:r>
                <a:rPr lang="zh-CN" altLang="en-US" sz="2400" dirty="0"/>
                <a:t>高位补零。</a:t>
              </a:r>
              <a:endParaRPr lang="en-US" altLang="zh-CN" sz="2400" dirty="0"/>
            </a:p>
            <a:p>
              <a:r>
                <a:rPr lang="zh-CN" altLang="en-US" sz="2400" dirty="0"/>
                <a:t>结果是</a:t>
              </a:r>
              <a:r>
                <a:rPr lang="en-US" altLang="zh-CN" sz="2400" dirty="0"/>
                <a:t>n/2^</a:t>
              </a: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lang="zh-CN" altLang="en-US" sz="2400" dirty="0"/>
                <a:t>也是右移位数</a:t>
              </a:r>
              <a:endParaRPr lang="en-US" altLang="zh-CN" sz="2400" dirty="0"/>
            </a:p>
            <a:p>
              <a:r>
                <a:rPr lang="zh-CN" altLang="en-US" sz="2400" dirty="0"/>
                <a:t>有小数则取整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1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ABF21C-818F-BCC1-E7E3-51233AF3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2518"/>
              </p:ext>
            </p:extLst>
          </p:nvPr>
        </p:nvGraphicFramePr>
        <p:xfrm>
          <a:off x="3674626" y="174721"/>
          <a:ext cx="839730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301">
                  <a:extLst>
                    <a:ext uri="{9D8B030D-6E8A-4147-A177-3AD203B41FA5}">
                      <a16:colId xmlns:a16="http://schemas.microsoft.com/office/drawing/2014/main" val="3572727991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323973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6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1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按位取反、一元加号与减号（</a:t>
                      </a:r>
                      <a:r>
                        <a:rPr lang="en-US" altLang="zh-CN" dirty="0"/>
                        <a:t>+@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-@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    +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乘、除、取模、整除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    /    %     //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加法、减法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右移、左移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   &lt;&lt;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位“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1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     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7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     &lt;     &gt;     &gt;=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4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&lt;&gt;     ==    !=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3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   %=   /=   //=   -=   +=   *=   **=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      </a:t>
                      </a:r>
                      <a:r>
                        <a:rPr lang="en-US" altLang="zh-CN" dirty="0" err="1"/>
                        <a:t>is</a:t>
                      </a:r>
                      <a:r>
                        <a:rPr lang="en-US" altLang="zh-CN" dirty="0"/>
                        <a:t>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5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    not 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&gt; And &gt; 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5179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6F5F8E-ACA5-3C7F-4F7C-CC193EF1477E}"/>
              </a:ext>
            </a:extLst>
          </p:cNvPr>
          <p:cNvSpPr txBox="1"/>
          <p:nvPr/>
        </p:nvSpPr>
        <p:spPr>
          <a:xfrm>
            <a:off x="323273" y="314036"/>
            <a:ext cx="24545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X=30</a:t>
            </a:r>
          </a:p>
          <a:p>
            <a:r>
              <a:rPr lang="en-US" altLang="zh-CN" dirty="0"/>
              <a:t>A=5</a:t>
            </a:r>
          </a:p>
          <a:p>
            <a:r>
              <a:rPr lang="en-US" altLang="zh-CN" dirty="0"/>
              <a:t>B=8</a:t>
            </a:r>
          </a:p>
          <a:p>
            <a:r>
              <a:rPr lang="en-US" altLang="zh-CN" dirty="0"/>
              <a:t>Print(b&gt;a+(x&lt;</a:t>
            </a:r>
            <a:r>
              <a:rPr lang="en-US" altLang="zh-CN" dirty="0" err="1"/>
              <a:t>a+b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=&gt;true</a:t>
            </a:r>
          </a:p>
          <a:p>
            <a:r>
              <a:rPr lang="en-US" altLang="zh-CN" dirty="0"/>
              <a:t>-----------------</a:t>
            </a:r>
          </a:p>
          <a:p>
            <a:r>
              <a:rPr lang="en-US" altLang="zh-CN" dirty="0"/>
              <a:t>1.(x&lt;</a:t>
            </a:r>
            <a:r>
              <a:rPr lang="en-US" altLang="zh-CN" dirty="0" err="1"/>
              <a:t>a+b</a:t>
            </a:r>
            <a:r>
              <a:rPr lang="en-US" altLang="zh-CN" dirty="0"/>
              <a:t>)=false=0</a:t>
            </a:r>
          </a:p>
          <a:p>
            <a:r>
              <a:rPr lang="en-US" altLang="zh-CN" dirty="0"/>
              <a:t>2.a+(x&lt;</a:t>
            </a:r>
            <a:r>
              <a:rPr lang="en-US" altLang="zh-CN" dirty="0" err="1"/>
              <a:t>a+b</a:t>
            </a:r>
            <a:r>
              <a:rPr lang="en-US" altLang="zh-CN" dirty="0"/>
              <a:t>)=5</a:t>
            </a:r>
          </a:p>
          <a:p>
            <a:r>
              <a:rPr lang="en-US" altLang="zh-CN" dirty="0"/>
              <a:t>3.(b&gt; a+(x&lt;</a:t>
            </a:r>
            <a:r>
              <a:rPr lang="en-US" altLang="zh-CN" dirty="0" err="1"/>
              <a:t>a+b</a:t>
            </a:r>
            <a:r>
              <a:rPr lang="en-US" altLang="zh-CN" dirty="0"/>
              <a:t>))=true</a:t>
            </a:r>
          </a:p>
          <a:p>
            <a:r>
              <a:rPr lang="en-US" altLang="zh-CN" dirty="0"/>
              <a:t>-----------------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布尔类型参与运算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False=0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True =1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可以改变运算优先级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D510E9-0756-9933-CEAD-EC6DF035BB24}"/>
              </a:ext>
            </a:extLst>
          </p:cNvPr>
          <p:cNvSpPr txBox="1"/>
          <p:nvPr/>
        </p:nvSpPr>
        <p:spPr>
          <a:xfrm>
            <a:off x="532939" y="214495"/>
            <a:ext cx="402992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条件语句</a:t>
            </a:r>
            <a:r>
              <a:rPr lang="zh-CN" altLang="en-US" sz="1200" dirty="0"/>
              <a:t>：</a:t>
            </a:r>
            <a:endParaRPr lang="en-US" altLang="zh-CN" sz="1050" dirty="0"/>
          </a:p>
          <a:p>
            <a:r>
              <a:rPr lang="en-US" altLang="zh-CN" dirty="0"/>
              <a:t>If</a:t>
            </a:r>
          </a:p>
          <a:p>
            <a:r>
              <a:rPr lang="en-US" altLang="zh-CN" dirty="0"/>
              <a:t>If…else</a:t>
            </a:r>
          </a:p>
          <a:p>
            <a:r>
              <a:rPr lang="en-US" altLang="zh-CN" dirty="0"/>
              <a:t>If…</a:t>
            </a:r>
            <a:r>
              <a:rPr lang="en-US" altLang="zh-CN" dirty="0" err="1"/>
              <a:t>elif</a:t>
            </a:r>
            <a:r>
              <a:rPr lang="en-US" altLang="zh-CN" dirty="0"/>
              <a:t>…else</a:t>
            </a:r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Else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（条件不成立时执行的命令）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Elif </a:t>
            </a:r>
            <a:r>
              <a:rPr lang="zh-CN" altLang="en-US" dirty="0">
                <a:highlight>
                  <a:srgbClr val="FFFF00"/>
                </a:highlight>
              </a:rPr>
              <a:t>条件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Elif </a:t>
            </a:r>
            <a:r>
              <a:rPr lang="zh-CN" altLang="en-US" dirty="0">
                <a:highlight>
                  <a:srgbClr val="FFFF00"/>
                </a:highlight>
              </a:rPr>
              <a:t>条件</a:t>
            </a:r>
            <a:r>
              <a:rPr lang="en-US" altLang="zh-CN" dirty="0">
                <a:highlight>
                  <a:srgbClr val="FFFF00"/>
                </a:highlight>
              </a:rPr>
              <a:t>…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…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Else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（条件不成立时执行的命令）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条件由运算符构成，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结果为</a:t>
            </a:r>
            <a:r>
              <a:rPr lang="en-US" altLang="zh-CN" dirty="0">
                <a:solidFill>
                  <a:srgbClr val="FF0000"/>
                </a:solidFill>
              </a:rPr>
              <a:t>bool</a:t>
            </a:r>
            <a:r>
              <a:rPr lang="zh-CN" altLang="en-US" dirty="0">
                <a:solidFill>
                  <a:srgbClr val="FF0000"/>
                </a:solidFill>
              </a:rPr>
              <a:t>类型的语句皆可作为条件。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CD435B0-2465-4EF0-7714-7791B91A8EAD}"/>
              </a:ext>
            </a:extLst>
          </p:cNvPr>
          <p:cNvGrpSpPr/>
          <p:nvPr/>
        </p:nvGrpSpPr>
        <p:grpSpPr>
          <a:xfrm>
            <a:off x="5114201" y="454786"/>
            <a:ext cx="6544860" cy="3206806"/>
            <a:chOff x="3028121" y="613694"/>
            <a:chExt cx="8360494" cy="629894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53D5804-8323-3762-40BB-47F8699CEA8A}"/>
                </a:ext>
              </a:extLst>
            </p:cNvPr>
            <p:cNvGrpSpPr/>
            <p:nvPr/>
          </p:nvGrpSpPr>
          <p:grpSpPr>
            <a:xfrm>
              <a:off x="3949700" y="613694"/>
              <a:ext cx="7438915" cy="4614284"/>
              <a:chOff x="3826640" y="613694"/>
              <a:chExt cx="7566780" cy="4614284"/>
            </a:xfrm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0C166A09-E2DB-A350-D864-09FA4AA29BA2}"/>
                  </a:ext>
                </a:extLst>
              </p:cNvPr>
              <p:cNvSpPr/>
              <p:nvPr/>
            </p:nvSpPr>
            <p:spPr>
              <a:xfrm>
                <a:off x="8459022" y="1455125"/>
                <a:ext cx="1337732" cy="42595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444160"/>
                    </a:lnTo>
                    <a:lnTo>
                      <a:pt x="1963377" y="444160"/>
                    </a:lnTo>
                    <a:lnTo>
                      <a:pt x="1963377" y="70325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AF48BCBE-F906-371D-8BC3-7ED659B173E1}"/>
                  </a:ext>
                </a:extLst>
              </p:cNvPr>
              <p:cNvSpPr/>
              <p:nvPr/>
            </p:nvSpPr>
            <p:spPr>
              <a:xfrm>
                <a:off x="6050448" y="3164192"/>
                <a:ext cx="2276836" cy="79640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37311"/>
                    </a:lnTo>
                    <a:lnTo>
                      <a:pt x="2276835" y="537311"/>
                    </a:lnTo>
                    <a:lnTo>
                      <a:pt x="2276835" y="79640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02B55BA3-F98C-4DD9-9D17-0A46B309D296}"/>
                  </a:ext>
                </a:extLst>
              </p:cNvPr>
              <p:cNvSpPr/>
              <p:nvPr/>
            </p:nvSpPr>
            <p:spPr>
              <a:xfrm>
                <a:off x="4801059" y="2730500"/>
                <a:ext cx="800959" cy="10285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600428" y="0"/>
                    </a:moveTo>
                    <a:lnTo>
                      <a:pt x="600428" y="537311"/>
                    </a:lnTo>
                    <a:lnTo>
                      <a:pt x="0" y="537311"/>
                    </a:lnTo>
                    <a:lnTo>
                      <a:pt x="0" y="79640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4EF2D898-D5B0-1AF8-BCCD-D62F2F2B597B}"/>
                  </a:ext>
                </a:extLst>
              </p:cNvPr>
              <p:cNvSpPr/>
              <p:nvPr/>
            </p:nvSpPr>
            <p:spPr>
              <a:xfrm>
                <a:off x="5385775" y="1635569"/>
                <a:ext cx="2276836" cy="4867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276835" y="0"/>
                    </a:moveTo>
                    <a:lnTo>
                      <a:pt x="2276835" y="227623"/>
                    </a:lnTo>
                    <a:lnTo>
                      <a:pt x="0" y="227623"/>
                    </a:lnTo>
                    <a:lnTo>
                      <a:pt x="0" y="48671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F301E2B-BAA8-9E10-3B80-9B37D9CDF667}"/>
                  </a:ext>
                </a:extLst>
              </p:cNvPr>
              <p:cNvSpPr/>
              <p:nvPr/>
            </p:nvSpPr>
            <p:spPr>
              <a:xfrm>
                <a:off x="7001024" y="613694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input</a:t>
                </a:r>
                <a:endParaRPr lang="zh-CN" altLang="en-US" sz="4000" kern="1200" dirty="0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B3B150D7-805E-98EB-085F-69E41DEDAC66}"/>
                  </a:ext>
                </a:extLst>
              </p:cNvPr>
              <p:cNvSpPr/>
              <p:nvPr/>
            </p:nvSpPr>
            <p:spPr>
              <a:xfrm>
                <a:off x="4598016" y="2313655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if</a:t>
                </a:r>
                <a:endParaRPr lang="zh-CN" altLang="en-US" sz="4000" kern="1200" dirty="0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1AA6EABB-C499-A2BD-0409-3745E016017F}"/>
                  </a:ext>
                </a:extLst>
              </p:cNvPr>
              <p:cNvSpPr/>
              <p:nvPr/>
            </p:nvSpPr>
            <p:spPr>
              <a:xfrm>
                <a:off x="3826640" y="4107271"/>
                <a:ext cx="2144619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 err="1"/>
                  <a:t>elif</a:t>
                </a:r>
                <a:endParaRPr lang="zh-CN" altLang="en-US" sz="4000" kern="1200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EF6B4F-B096-5A43-5E59-50D6C4798644}"/>
                  </a:ext>
                </a:extLst>
              </p:cNvPr>
              <p:cNvSpPr/>
              <p:nvPr/>
            </p:nvSpPr>
            <p:spPr>
              <a:xfrm>
                <a:off x="7001024" y="4117589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 err="1"/>
                  <a:t>elif</a:t>
                </a:r>
                <a:endParaRPr lang="zh-CN" altLang="en-US" sz="4000" kern="1200" dirty="0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FB3037A3-26C1-E2FD-9F7D-C8C2C9DE94F3}"/>
                  </a:ext>
                </a:extLst>
              </p:cNvPr>
              <p:cNvSpPr/>
              <p:nvPr/>
            </p:nvSpPr>
            <p:spPr>
              <a:xfrm>
                <a:off x="9248800" y="2452006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else</a:t>
                </a:r>
                <a:endParaRPr lang="zh-CN" altLang="en-US" sz="4000" kern="1200" dirty="0"/>
              </a:p>
            </p:txBody>
          </p: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DA9C720-1F2E-EEF9-4443-4536CB391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700" y="2730500"/>
              <a:ext cx="86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A5A6D84-632D-1E83-11F0-32BD3915C911}"/>
                </a:ext>
              </a:extLst>
            </p:cNvPr>
            <p:cNvSpPr/>
            <p:nvPr/>
          </p:nvSpPr>
          <p:spPr>
            <a:xfrm>
              <a:off x="3028121" y="2427335"/>
              <a:ext cx="921580" cy="7032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275F7E1-F9DA-4632-50D3-662D780A602F}"/>
                </a:ext>
              </a:extLst>
            </p:cNvPr>
            <p:cNvSpPr/>
            <p:nvPr/>
          </p:nvSpPr>
          <p:spPr>
            <a:xfrm>
              <a:off x="4624718" y="5764706"/>
              <a:ext cx="758340" cy="1147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058FB5-0291-D3D7-7DC7-12392610C520}"/>
                </a:ext>
              </a:extLst>
            </p:cNvPr>
            <p:cNvSpPr/>
            <p:nvPr/>
          </p:nvSpPr>
          <p:spPr>
            <a:xfrm>
              <a:off x="9818929" y="4117588"/>
              <a:ext cx="758340" cy="12381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54E5850-486F-0F48-88AD-DB7800DD3F46}"/>
                </a:ext>
              </a:extLst>
            </p:cNvPr>
            <p:cNvSpPr/>
            <p:nvPr/>
          </p:nvSpPr>
          <p:spPr>
            <a:xfrm>
              <a:off x="7745462" y="5575300"/>
              <a:ext cx="758340" cy="1147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C45556AC-C93C-58B7-C6C2-9EC4D445273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632" y="5227978"/>
              <a:ext cx="0" cy="448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2F546DB-EF3C-EC44-C5A4-8B76AEF2A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100" y="3537724"/>
              <a:ext cx="0" cy="579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D4EEB6-EDD3-BB96-5186-A21CC644278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660894" y="2798674"/>
            <a:ext cx="1" cy="27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D9CFD3A-8248-290A-E7AA-BEBD72E4E4CB}"/>
              </a:ext>
            </a:extLst>
          </p:cNvPr>
          <p:cNvSpPr/>
          <p:nvPr/>
        </p:nvSpPr>
        <p:spPr>
          <a:xfrm>
            <a:off x="6361998" y="4054074"/>
            <a:ext cx="3833320" cy="232389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212121"/>
                </a:solidFill>
              </a:rPr>
              <a:t>A=input()</a:t>
            </a:r>
          </a:p>
          <a:p>
            <a:endParaRPr lang="en-US" altLang="zh-CN" dirty="0">
              <a:solidFill>
                <a:srgbClr val="212121"/>
              </a:solidFill>
            </a:endParaRPr>
          </a:p>
          <a:p>
            <a:r>
              <a:rPr lang="en-US" altLang="zh-CN" sz="1800" dirty="0">
                <a:solidFill>
                  <a:srgbClr val="212121"/>
                </a:solidFill>
              </a:rPr>
              <a:t>If a==4: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	print(4)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Elif a==6</a:t>
            </a:r>
            <a:r>
              <a:rPr lang="zh-CN" altLang="en-US" sz="1800" dirty="0">
                <a:solidFill>
                  <a:srgbClr val="212121"/>
                </a:solidFill>
              </a:rPr>
              <a:t>：</a:t>
            </a:r>
            <a:endParaRPr lang="en-US" altLang="zh-CN" sz="1800" dirty="0">
              <a:solidFill>
                <a:srgbClr val="212121"/>
              </a:solidFill>
            </a:endParaRPr>
          </a:p>
          <a:p>
            <a:r>
              <a:rPr lang="en-US" altLang="zh-CN" sz="1800" dirty="0">
                <a:solidFill>
                  <a:srgbClr val="212121"/>
                </a:solidFill>
              </a:rPr>
              <a:t>	print(6)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Else: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	print(‘</a:t>
            </a:r>
            <a:r>
              <a:rPr lang="zh-CN" altLang="en-US" sz="1800" dirty="0">
                <a:solidFill>
                  <a:srgbClr val="212121"/>
                </a:solidFill>
              </a:rPr>
              <a:t>空</a:t>
            </a:r>
            <a:r>
              <a:rPr lang="en-US" altLang="zh-CN" sz="1800" dirty="0">
                <a:solidFill>
                  <a:srgbClr val="212121"/>
                </a:solidFill>
              </a:rPr>
              <a:t>’)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1632</Words>
  <Application>Microsoft Office PowerPoint</Application>
  <PresentationFormat>宽屏</PresentationFormat>
  <Paragraphs>286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 w</dc:creator>
  <cp:lastModifiedBy>sj w</cp:lastModifiedBy>
  <cp:revision>17</cp:revision>
  <dcterms:created xsi:type="dcterms:W3CDTF">2025-01-21T09:46:51Z</dcterms:created>
  <dcterms:modified xsi:type="dcterms:W3CDTF">2025-02-01T10:39:01Z</dcterms:modified>
</cp:coreProperties>
</file>