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2" r:id="rId2"/>
    <p:sldId id="283" r:id="rId3"/>
    <p:sldId id="275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5" r:id="rId14"/>
    <p:sldId id="294" r:id="rId15"/>
    <p:sldId id="31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5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19" autoAdjust="0"/>
  </p:normalViewPr>
  <p:slideViewPr>
    <p:cSldViewPr>
      <p:cViewPr varScale="1">
        <p:scale>
          <a:sx n="71" d="100"/>
          <a:sy n="71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3B5012D-A676-42D5-9327-30D2A269F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374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71438" y="2500313"/>
            <a:ext cx="9001125" cy="1428750"/>
          </a:xfrm>
          <a:prstGeom prst="rect">
            <a:avLst/>
          </a:prstGeom>
          <a:solidFill>
            <a:srgbClr val="298A9A"/>
          </a:solidFill>
          <a:ln>
            <a:solidFill>
              <a:srgbClr val="298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579438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标题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4008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ea typeface="黑体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1514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5DC93-3075-41F6-956E-5AA8280614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8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AF8E1-68DE-457F-8CC9-95D054BDF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56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0"/>
            <a:ext cx="817245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914BA95-3A57-4D35-BC9C-542C49F1C64B}" type="datetime1">
              <a:rPr lang="zh-CN" altLang="en-US"/>
              <a:pPr>
                <a:defRPr/>
              </a:pPr>
              <a:t>2016/10/21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A0FC-35AE-487F-8C66-288DB7E9AD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61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 userDrawn="1"/>
        </p:nvSpPr>
        <p:spPr>
          <a:xfrm>
            <a:off x="8286750" y="6215063"/>
            <a:ext cx="500063" cy="642937"/>
          </a:xfrm>
          <a:prstGeom prst="rect">
            <a:avLst/>
          </a:prstGeom>
          <a:solidFill>
            <a:srgbClr val="298A9A"/>
          </a:solidFill>
          <a:ln>
            <a:solidFill>
              <a:srgbClr val="298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381000"/>
            <a:ext cx="6858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7225" y="637857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4C0E29-78BD-445B-A705-F9C7DE3F4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" name="直接连接符 11"/>
          <p:cNvCxnSpPr/>
          <p:nvPr userDrawn="1"/>
        </p:nvCxnSpPr>
        <p:spPr>
          <a:xfrm>
            <a:off x="2071688" y="998538"/>
            <a:ext cx="6643687" cy="1587"/>
          </a:xfrm>
          <a:prstGeom prst="line">
            <a:avLst/>
          </a:prstGeom>
          <a:ln>
            <a:solidFill>
              <a:srgbClr val="298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76" r:id="rId2"/>
    <p:sldLayoutId id="2147483681" r:id="rId3"/>
    <p:sldLayoutId id="214748369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>
          <a:solidFill>
            <a:srgbClr val="59595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9595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9595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95959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9595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9595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9595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9595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蓝桥杯大赛赛题概况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5A453D7-4860-4713-B45B-2D2810300AB4}" type="slidenum">
              <a:rPr lang="zh-CN" altLang="en-US">
                <a:ea typeface="华文细黑" pitchFamily="2" charset="-122"/>
              </a:rPr>
              <a:pPr/>
              <a:t>10</a:t>
            </a:fld>
            <a:endParaRPr lang="en-US" altLang="zh-CN">
              <a:ea typeface="华文细黑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题目形式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zh-CN" altLang="en-US" sz="2000" dirty="0" smtClean="0"/>
          </a:p>
          <a:p>
            <a:pPr eaLnBrk="1" hangingPunct="1"/>
            <a:r>
              <a:rPr lang="en-US" altLang="zh-CN" sz="2400" dirty="0" smtClean="0"/>
              <a:t>C </a:t>
            </a:r>
            <a:r>
              <a:rPr lang="zh-CN" altLang="en-US" sz="2400" dirty="0" smtClean="0"/>
              <a:t>编程大题</a:t>
            </a:r>
          </a:p>
          <a:p>
            <a:pPr lvl="1" eaLnBrk="1" hangingPunct="1"/>
            <a:r>
              <a:rPr lang="zh-CN" altLang="en-US" sz="2000" dirty="0" smtClean="0"/>
              <a:t>要</a:t>
            </a:r>
            <a:r>
              <a:rPr lang="zh-CN" altLang="en-US" sz="2000" dirty="0" smtClean="0"/>
              <a:t>求提交源</a:t>
            </a:r>
            <a:r>
              <a:rPr lang="zh-CN" altLang="en-US" sz="2000" dirty="0" smtClean="0"/>
              <a:t>代码</a:t>
            </a:r>
          </a:p>
          <a:p>
            <a:pPr lvl="1" eaLnBrk="1" hangingPunct="1"/>
            <a:r>
              <a:rPr lang="zh-CN" altLang="en-US" sz="2000" dirty="0" smtClean="0"/>
              <a:t>必须编译通过、运行出正确结果才有机会得分</a:t>
            </a:r>
          </a:p>
          <a:p>
            <a:pPr lvl="1" eaLnBrk="1" hangingPunct="1"/>
            <a:r>
              <a:rPr lang="zh-CN" altLang="en-US" sz="2000" dirty="0" smtClean="0"/>
              <a:t>每个测试用例单独计</a:t>
            </a:r>
            <a:r>
              <a:rPr lang="zh-CN" altLang="en-US" sz="2000" dirty="0" smtClean="0"/>
              <a:t>分（一般</a:t>
            </a:r>
            <a:r>
              <a:rPr lang="en-US" altLang="zh-CN" sz="2000" dirty="0" smtClean="0"/>
              <a:t>5~20</a:t>
            </a:r>
            <a:r>
              <a:rPr lang="zh-CN" altLang="en-US" sz="2000" dirty="0" smtClean="0"/>
              <a:t>个测试用例）</a:t>
            </a:r>
            <a:endParaRPr lang="en-US" altLang="zh-CN" sz="2000" dirty="0" smtClean="0"/>
          </a:p>
          <a:p>
            <a:pPr lvl="1" eaLnBrk="1" hangingPunct="1"/>
            <a:endParaRPr lang="en-US" altLang="zh-CN" sz="2000" dirty="0"/>
          </a:p>
          <a:p>
            <a:pPr lvl="1" eaLnBrk="1" hangingPunct="1"/>
            <a:r>
              <a:rPr lang="zh-CN" altLang="en-US" sz="2000" dirty="0" smtClean="0"/>
              <a:t>注意：有些的用例的规模可能很大，所以大部分选手不会得满分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4521790-697F-4A50-8BA3-B6304C501BBF}" type="slidenum">
              <a:rPr lang="zh-CN" altLang="en-US">
                <a:ea typeface="华文细黑" pitchFamily="2" charset="-122"/>
              </a:rPr>
              <a:pPr/>
              <a:t>11</a:t>
            </a:fld>
            <a:endParaRPr lang="en-US" altLang="zh-CN">
              <a:ea typeface="华文细黑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省赛、决</a:t>
            </a:r>
            <a:r>
              <a:rPr lang="zh-CN" altLang="en-US" dirty="0" smtClean="0"/>
              <a:t>赛特点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省赛题目相对简单，数量多一点（一般不少于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道题目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省赛各区单独排名（照顾教学水平不均衡）</a:t>
            </a:r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决赛题</a:t>
            </a:r>
            <a:r>
              <a:rPr lang="zh-CN" altLang="en-US" sz="2400" dirty="0" smtClean="0"/>
              <a:t>目难度相对提高一些</a:t>
            </a:r>
          </a:p>
          <a:p>
            <a:pPr eaLnBrk="1" hangingPunct="1"/>
            <a:r>
              <a:rPr lang="zh-CN" altLang="en-US" sz="2400" dirty="0" smtClean="0"/>
              <a:t>决赛题</a:t>
            </a:r>
            <a:r>
              <a:rPr lang="zh-CN" altLang="en-US" sz="2400" dirty="0" smtClean="0"/>
              <a:t>目数</a:t>
            </a:r>
            <a:r>
              <a:rPr lang="zh-CN" altLang="en-US" sz="2400" dirty="0" smtClean="0"/>
              <a:t>量： </a:t>
            </a:r>
            <a:r>
              <a:rPr lang="en-US" altLang="zh-CN" sz="2400" dirty="0" smtClean="0"/>
              <a:t>5 </a:t>
            </a:r>
            <a:r>
              <a:rPr lang="en-US" altLang="zh-CN" sz="2400" dirty="0" smtClean="0"/>
              <a:t>~7</a:t>
            </a:r>
            <a:r>
              <a:rPr lang="zh-CN" altLang="en-US" sz="2400" dirty="0" smtClean="0"/>
              <a:t>题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编程大题的某些测试用例规</a:t>
            </a:r>
            <a:r>
              <a:rPr lang="zh-CN" altLang="en-US" sz="2400" dirty="0" smtClean="0"/>
              <a:t>模很大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A3754DE-6E58-4DF2-9A9B-46441AB97E70}" type="slidenum">
              <a:rPr lang="zh-CN" altLang="en-US">
                <a:ea typeface="华文细黑" pitchFamily="2" charset="-122"/>
              </a:rPr>
              <a:pPr/>
              <a:t>12</a:t>
            </a:fld>
            <a:endParaRPr lang="en-US" altLang="zh-CN">
              <a:ea typeface="华文细黑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组别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软件大赛方面是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个组</a:t>
            </a:r>
            <a:r>
              <a:rPr lang="zh-CN" altLang="en-US" dirty="0" smtClean="0"/>
              <a:t>别（同时举办的还有电子大赛）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en-US" altLang="zh-CN" dirty="0" smtClean="0"/>
              <a:t>Java  </a:t>
            </a:r>
            <a:r>
              <a:rPr lang="zh-CN" altLang="en-US" dirty="0" smtClean="0"/>
              <a:t>本科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 </a:t>
            </a:r>
            <a:r>
              <a:rPr lang="en-US" altLang="zh-CN" dirty="0" smtClean="0">
                <a:sym typeface="Wingdings" pitchFamily="2" charset="2"/>
              </a:rPr>
              <a:t> Java</a:t>
            </a:r>
            <a:r>
              <a:rPr lang="zh-CN" altLang="en-US" dirty="0" smtClean="0">
                <a:sym typeface="Wingdings" pitchFamily="2" charset="2"/>
              </a:rPr>
              <a:t>语言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组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包含研究生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Java  </a:t>
            </a:r>
            <a:r>
              <a:rPr lang="zh-CN" altLang="en-US" dirty="0" smtClean="0"/>
              <a:t>本科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 </a:t>
            </a:r>
            <a:r>
              <a:rPr lang="en-US" altLang="zh-CN" dirty="0" smtClean="0">
                <a:sym typeface="Wingdings" pitchFamily="2" charset="2"/>
              </a:rPr>
              <a:t> Java</a:t>
            </a:r>
            <a:r>
              <a:rPr lang="zh-CN" altLang="en-US" dirty="0" smtClean="0">
                <a:sym typeface="Wingdings" pitchFamily="2" charset="2"/>
              </a:rPr>
              <a:t>语言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组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Java  </a:t>
            </a:r>
            <a:r>
              <a:rPr lang="zh-CN" altLang="en-US" dirty="0" smtClean="0"/>
              <a:t>高职高专组 </a:t>
            </a:r>
            <a:r>
              <a:rPr lang="en-US" altLang="zh-CN" dirty="0" smtClean="0">
                <a:sym typeface="Wingdings" pitchFamily="2" charset="2"/>
              </a:rPr>
              <a:t> Java</a:t>
            </a:r>
            <a:r>
              <a:rPr lang="zh-CN" altLang="en-US" dirty="0" smtClean="0">
                <a:sym typeface="Wingdings" pitchFamily="2" charset="2"/>
              </a:rPr>
              <a:t>语言</a:t>
            </a: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组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本科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 </a:t>
            </a:r>
            <a:r>
              <a:rPr lang="en-US" altLang="zh-CN" dirty="0" smtClean="0">
                <a:sym typeface="Wingdings" pitchFamily="2" charset="2"/>
              </a:rPr>
              <a:t> c/</a:t>
            </a:r>
            <a:r>
              <a:rPr lang="en-US" altLang="zh-CN" dirty="0" err="1" smtClean="0">
                <a:sym typeface="Wingdings" pitchFamily="2" charset="2"/>
              </a:rPr>
              <a:t>c++</a:t>
            </a:r>
            <a:r>
              <a:rPr lang="zh-CN" altLang="en-US" dirty="0" smtClean="0">
                <a:sym typeface="Wingdings" pitchFamily="2" charset="2"/>
              </a:rPr>
              <a:t>语言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组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包含研究生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本科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 </a:t>
            </a:r>
            <a:r>
              <a:rPr lang="en-US" altLang="zh-CN" dirty="0" smtClean="0">
                <a:sym typeface="Wingdings" pitchFamily="2" charset="2"/>
              </a:rPr>
              <a:t> c/</a:t>
            </a:r>
            <a:r>
              <a:rPr lang="en-US" altLang="zh-CN" dirty="0" err="1" smtClean="0">
                <a:sym typeface="Wingdings" pitchFamily="2" charset="2"/>
              </a:rPr>
              <a:t>c++</a:t>
            </a:r>
            <a:r>
              <a:rPr lang="zh-CN" altLang="en-US" dirty="0" smtClean="0">
                <a:sym typeface="Wingdings" pitchFamily="2" charset="2"/>
              </a:rPr>
              <a:t>语言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组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 </a:t>
            </a:r>
            <a:r>
              <a:rPr lang="zh-CN" altLang="en-US" dirty="0" smtClean="0"/>
              <a:t>高职高专组</a:t>
            </a:r>
            <a:r>
              <a:rPr lang="en-US" altLang="zh-CN" dirty="0" smtClean="0">
                <a:sym typeface="Wingdings" pitchFamily="2" charset="2"/>
              </a:rPr>
              <a:t> c/</a:t>
            </a:r>
            <a:r>
              <a:rPr lang="en-US" altLang="zh-CN" dirty="0" err="1" smtClean="0">
                <a:sym typeface="Wingdings" pitchFamily="2" charset="2"/>
              </a:rPr>
              <a:t>c++</a:t>
            </a:r>
            <a:r>
              <a:rPr lang="zh-CN" altLang="en-US" dirty="0" smtClean="0">
                <a:sym typeface="Wingdings" pitchFamily="2" charset="2"/>
              </a:rPr>
              <a:t>语言</a:t>
            </a: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组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报</a:t>
            </a:r>
            <a:r>
              <a:rPr lang="zh-CN" altLang="en-US" dirty="0" smtClean="0"/>
              <a:t>名限低不限高</a:t>
            </a:r>
          </a:p>
          <a:p>
            <a:pPr eaLnBrk="1" hangingPunct="1"/>
            <a:r>
              <a:rPr lang="zh-CN" altLang="en-US" dirty="0" smtClean="0"/>
              <a:t>支持个</a:t>
            </a:r>
            <a:r>
              <a:rPr lang="zh-CN" altLang="en-US" dirty="0" smtClean="0"/>
              <a:t>人报</a:t>
            </a:r>
            <a:r>
              <a:rPr lang="zh-CN" altLang="en-US" dirty="0" smtClean="0"/>
              <a:t>名（咨询组委会）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2523EF9-B662-4239-B782-7EFFBA6EB032}" type="slidenum">
              <a:rPr lang="zh-CN" altLang="en-US">
                <a:ea typeface="华文细黑" pitchFamily="2" charset="-122"/>
              </a:rPr>
              <a:pPr/>
              <a:t>13</a:t>
            </a:fld>
            <a:endParaRPr lang="en-US" altLang="zh-CN">
              <a:ea typeface="华文细黑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竞赛轮</a:t>
            </a:r>
            <a:r>
              <a:rPr lang="zh-CN" altLang="en-US" dirty="0" smtClean="0"/>
              <a:t>次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校内选拔赛（可选）</a:t>
            </a:r>
          </a:p>
          <a:p>
            <a:pPr lvl="1" eaLnBrk="1" hangingPunct="1"/>
            <a:r>
              <a:rPr lang="zh-CN" altLang="en-US" dirty="0" smtClean="0"/>
              <a:t>目的是帮助一些院校选拔参赛选手</a:t>
            </a:r>
          </a:p>
          <a:p>
            <a:pPr lvl="1" eaLnBrk="1" hangingPunct="1"/>
            <a:r>
              <a:rPr lang="zh-CN" altLang="en-US" dirty="0" smtClean="0"/>
              <a:t>非强制性</a:t>
            </a:r>
          </a:p>
          <a:p>
            <a:pPr lvl="1" eaLnBrk="1" hangingPunct="1"/>
            <a:r>
              <a:rPr lang="zh-CN" altLang="en-US" dirty="0" smtClean="0"/>
              <a:t>难度略低</a:t>
            </a:r>
          </a:p>
          <a:p>
            <a:pPr lvl="1" eaLnBrk="1" hangingPunct="1"/>
            <a:r>
              <a:rPr lang="zh-CN" altLang="en-US" dirty="0" smtClean="0"/>
              <a:t>兼有</a:t>
            </a:r>
            <a:r>
              <a:rPr lang="zh-CN" altLang="en-US" dirty="0" smtClean="0"/>
              <a:t>熟</a:t>
            </a:r>
            <a:r>
              <a:rPr lang="zh-CN" altLang="en-US" dirty="0" smtClean="0"/>
              <a:t>悉</a:t>
            </a:r>
            <a:r>
              <a:rPr lang="zh-CN" altLang="en-US" dirty="0"/>
              <a:t>竞赛</a:t>
            </a:r>
            <a:r>
              <a:rPr lang="zh-CN" altLang="en-US" dirty="0" smtClean="0"/>
              <a:t>系</a:t>
            </a:r>
            <a:r>
              <a:rPr lang="zh-CN" altLang="en-US" dirty="0" smtClean="0"/>
              <a:t>统特性的作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预选赛</a:t>
            </a:r>
            <a:r>
              <a:rPr lang="en-US" altLang="zh-CN" dirty="0" smtClean="0"/>
              <a:t>(</a:t>
            </a:r>
            <a:r>
              <a:rPr lang="zh-CN" altLang="en-US" dirty="0" smtClean="0"/>
              <a:t>初赛，省赛，选拔赛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全国统一进行，各组别同时</a:t>
            </a:r>
          </a:p>
          <a:p>
            <a:pPr lvl="1"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小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决赛（国赛）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分上下午两个场</a:t>
            </a:r>
            <a:r>
              <a:rPr lang="zh-CN" altLang="en-US" dirty="0" smtClean="0"/>
              <a:t>次（每位选手只参加其一）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小时</a:t>
            </a:r>
          </a:p>
          <a:p>
            <a:pPr lvl="1" eaLnBrk="1" hangingPunct="1"/>
            <a:r>
              <a:rPr lang="zh-CN" altLang="en-US" dirty="0" smtClean="0"/>
              <a:t>具体安排以组委会官方消息为准</a:t>
            </a:r>
          </a:p>
        </p:txBody>
      </p:sp>
    </p:spTree>
    <p:extLst>
      <p:ext uri="{BB962C8B-B14F-4D97-AF65-F5344CB8AC3E}">
        <p14:creationId xmlns:p14="http://schemas.microsoft.com/office/powerpoint/2010/main" val="17164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5FFA06-F7C3-4C63-BBB7-0326BD27A3B2}" type="slidenum">
              <a:rPr lang="zh-CN" altLang="en-US">
                <a:ea typeface="华文细黑" pitchFamily="2" charset="-122"/>
              </a:rPr>
              <a:pPr/>
              <a:t>14</a:t>
            </a:fld>
            <a:endParaRPr lang="en-US" altLang="zh-CN">
              <a:ea typeface="华文细黑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考生机环境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</a:t>
            </a:r>
            <a:r>
              <a:rPr lang="zh-CN" altLang="en-US" dirty="0" smtClean="0"/>
              <a:t>只</a:t>
            </a:r>
            <a:r>
              <a:rPr lang="zh-CN" altLang="en-US" dirty="0"/>
              <a:t>指</a:t>
            </a:r>
            <a:r>
              <a:rPr lang="zh-CN" altLang="en-US" dirty="0" smtClean="0"/>
              <a:t>定</a:t>
            </a:r>
            <a:r>
              <a:rPr lang="zh-CN" altLang="en-US" dirty="0"/>
              <a:t>开发</a:t>
            </a:r>
            <a:r>
              <a:rPr lang="zh-CN" altLang="en-US" dirty="0" smtClean="0"/>
              <a:t>工</a:t>
            </a:r>
            <a:r>
              <a:rPr lang="zh-CN" altLang="en-US" dirty="0" smtClean="0"/>
              <a:t>具：</a:t>
            </a:r>
            <a:r>
              <a:rPr lang="en-US" altLang="zh-CN" dirty="0" err="1" smtClean="0"/>
              <a:t>dev-cpp</a:t>
            </a:r>
            <a:r>
              <a:rPr lang="en-US" altLang="zh-CN" dirty="0" smtClean="0"/>
              <a:t> 5.4</a:t>
            </a:r>
          </a:p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组</a:t>
            </a:r>
            <a:r>
              <a:rPr lang="zh-CN" altLang="en-US" dirty="0"/>
              <a:t>指</a:t>
            </a:r>
            <a:r>
              <a:rPr lang="zh-CN" altLang="en-US" dirty="0" smtClean="0"/>
              <a:t>定开发工具：</a:t>
            </a:r>
            <a:r>
              <a:rPr lang="en-US" altLang="zh-CN" dirty="0" smtClean="0"/>
              <a:t>eclipse  </a:t>
            </a:r>
            <a:r>
              <a:rPr lang="en-US" altLang="zh-CN" dirty="0" err="1" smtClean="0"/>
              <a:t>helios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javaSE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两个</a:t>
            </a:r>
            <a:r>
              <a:rPr lang="en-US" altLang="zh-CN" dirty="0" smtClean="0"/>
              <a:t>IDE</a:t>
            </a:r>
            <a:r>
              <a:rPr lang="zh-CN" altLang="en-US" dirty="0" smtClean="0"/>
              <a:t>都不需要安装，解包后，配置一下就可以用。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选手在线下要加强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的使用与配置练习</a:t>
            </a:r>
          </a:p>
          <a:p>
            <a:pPr lvl="1" eaLnBrk="1" hangingPunct="1"/>
            <a:r>
              <a:rPr lang="zh-CN" altLang="en-US" dirty="0" smtClean="0"/>
              <a:t>尤其高职院</a:t>
            </a:r>
            <a:r>
              <a:rPr lang="zh-CN" altLang="en-US" dirty="0" smtClean="0"/>
              <a:t>校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原</a:t>
            </a:r>
            <a:r>
              <a:rPr lang="zh-CN" altLang="en-US" dirty="0" smtClean="0"/>
              <a:t>则上可以使用自己喜欢的开发工具，以最终提交源码为准。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强</a:t>
            </a:r>
            <a:r>
              <a:rPr lang="zh-CN" altLang="en-US" dirty="0" smtClean="0"/>
              <a:t>烈建议使用其它工具的选手，提交前用官方指定工具测试一遍！！！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本届大赛</a:t>
            </a:r>
            <a:r>
              <a:rPr lang="en-US" altLang="zh-CN" dirty="0" smtClean="0"/>
              <a:t>C</a:t>
            </a:r>
            <a:r>
              <a:rPr lang="zh-CN" altLang="en-US" dirty="0" smtClean="0"/>
              <a:t>组（高职高专组）题目变化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题目的形式不变，评分规则不变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考虑到高职组的教学特点，部分代码填空题，部分大题会增加对解决问题的具体方法的描述。主要考察选手根据</a:t>
            </a:r>
            <a:r>
              <a:rPr lang="zh-CN" altLang="en-US" smtClean="0"/>
              <a:t>描述文档，阅读和编</a:t>
            </a:r>
            <a:r>
              <a:rPr lang="zh-CN" altLang="en-US" dirty="0" smtClean="0"/>
              <a:t>写代码的实际能力。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高职组部分题目取材自教材中常见示例的综合或变形。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（参考题目示例）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05DC93-3075-41F6-956E-5AA8280614E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39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981075"/>
            <a:ext cx="6624637" cy="1655763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评分规则概览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9718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dirty="0"/>
              <a:t>大</a:t>
            </a:r>
            <a:r>
              <a:rPr lang="zh-CN" altLang="en-US" dirty="0" smtClean="0"/>
              <a:t>赛评分规则介绍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1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DCB74B34-DC54-4A6C-A0A1-2F1C1061E5F2}" type="slidenum">
              <a:rPr lang="zh-CN" altLang="en-US" smtClean="0">
                <a:ea typeface="华文细黑" pitchFamily="2" charset="-122"/>
              </a:rPr>
              <a:pPr/>
              <a:t>17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评分方法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阅卷方式：程序自</a:t>
            </a:r>
            <a:r>
              <a:rPr lang="zh-CN" altLang="en-US" sz="2800" dirty="0" smtClean="0"/>
              <a:t>动阅卷 </a:t>
            </a:r>
            <a:r>
              <a:rPr lang="en-US" altLang="zh-CN" sz="2800" dirty="0" smtClean="0"/>
              <a:t>+ </a:t>
            </a:r>
            <a:r>
              <a:rPr lang="zh-CN" altLang="en-US" sz="2800" dirty="0" smtClean="0"/>
              <a:t>人工核对</a:t>
            </a:r>
            <a:endParaRPr lang="zh-CN" altLang="en-US" sz="2800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理论上可以完全自动</a:t>
            </a:r>
          </a:p>
          <a:p>
            <a:pPr lvl="1" eaLnBrk="1" hangingPunct="1"/>
            <a:r>
              <a:rPr lang="zh-CN" altLang="en-US" sz="2400" dirty="0" smtClean="0"/>
              <a:t>人工抽验，防止系统误差</a:t>
            </a:r>
          </a:p>
          <a:p>
            <a:pPr lvl="1" eaLnBrk="1" hangingPunct="1"/>
            <a:r>
              <a:rPr lang="zh-CN" altLang="en-US" sz="2400" dirty="0" smtClean="0"/>
              <a:t>由于考生没有按照要求的格式提交数据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人</a:t>
            </a:r>
            <a:r>
              <a:rPr lang="zh-CN" altLang="en-US" sz="2400" dirty="0" smtClean="0"/>
              <a:t>工核对后不</a:t>
            </a:r>
            <a:r>
              <a:rPr lang="zh-CN" altLang="en-US" sz="2400" dirty="0" smtClean="0"/>
              <a:t>做处理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 smtClean="0"/>
          </a:p>
          <a:p>
            <a:pPr eaLnBrk="1" hangingPunct="1"/>
            <a:r>
              <a:rPr lang="zh-CN" altLang="en-US" sz="2800" dirty="0" smtClean="0"/>
              <a:t>编</a:t>
            </a:r>
            <a:r>
              <a:rPr lang="zh-CN" altLang="en-US" sz="2800" dirty="0" smtClean="0"/>
              <a:t>程</a:t>
            </a:r>
            <a:r>
              <a:rPr lang="zh-CN" altLang="en-US" sz="2800" dirty="0"/>
              <a:t>大题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400" dirty="0" smtClean="0"/>
              <a:t>特殊情</a:t>
            </a:r>
            <a:r>
              <a:rPr lang="zh-CN" altLang="en-US" sz="2400" dirty="0" smtClean="0"/>
              <a:t>形（比如：分数相同），</a:t>
            </a:r>
            <a:r>
              <a:rPr lang="zh-CN" altLang="en-US" sz="2400" dirty="0" smtClean="0"/>
              <a:t>需评审代码	</a:t>
            </a:r>
          </a:p>
        </p:txBody>
      </p:sp>
    </p:spTree>
    <p:extLst>
      <p:ext uri="{BB962C8B-B14F-4D97-AF65-F5344CB8AC3E}">
        <p14:creationId xmlns:p14="http://schemas.microsoft.com/office/powerpoint/2010/main" val="3611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E44EE627-E197-4002-9D92-D9B26A2DACB5}" type="slidenum">
              <a:rPr lang="zh-CN" altLang="en-US" smtClean="0">
                <a:ea typeface="华文细黑" pitchFamily="2" charset="-122"/>
              </a:rPr>
              <a:pPr/>
              <a:t>18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评分方法（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黑体" pitchFamily="49" charset="-122"/>
              </a:rPr>
              <a:t>结果填空题</a:t>
            </a:r>
          </a:p>
          <a:p>
            <a:pPr eaLnBrk="1" hangingPunct="1"/>
            <a:endParaRPr lang="zh-CN" altLang="en-US" sz="3600" dirty="0" smtClean="0">
              <a:ea typeface="黑体" pitchFamily="49" charset="-122"/>
            </a:endParaRPr>
          </a:p>
          <a:p>
            <a:pPr eaLnBrk="1" hangingPunct="1"/>
            <a:r>
              <a:rPr lang="zh-CN" altLang="en-US" sz="2800" dirty="0" smtClean="0"/>
              <a:t>与标准答案一致，则得分</a:t>
            </a:r>
          </a:p>
          <a:p>
            <a:pPr eaLnBrk="1" hangingPunct="1"/>
            <a:r>
              <a:rPr lang="zh-CN" altLang="en-US" sz="2800" dirty="0" smtClean="0"/>
              <a:t>比对时会去掉前后多余的空白字符</a:t>
            </a:r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不要填写无关的说</a:t>
            </a:r>
            <a:r>
              <a:rPr lang="zh-CN" altLang="en-US" sz="2800" dirty="0" smtClean="0"/>
              <a:t>明性文</a:t>
            </a:r>
            <a:r>
              <a:rPr lang="zh-CN" altLang="en-US" sz="2800" dirty="0" smtClean="0"/>
              <a:t>字</a:t>
            </a:r>
          </a:p>
          <a:p>
            <a:pPr eaLnBrk="1" hangingPunct="1"/>
            <a:r>
              <a:rPr lang="zh-CN" altLang="en-US" sz="2800" dirty="0" smtClean="0"/>
              <a:t>注意大小写，中西文符号区分</a:t>
            </a:r>
          </a:p>
        </p:txBody>
      </p:sp>
    </p:spTree>
    <p:extLst>
      <p:ext uri="{BB962C8B-B14F-4D97-AF65-F5344CB8AC3E}">
        <p14:creationId xmlns:p14="http://schemas.microsoft.com/office/powerpoint/2010/main" val="22933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5414EA27-DD40-43EB-9D94-31AA58A4C7CB}" type="slidenum">
              <a:rPr lang="zh-CN" altLang="en-US" smtClean="0">
                <a:ea typeface="华文细黑" pitchFamily="2" charset="-122"/>
              </a:rPr>
              <a:pPr/>
              <a:t>19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评分方法（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ea typeface="黑体" pitchFamily="49" charset="-122"/>
              </a:rPr>
              <a:t>代码填空题</a:t>
            </a:r>
          </a:p>
          <a:p>
            <a:pPr eaLnBrk="1" hangingPunct="1"/>
            <a:endParaRPr lang="zh-CN" altLang="en-US" sz="2800" dirty="0" smtClean="0">
              <a:ea typeface="黑体" pitchFamily="49" charset="-122"/>
            </a:endParaRPr>
          </a:p>
          <a:p>
            <a:pPr eaLnBrk="1" hangingPunct="1"/>
            <a:r>
              <a:rPr lang="zh-CN" altLang="en-US" sz="2800" dirty="0">
                <a:ea typeface="黑体" pitchFamily="49" charset="-122"/>
              </a:rPr>
              <a:t>与标准答案一致</a:t>
            </a:r>
            <a:r>
              <a:rPr lang="zh-CN" altLang="en-US" sz="2800" dirty="0" smtClean="0">
                <a:ea typeface="黑体" pitchFamily="49" charset="-122"/>
              </a:rPr>
              <a:t>，直接得</a:t>
            </a:r>
            <a:r>
              <a:rPr lang="zh-CN" altLang="en-US" sz="2800" dirty="0">
                <a:ea typeface="黑体" pitchFamily="49" charset="-122"/>
              </a:rPr>
              <a:t>分</a:t>
            </a:r>
          </a:p>
          <a:p>
            <a:pPr eaLnBrk="1" hangingPunct="1"/>
            <a:r>
              <a:rPr lang="zh-CN" altLang="en-US" sz="2800" dirty="0">
                <a:ea typeface="黑体" pitchFamily="49" charset="-122"/>
              </a:rPr>
              <a:t>不一致的带入测试程序，结果正确得分</a:t>
            </a:r>
          </a:p>
          <a:p>
            <a:pPr eaLnBrk="1" hangingPunct="1"/>
            <a:endParaRPr lang="zh-CN" altLang="en-US" sz="2800" dirty="0">
              <a:ea typeface="黑体" pitchFamily="49" charset="-122"/>
            </a:endParaRPr>
          </a:p>
          <a:p>
            <a:pPr eaLnBrk="1" hangingPunct="1"/>
            <a:r>
              <a:rPr lang="zh-CN" altLang="en-US" sz="2800" dirty="0">
                <a:ea typeface="黑体" pitchFamily="49" charset="-122"/>
              </a:rPr>
              <a:t>注意</a:t>
            </a:r>
            <a:r>
              <a:rPr lang="zh-CN" altLang="en-US" sz="2800" dirty="0" smtClean="0">
                <a:ea typeface="黑体" pitchFamily="49" charset="-122"/>
              </a:rPr>
              <a:t>：</a:t>
            </a:r>
            <a:r>
              <a:rPr lang="zh-CN" altLang="en-US" sz="2800" dirty="0">
                <a:ea typeface="黑体" pitchFamily="49" charset="-122"/>
              </a:rPr>
              <a:t>不需要填</a:t>
            </a:r>
            <a:r>
              <a:rPr lang="zh-CN" altLang="en-US" sz="2800" dirty="0" smtClean="0">
                <a:ea typeface="黑体" pitchFamily="49" charset="-122"/>
              </a:rPr>
              <a:t>写</a:t>
            </a:r>
            <a:r>
              <a:rPr lang="zh-CN" altLang="en-US" sz="2800" dirty="0">
                <a:ea typeface="黑体" pitchFamily="49" charset="-122"/>
              </a:rPr>
              <a:t>已</a:t>
            </a:r>
            <a:r>
              <a:rPr lang="zh-CN" altLang="en-US" sz="2800" dirty="0" smtClean="0">
                <a:ea typeface="黑体" pitchFamily="49" charset="-122"/>
              </a:rPr>
              <a:t>有代码，</a:t>
            </a:r>
            <a:r>
              <a:rPr lang="zh-CN" altLang="en-US" sz="2800" dirty="0">
                <a:ea typeface="黑体" pitchFamily="49" charset="-122"/>
              </a:rPr>
              <a:t>只填写缺少的部分</a:t>
            </a:r>
          </a:p>
          <a:p>
            <a:pPr eaLnBrk="1" hangingPunct="1"/>
            <a:r>
              <a:rPr lang="zh-CN" altLang="en-US" sz="2800" dirty="0">
                <a:ea typeface="黑体" pitchFamily="49" charset="-122"/>
              </a:rPr>
              <a:t>例</a:t>
            </a:r>
            <a:r>
              <a:rPr lang="zh-CN" altLang="en-US" sz="2800" dirty="0" smtClean="0">
                <a:ea typeface="黑体" pitchFamily="49" charset="-122"/>
              </a:rPr>
              <a:t>如：分</a:t>
            </a:r>
            <a:r>
              <a:rPr lang="zh-CN" altLang="en-US" sz="2800" dirty="0">
                <a:ea typeface="黑体" pitchFamily="49" charset="-122"/>
              </a:rPr>
              <a:t>号已经存在</a:t>
            </a:r>
            <a:r>
              <a:rPr lang="zh-CN" altLang="en-US" sz="2800" dirty="0" smtClean="0">
                <a:ea typeface="黑体" pitchFamily="49" charset="-122"/>
              </a:rPr>
              <a:t>了；中</a:t>
            </a:r>
            <a:r>
              <a:rPr lang="zh-CN" altLang="en-US" sz="2800" dirty="0">
                <a:ea typeface="黑体" pitchFamily="49" charset="-122"/>
              </a:rPr>
              <a:t>西文符号问题</a:t>
            </a:r>
          </a:p>
          <a:p>
            <a:pPr eaLnBrk="1" hangingPunct="1"/>
            <a:r>
              <a:rPr lang="zh-CN" altLang="en-US" sz="2800" dirty="0">
                <a:ea typeface="黑体" pitchFamily="49" charset="-122"/>
              </a:rPr>
              <a:t>全自动机器阅卷，粗心 </a:t>
            </a:r>
            <a:r>
              <a:rPr lang="en-US" altLang="zh-CN" sz="2800" dirty="0">
                <a:ea typeface="黑体" pitchFamily="49" charset="-122"/>
              </a:rPr>
              <a:t>= 0</a:t>
            </a:r>
            <a:r>
              <a:rPr lang="zh-CN" altLang="en-US" sz="2800" dirty="0">
                <a:ea typeface="黑体" pitchFamily="49" charset="-122"/>
              </a:rPr>
              <a:t>分</a:t>
            </a:r>
          </a:p>
          <a:p>
            <a:pPr eaLnBrk="1" hangingPunct="1"/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366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1F5E75-46FB-484E-91BA-FDE72777110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17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举办大赛的目的</a:t>
            </a:r>
          </a:p>
        </p:txBody>
      </p:sp>
      <p:sp>
        <p:nvSpPr>
          <p:cNvPr id="7172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我国信息化建设对软件人才的迫切需求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高</a:t>
            </a:r>
            <a:r>
              <a:rPr lang="zh-CN" altLang="en-US" sz="2400" dirty="0" smtClean="0"/>
              <a:t>校存在毕业生结业压力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信息化相关企业人才需求缺口很大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如何解决人才接轨问题</a:t>
            </a:r>
          </a:p>
        </p:txBody>
      </p:sp>
      <p:sp>
        <p:nvSpPr>
          <p:cNvPr id="7173" name="灯片编号占位符 3"/>
          <p:cNvSpPr txBox="1">
            <a:spLocks noGrp="1"/>
          </p:cNvSpPr>
          <p:nvPr/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de-DE" altLang="zh-CN" sz="1000" b="1" i="1">
                <a:ea typeface="华文细黑" pitchFamily="2" charset="-122"/>
              </a:rPr>
              <a:t>Page </a:t>
            </a:r>
            <a:r>
              <a:rPr lang="de-DE" altLang="zh-CN" sz="1000" b="1" i="1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>
                <a:ea typeface="华文细黑" pitchFamily="2" charset="-122"/>
              </a:rPr>
              <a:t> </a:t>
            </a:r>
            <a:fld id="{0E09A830-E5DE-495A-B14D-467DCA6F728C}" type="slidenum">
              <a:rPr lang="en-US" altLang="zh-CN" sz="1000" b="1" i="1">
                <a:ea typeface="华文细黑" pitchFamily="2" charset="-122"/>
              </a:rPr>
              <a:pPr/>
              <a:t>2</a:t>
            </a:fld>
            <a:endParaRPr lang="en-US" altLang="zh-CN" sz="1000" b="1" i="1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DFC29D28-60EC-424B-B11B-4BE3F8CA23AE}" type="slidenum">
              <a:rPr lang="zh-CN" altLang="en-US" smtClean="0">
                <a:ea typeface="华文细黑" pitchFamily="2" charset="-122"/>
              </a:rPr>
              <a:pPr/>
              <a:t>20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评分方法（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ea typeface="黑体" pitchFamily="49" charset="-122"/>
              </a:rPr>
              <a:t>编程大题</a:t>
            </a:r>
          </a:p>
          <a:p>
            <a:pPr eaLnBrk="1" hangingPunct="1"/>
            <a:r>
              <a:rPr lang="zh-CN" altLang="en-US" sz="3200" dirty="0" smtClean="0"/>
              <a:t>主要依据程序自动测试运行结果</a:t>
            </a:r>
          </a:p>
          <a:p>
            <a:pPr lvl="1" eaLnBrk="1" hangingPunct="1"/>
            <a:r>
              <a:rPr lang="zh-CN" altLang="en-US" sz="2800" dirty="0" smtClean="0"/>
              <a:t>编译不通过的直接按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分记</a:t>
            </a:r>
          </a:p>
          <a:p>
            <a:pPr lvl="1" eaLnBrk="1" hangingPunct="1"/>
            <a:r>
              <a:rPr lang="zh-CN" altLang="en-US" sz="2800" dirty="0" smtClean="0"/>
              <a:t>多个测试用例，每个用例单独测试，单独计分</a:t>
            </a:r>
          </a:p>
          <a:p>
            <a:pPr lvl="1" eaLnBrk="1" hangingPunct="1"/>
            <a:r>
              <a:rPr lang="zh-CN" altLang="en-US" sz="2800" dirty="0" smtClean="0"/>
              <a:t>最后求累计分</a:t>
            </a:r>
            <a:r>
              <a:rPr lang="zh-CN" altLang="en-US" sz="2800" dirty="0" smtClean="0"/>
              <a:t>数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前一个测试不通过，也会继续下一个测试用例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262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AC261A7F-F0B0-4348-A65F-40F77F0B338D}" type="slidenum">
              <a:rPr lang="zh-CN" altLang="en-US" smtClean="0">
                <a:ea typeface="华文细黑" pitchFamily="2" charset="-122"/>
              </a:rPr>
              <a:pPr/>
              <a:t>21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评分方法（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黑体" pitchFamily="49" charset="-122"/>
              </a:rPr>
              <a:t>编程大</a:t>
            </a:r>
            <a:r>
              <a:rPr lang="zh-CN" altLang="en-US" sz="3200" dirty="0" smtClean="0">
                <a:ea typeface="黑体" pitchFamily="49" charset="-122"/>
              </a:rPr>
              <a:t>题注意：</a:t>
            </a:r>
            <a:endParaRPr lang="zh-CN" altLang="en-US" sz="3200" dirty="0" smtClean="0">
              <a:ea typeface="黑体" pitchFamily="49" charset="-122"/>
            </a:endParaRPr>
          </a:p>
          <a:p>
            <a:pPr marL="0" indent="0" eaLnBrk="1" hangingPunct="1">
              <a:buNone/>
            </a:pPr>
            <a:endParaRPr lang="zh-CN" altLang="en-US" dirty="0" smtClean="0"/>
          </a:p>
          <a:p>
            <a:pPr eaLnBrk="1" hangingPunct="1"/>
            <a:r>
              <a:rPr lang="zh-CN" altLang="en-US" sz="2400" dirty="0"/>
              <a:t>应该使用标准输入、输出， 便于重定向测试。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测</a:t>
            </a:r>
            <a:r>
              <a:rPr lang="zh-CN" altLang="en-US" sz="2400" dirty="0" smtClean="0"/>
              <a:t>试用例与题</a:t>
            </a:r>
            <a:r>
              <a:rPr lang="zh-CN" altLang="en-US" sz="2400" dirty="0" smtClean="0"/>
              <a:t>面例子不</a:t>
            </a:r>
            <a:r>
              <a:rPr lang="zh-CN" altLang="en-US" sz="2400" dirty="0" smtClean="0"/>
              <a:t>同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很难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简</a:t>
            </a:r>
            <a:r>
              <a:rPr lang="zh-CN" altLang="en-US" sz="2400" dirty="0" smtClean="0"/>
              <a:t>单打印蒙混过关</a:t>
            </a:r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不</a:t>
            </a:r>
            <a:r>
              <a:rPr lang="zh-CN" altLang="en-US" sz="2400" dirty="0" smtClean="0"/>
              <a:t>要画蛇添足。输出的内容不要有多余的东西</a:t>
            </a:r>
            <a:r>
              <a:rPr lang="zh-CN" altLang="en-US" sz="2400" dirty="0" smtClean="0"/>
              <a:t>。</a:t>
            </a:r>
            <a:endParaRPr lang="zh-CN" altLang="en-US" sz="20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边</a:t>
            </a:r>
            <a:r>
              <a:rPr lang="zh-CN" altLang="en-US" sz="2400" dirty="0" smtClean="0"/>
              <a:t>界条件判断不足，引发异常，可能损失部分分数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对大</a:t>
            </a:r>
            <a:r>
              <a:rPr lang="zh-CN" altLang="en-US" sz="2400" dirty="0" smtClean="0"/>
              <a:t>数据规</a:t>
            </a:r>
            <a:r>
              <a:rPr lang="zh-CN" altLang="en-US" sz="2400" dirty="0" smtClean="0"/>
              <a:t>模，算</a:t>
            </a:r>
            <a:r>
              <a:rPr lang="zh-CN" altLang="en-US" sz="2400" dirty="0" smtClean="0"/>
              <a:t>法设计不当会导致溢出或超</a:t>
            </a:r>
            <a:r>
              <a:rPr lang="zh-CN" altLang="en-US" sz="2400" dirty="0" smtClean="0"/>
              <a:t>时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621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B9BD6346-B4D7-4440-8AF8-6CFDB6E279C9}" type="slidenum">
              <a:rPr lang="zh-CN" altLang="en-US" smtClean="0">
                <a:ea typeface="华文细黑" pitchFamily="2" charset="-122"/>
              </a:rPr>
              <a:pPr/>
              <a:t>22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评分标准（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大</a:t>
            </a:r>
            <a:r>
              <a:rPr lang="zh-CN" altLang="en-US" sz="2800" dirty="0" smtClean="0"/>
              <a:t>题测试完全通过，如何比拼？</a:t>
            </a:r>
          </a:p>
          <a:p>
            <a:pPr eaLnBrk="1" hangingPunct="1"/>
            <a:r>
              <a:rPr lang="zh-CN" altLang="en-US" sz="2800" dirty="0" smtClean="0"/>
              <a:t>依运行时间的加分（体现算法的效率）</a:t>
            </a:r>
          </a:p>
          <a:p>
            <a:pPr eaLnBrk="1" hangingPunct="1"/>
            <a:r>
              <a:rPr lang="zh-CN" altLang="en-US" sz="2800" dirty="0" smtClean="0"/>
              <a:t>如果运行时间相仿？</a:t>
            </a:r>
          </a:p>
          <a:p>
            <a:pPr lvl="1" eaLnBrk="1" hangingPunct="1"/>
            <a:r>
              <a:rPr lang="zh-CN" altLang="en-US" sz="2400" dirty="0" smtClean="0"/>
              <a:t>人工考察代</a:t>
            </a:r>
            <a:r>
              <a:rPr lang="zh-CN" altLang="en-US" sz="2400" dirty="0" smtClean="0"/>
              <a:t>码的规范性、可读性、可维护</a:t>
            </a:r>
            <a:r>
              <a:rPr lang="zh-CN" altLang="en-US" sz="2400" dirty="0" smtClean="0"/>
              <a:t>性等。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01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260350"/>
            <a:ext cx="6838950" cy="2808288"/>
          </a:xfrm>
        </p:spPr>
        <p:txBody>
          <a:bodyPr/>
          <a:lstStyle/>
          <a:p>
            <a:pPr eaLnBrk="1" hangingPunct="1"/>
            <a:r>
              <a:rPr lang="zh-CN" altLang="en-US" smtClean="0"/>
              <a:t>评分细则与错误分析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9718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dirty="0"/>
              <a:t>选</a:t>
            </a:r>
            <a:r>
              <a:rPr lang="zh-CN" altLang="en-US" dirty="0" smtClean="0"/>
              <a:t>手的典型失误分析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7E685C7D-0ACE-4F29-929A-E7F453DDF899}" type="slidenum">
              <a:rPr lang="zh-CN" altLang="en-US" smtClean="0">
                <a:ea typeface="华文细黑" pitchFamily="2" charset="-122"/>
              </a:rPr>
              <a:pPr/>
              <a:t>24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</a:t>
            </a:r>
            <a:r>
              <a:rPr lang="zh-CN" altLang="en-US" dirty="0" smtClean="0"/>
              <a:t>果填空题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887788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只看结果，不要过程</a:t>
            </a:r>
          </a:p>
          <a:p>
            <a:pPr eaLnBrk="1" hangingPunct="1"/>
            <a:endParaRPr lang="zh-CN" altLang="en-US" sz="2800" dirty="0" smtClean="0"/>
          </a:p>
          <a:p>
            <a:pPr lvl="1" eaLnBrk="1" hangingPunct="1"/>
            <a:r>
              <a:rPr lang="zh-CN" altLang="en-US" sz="2400" dirty="0" smtClean="0"/>
              <a:t>可以使用任何有效手段</a:t>
            </a:r>
          </a:p>
          <a:p>
            <a:pPr lvl="1" eaLnBrk="1" hangingPunct="1"/>
            <a:r>
              <a:rPr lang="zh-CN" altLang="en-US" sz="2400" dirty="0"/>
              <a:t>千</a:t>
            </a:r>
            <a:r>
              <a:rPr lang="zh-CN" altLang="en-US" sz="2400" dirty="0" smtClean="0"/>
              <a:t>万不要提</a:t>
            </a:r>
            <a:r>
              <a:rPr lang="zh-CN" altLang="en-US" sz="2400" dirty="0" smtClean="0"/>
              <a:t>交源代码！！！</a:t>
            </a:r>
          </a:p>
          <a:p>
            <a:pPr lvl="1" eaLnBrk="1" hangingPunct="1"/>
            <a:r>
              <a:rPr lang="zh-CN" altLang="en-US" sz="2400" dirty="0" smtClean="0"/>
              <a:t>答案通过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提交，不要写在题目文件中</a:t>
            </a:r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评分规则决定：任何格式错误都是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分（首尾空格除外）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DE8CBDB0-0D13-4B19-881D-2FBD656357EC}" type="slidenum">
              <a:rPr lang="zh-CN" altLang="en-US" smtClean="0">
                <a:ea typeface="华文细黑" pitchFamily="2" charset="-122"/>
              </a:rPr>
              <a:pPr/>
              <a:t>25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控制台拷贝和粘贴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本来计算正确，抄写错误导致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分！！</a:t>
            </a:r>
            <a:endParaRPr lang="en-US" altLang="zh-CN" sz="2800" dirty="0" smtClean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控</a:t>
            </a:r>
            <a:r>
              <a:rPr lang="zh-CN" altLang="en-US" sz="2800" dirty="0" smtClean="0"/>
              <a:t>制</a:t>
            </a:r>
            <a:r>
              <a:rPr lang="zh-CN" altLang="en-US" sz="2800" dirty="0" smtClean="0"/>
              <a:t>台的拷贝粘贴必须会！</a:t>
            </a:r>
            <a:endParaRPr lang="zh-CN" altLang="en-US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鼠</a:t>
            </a:r>
            <a:r>
              <a:rPr lang="zh-CN" altLang="en-US" sz="2800" dirty="0" smtClean="0"/>
              <a:t>标标题栏上右键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选择</a:t>
            </a: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</a:rPr>
              <a:t>“</a:t>
            </a:r>
            <a:r>
              <a:rPr lang="zh-CN" altLang="en-US" sz="2800" dirty="0" smtClean="0"/>
              <a:t>标记</a:t>
            </a:r>
            <a:r>
              <a:rPr lang="zh-CN" altLang="en-US" sz="2800" dirty="0" smtClean="0">
                <a:latin typeface="微软雅黑" pitchFamily="34" charset="-122"/>
              </a:rPr>
              <a:t>”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 </a:t>
            </a:r>
            <a:r>
              <a:rPr lang="zh-CN" altLang="en-US" sz="2800" dirty="0" smtClean="0"/>
              <a:t>回车 从控制台拷贝</a:t>
            </a:r>
          </a:p>
        </p:txBody>
      </p:sp>
    </p:spTree>
    <p:extLst>
      <p:ext uri="{BB962C8B-B14F-4D97-AF65-F5344CB8AC3E}">
        <p14:creationId xmlns:p14="http://schemas.microsoft.com/office/powerpoint/2010/main" val="15754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8BAF47CF-E90D-4E8A-95D8-BCA15C2216AD}" type="slidenum">
              <a:rPr lang="zh-CN" altLang="en-US" smtClean="0">
                <a:ea typeface="华文细黑" pitchFamily="2" charset="-122"/>
              </a:rPr>
              <a:pPr/>
              <a:t>26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</a:t>
            </a:r>
            <a:r>
              <a:rPr lang="zh-CN" altLang="en-US" dirty="0" smtClean="0"/>
              <a:t>码填空题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要填</a:t>
            </a:r>
            <a:r>
              <a:rPr lang="zh-CN" altLang="en-US" sz="2800" dirty="0" smtClean="0"/>
              <a:t>入的是程序代码</a:t>
            </a:r>
            <a:r>
              <a:rPr lang="zh-CN" altLang="en-US" sz="2800" dirty="0" smtClean="0">
                <a:solidFill>
                  <a:srgbClr val="FF0000"/>
                </a:solidFill>
              </a:rPr>
              <a:t>片段</a:t>
            </a:r>
            <a:r>
              <a:rPr lang="zh-CN" altLang="en-US" sz="2800" dirty="0" smtClean="0"/>
              <a:t>，格式要严谨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仔细阅读题目，注意要求填写代码位置位置左右已有代码</a:t>
            </a:r>
          </a:p>
          <a:p>
            <a:pPr lvl="1" eaLnBrk="1" hangingPunct="1"/>
            <a:r>
              <a:rPr lang="zh-CN" altLang="en-US" dirty="0" smtClean="0"/>
              <a:t>只填缺少的，不填已经存在的</a:t>
            </a:r>
          </a:p>
          <a:p>
            <a:pPr lvl="1" eaLnBrk="1" hangingPunct="1"/>
            <a:r>
              <a:rPr lang="zh-CN" altLang="en-US" dirty="0" smtClean="0"/>
              <a:t>一般填</a:t>
            </a:r>
            <a:r>
              <a:rPr lang="zh-CN" altLang="en-US" dirty="0" smtClean="0"/>
              <a:t>写一</a:t>
            </a:r>
            <a:r>
              <a:rPr lang="zh-CN" altLang="en-US" dirty="0" smtClean="0"/>
              <a:t>个语句，不含分号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sz="2400" dirty="0" smtClean="0"/>
              <a:t>填</a:t>
            </a:r>
            <a:r>
              <a:rPr lang="zh-CN" altLang="en-US" sz="2400" dirty="0" smtClean="0"/>
              <a:t>写的代码必须是该问题的通解，不能只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题面</a:t>
            </a:r>
            <a:r>
              <a:rPr lang="zh-CN" altLang="en-US" sz="2400" dirty="0" smtClean="0"/>
              <a:t>示</a:t>
            </a:r>
            <a:r>
              <a:rPr lang="zh-CN" altLang="en-US" sz="2400" dirty="0" smtClean="0"/>
              <a:t>例数据有效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sz="2400" dirty="0" smtClean="0"/>
              <a:t>c/</a:t>
            </a:r>
            <a:r>
              <a:rPr lang="en-US" altLang="zh-CN" sz="2400" dirty="0" err="1" smtClean="0"/>
              <a:t>c</a:t>
            </a:r>
            <a:r>
              <a:rPr lang="en-US" altLang="zh-CN" sz="2400" dirty="0" err="1" smtClean="0"/>
              <a:t>++</a:t>
            </a:r>
            <a:r>
              <a:rPr lang="zh-CN" altLang="en-US" sz="2400" dirty="0" smtClean="0"/>
              <a:t>组，</a:t>
            </a:r>
            <a:r>
              <a:rPr lang="zh-CN" altLang="en-US" sz="2400" dirty="0" smtClean="0">
                <a:solidFill>
                  <a:srgbClr val="FF0000"/>
                </a:solidFill>
              </a:rPr>
              <a:t>注意选择编译语言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9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A2BB9BA7-1C2D-4236-A286-591513C6C792}" type="slidenum">
              <a:rPr lang="zh-CN" altLang="en-US" smtClean="0">
                <a:ea typeface="华文细黑" pitchFamily="2" charset="-122"/>
              </a:rPr>
              <a:pPr/>
              <a:t>27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填空题经验总结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一定要在代码测试后再填写答案</a:t>
            </a:r>
            <a:endParaRPr lang="en-US" altLang="zh-CN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填写答案的时候，哪怕再简单也用拷贝，不要手写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仔细阅读题目要求，看清所填写的内容或位置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如果不能确定通用性，自己换一组测试数据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一定要重视：例如</a:t>
            </a:r>
            <a:r>
              <a:rPr lang="en-US" altLang="zh-CN" sz="2400" dirty="0" smtClean="0">
                <a:latin typeface="微软雅黑" pitchFamily="34" charset="-122"/>
              </a:rPr>
              <a:t>…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的句子，答案至少不与之矛盾</a:t>
            </a:r>
          </a:p>
        </p:txBody>
      </p:sp>
    </p:spTree>
    <p:extLst>
      <p:ext uri="{BB962C8B-B14F-4D97-AF65-F5344CB8AC3E}">
        <p14:creationId xmlns:p14="http://schemas.microsoft.com/office/powerpoint/2010/main" val="38977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4C1DBC99-A7C4-47AE-80E8-7FA3754C8126}" type="slidenum">
              <a:rPr lang="zh-CN" altLang="en-US" smtClean="0">
                <a:ea typeface="华文细黑" pitchFamily="2" charset="-122"/>
              </a:rPr>
              <a:pPr/>
              <a:t>28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仔细审题是关键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不要放过每一个叙述上的细节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古</a:t>
            </a:r>
            <a:r>
              <a:rPr lang="zh-CN" altLang="en-US" sz="2400" dirty="0" smtClean="0"/>
              <a:t>堡算式</a:t>
            </a:r>
          </a:p>
          <a:p>
            <a:pPr eaLnBrk="1" hangingPunct="1"/>
            <a:r>
              <a:rPr lang="zh-CN" altLang="en-US" sz="2400" dirty="0" smtClean="0"/>
              <a:t>海盗比酒量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年龄巧合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3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7D2C5873-7394-48AF-A0B0-CAE5B23C0FAA}" type="slidenum">
              <a:rPr lang="zh-CN" altLang="en-US" smtClean="0">
                <a:ea typeface="华文细黑" pitchFamily="2" charset="-122"/>
              </a:rPr>
              <a:pPr/>
              <a:t>29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注意扎实的基础训练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微软雅黑"/>
              </a:rPr>
              <a:t>“</a:t>
            </a:r>
            <a:r>
              <a:rPr lang="zh-CN" altLang="en-US" sz="2400" dirty="0" smtClean="0"/>
              <a:t>海盗比酒量</a:t>
            </a:r>
            <a:r>
              <a:rPr lang="zh-CN" altLang="en-US" sz="2400" dirty="0" smtClean="0">
                <a:latin typeface="微软雅黑"/>
              </a:rPr>
              <a:t>”</a:t>
            </a:r>
            <a:r>
              <a:rPr lang="zh-CN" altLang="en-US" sz="2400" dirty="0" smtClean="0"/>
              <a:t>中的浮点</a:t>
            </a:r>
            <a:r>
              <a:rPr lang="zh-CN" altLang="en-US" sz="2400" dirty="0" smtClean="0"/>
              <a:t>数比较禁</a:t>
            </a:r>
            <a:r>
              <a:rPr lang="zh-CN" altLang="en-US" sz="2400" dirty="0" smtClean="0"/>
              <a:t>忌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latin typeface="微软雅黑"/>
              </a:rPr>
              <a:t>0.1+0.2 </a:t>
            </a:r>
            <a:r>
              <a:rPr lang="zh-CN" altLang="en-US" sz="2000" dirty="0" smtClean="0">
                <a:latin typeface="微软雅黑"/>
              </a:rPr>
              <a:t>不等于 </a:t>
            </a:r>
            <a:r>
              <a:rPr lang="en-US" altLang="zh-CN" sz="2000" dirty="0" smtClean="0">
                <a:latin typeface="微软雅黑"/>
              </a:rPr>
              <a:t>0.3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latin typeface="微软雅黑"/>
              </a:rPr>
              <a:t>“</a:t>
            </a:r>
            <a:r>
              <a:rPr lang="zh-CN" altLang="en-US" sz="2000" dirty="0" smtClean="0">
                <a:latin typeface="微软雅黑"/>
              </a:rPr>
              <a:t>啤酒</a:t>
            </a:r>
            <a:r>
              <a:rPr lang="zh-CN" altLang="en-US" sz="2000" dirty="0">
                <a:latin typeface="微软雅黑"/>
              </a:rPr>
              <a:t>与</a:t>
            </a:r>
            <a:r>
              <a:rPr lang="zh-CN" altLang="en-US" sz="2000" dirty="0" smtClean="0">
                <a:latin typeface="微软雅黑"/>
              </a:rPr>
              <a:t>饮料”中浮点</a:t>
            </a:r>
            <a:endParaRPr lang="en-US" altLang="zh-CN" sz="2000" dirty="0" smtClean="0">
              <a:latin typeface="微软雅黑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latin typeface="微软雅黑"/>
              </a:rPr>
              <a:t>“找零方案”中浮</a:t>
            </a:r>
            <a:r>
              <a:rPr lang="zh-CN" altLang="en-US" sz="2000" dirty="0" smtClean="0">
                <a:latin typeface="微软雅黑"/>
              </a:rPr>
              <a:t>点</a:t>
            </a:r>
            <a:endParaRPr lang="en-US" altLang="zh-CN" sz="2400" dirty="0" smtClean="0">
              <a:latin typeface="微软雅黑"/>
            </a:endParaRPr>
          </a:p>
          <a:p>
            <a:pPr lvl="1" eaLnBrk="1" hangingPunct="1">
              <a:defRPr/>
            </a:pPr>
            <a:r>
              <a:rPr lang="zh-CN" altLang="en-US" sz="2200" dirty="0" smtClean="0">
                <a:latin typeface="微软雅黑"/>
              </a:rPr>
              <a:t>避开浮点，转化为整数</a:t>
            </a:r>
            <a:endParaRPr lang="en-US" altLang="zh-CN" sz="2200" dirty="0" smtClean="0">
              <a:latin typeface="微软雅黑"/>
            </a:endParaRPr>
          </a:p>
          <a:p>
            <a:pPr eaLnBrk="1" hangingPunct="1">
              <a:defRPr/>
            </a:pPr>
            <a:endParaRPr lang="en-US" altLang="zh-CN" sz="2400" dirty="0" smtClean="0">
              <a:latin typeface="微软雅黑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"/>
              </a:rPr>
              <a:t>逻辑判定组合的技巧</a:t>
            </a:r>
            <a:endParaRPr lang="en-US" altLang="zh-CN" sz="2400" dirty="0" smtClean="0">
              <a:latin typeface="微软雅黑"/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>
                <a:latin typeface="微软雅黑"/>
              </a:rPr>
              <a:t>逻</a:t>
            </a:r>
            <a:r>
              <a:rPr lang="zh-CN" altLang="en-US" sz="2000" dirty="0" smtClean="0">
                <a:latin typeface="微软雅黑"/>
              </a:rPr>
              <a:t>辑量未必用</a:t>
            </a:r>
            <a:r>
              <a:rPr lang="en-US" altLang="zh-CN" sz="2000" dirty="0" err="1" smtClean="0">
                <a:latin typeface="微软雅黑"/>
              </a:rPr>
              <a:t>boolean</a:t>
            </a:r>
            <a:r>
              <a:rPr lang="zh-CN" altLang="en-US" sz="2000" dirty="0" smtClean="0">
                <a:latin typeface="微软雅黑"/>
              </a:rPr>
              <a:t>类型</a:t>
            </a:r>
            <a:endParaRPr lang="en-US" altLang="zh-CN" sz="2000" dirty="0" smtClean="0">
              <a:latin typeface="微软雅黑"/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zh-CN" altLang="en-US" sz="2000" dirty="0">
                <a:latin typeface="微软雅黑"/>
              </a:rPr>
              <a:t>例</a:t>
            </a:r>
            <a:r>
              <a:rPr lang="zh-CN" altLang="en-US" sz="2000" dirty="0" smtClean="0">
                <a:latin typeface="微软雅黑"/>
              </a:rPr>
              <a:t>如：“逻辑推断”</a:t>
            </a:r>
            <a:endParaRPr lang="en-US" altLang="zh-CN" sz="2000" dirty="0" smtClean="0">
              <a:latin typeface="微软雅黑"/>
            </a:endParaRPr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2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23D93-BBE2-4AAE-8A28-D1CDCDB94CB0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命题的目标（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突出实战能力</a:t>
            </a:r>
            <a:endParaRPr lang="en-US" altLang="zh-CN" sz="2400" dirty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有别于学校的期末考试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全程机考，无纸化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不考语法题，概念题，论述题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所有题目必须能够机器阅卷，全部为客观题</a:t>
            </a:r>
            <a:endParaRPr lang="en-US" altLang="zh-CN" sz="2000" dirty="0" smtClean="0"/>
          </a:p>
          <a:p>
            <a:pPr lvl="1" eaLnBrk="1" hangingPunct="1">
              <a:defRPr/>
            </a:pPr>
            <a:endParaRPr lang="en-US" altLang="zh-CN" sz="20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有</a:t>
            </a:r>
            <a:r>
              <a:rPr lang="zh-CN" altLang="en-US" sz="2400" dirty="0" smtClean="0"/>
              <a:t>别于</a:t>
            </a:r>
            <a:r>
              <a:rPr lang="en-US" altLang="zh-CN" sz="2400" dirty="0" smtClean="0"/>
              <a:t>ACM</a:t>
            </a:r>
            <a:r>
              <a:rPr lang="zh-CN" altLang="en-US" sz="2400" dirty="0" smtClean="0"/>
              <a:t>竞赛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并非是团队赛，完全靠个人的能力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并非是全程高难度的算法题，一般的同学有参赛的可能性</a:t>
            </a:r>
            <a:endParaRPr lang="en-US" altLang="zh-CN" sz="2000" dirty="0" smtClean="0"/>
          </a:p>
        </p:txBody>
      </p:sp>
      <p:sp>
        <p:nvSpPr>
          <p:cNvPr id="8197" name="灯片编号占位符 3"/>
          <p:cNvSpPr txBox="1">
            <a:spLocks noGrp="1"/>
          </p:cNvSpPr>
          <p:nvPr/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de-DE" altLang="zh-CN" sz="1000" b="1" i="1">
                <a:ea typeface="华文细黑" pitchFamily="2" charset="-122"/>
              </a:rPr>
              <a:t>Page </a:t>
            </a:r>
            <a:r>
              <a:rPr lang="de-DE" altLang="zh-CN" sz="1000" b="1" i="1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>
                <a:ea typeface="华文细黑" pitchFamily="2" charset="-122"/>
              </a:rPr>
              <a:t> </a:t>
            </a:r>
            <a:fld id="{350D34FA-D559-4399-9F8F-332C68D69EBC}" type="slidenum">
              <a:rPr lang="en-US" altLang="zh-CN" sz="1000" b="1" i="1">
                <a:ea typeface="华文细黑" pitchFamily="2" charset="-122"/>
              </a:rPr>
              <a:pPr/>
              <a:t>3</a:t>
            </a:fld>
            <a:endParaRPr lang="en-US" altLang="zh-CN" sz="1000" b="1" i="1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6929E622-1B51-42A9-B0B0-FFE45507C10F}" type="slidenum">
              <a:rPr lang="zh-CN" altLang="en-US" smtClean="0">
                <a:ea typeface="华文细黑" pitchFamily="2" charset="-122"/>
              </a:rPr>
              <a:pPr/>
              <a:t>30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</a:t>
            </a:r>
            <a:r>
              <a:rPr lang="zh-CN" altLang="en-US" dirty="0" smtClean="0"/>
              <a:t>程大题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仅仅提交源代码，</a:t>
            </a:r>
            <a:r>
              <a:rPr lang="zh-CN" altLang="en-US" sz="2400" dirty="0" smtClean="0"/>
              <a:t>不需要</a:t>
            </a:r>
            <a:r>
              <a:rPr lang="zh-CN" altLang="en-US" sz="2400" dirty="0" smtClean="0"/>
              <a:t>工程文</a:t>
            </a:r>
            <a:r>
              <a:rPr lang="zh-CN" altLang="en-US" sz="2400" dirty="0" smtClean="0"/>
              <a:t>件！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所有代码在一个文件中，测试后拷贝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200" dirty="0" smtClean="0"/>
              <a:t>C</a:t>
            </a:r>
            <a:r>
              <a:rPr lang="zh-CN" altLang="en-US" sz="2200" dirty="0" smtClean="0"/>
              <a:t>组，不要分开为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.h </a:t>
            </a:r>
            <a:r>
              <a:rPr lang="zh-CN" altLang="en-US" sz="2200" dirty="0" smtClean="0"/>
              <a:t>文件和 </a:t>
            </a:r>
            <a:r>
              <a:rPr lang="en-US" altLang="zh-CN" sz="2200" dirty="0" smtClean="0"/>
              <a:t>.c </a:t>
            </a:r>
            <a:r>
              <a:rPr lang="zh-CN" altLang="en-US" sz="2200" dirty="0" smtClean="0"/>
              <a:t>文件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Java</a:t>
            </a:r>
            <a:r>
              <a:rPr lang="zh-CN" altLang="en-US" sz="2200" dirty="0" smtClean="0"/>
              <a:t>不要每个类一个文件！</a:t>
            </a:r>
            <a:endParaRPr lang="en-US" altLang="zh-CN" sz="22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程</a:t>
            </a:r>
            <a:r>
              <a:rPr lang="zh-CN" altLang="en-US" sz="2400" dirty="0" smtClean="0"/>
              <a:t>序必须能编译通过</a:t>
            </a:r>
          </a:p>
          <a:p>
            <a:pPr eaLnBrk="1" hangingPunct="1"/>
            <a:r>
              <a:rPr lang="zh-CN" altLang="en-US" sz="2400" dirty="0" smtClean="0"/>
              <a:t>程</a:t>
            </a:r>
            <a:r>
              <a:rPr lang="zh-CN" altLang="en-US" sz="2400" dirty="0" smtClean="0"/>
              <a:t>序必须能</a:t>
            </a:r>
            <a:r>
              <a:rPr lang="zh-CN" altLang="en-US" sz="2400" dirty="0" smtClean="0"/>
              <a:t>运行出正确结果</a:t>
            </a:r>
          </a:p>
          <a:p>
            <a:pPr eaLnBrk="1" hangingPunct="1"/>
            <a:r>
              <a:rPr lang="zh-CN" altLang="en-US" sz="2400" dirty="0" smtClean="0"/>
              <a:t>程</a:t>
            </a:r>
            <a:r>
              <a:rPr lang="zh-CN" altLang="en-US" sz="2400" dirty="0" smtClean="0"/>
              <a:t>序必须使用标准输入、输</a:t>
            </a:r>
            <a:r>
              <a:rPr lang="zh-CN" altLang="en-US" sz="2400" dirty="0" smtClean="0"/>
              <a:t>出，以便重定向。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16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BFB6D4E8-A1CC-4AB0-A66E-8CAA15D0B81C}" type="slidenum">
              <a:rPr lang="zh-CN" altLang="en-US" smtClean="0">
                <a:ea typeface="华文细黑" pitchFamily="2" charset="-122"/>
              </a:rPr>
              <a:pPr/>
              <a:t>31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工具的使</a:t>
            </a:r>
            <a:r>
              <a:rPr lang="zh-CN" altLang="en-US" dirty="0" smtClean="0"/>
              <a:t>用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err="1" smtClean="0"/>
              <a:t>Dev-Cpp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/>
              <a:t>如</a:t>
            </a:r>
            <a:r>
              <a:rPr lang="zh-CN" altLang="en-US" sz="2000" dirty="0" smtClean="0"/>
              <a:t>果出现不</a:t>
            </a:r>
            <a:r>
              <a:rPr lang="zh-CN" altLang="en-US" sz="2000" dirty="0" smtClean="0"/>
              <a:t>能编译的情</a:t>
            </a:r>
            <a:r>
              <a:rPr lang="zh-CN" altLang="en-US" sz="2000" dirty="0" smtClean="0"/>
              <a:t>况，参考说明文档（考生的机器上，提供了工具的基本使用说明文档）</a:t>
            </a:r>
            <a:endParaRPr lang="zh-CN" altLang="en-US" sz="2000" dirty="0" smtClean="0"/>
          </a:p>
          <a:p>
            <a:pPr lvl="1" eaLnBrk="1" hangingPunct="1"/>
            <a:r>
              <a:rPr lang="zh-CN" altLang="en-US" sz="2000" dirty="0" smtClean="0"/>
              <a:t>字号，字体设置</a:t>
            </a:r>
          </a:p>
          <a:p>
            <a:pPr lvl="1" eaLnBrk="1" hangingPunct="1"/>
            <a:r>
              <a:rPr lang="zh-CN" altLang="en-US" sz="2000" dirty="0" smtClean="0"/>
              <a:t>注意使用 </a:t>
            </a:r>
            <a:r>
              <a:rPr lang="en-US" altLang="zh-CN" sz="2000" dirty="0" smtClean="0"/>
              <a:t>ANSI </a:t>
            </a:r>
            <a:r>
              <a:rPr lang="en-US" altLang="zh-CN" sz="2000" dirty="0" err="1" smtClean="0"/>
              <a:t>c++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标准</a:t>
            </a:r>
          </a:p>
          <a:p>
            <a:pPr lvl="1" eaLnBrk="1" hangingPunct="1"/>
            <a:r>
              <a:rPr lang="zh-CN" altLang="en-US" sz="2000" dirty="0" smtClean="0"/>
              <a:t>对</a:t>
            </a:r>
            <a:r>
              <a:rPr lang="en-US" altLang="zh-CN" sz="2000" dirty="0" err="1" smtClean="0"/>
              <a:t>stl</a:t>
            </a:r>
            <a:r>
              <a:rPr lang="zh-CN" altLang="en-US" sz="2000" dirty="0" smtClean="0"/>
              <a:t>的支持</a:t>
            </a:r>
          </a:p>
          <a:p>
            <a:pPr lvl="1" eaLnBrk="1" hangingPunct="1"/>
            <a:r>
              <a:rPr lang="zh-CN" altLang="en-US" sz="2000" dirty="0" smtClean="0"/>
              <a:t>老式头与新式头</a:t>
            </a:r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89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C49028C1-61DA-486C-9FD0-C0CC426B9F6A}" type="slidenum">
              <a:rPr lang="zh-CN" altLang="en-US" smtClean="0">
                <a:ea typeface="华文细黑" pitchFamily="2" charset="-122"/>
              </a:rPr>
              <a:pPr/>
              <a:t>32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工具使用（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en-US" altLang="zh-CN" dirty="0" smtClean="0"/>
              <a:t>Eclipse</a:t>
            </a:r>
          </a:p>
          <a:p>
            <a:pPr lvl="1" eaLnBrk="1" hangingPunct="1"/>
            <a:r>
              <a:rPr lang="zh-CN" altLang="en-US" dirty="0" smtClean="0"/>
              <a:t>关联的</a:t>
            </a:r>
            <a:r>
              <a:rPr lang="en-US" altLang="zh-CN" dirty="0" smtClean="0"/>
              <a:t>JRE</a:t>
            </a:r>
            <a:r>
              <a:rPr lang="zh-CN" altLang="en-US" dirty="0" smtClean="0"/>
              <a:t>是不是 </a:t>
            </a:r>
            <a:r>
              <a:rPr lang="en-US" altLang="zh-CN" dirty="0" smtClean="0"/>
              <a:t>java 6.0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编译</a:t>
            </a:r>
            <a:r>
              <a:rPr lang="zh-CN" altLang="en-US" dirty="0" smtClean="0"/>
              <a:t>器额兼</a:t>
            </a:r>
            <a:r>
              <a:rPr lang="zh-CN" altLang="en-US" dirty="0" smtClean="0"/>
              <a:t>容级</a:t>
            </a:r>
            <a:r>
              <a:rPr lang="zh-CN" altLang="en-US" dirty="0" smtClean="0"/>
              <a:t>别</a:t>
            </a:r>
            <a:r>
              <a:rPr lang="zh-CN" altLang="en-US" dirty="0"/>
              <a:t>设</a:t>
            </a:r>
            <a:r>
              <a:rPr lang="zh-CN" altLang="en-US" dirty="0" smtClean="0"/>
              <a:t>置（有选手反应不支持泛型就是这个问题！）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编码方式</a:t>
            </a:r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如果使用记</a:t>
            </a:r>
            <a:r>
              <a:rPr lang="zh-CN" altLang="en-US" dirty="0" smtClean="0"/>
              <a:t>事本</a:t>
            </a:r>
          </a:p>
          <a:p>
            <a:pPr lvl="1" eaLnBrk="1" hangingPunct="1"/>
            <a:r>
              <a:rPr lang="zh-CN" altLang="en-US" dirty="0" smtClean="0"/>
              <a:t>注意编</a:t>
            </a:r>
            <a:r>
              <a:rPr lang="zh-CN" altLang="en-US" dirty="0" smtClean="0"/>
              <a:t>码方式问</a:t>
            </a:r>
            <a:r>
              <a:rPr lang="zh-CN" altLang="en-US" dirty="0" smtClean="0"/>
              <a:t>题可能导致中文乱码！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6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28EF193C-9982-498C-91EC-BCD23F68F782}" type="slidenum">
              <a:rPr lang="zh-CN" altLang="en-US" smtClean="0">
                <a:ea typeface="华文细黑" pitchFamily="2" charset="-122"/>
              </a:rPr>
              <a:pPr/>
              <a:t>33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不应该的失</a:t>
            </a:r>
            <a:r>
              <a:rPr lang="zh-CN" altLang="en-US" dirty="0" smtClean="0"/>
              <a:t>误举例</a:t>
            </a:r>
            <a:endParaRPr lang="zh-CN" alt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打印出：</a:t>
            </a:r>
            <a:r>
              <a:rPr lang="en-US" altLang="zh-CN" dirty="0" smtClean="0">
                <a:latin typeface="微软雅黑" pitchFamily="34" charset="-122"/>
              </a:rPr>
              <a:t>”</a:t>
            </a:r>
            <a:r>
              <a:rPr lang="zh-CN" altLang="en-US" dirty="0" smtClean="0"/>
              <a:t>请您输入</a:t>
            </a:r>
            <a:r>
              <a:rPr lang="en-US" altLang="zh-CN" dirty="0" smtClean="0"/>
              <a:t>xxx:</a:t>
            </a:r>
            <a:r>
              <a:rPr lang="en-US" altLang="zh-CN" dirty="0" smtClean="0">
                <a:latin typeface="微软雅黑" pitchFamily="34" charset="-122"/>
              </a:rPr>
              <a:t>”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机器阅卷，输出的任何内容都被当成了提交的答案</a:t>
            </a:r>
          </a:p>
          <a:p>
            <a:pPr lvl="1" eaLnBrk="1" hangingPunct="1"/>
            <a:r>
              <a:rPr lang="zh-CN" altLang="en-US" dirty="0" smtClean="0"/>
              <a:t>千万不要考虑 </a:t>
            </a:r>
            <a:r>
              <a:rPr lang="zh-CN" altLang="en-US" dirty="0" smtClean="0">
                <a:latin typeface="微软雅黑" pitchFamily="34" charset="-122"/>
              </a:rPr>
              <a:t>“</a:t>
            </a:r>
            <a:r>
              <a:rPr lang="zh-CN" altLang="en-US" dirty="0" smtClean="0"/>
              <a:t>友好界面</a:t>
            </a:r>
            <a:r>
              <a:rPr lang="zh-CN" altLang="en-US" dirty="0" smtClean="0">
                <a:latin typeface="微软雅黑" pitchFamily="34" charset="-122"/>
              </a:rPr>
              <a:t>”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 </a:t>
            </a:r>
          </a:p>
          <a:p>
            <a:pPr lvl="1" eaLnBrk="1" hangingPunct="1"/>
            <a:r>
              <a:rPr lang="en-US" altLang="zh-CN" dirty="0" err="1" smtClean="0"/>
              <a:t>getch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并显示：按任意键退出</a:t>
            </a:r>
            <a:r>
              <a:rPr lang="en-US" altLang="zh-CN" dirty="0" smtClean="0">
                <a:latin typeface="微软雅黑" pitchFamily="34" charset="-122"/>
              </a:rPr>
              <a:t>…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</a:p>
          <a:p>
            <a:pPr lvl="1" eaLnBrk="1" hangingPunct="1"/>
            <a:r>
              <a:rPr lang="zh-CN" altLang="en-US" dirty="0" smtClean="0"/>
              <a:t>特殊函数强</a:t>
            </a:r>
            <a:r>
              <a:rPr lang="zh-CN" altLang="en-US" dirty="0" smtClean="0"/>
              <a:t>制从键盘输入，向屏幕输出。</a:t>
            </a:r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gotoxy</a:t>
            </a:r>
            <a:r>
              <a:rPr lang="en-US" altLang="zh-CN" dirty="0" smtClean="0"/>
              <a:t>() </a:t>
            </a:r>
            <a:r>
              <a:rPr lang="zh-CN" altLang="en-US" dirty="0" smtClean="0"/>
              <a:t>等直接定位光标的操作</a:t>
            </a:r>
          </a:p>
          <a:p>
            <a:pPr lvl="1" eaLnBrk="1" hangingPunct="1"/>
            <a:r>
              <a:rPr lang="zh-CN" altLang="en-US" dirty="0" smtClean="0"/>
              <a:t>无法进行</a:t>
            </a:r>
            <a:r>
              <a:rPr lang="zh-CN" altLang="en-US" dirty="0" smtClean="0">
                <a:latin typeface="微软雅黑" pitchFamily="34" charset="-122"/>
              </a:rPr>
              <a:t>“</a:t>
            </a:r>
            <a:r>
              <a:rPr lang="zh-CN" altLang="en-US" dirty="0" smtClean="0"/>
              <a:t>重定向</a:t>
            </a:r>
            <a:r>
              <a:rPr lang="zh-CN" altLang="en-US" dirty="0" smtClean="0">
                <a:latin typeface="微软雅黑" pitchFamily="34" charset="-122"/>
              </a:rPr>
              <a:t>”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所有组别</a:t>
            </a:r>
          </a:p>
          <a:p>
            <a:pPr lvl="1" eaLnBrk="1" hangingPunct="1"/>
            <a:r>
              <a:rPr lang="zh-CN" altLang="en-US" dirty="0" smtClean="0"/>
              <a:t>不能输出 图形界</a:t>
            </a:r>
            <a:r>
              <a:rPr lang="zh-CN" altLang="en-US" dirty="0" smtClean="0"/>
              <a:t>面！！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91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7" descr="11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071688"/>
            <a:ext cx="7810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714375" y="207168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Verdana" pitchFamily="34" charset="0"/>
                <a:ea typeface="黑体" pitchFamily="49" charset="-122"/>
              </a:rPr>
              <a:t>01</a:t>
            </a:r>
          </a:p>
        </p:txBody>
      </p:sp>
      <p:sp>
        <p:nvSpPr>
          <p:cNvPr id="20484" name="TextBox 9"/>
          <p:cNvSpPr txBox="1">
            <a:spLocks noChangeArrowheads="1"/>
          </p:cNvSpPr>
          <p:nvPr/>
        </p:nvSpPr>
        <p:spPr bwMode="auto">
          <a:xfrm>
            <a:off x="1500188" y="2100263"/>
            <a:ext cx="300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子标题示例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5715000" y="3429000"/>
            <a:ext cx="500063" cy="500063"/>
          </a:xfrm>
          <a:prstGeom prst="rect">
            <a:avLst/>
          </a:prstGeom>
          <a:solidFill>
            <a:srgbClr val="298A9A"/>
          </a:solidFill>
          <a:ln>
            <a:solidFill>
              <a:srgbClr val="298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29375" y="3429000"/>
            <a:ext cx="500063" cy="500063"/>
          </a:xfrm>
          <a:prstGeom prst="rect">
            <a:avLst/>
          </a:prstGeom>
          <a:solidFill>
            <a:srgbClr val="E87D37"/>
          </a:solidFill>
          <a:ln>
            <a:solidFill>
              <a:srgbClr val="E87D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43750" y="3429000"/>
            <a:ext cx="500063" cy="500063"/>
          </a:xfrm>
          <a:prstGeom prst="rect">
            <a:avLst/>
          </a:prstGeom>
          <a:solidFill>
            <a:srgbClr val="5C005C"/>
          </a:solidFill>
          <a:ln>
            <a:solidFill>
              <a:srgbClr val="5C0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7B1B1-4D02-487F-9679-836880EB9AD4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21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命题目标（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922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以赛促学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注重题目的趣味性、知识性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在题目的形式上：传播知识，培养兴趣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题目尽可能设计巧妙，过目难忘</a:t>
            </a:r>
            <a:endParaRPr lang="en-US" altLang="zh-CN" sz="2000" dirty="0" smtClean="0"/>
          </a:p>
          <a:p>
            <a:pPr lvl="1" eaLnBrk="1" hangingPunct="1"/>
            <a:endParaRPr lang="en-US" altLang="zh-CN" sz="2000" dirty="0" smtClean="0"/>
          </a:p>
          <a:p>
            <a:pPr eaLnBrk="1" hangingPunct="1"/>
            <a:r>
              <a:rPr lang="zh-CN" altLang="en-US" sz="2400" dirty="0" smtClean="0"/>
              <a:t>注重启发性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即使不能顺利完成，也可</a:t>
            </a:r>
            <a:r>
              <a:rPr lang="zh-CN" altLang="en-US" sz="2000" dirty="0" smtClean="0"/>
              <a:t>以给选</a:t>
            </a:r>
            <a:r>
              <a:rPr lang="zh-CN" altLang="en-US" sz="2000" dirty="0" smtClean="0"/>
              <a:t>手启发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引导选手用更多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赛后</a:t>
            </a:r>
            <a:r>
              <a:rPr lang="zh-CN" altLang="en-US" sz="2000" dirty="0" smtClean="0"/>
              <a:t>时</a:t>
            </a:r>
            <a:r>
              <a:rPr lang="zh-CN" altLang="en-US" sz="2000" dirty="0" smtClean="0"/>
              <a:t>间研</a:t>
            </a:r>
            <a:r>
              <a:rPr lang="zh-CN" altLang="en-US" sz="2000" dirty="0" smtClean="0"/>
              <a:t>究题目、</a:t>
            </a:r>
            <a:r>
              <a:rPr lang="zh-CN" altLang="en-US" sz="2000" dirty="0" smtClean="0"/>
              <a:t>享受程序设计之美</a:t>
            </a:r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de-DE" altLang="zh-CN" sz="1000" b="1" i="1">
                <a:ea typeface="华文细黑" pitchFamily="2" charset="-122"/>
              </a:rPr>
              <a:t>Page </a:t>
            </a:r>
            <a:r>
              <a:rPr lang="de-DE" altLang="zh-CN" sz="1000" b="1" i="1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>
                <a:ea typeface="华文细黑" pitchFamily="2" charset="-122"/>
              </a:rPr>
              <a:t> </a:t>
            </a:r>
            <a:fld id="{577A63F6-F203-4C89-8E1A-AAD2B487BD63}" type="slidenum">
              <a:rPr lang="en-US" altLang="zh-CN" sz="1000" b="1" i="1">
                <a:ea typeface="华文细黑" pitchFamily="2" charset="-122"/>
              </a:rPr>
              <a:pPr/>
              <a:t>4</a:t>
            </a:fld>
            <a:endParaRPr lang="en-US" altLang="zh-CN" sz="1000" b="1" i="1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228C39-B996-4DEA-BA31-D2308A37CA02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024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命题目标（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校企联合</a:t>
            </a:r>
            <a:endParaRPr lang="en-US" altLang="zh-CN" sz="2400" dirty="0" smtClean="0"/>
          </a:p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最</a:t>
            </a:r>
            <a:r>
              <a:rPr lang="zh-CN" altLang="en-US" sz="2400" dirty="0" smtClean="0"/>
              <a:t>终目标：打</a:t>
            </a:r>
            <a:r>
              <a:rPr lang="zh-CN" altLang="en-US" sz="2400" dirty="0" smtClean="0"/>
              <a:t>造更广泛意义上的校企合作平台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注重题目的实用价值、工程上的价值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有些算法只要有实用性，不必太追求理论上的完美</a:t>
            </a:r>
            <a:endParaRPr lang="en-US" altLang="zh-CN" sz="2000" dirty="0" smtClean="0"/>
          </a:p>
          <a:p>
            <a:pPr lvl="1" eaLnBrk="1" hangingPunct="1"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400" dirty="0" smtClean="0"/>
          </a:p>
        </p:txBody>
      </p:sp>
      <p:sp>
        <p:nvSpPr>
          <p:cNvPr id="10245" name="灯片编号占位符 3"/>
          <p:cNvSpPr txBox="1">
            <a:spLocks noGrp="1"/>
          </p:cNvSpPr>
          <p:nvPr/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de-DE" altLang="zh-CN" sz="1000" b="1" i="1">
                <a:ea typeface="华文细黑" pitchFamily="2" charset="-122"/>
              </a:rPr>
              <a:t>Page </a:t>
            </a:r>
            <a:r>
              <a:rPr lang="de-DE" altLang="zh-CN" sz="1000" b="1" i="1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>
                <a:ea typeface="华文细黑" pitchFamily="2" charset="-122"/>
              </a:rPr>
              <a:t> </a:t>
            </a:r>
            <a:fld id="{6121032C-DE54-4325-B3D1-A33361B36A7C}" type="slidenum">
              <a:rPr lang="en-US" altLang="zh-CN" sz="1000" b="1" i="1">
                <a:ea typeface="华文细黑" pitchFamily="2" charset="-122"/>
              </a:rPr>
              <a:pPr/>
              <a:t>5</a:t>
            </a:fld>
            <a:endParaRPr lang="en-US" altLang="zh-CN" sz="1000" b="1" i="1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0EC7DA-C3A4-483D-A915-945C9A2D6E6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126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命题目标（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选拔人才</a:t>
            </a:r>
            <a:endParaRPr lang="en-US" altLang="zh-CN" sz="2400" dirty="0" smtClean="0"/>
          </a:p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一些编程大题完全按照</a:t>
            </a:r>
            <a:r>
              <a:rPr lang="en-US" altLang="zh-CN" sz="2400" dirty="0" smtClean="0"/>
              <a:t>ACM</a:t>
            </a:r>
            <a:r>
              <a:rPr lang="zh-CN" altLang="en-US" sz="2400" dirty="0" smtClean="0"/>
              <a:t>的思路命题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吸引高水平的选手参</a:t>
            </a:r>
            <a:r>
              <a:rPr lang="zh-CN" altLang="en-US" sz="2000" dirty="0" smtClean="0"/>
              <a:t>赛（</a:t>
            </a:r>
            <a:r>
              <a:rPr lang="en-US" altLang="zh-CN" sz="2000" dirty="0" smtClean="0"/>
              <a:t>ACM</a:t>
            </a:r>
            <a:r>
              <a:rPr lang="zh-CN" altLang="en-US" sz="2000" dirty="0" smtClean="0"/>
              <a:t>选手、研究生都有参赛）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引导鼓励大学生，追求更高的目标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为合作企业挑选人才提供客观依据</a:t>
            </a:r>
            <a:endParaRPr lang="en-US" altLang="zh-CN" sz="2000" dirty="0" smtClean="0"/>
          </a:p>
          <a:p>
            <a:pPr lvl="1" eaLnBrk="1" hangingPunct="1"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400" dirty="0" smtClean="0"/>
          </a:p>
        </p:txBody>
      </p:sp>
      <p:sp>
        <p:nvSpPr>
          <p:cNvPr id="11269" name="灯片编号占位符 3"/>
          <p:cNvSpPr txBox="1">
            <a:spLocks noGrp="1"/>
          </p:cNvSpPr>
          <p:nvPr/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de-DE" altLang="zh-CN" sz="1000" b="1" i="1">
                <a:ea typeface="华文细黑" pitchFamily="2" charset="-122"/>
              </a:rPr>
              <a:t>Page </a:t>
            </a:r>
            <a:r>
              <a:rPr lang="de-DE" altLang="zh-CN" sz="1000" b="1" i="1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>
                <a:ea typeface="华文细黑" pitchFamily="2" charset="-122"/>
              </a:rPr>
              <a:t> </a:t>
            </a:r>
            <a:fld id="{7CF086A5-859C-485C-8D60-9DA78AF9C042}" type="slidenum">
              <a:rPr lang="en-US" altLang="zh-CN" sz="1000" b="1" i="1">
                <a:ea typeface="华文细黑" pitchFamily="2" charset="-122"/>
              </a:rPr>
              <a:pPr/>
              <a:t>6</a:t>
            </a:fld>
            <a:endParaRPr lang="en-US" altLang="zh-CN" sz="1000" b="1" i="1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5FEDDF3-F883-41ED-9176-AEEC90DB152F}" type="slidenum">
              <a:rPr lang="zh-CN" altLang="en-US" smtClean="0">
                <a:ea typeface="华文细黑" pitchFamily="2" charset="-122"/>
              </a:rPr>
              <a:pPr/>
              <a:t>7</a:t>
            </a:fld>
            <a:endParaRPr lang="en-US" altLang="zh-CN" smtClean="0">
              <a:ea typeface="华文细黑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竞赛物理环境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全程机考，二级</a:t>
            </a:r>
            <a:r>
              <a:rPr lang="en-US" altLang="zh-CN" smtClean="0"/>
              <a:t>Web</a:t>
            </a:r>
            <a:r>
              <a:rPr lang="zh-CN" altLang="en-US" smtClean="0"/>
              <a:t>环境</a:t>
            </a:r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12293" name="Object 7"/>
          <p:cNvGraphicFramePr>
            <a:graphicFrameLocks noGrp="1"/>
          </p:cNvGraphicFramePr>
          <p:nvPr>
            <p:ph sz="half" idx="2"/>
          </p:nvPr>
        </p:nvGraphicFramePr>
        <p:xfrm>
          <a:off x="962025" y="1978025"/>
          <a:ext cx="4548188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Visio" r:id="rId3" imgW="5251704" imgH="4351652" progId="Visio.Drawing.11">
                  <p:embed/>
                </p:oleObj>
              </mc:Choice>
              <mc:Fallback>
                <p:oleObj name="Visio" r:id="rId3" imgW="5251704" imgH="4351652" progId="Visio.Drawing.11">
                  <p:embed/>
                  <p:pic>
                    <p:nvPicPr>
                      <p:cNvPr id="0" name="Object 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978025"/>
                        <a:ext cx="4548188" cy="375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AutoShape 9"/>
          <p:cNvSpPr>
            <a:spLocks noChangeArrowheads="1"/>
          </p:cNvSpPr>
          <p:nvPr/>
        </p:nvSpPr>
        <p:spPr bwMode="auto">
          <a:xfrm>
            <a:off x="395288" y="5157788"/>
            <a:ext cx="1368425" cy="431800"/>
          </a:xfrm>
          <a:prstGeom prst="wedgeRectCallout">
            <a:avLst>
              <a:gd name="adj1" fmla="val 23088"/>
              <a:gd name="adj2" fmla="val -22389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>
                <a:ea typeface="黑体" pitchFamily="49" charset="-122"/>
              </a:rPr>
              <a:t>中心服务器</a:t>
            </a:r>
          </a:p>
        </p:txBody>
      </p:sp>
      <p:sp>
        <p:nvSpPr>
          <p:cNvPr id="12295" name="AutoShape 10"/>
          <p:cNvSpPr>
            <a:spLocks noChangeArrowheads="1"/>
          </p:cNvSpPr>
          <p:nvPr/>
        </p:nvSpPr>
        <p:spPr bwMode="auto">
          <a:xfrm>
            <a:off x="4572000" y="1125538"/>
            <a:ext cx="1655763" cy="503237"/>
          </a:xfrm>
          <a:prstGeom prst="wedgeRectCallout">
            <a:avLst>
              <a:gd name="adj1" fmla="val -83653"/>
              <a:gd name="adj2" fmla="val 18690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>
                <a:ea typeface="黑体" pitchFamily="49" charset="-122"/>
              </a:rPr>
              <a:t>本地服务器</a:t>
            </a:r>
          </a:p>
        </p:txBody>
      </p:sp>
      <p:sp>
        <p:nvSpPr>
          <p:cNvPr id="12296" name="AutoShape 11"/>
          <p:cNvSpPr>
            <a:spLocks noChangeArrowheads="1"/>
          </p:cNvSpPr>
          <p:nvPr/>
        </p:nvSpPr>
        <p:spPr bwMode="auto">
          <a:xfrm>
            <a:off x="5364163" y="5661025"/>
            <a:ext cx="936625" cy="431800"/>
          </a:xfrm>
          <a:prstGeom prst="wedgeRectCallout">
            <a:avLst>
              <a:gd name="adj1" fmla="val -203222"/>
              <a:gd name="adj2" fmla="val -963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>
                <a:ea typeface="黑体" pitchFamily="49" charset="-122"/>
              </a:rPr>
              <a:t>学生机</a:t>
            </a:r>
          </a:p>
        </p:txBody>
      </p:sp>
      <p:sp>
        <p:nvSpPr>
          <p:cNvPr id="12297" name="AutoShape 12"/>
          <p:cNvSpPr>
            <a:spLocks noChangeArrowheads="1"/>
          </p:cNvSpPr>
          <p:nvPr/>
        </p:nvSpPr>
        <p:spPr bwMode="auto">
          <a:xfrm>
            <a:off x="6119813" y="3141663"/>
            <a:ext cx="3024187" cy="1800225"/>
          </a:xfrm>
          <a:prstGeom prst="wedgeRoundRectCallout">
            <a:avLst>
              <a:gd name="adj1" fmla="val -100287"/>
              <a:gd name="adj2" fmla="val 78130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>
                <a:ea typeface="黑体" pitchFamily="49" charset="-122"/>
              </a:rPr>
              <a:t>学生机以</a:t>
            </a:r>
            <a:r>
              <a:rPr lang="en-US" altLang="zh-CN">
                <a:ea typeface="黑体" pitchFamily="49" charset="-122"/>
              </a:rPr>
              <a:t>web</a:t>
            </a:r>
            <a:r>
              <a:rPr lang="zh-CN" altLang="en-US">
                <a:ea typeface="黑体" pitchFamily="49" charset="-122"/>
              </a:rPr>
              <a:t>方式访问本地服务器</a:t>
            </a:r>
          </a:p>
          <a:p>
            <a:r>
              <a:rPr lang="zh-CN" altLang="en-US">
                <a:ea typeface="黑体" pitchFamily="49" charset="-122"/>
              </a:rPr>
              <a:t>本地服务器与中心服务器自动协同</a:t>
            </a:r>
          </a:p>
          <a:p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A1F8EF0-1F87-4E41-ADE1-83C1050E8EDD}" type="slidenum">
              <a:rPr lang="zh-CN" altLang="en-US">
                <a:ea typeface="华文细黑" pitchFamily="2" charset="-122"/>
              </a:rPr>
              <a:pPr/>
              <a:t>8</a:t>
            </a:fld>
            <a:endParaRPr lang="en-US" altLang="zh-CN">
              <a:ea typeface="华文细黑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题目形式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只有三种类型的题目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A  </a:t>
            </a:r>
            <a:r>
              <a:rPr lang="zh-CN" altLang="en-US" sz="2400" dirty="0" smtClean="0"/>
              <a:t>结果填空</a:t>
            </a:r>
          </a:p>
          <a:p>
            <a:pPr lvl="1" eaLnBrk="1" hangingPunct="1"/>
            <a:r>
              <a:rPr lang="zh-CN" altLang="en-US" sz="2000" dirty="0" smtClean="0"/>
              <a:t>只要结果，不计手段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并</a:t>
            </a:r>
            <a:r>
              <a:rPr lang="zh-CN" altLang="en-US" sz="2000" dirty="0" smtClean="0"/>
              <a:t>不一定要</a:t>
            </a:r>
            <a:r>
              <a:rPr lang="zh-CN" altLang="en-US" sz="2000" dirty="0" smtClean="0"/>
              <a:t>编</a:t>
            </a:r>
            <a:r>
              <a:rPr lang="zh-CN" altLang="en-US" sz="2000" dirty="0" smtClean="0"/>
              <a:t>程</a:t>
            </a:r>
          </a:p>
          <a:p>
            <a:pPr lvl="1" eaLnBrk="1" hangingPunct="1"/>
            <a:r>
              <a:rPr lang="zh-CN" altLang="en-US" sz="2000" dirty="0" smtClean="0"/>
              <a:t>可以使用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，计算器或其它的工</a:t>
            </a:r>
            <a:r>
              <a:rPr lang="zh-CN" altLang="en-US" sz="2000" dirty="0" smtClean="0"/>
              <a:t>具</a:t>
            </a:r>
            <a:endParaRPr lang="en-US" altLang="zh-CN" sz="1050" dirty="0" smtClean="0"/>
          </a:p>
          <a:p>
            <a:pPr lvl="1" eaLnBrk="1" hangingPunct="1"/>
            <a:r>
              <a:rPr lang="zh-CN" altLang="en-US" sz="2000" dirty="0" smtClean="0"/>
              <a:t>答案唯一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C9BE4B8-9743-43A5-986B-6F29B5B508FB}" type="slidenum">
              <a:rPr lang="zh-CN" altLang="en-US">
                <a:ea typeface="华文细黑" pitchFamily="2" charset="-122"/>
              </a:rPr>
              <a:pPr/>
              <a:t>9</a:t>
            </a:fld>
            <a:endParaRPr lang="en-US" altLang="zh-CN">
              <a:ea typeface="华文细黑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题目形式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zh-CN" altLang="en-US" sz="2000" dirty="0" smtClean="0"/>
          </a:p>
          <a:p>
            <a:pPr eaLnBrk="1" hangingPunct="1"/>
            <a:r>
              <a:rPr lang="en-US" altLang="zh-CN" sz="2400" dirty="0" smtClean="0"/>
              <a:t>B </a:t>
            </a:r>
            <a:r>
              <a:rPr lang="zh-CN" altLang="en-US" sz="2400" dirty="0" smtClean="0"/>
              <a:t>代码填空</a:t>
            </a:r>
          </a:p>
          <a:p>
            <a:pPr lvl="1" eaLnBrk="1" hangingPunct="1"/>
            <a:r>
              <a:rPr lang="zh-CN" altLang="en-US" sz="2000" dirty="0" smtClean="0"/>
              <a:t>考察选手阅读他人代码的能力</a:t>
            </a:r>
            <a:endParaRPr lang="en-US" altLang="zh-CN" sz="1400" dirty="0" smtClean="0"/>
          </a:p>
          <a:p>
            <a:pPr lvl="1" eaLnBrk="1" hangingPunct="1"/>
            <a:r>
              <a:rPr lang="zh-CN" altLang="en-US" sz="2000" dirty="0" smtClean="0"/>
              <a:t>有时，改程序比写程序还困难（甚至是痛苦</a:t>
            </a:r>
            <a:r>
              <a:rPr lang="zh-CN" altLang="en-US" sz="2000" dirty="0" smtClean="0"/>
              <a:t>！）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/>
              <a:t>题</a:t>
            </a:r>
            <a:r>
              <a:rPr lang="zh-CN" altLang="en-US" sz="2000" dirty="0" smtClean="0"/>
              <a:t>目中会给出目标的描述，给出大部分解决该问题的源代码</a:t>
            </a:r>
            <a:endParaRPr lang="en-US" altLang="zh-CN" sz="2000" dirty="0" smtClean="0"/>
          </a:p>
          <a:p>
            <a:pPr lvl="1" eaLnBrk="1" hangingPunct="1"/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需要填空的只有一个位置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/>
              <a:t>给</a:t>
            </a:r>
            <a:r>
              <a:rPr lang="zh-CN" altLang="en-US" sz="2000" dirty="0" smtClean="0"/>
              <a:t>出的源码可能不是解决该问题的最佳方法，需要选手分析源码</a:t>
            </a:r>
            <a:endParaRPr lang="zh-CN" altLang="en-US" sz="2000" dirty="0" smtClean="0"/>
          </a:p>
          <a:p>
            <a:pPr lvl="1" eaLnBrk="1" hangingPunct="1"/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87D37"/>
        </a:solidFill>
        <a:ln w="25400" cap="flat" cmpd="sng" algn="ctr">
          <a:solidFill>
            <a:srgbClr val="E87D37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87D37"/>
        </a:solidFill>
        <a:ln w="25400" cap="flat" cmpd="sng" algn="ctr">
          <a:solidFill>
            <a:srgbClr val="E87D37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2789</Words>
  <Application>Microsoft Office PowerPoint</Application>
  <PresentationFormat>全屏显示(4:3)</PresentationFormat>
  <Paragraphs>302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默认设计模板</vt:lpstr>
      <vt:lpstr>Visio</vt:lpstr>
      <vt:lpstr>蓝桥杯大赛赛题概况</vt:lpstr>
      <vt:lpstr>举办大赛的目的</vt:lpstr>
      <vt:lpstr>命题的目标（1）</vt:lpstr>
      <vt:lpstr>命题目标（2）</vt:lpstr>
      <vt:lpstr>命题目标（3）</vt:lpstr>
      <vt:lpstr>命题目标（4）</vt:lpstr>
      <vt:lpstr>竞赛物理环境</vt:lpstr>
      <vt:lpstr>题目形式</vt:lpstr>
      <vt:lpstr>题目形式</vt:lpstr>
      <vt:lpstr>题目形式</vt:lpstr>
      <vt:lpstr>省赛、决赛特点</vt:lpstr>
      <vt:lpstr>组别</vt:lpstr>
      <vt:lpstr>竞赛轮次</vt:lpstr>
      <vt:lpstr>考生机环境</vt:lpstr>
      <vt:lpstr>本届大赛C组（高职高专组）题目变化</vt:lpstr>
      <vt:lpstr>评分规则概览</vt:lpstr>
      <vt:lpstr>评分方法</vt:lpstr>
      <vt:lpstr>评分方法（1）</vt:lpstr>
      <vt:lpstr>评分方法（2）</vt:lpstr>
      <vt:lpstr>评分方法（3）</vt:lpstr>
      <vt:lpstr>评分方法（4）</vt:lpstr>
      <vt:lpstr>评分标准（5）</vt:lpstr>
      <vt:lpstr>评分细则与错误分析</vt:lpstr>
      <vt:lpstr>结果填空题</vt:lpstr>
      <vt:lpstr>控制台拷贝和粘贴</vt:lpstr>
      <vt:lpstr>代码填空题</vt:lpstr>
      <vt:lpstr>填空题经验总结</vt:lpstr>
      <vt:lpstr>仔细审题是关键</vt:lpstr>
      <vt:lpstr>注意扎实的基础训练</vt:lpstr>
      <vt:lpstr>编程大题</vt:lpstr>
      <vt:lpstr>工具的使用</vt:lpstr>
      <vt:lpstr>工具使用（2）</vt:lpstr>
      <vt:lpstr>不应该的失误举例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</cp:lastModifiedBy>
  <cp:revision>65</cp:revision>
  <cp:lastPrinted>1601-01-01T00:00:00Z</cp:lastPrinted>
  <dcterms:created xsi:type="dcterms:W3CDTF">1601-01-01T00:00:00Z</dcterms:created>
  <dcterms:modified xsi:type="dcterms:W3CDTF">2016-10-21T04:23:04Z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