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67" r:id="rId6"/>
    <p:sldId id="266" r:id="rId7"/>
    <p:sldId id="265" r:id="rId8"/>
    <p:sldId id="264" r:id="rId9"/>
    <p:sldId id="284" r:id="rId10"/>
    <p:sldId id="283" r:id="rId11"/>
    <p:sldId id="282" r:id="rId12"/>
    <p:sldId id="281" r:id="rId13"/>
    <p:sldId id="263" r:id="rId14"/>
    <p:sldId id="262" r:id="rId15"/>
    <p:sldId id="261" r:id="rId16"/>
    <p:sldId id="286" r:id="rId17"/>
    <p:sldId id="285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2400" cy="374441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Pico Share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第一讲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/>
              <a:t>HTML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Crawling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06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764704"/>
            <a:ext cx="8229600" cy="11430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爬虫大杀器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492897"/>
            <a:ext cx="8229600" cy="3633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Python</a:t>
            </a:r>
            <a:r>
              <a:rPr lang="zh-CN" altLang="en-US" b="1" dirty="0">
                <a:solidFill>
                  <a:srgbClr val="FF0000"/>
                </a:solidFill>
              </a:rPr>
              <a:t>在爬虫界的效率一骑绝尘！！！</a:t>
            </a:r>
          </a:p>
        </p:txBody>
      </p:sp>
    </p:spTree>
    <p:extLst>
      <p:ext uri="{BB962C8B-B14F-4D97-AF65-F5344CB8AC3E}">
        <p14:creationId xmlns:p14="http://schemas.microsoft.com/office/powerpoint/2010/main" val="17389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爬虫的架构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991544" y="2996952"/>
            <a:ext cx="1224136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</a:t>
            </a:r>
            <a:endParaRPr lang="en-US" altLang="zh-CN" dirty="0"/>
          </a:p>
          <a:p>
            <a:pPr algn="ctr"/>
            <a:r>
              <a:rPr lang="zh-CN" altLang="en-US" dirty="0"/>
              <a:t>调度端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215680" y="3429000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151784" y="1772816"/>
            <a:ext cx="0" cy="424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16280" y="1772816"/>
            <a:ext cx="0" cy="424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51784" y="177281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51784" y="6021288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511824" y="2420888"/>
            <a:ext cx="1368152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url</a:t>
            </a:r>
            <a:r>
              <a:rPr lang="zh-CN" altLang="en-US" dirty="0"/>
              <a:t>管理器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816080" y="3465004"/>
            <a:ext cx="1368152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</a:t>
            </a:r>
            <a:endParaRPr lang="en-US" altLang="zh-CN" dirty="0"/>
          </a:p>
          <a:p>
            <a:pPr algn="ctr"/>
            <a:r>
              <a:rPr lang="zh-CN" altLang="en-US" dirty="0"/>
              <a:t>解析器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511824" y="4797152"/>
            <a:ext cx="1368152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</a:t>
            </a:r>
            <a:endParaRPr lang="en-US" altLang="zh-CN" dirty="0"/>
          </a:p>
          <a:p>
            <a:pPr algn="ctr"/>
            <a:r>
              <a:rPr lang="zh-CN" altLang="en-US" dirty="0"/>
              <a:t>下载器</a:t>
            </a:r>
          </a:p>
        </p:txBody>
      </p: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>
          <a:xfrm>
            <a:off x="5195900" y="3284984"/>
            <a:ext cx="0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3"/>
            <a:endCxn id="19" idx="1"/>
          </p:cNvCxnSpPr>
          <p:nvPr/>
        </p:nvCxnSpPr>
        <p:spPr>
          <a:xfrm flipV="1">
            <a:off x="5879976" y="3897052"/>
            <a:ext cx="936104" cy="13321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1"/>
            <a:endCxn id="17" idx="3"/>
          </p:cNvCxnSpPr>
          <p:nvPr/>
        </p:nvCxnSpPr>
        <p:spPr>
          <a:xfrm flipH="1" flipV="1">
            <a:off x="5879976" y="2852936"/>
            <a:ext cx="936104" cy="104411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</p:cNvCxnSpPr>
          <p:nvPr/>
        </p:nvCxnSpPr>
        <p:spPr>
          <a:xfrm>
            <a:off x="8184232" y="3897052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9120336" y="3465004"/>
            <a:ext cx="1368152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价值数据</a:t>
            </a:r>
          </a:p>
        </p:txBody>
      </p:sp>
    </p:spTree>
    <p:extLst>
      <p:ext uri="{BB962C8B-B14F-4D97-AF65-F5344CB8AC3E}">
        <p14:creationId xmlns:p14="http://schemas.microsoft.com/office/powerpoint/2010/main" val="31091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 animBg="1"/>
      <p:bldP spid="20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756" y="836712"/>
            <a:ext cx="8229600" cy="1143000"/>
          </a:xfrm>
        </p:spPr>
        <p:txBody>
          <a:bodyPr/>
          <a:lstStyle/>
          <a:p>
            <a:r>
              <a:rPr lang="en-US" altLang="zh-CN" dirty="0" err="1"/>
              <a:t>url</a:t>
            </a:r>
            <a:r>
              <a:rPr lang="zh-CN" altLang="en-US" dirty="0"/>
              <a:t>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204865"/>
            <a:ext cx="8229600" cy="3921299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防止重复抓取、防止循环抓取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4005064"/>
            <a:ext cx="237626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Python</a:t>
            </a:r>
            <a:r>
              <a:rPr lang="zh-CN" altLang="en-US" b="1" dirty="0"/>
              <a:t>内存</a:t>
            </a:r>
            <a:endParaRPr lang="en-US" altLang="zh-CN" b="1" dirty="0"/>
          </a:p>
          <a:p>
            <a:pPr algn="ctr"/>
            <a:r>
              <a:rPr lang="zh-CN" altLang="en-US" b="1" dirty="0"/>
              <a:t>待爬取</a:t>
            </a:r>
            <a:r>
              <a:rPr lang="en-US" altLang="zh-CN" b="1" dirty="0"/>
              <a:t>URL</a:t>
            </a:r>
            <a:r>
              <a:rPr lang="zh-CN" altLang="en-US" b="1" dirty="0"/>
              <a:t>集合：</a:t>
            </a:r>
            <a:r>
              <a:rPr lang="en-US" altLang="zh-CN" b="1" dirty="0"/>
              <a:t>set()</a:t>
            </a:r>
          </a:p>
          <a:p>
            <a:pPr algn="ctr"/>
            <a:r>
              <a:rPr lang="zh-CN" altLang="en-US" b="1" dirty="0"/>
              <a:t>已爬取</a:t>
            </a:r>
            <a:r>
              <a:rPr lang="en-US" altLang="zh-CN" b="1" dirty="0"/>
              <a:t>URL</a:t>
            </a:r>
            <a:r>
              <a:rPr lang="zh-CN" altLang="en-US" b="1" dirty="0"/>
              <a:t>集合：</a:t>
            </a:r>
            <a:r>
              <a:rPr lang="en-US" altLang="zh-CN" b="1" dirty="0"/>
              <a:t>set()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55840" y="4005064"/>
            <a:ext cx="244827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MySQL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 err="1"/>
              <a:t>urls</a:t>
            </a:r>
            <a:r>
              <a:rPr lang="en-US" altLang="zh-CN" b="1" dirty="0"/>
              <a:t>(</a:t>
            </a:r>
            <a:r>
              <a:rPr lang="en-US" altLang="zh-CN" b="1" dirty="0" err="1"/>
              <a:t>url,is_crawled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92144" y="4005064"/>
            <a:ext cx="252028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Redis</a:t>
            </a:r>
            <a:endParaRPr lang="en-US" altLang="zh-CN" b="1" dirty="0"/>
          </a:p>
          <a:p>
            <a:pPr algn="ctr"/>
            <a:r>
              <a:rPr lang="zh-CN" altLang="en-US" b="1" dirty="0"/>
              <a:t>待爬取</a:t>
            </a:r>
            <a:r>
              <a:rPr lang="en-US" altLang="zh-CN" b="1" dirty="0"/>
              <a:t>URL</a:t>
            </a:r>
            <a:r>
              <a:rPr lang="zh-CN" altLang="en-US" b="1" dirty="0"/>
              <a:t>集合：</a:t>
            </a:r>
            <a:r>
              <a:rPr lang="en-US" altLang="zh-CN" b="1" dirty="0"/>
              <a:t>set()</a:t>
            </a:r>
          </a:p>
          <a:p>
            <a:pPr algn="ctr"/>
            <a:r>
              <a:rPr lang="zh-CN" altLang="en-US" b="1" dirty="0"/>
              <a:t>已爬取</a:t>
            </a:r>
            <a:r>
              <a:rPr lang="en-US" altLang="zh-CN" b="1" dirty="0"/>
              <a:t>URL</a:t>
            </a:r>
            <a:r>
              <a:rPr lang="zh-CN" altLang="en-US" b="1" dirty="0"/>
              <a:t>集合：</a:t>
            </a:r>
            <a:r>
              <a:rPr lang="en-US" altLang="zh-CN" b="1" dirty="0"/>
              <a:t>set()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198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692696"/>
            <a:ext cx="8229600" cy="1143000"/>
          </a:xfrm>
        </p:spPr>
        <p:txBody>
          <a:bodyPr/>
          <a:lstStyle/>
          <a:p>
            <a:r>
              <a:rPr lang="zh-CN" altLang="en-US" dirty="0"/>
              <a:t>网页下载器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204865"/>
            <a:ext cx="8229600" cy="3921299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含义：将互联网上的</a:t>
            </a:r>
            <a:r>
              <a:rPr lang="en-US" altLang="zh-CN" b="1" dirty="0" err="1">
                <a:solidFill>
                  <a:srgbClr val="FF0000"/>
                </a:solidFill>
              </a:rPr>
              <a:t>url</a:t>
            </a:r>
            <a:r>
              <a:rPr lang="zh-CN" altLang="en-US" b="1" dirty="0">
                <a:solidFill>
                  <a:srgbClr val="FF0000"/>
                </a:solidFill>
              </a:rPr>
              <a:t>对应的网页下载到本地。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模块：</a:t>
            </a:r>
            <a:r>
              <a:rPr lang="en-US" altLang="zh-CN" b="1" dirty="0" err="1">
                <a:solidFill>
                  <a:srgbClr val="FF0000"/>
                </a:solidFill>
              </a:rPr>
              <a:t>urllib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urllib2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urllib3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requests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</a:rPr>
              <a:t>scrapy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8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692696"/>
            <a:ext cx="8229600" cy="1143000"/>
          </a:xfrm>
        </p:spPr>
        <p:txBody>
          <a:bodyPr/>
          <a:lstStyle/>
          <a:p>
            <a:r>
              <a:rPr lang="zh-CN" altLang="en-US" dirty="0"/>
              <a:t>网页解析器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132857"/>
            <a:ext cx="8229600" cy="39933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含义：从网页中提取有价值数据的工具。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模块：正则表达式</a:t>
            </a:r>
            <a:r>
              <a:rPr lang="en-US" altLang="zh-CN" b="1" dirty="0">
                <a:solidFill>
                  <a:srgbClr val="FF0000"/>
                </a:solidFill>
              </a:rPr>
              <a:t>(re)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</a:rPr>
              <a:t>html.parser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</a:rPr>
              <a:t>BeautifulSoup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</a:rPr>
              <a:t>lxml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b="1" dirty="0"/>
              <a:t>使用</a:t>
            </a:r>
            <a:r>
              <a:rPr lang="en-US" altLang="zh-CN" b="1" dirty="0"/>
              <a:t>urllib2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7608" y="1600201"/>
            <a:ext cx="7643192" cy="4525963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导入</a:t>
            </a:r>
            <a:r>
              <a:rPr lang="en-US" altLang="zh-CN" b="1" dirty="0">
                <a:solidFill>
                  <a:srgbClr val="FF0000"/>
                </a:solidFill>
              </a:rPr>
              <a:t>urllib2</a:t>
            </a:r>
            <a:r>
              <a:rPr lang="zh-CN" altLang="en-US" b="1" dirty="0">
                <a:solidFill>
                  <a:srgbClr val="FF0000"/>
                </a:solidFill>
              </a:rPr>
              <a:t>库函数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打开网页链接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打印输出内容</a:t>
            </a:r>
          </a:p>
        </p:txBody>
      </p:sp>
    </p:spTree>
    <p:extLst>
      <p:ext uri="{BB962C8B-B14F-4D97-AF65-F5344CB8AC3E}">
        <p14:creationId xmlns:p14="http://schemas.microsoft.com/office/powerpoint/2010/main" val="38411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遇到的各种问题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3632" y="1600201"/>
            <a:ext cx="7427168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</a:rPr>
              <a:t>HTTPCookieProcessor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</a:rPr>
              <a:t>ProxyHandler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</a:rPr>
              <a:t>HTTPSHandler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</a:rPr>
              <a:t>HTTPRedirectHandler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BeautifulSoup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5680" y="1600201"/>
            <a:ext cx="6995120" cy="4525963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导入</a:t>
            </a:r>
            <a:r>
              <a:rPr lang="en-US" altLang="zh-CN" b="1" dirty="0" err="1">
                <a:solidFill>
                  <a:srgbClr val="FF0000"/>
                </a:solidFill>
              </a:rPr>
              <a:t>BeautifulSoup</a:t>
            </a:r>
            <a:r>
              <a:rPr lang="zh-CN" altLang="en-US" b="1" dirty="0">
                <a:solidFill>
                  <a:srgbClr val="FF0000"/>
                </a:solidFill>
              </a:rPr>
              <a:t>库函数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解析网页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打印网页内容</a:t>
            </a:r>
          </a:p>
        </p:txBody>
      </p:sp>
    </p:spTree>
    <p:extLst>
      <p:ext uri="{BB962C8B-B14F-4D97-AF65-F5344CB8AC3E}">
        <p14:creationId xmlns:p14="http://schemas.microsoft.com/office/powerpoint/2010/main" val="341242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2348880"/>
            <a:ext cx="8229600" cy="1296144"/>
          </a:xfrm>
        </p:spPr>
        <p:txBody>
          <a:bodyPr>
            <a:normAutofit/>
          </a:bodyPr>
          <a:lstStyle/>
          <a:p>
            <a:r>
              <a:rPr lang="en-US" altLang="zh-CN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attention!!!</a:t>
            </a:r>
            <a:endParaRPr lang="zh-CN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zh-CN" altLang="en-US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HTML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Hyper Text Markup Language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超文本标记语言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 (HTML) is the standard markup language for creating web pages and web applications. With Cascading Style Sheets (CSS) and JavaScript it forms a triad of cornerstone technologies for the World Wide Web.(from Wikipedia)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6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HTML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720" y="1600201"/>
            <a:ext cx="66350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&lt;html&gt;</a:t>
            </a:r>
          </a:p>
          <a:p>
            <a:pPr marL="0" indent="0">
              <a:buNone/>
            </a:pPr>
            <a:r>
              <a:rPr lang="en-US" altLang="zh-CN" dirty="0"/>
              <a:t>&lt;head&gt;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&lt;meta charset="UTF-8"&gt;</a:t>
            </a:r>
          </a:p>
          <a:p>
            <a:pPr marL="0" indent="0">
              <a:buNone/>
            </a:pPr>
            <a:r>
              <a:rPr lang="en-US" altLang="zh-CN" dirty="0"/>
              <a:t>	&lt;title&gt;&lt;/title&gt;</a:t>
            </a:r>
          </a:p>
          <a:p>
            <a:pPr marL="0" indent="0">
              <a:buNone/>
            </a:pPr>
            <a:r>
              <a:rPr lang="en-US" altLang="zh-CN" dirty="0"/>
              <a:t>&lt;/head&gt;</a:t>
            </a:r>
          </a:p>
          <a:p>
            <a:pPr marL="0" indent="0">
              <a:buNone/>
            </a:pPr>
            <a:r>
              <a:rPr lang="en-US" altLang="zh-CN" dirty="0"/>
              <a:t>&lt;body&gt;</a:t>
            </a:r>
          </a:p>
          <a:p>
            <a:pPr marL="0" indent="0">
              <a:buNone/>
            </a:pPr>
            <a:r>
              <a:rPr lang="en-US" altLang="zh-CN" dirty="0"/>
              <a:t>	&lt;h1&gt;&lt;h1&gt;</a:t>
            </a:r>
          </a:p>
          <a:p>
            <a:pPr marL="0" indent="0">
              <a:buNone/>
            </a:pPr>
            <a:r>
              <a:rPr lang="en-US" altLang="zh-CN" dirty="0"/>
              <a:t>             &lt;p&gt;&lt;p&gt;</a:t>
            </a:r>
          </a:p>
          <a:p>
            <a:pPr marL="0" indent="0">
              <a:buNone/>
            </a:pPr>
            <a:r>
              <a:rPr lang="en-US" altLang="zh-CN" dirty="0"/>
              <a:t>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1772816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7953" y="15727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表头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898631" y="2132856"/>
            <a:ext cx="1659596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51094" y="4077072"/>
            <a:ext cx="1624626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1" y="3645024"/>
            <a:ext cx="102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大框架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360005" y="2636912"/>
            <a:ext cx="259486" cy="252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60006" y="3356992"/>
            <a:ext cx="316269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3408" y="2937956"/>
            <a:ext cx="1319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头部内容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575720" y="4221088"/>
            <a:ext cx="216024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575720" y="4833156"/>
            <a:ext cx="216024" cy="252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99656" y="443711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身体内容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4" grpId="0"/>
      <p:bldP spid="28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XHTML</a:t>
            </a:r>
            <a:r>
              <a:rPr lang="zh-CN" altLang="en-US" dirty="0"/>
              <a:t>：</a:t>
            </a:r>
            <a:r>
              <a:rPr lang="zh-CN" altLang="en-US" dirty="0">
                <a:ea typeface="黑体" panose="02010609060101010101" pitchFamily="49" charset="-122"/>
              </a:rPr>
              <a:t>可扩展性超文本标记语言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为什么要出现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XHTML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语法更规范！</a:t>
            </a:r>
            <a:endParaRPr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语法更严格！</a:t>
            </a:r>
            <a:endParaRPr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语言结构更紧凑！</a:t>
            </a:r>
          </a:p>
        </p:txBody>
      </p:sp>
    </p:spTree>
    <p:extLst>
      <p:ext uri="{BB962C8B-B14F-4D97-AF65-F5344CB8AC3E}">
        <p14:creationId xmlns:p14="http://schemas.microsoft.com/office/powerpoint/2010/main" val="6547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字体颜色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字体大小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字体类型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背景颜色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3679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简单的使用</a:t>
            </a:r>
            <a:r>
              <a:rPr lang="en-US" altLang="zh-CN" b="1" dirty="0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改变网页内容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函数功能改变网页内容</a:t>
            </a:r>
          </a:p>
        </p:txBody>
      </p:sp>
    </p:spTree>
    <p:extLst>
      <p:ext uri="{BB962C8B-B14F-4D97-AF65-F5344CB8AC3E}">
        <p14:creationId xmlns:p14="http://schemas.microsoft.com/office/powerpoint/2010/main" val="2187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Crawling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060849"/>
            <a:ext cx="8229600" cy="4065315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什么是网络爬虫？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为什么要爬虫？</a:t>
            </a:r>
          </a:p>
        </p:txBody>
      </p:sp>
    </p:spTree>
    <p:extLst>
      <p:ext uri="{BB962C8B-B14F-4D97-AF65-F5344CB8AC3E}">
        <p14:creationId xmlns:p14="http://schemas.microsoft.com/office/powerpoint/2010/main" val="15675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692696"/>
            <a:ext cx="8229600" cy="1143000"/>
          </a:xfrm>
        </p:spPr>
        <p:txBody>
          <a:bodyPr/>
          <a:lstStyle/>
          <a:p>
            <a:r>
              <a:rPr lang="zh-CN" altLang="en-US" dirty="0"/>
              <a:t>爬虫是什么？？？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564905"/>
            <a:ext cx="8229600" cy="3561259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自动的从互联网抓取数据的方式叫网络爬虫。</a:t>
            </a:r>
          </a:p>
        </p:txBody>
      </p:sp>
    </p:spTree>
    <p:extLst>
      <p:ext uri="{BB962C8B-B14F-4D97-AF65-F5344CB8AC3E}">
        <p14:creationId xmlns:p14="http://schemas.microsoft.com/office/powerpoint/2010/main" val="25041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980728"/>
            <a:ext cx="8229600" cy="1143000"/>
          </a:xfrm>
        </p:spPr>
        <p:txBody>
          <a:bodyPr/>
          <a:lstStyle/>
          <a:p>
            <a:r>
              <a:rPr lang="zh-CN" altLang="en-US" dirty="0"/>
              <a:t>为什么要爬虫？？？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564905"/>
            <a:ext cx="8229600" cy="3561259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从网上抓取数据为自己所用。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利用数据产生价值，给公司带来收益。</a:t>
            </a:r>
          </a:p>
        </p:txBody>
      </p:sp>
    </p:spTree>
    <p:extLst>
      <p:ext uri="{BB962C8B-B14F-4D97-AF65-F5344CB8AC3E}">
        <p14:creationId xmlns:p14="http://schemas.microsoft.com/office/powerpoint/2010/main" val="21974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320</Words>
  <Application>Microsoft Office PowerPoint</Application>
  <PresentationFormat>宽屏</PresentationFormat>
  <Paragraphs>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楷体</vt:lpstr>
      <vt:lpstr>宋体</vt:lpstr>
      <vt:lpstr>Arial</vt:lpstr>
      <vt:lpstr>Calibri</vt:lpstr>
      <vt:lpstr>Times New Roman</vt:lpstr>
      <vt:lpstr>Wingdings</vt:lpstr>
      <vt:lpstr>Office 主题</vt:lpstr>
      <vt:lpstr>Pico Share第一讲 HTML &amp; Crawling</vt:lpstr>
      <vt:lpstr>HTML</vt:lpstr>
      <vt:lpstr>HTML框架</vt:lpstr>
      <vt:lpstr>XHTML</vt:lpstr>
      <vt:lpstr>CSS</vt:lpstr>
      <vt:lpstr>JavaScript</vt:lpstr>
      <vt:lpstr>Crawling</vt:lpstr>
      <vt:lpstr>爬虫是什么？？？</vt:lpstr>
      <vt:lpstr>为什么要爬虫？？？</vt:lpstr>
      <vt:lpstr>Python爬虫大杀器</vt:lpstr>
      <vt:lpstr>爬虫的架构</vt:lpstr>
      <vt:lpstr>url管理器</vt:lpstr>
      <vt:lpstr>网页下载器</vt:lpstr>
      <vt:lpstr>网页解析器</vt:lpstr>
      <vt:lpstr>Anaconda使用urllib2</vt:lpstr>
      <vt:lpstr>遇到的各种问题</vt:lpstr>
      <vt:lpstr>BeautifulSoup</vt:lpstr>
      <vt:lpstr>Thanks for your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全栈数据分析师培训第二讲 HTML &amp; Crawling</dc:title>
  <dc:creator>Administrator</dc:creator>
  <cp:lastModifiedBy>Administrator</cp:lastModifiedBy>
  <cp:revision>31</cp:revision>
  <dcterms:created xsi:type="dcterms:W3CDTF">2017-03-31T13:01:53Z</dcterms:created>
  <dcterms:modified xsi:type="dcterms:W3CDTF">2018-08-23T13:10:18Z</dcterms:modified>
</cp:coreProperties>
</file>