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602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45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  <a:srgbClr val="2A3258"/>
    <a:srgbClr val="3C4B5A"/>
    <a:srgbClr val="313D49"/>
    <a:srgbClr val="637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9845" autoAdjust="0"/>
  </p:normalViewPr>
  <p:slideViewPr>
    <p:cSldViewPr>
      <p:cViewPr varScale="1">
        <p:scale>
          <a:sx n="76" d="100"/>
          <a:sy n="76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E8F6-F6FD-4E40-AAA8-7B66E6332D3D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903CC-0EF7-4462-8DD0-8E91F2106B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1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AAEE-FD20-4E5F-8235-299A27A230EF}" type="datetimeFigureOut">
              <a:rPr lang="zh-CN" altLang="en-US" smtClean="0"/>
              <a:pPr/>
              <a:t>2017/1/8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B973-0507-4BC1-B598-4CD7021489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3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6" y="6356176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C35BE7-69A8-44EC-92F7-6555060B474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875" y="692696"/>
            <a:ext cx="6588125" cy="836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8135938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7304" y="44624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875" y="692696"/>
            <a:ext cx="6588125" cy="836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539552" y="1844824"/>
            <a:ext cx="8135938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7304" y="44624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55875" y="692696"/>
            <a:ext cx="6588125" cy="836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1844824"/>
            <a:ext cx="3990975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1844824"/>
            <a:ext cx="3992563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7304" y="44624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543800" cy="6759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16632"/>
            <a:ext cx="8001000" cy="828129"/>
          </a:xfrm>
        </p:spPr>
        <p:txBody>
          <a:bodyPr/>
          <a:lstStyle>
            <a:lvl1pPr>
              <a:defRPr b="1">
                <a:solidFill>
                  <a:srgbClr val="66336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68760"/>
            <a:ext cx="8001000" cy="4267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472" y="6337126"/>
            <a:ext cx="650032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18A941-020D-4AD1-8E70-7843663FF17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548680"/>
            <a:ext cx="5111750" cy="5577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46 Recortar rectángulo de esquina del mismo lado"/>
          <p:cNvSpPr/>
          <p:nvPr/>
        </p:nvSpPr>
        <p:spPr>
          <a:xfrm>
            <a:off x="8604448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7304" y="44624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920880" cy="1371600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smtClean="0">
                <a:solidFill>
                  <a:srgbClr val="FF0000"/>
                </a:solidFill>
                <a:latin typeface="+mj-ea"/>
              </a:rPr>
              <a:t>车险数据分析与商业化应用</a:t>
            </a:r>
            <a:endParaRPr lang="zh-CN" altLang="en-US" sz="4400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7010400" cy="16002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n-ea"/>
              </a:rPr>
              <a:t> 陈堰平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en-US" altLang="zh-CN" dirty="0" smtClean="0">
                <a:latin typeface="+mn-ea"/>
              </a:rPr>
              <a:t>yanping.chen@xueqingtv.com</a:t>
            </a:r>
          </a:p>
        </p:txBody>
      </p:sp>
      <p:pic>
        <p:nvPicPr>
          <p:cNvPr id="8" name="图片 7" descr="xueqing-logo-t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76672"/>
            <a:ext cx="3528392" cy="1235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自变量：驾驶人因素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6742" y="1826096"/>
            <a:ext cx="3995738" cy="4267200"/>
          </a:xfrm>
        </p:spPr>
        <p:txBody>
          <a:bodyPr/>
          <a:lstStyle/>
          <a:p>
            <a:r>
              <a:rPr lang="zh-CN" altLang="en-US" sz="2800" dirty="0" smtClean="0"/>
              <a:t>女性驾驶人出现比例更高，样本量远小于男性驾驶人</a:t>
            </a:r>
          </a:p>
          <a:p>
            <a:r>
              <a:rPr lang="zh-CN" altLang="en-US" sz="2800" dirty="0" smtClean="0"/>
              <a:t>未婚驾驶人出险比例略高，样本量远小于已婚驾驶人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475518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自变量：汽车因素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040" y="1752600"/>
            <a:ext cx="3888432" cy="4267200"/>
          </a:xfrm>
        </p:spPr>
        <p:txBody>
          <a:bodyPr/>
          <a:lstStyle/>
          <a:p>
            <a:r>
              <a:rPr lang="zh-CN" altLang="en-US" sz="2400" dirty="0" smtClean="0"/>
              <a:t>新车出险率更高</a:t>
            </a:r>
          </a:p>
          <a:p>
            <a:pPr lvl="1"/>
            <a:r>
              <a:rPr lang="zh-CN" altLang="en-US" sz="1800" dirty="0" smtClean="0"/>
              <a:t>车龄变量被离散化处理：</a:t>
            </a:r>
          </a:p>
          <a:p>
            <a:pPr lvl="1"/>
            <a:r>
              <a:rPr lang="zh-CN" altLang="en-US" sz="2000" dirty="0" smtClean="0"/>
              <a:t>车龄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年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新车</a:t>
            </a:r>
          </a:p>
          <a:p>
            <a:pPr lvl="1"/>
            <a:r>
              <a:rPr lang="zh-CN" altLang="en-US" sz="2000" dirty="0" smtClean="0"/>
              <a:t>车龄</a:t>
            </a:r>
            <a:r>
              <a:rPr lang="en-US" altLang="zh-CN" sz="2000" dirty="0" smtClean="0"/>
              <a:t>&gt;1</a:t>
            </a:r>
            <a:r>
              <a:rPr lang="zh-CN" altLang="en-US" sz="2000" dirty="0" smtClean="0"/>
              <a:t>年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旧车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普通级车辆出险率更高</a:t>
            </a:r>
          </a:p>
          <a:p>
            <a:pPr lvl="1"/>
            <a:r>
              <a:rPr lang="zh-CN" altLang="en-US" sz="1800" dirty="0" smtClean="0"/>
              <a:t>引擎大小被离散化处理：</a:t>
            </a:r>
          </a:p>
          <a:p>
            <a:pPr lvl="1"/>
            <a:r>
              <a:rPr lang="zh-CN" altLang="en-US" sz="2000" dirty="0" smtClean="0"/>
              <a:t>引擎</a:t>
            </a:r>
            <a:r>
              <a:rPr lang="en-US" altLang="zh-CN" sz="2000" dirty="0" smtClean="0"/>
              <a:t>&lt;=1.6L </a:t>
            </a:r>
            <a:r>
              <a:rPr lang="en-US" altLang="zh-CN" sz="2000" dirty="0" smtClean="0">
                <a:sym typeface="Wingdings"/>
              </a:rPr>
              <a:t> </a:t>
            </a:r>
            <a:r>
              <a:rPr lang="zh-CN" altLang="en-US" sz="2000" dirty="0" smtClean="0"/>
              <a:t>普通级</a:t>
            </a:r>
          </a:p>
          <a:p>
            <a:pPr lvl="1"/>
            <a:r>
              <a:rPr lang="zh-CN" altLang="en-US" sz="2000" dirty="0" smtClean="0"/>
              <a:t>引擎</a:t>
            </a:r>
            <a:r>
              <a:rPr lang="en-US" altLang="zh-CN" sz="2000" dirty="0" smtClean="0"/>
              <a:t>&gt;1.6L </a:t>
            </a:r>
            <a:r>
              <a:rPr lang="en-US" altLang="zh-CN" sz="2000" dirty="0" smtClean="0">
                <a:sym typeface="Wingdings"/>
              </a:rPr>
              <a:t> </a:t>
            </a:r>
            <a:r>
              <a:rPr lang="zh-CN" altLang="en-US" sz="2000" dirty="0" smtClean="0"/>
              <a:t>中高级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475324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自变量：汽车因素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040" y="1752600"/>
            <a:ext cx="3635698" cy="4267200"/>
          </a:xfrm>
        </p:spPr>
        <p:txBody>
          <a:bodyPr/>
          <a:lstStyle/>
          <a:p>
            <a:r>
              <a:rPr lang="zh-CN" altLang="en-US" sz="2800" dirty="0" smtClean="0"/>
              <a:t>有防盗装置、有固定车位、进口车以及私人车的出险率略高</a:t>
            </a:r>
          </a:p>
          <a:p>
            <a:r>
              <a:rPr lang="zh-CN" altLang="en-US" sz="2800" dirty="0" smtClean="0"/>
              <a:t>注意：在有无防盗装置、有无固定车位、是否进口车和所有者性质的不同水平之间，样本量的分步不均匀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700808"/>
            <a:ext cx="454922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全模型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790383" cy="509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AIC</a:t>
            </a:r>
            <a:r>
              <a:rPr lang="zh-CN" altLang="en-US" dirty="0" smtClean="0"/>
              <a:t>模型和</a:t>
            </a:r>
            <a:r>
              <a:rPr lang="en-US" altLang="zh-CN" dirty="0" smtClean="0"/>
              <a:t>BIC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9266"/>
            <a:ext cx="7848872" cy="525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全模型</a:t>
            </a:r>
            <a:endParaRPr lang="en-US" altLang="zh-CN" dirty="0" smtClean="0"/>
          </a:p>
          <a:p>
            <a:r>
              <a:rPr lang="en-US" altLang="zh-CN" dirty="0" smtClean="0"/>
              <a:t>AIC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BIC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混淆矩阵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3861048"/>
            <a:ext cx="8001000" cy="2158752"/>
          </a:xfrm>
        </p:spPr>
        <p:txBody>
          <a:bodyPr/>
          <a:lstStyle/>
          <a:p>
            <a:r>
              <a:rPr lang="zh-CN" altLang="en-US" sz="2400" dirty="0" smtClean="0"/>
              <a:t>几个重要的概念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TPR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True Positive Rate</a:t>
            </a:r>
            <a:r>
              <a:rPr lang="zh-CN" altLang="en-US" sz="2000" dirty="0" smtClean="0"/>
              <a:t>）：</a:t>
            </a:r>
            <a:r>
              <a:rPr lang="en-US" altLang="zh-CN" sz="2000" dirty="0" smtClean="0"/>
              <a:t>TP/P</a:t>
            </a:r>
            <a:r>
              <a:rPr lang="zh-CN" altLang="en-US" sz="2000" dirty="0" smtClean="0"/>
              <a:t>（抓住坏蛋的概率）</a:t>
            </a:r>
          </a:p>
          <a:p>
            <a:pPr lvl="1"/>
            <a:r>
              <a:rPr lang="en-US" altLang="zh-CN" sz="2000" dirty="0" smtClean="0"/>
              <a:t>FPR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False Positive Rate</a:t>
            </a:r>
            <a:r>
              <a:rPr lang="zh-CN" altLang="en-US" sz="2000" dirty="0" smtClean="0"/>
              <a:t>）： </a:t>
            </a:r>
            <a:r>
              <a:rPr lang="en-US" altLang="zh-CN" sz="2000" dirty="0" smtClean="0"/>
              <a:t>FP/N </a:t>
            </a:r>
            <a:r>
              <a:rPr lang="zh-CN" altLang="en-US" sz="2000" dirty="0" smtClean="0"/>
              <a:t>（冤枉好人的概率）</a:t>
            </a:r>
          </a:p>
          <a:p>
            <a:pPr lvl="1"/>
            <a:r>
              <a:rPr lang="en-US" altLang="zh-CN" sz="2000" dirty="0" smtClean="0"/>
              <a:t>Sensitivity </a:t>
            </a:r>
            <a:r>
              <a:rPr lang="en-US" altLang="zh-CN" sz="2000" dirty="0" smtClean="0">
                <a:sym typeface="Wingdings"/>
              </a:rPr>
              <a:t> </a:t>
            </a:r>
            <a:r>
              <a:rPr lang="en-US" altLang="zh-CN" sz="2000" dirty="0" smtClean="0"/>
              <a:t>TPR          Specificity  </a:t>
            </a:r>
            <a:r>
              <a:rPr lang="en-US" altLang="zh-CN" sz="2000" dirty="0" smtClean="0">
                <a:sym typeface="Wingdings"/>
              </a:rPr>
              <a:t></a:t>
            </a:r>
            <a:r>
              <a:rPr lang="en-US" altLang="zh-CN" sz="2000" dirty="0" smtClean="0"/>
              <a:t> 1-FPR</a:t>
            </a:r>
          </a:p>
          <a:p>
            <a:r>
              <a:rPr lang="zh-CN" altLang="en-US" sz="2400" dirty="0" smtClean="0"/>
              <a:t>构造</a:t>
            </a:r>
            <a:r>
              <a:rPr lang="en-US" altLang="zh-CN" sz="2400" dirty="0" smtClean="0"/>
              <a:t>ROC</a:t>
            </a:r>
            <a:r>
              <a:rPr lang="zh-CN" altLang="en-US" sz="2400" dirty="0" smtClean="0"/>
              <a:t>曲线：横坐标是</a:t>
            </a:r>
            <a:r>
              <a:rPr lang="en-US" altLang="zh-CN" sz="2400" dirty="0" smtClean="0"/>
              <a:t>Specificity,</a:t>
            </a:r>
            <a:r>
              <a:rPr lang="zh-CN" altLang="en-US" sz="2400" dirty="0" smtClean="0"/>
              <a:t>纵坐标是</a:t>
            </a:r>
            <a:r>
              <a:rPr lang="en-US" altLang="zh-CN" sz="2400" dirty="0" smtClean="0"/>
              <a:t>Sensitivity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08912" cy="205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21553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499992" y="1752600"/>
            <a:ext cx="4572000" cy="4628728"/>
          </a:xfrm>
        </p:spPr>
        <p:txBody>
          <a:bodyPr/>
          <a:lstStyle/>
          <a:p>
            <a:r>
              <a:rPr lang="zh-CN" altLang="en-US" sz="2800" dirty="0" smtClean="0"/>
              <a:t>预测精度的评价标准：</a:t>
            </a:r>
            <a:r>
              <a:rPr lang="en-US" altLang="zh-CN" sz="2800" dirty="0" smtClean="0"/>
              <a:t>AUC</a:t>
            </a:r>
            <a:r>
              <a:rPr lang="zh-CN" altLang="en-US" sz="2800" dirty="0" smtClean="0"/>
              <a:t>值（</a:t>
            </a:r>
            <a:r>
              <a:rPr lang="en-US" altLang="zh-CN" sz="2800" dirty="0" smtClean="0"/>
              <a:t>AUC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ROC</a:t>
            </a:r>
            <a:r>
              <a:rPr lang="zh-CN" altLang="en-US" sz="2800" dirty="0" smtClean="0"/>
              <a:t>曲线下方的面积，反应模型的预测精度）</a:t>
            </a:r>
          </a:p>
          <a:p>
            <a:pPr lvl="1"/>
            <a:r>
              <a:rPr lang="zh-CN" altLang="en-US" sz="2400" dirty="0" smtClean="0"/>
              <a:t>全模型：</a:t>
            </a:r>
            <a:r>
              <a:rPr lang="en-US" altLang="zh-CN" sz="2400" dirty="0" smtClean="0"/>
              <a:t>0.6253</a:t>
            </a:r>
          </a:p>
          <a:p>
            <a:pPr lvl="1"/>
            <a:r>
              <a:rPr lang="en-US" altLang="zh-CN" sz="2400" dirty="0" smtClean="0"/>
              <a:t>AIC</a:t>
            </a:r>
            <a:r>
              <a:rPr lang="zh-CN" altLang="en-US" sz="2400" dirty="0" smtClean="0"/>
              <a:t>模型：</a:t>
            </a:r>
            <a:r>
              <a:rPr lang="en-US" altLang="zh-CN" sz="2400" dirty="0" smtClean="0"/>
              <a:t>0.6241</a:t>
            </a:r>
          </a:p>
          <a:p>
            <a:pPr lvl="1"/>
            <a:r>
              <a:rPr lang="en-US" altLang="zh-CN" sz="2400" dirty="0" smtClean="0"/>
              <a:t>BIC</a:t>
            </a:r>
            <a:r>
              <a:rPr lang="zh-CN" altLang="en-US" sz="2400" dirty="0" smtClean="0"/>
              <a:t>模型：</a:t>
            </a:r>
            <a:r>
              <a:rPr lang="en-US" altLang="zh-CN" sz="2400" dirty="0" smtClean="0"/>
              <a:t>0.6177</a:t>
            </a:r>
          </a:p>
          <a:p>
            <a:r>
              <a:rPr lang="zh-CN" altLang="en-US" sz="2800" dirty="0" smtClean="0"/>
              <a:t>综合考虑模型的预测精度和复杂程度，选择</a:t>
            </a:r>
            <a:r>
              <a:rPr lang="en-US" altLang="zh-CN" sz="2800" dirty="0" smtClean="0">
                <a:solidFill>
                  <a:srgbClr val="FF0000"/>
                </a:solidFill>
              </a:rPr>
              <a:t>AIC</a:t>
            </a:r>
            <a:r>
              <a:rPr lang="zh-CN" altLang="en-US" sz="2800" dirty="0" smtClean="0"/>
              <a:t>模型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AIC</a:t>
            </a:r>
            <a:r>
              <a:rPr lang="zh-CN" altLang="en-US" dirty="0" smtClean="0"/>
              <a:t>模型解读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哪些因素与出险行为高度相关？（回归系数的显著性检验）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汽车因素：车辆级别、车龄、有无固定车位、是否进口车、所有者性质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驾驶人因素：驾龄</a:t>
            </a:r>
          </a:p>
          <a:p>
            <a:r>
              <a:rPr lang="zh-CN" altLang="en-US" dirty="0" smtClean="0"/>
              <a:t>注意：这里关注的是发生出险行为的可能性，而非发生事故的可能性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AIC</a:t>
            </a:r>
            <a:r>
              <a:rPr lang="zh-CN" altLang="en-US" dirty="0" smtClean="0"/>
              <a:t>模型解读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68760"/>
            <a:ext cx="8001000" cy="4464496"/>
          </a:xfrm>
        </p:spPr>
        <p:txBody>
          <a:bodyPr/>
          <a:lstStyle/>
          <a:p>
            <a:r>
              <a:rPr lang="zh-CN" altLang="en-US" dirty="0" smtClean="0"/>
              <a:t>汽车因素</a:t>
            </a:r>
          </a:p>
          <a:p>
            <a:pPr lvl="1"/>
            <a:r>
              <a:rPr lang="zh-CN" altLang="en-US" dirty="0" smtClean="0"/>
              <a:t>车辆级别：普通级车（引擎</a:t>
            </a:r>
            <a:r>
              <a:rPr lang="en-US" altLang="zh-CN" dirty="0" smtClean="0"/>
              <a:t>&lt;=1.6L</a:t>
            </a:r>
            <a:r>
              <a:rPr lang="zh-CN" altLang="en-US" dirty="0" smtClean="0"/>
              <a:t>）更可能出险</a:t>
            </a:r>
          </a:p>
          <a:p>
            <a:pPr lvl="1"/>
            <a:r>
              <a:rPr lang="zh-CN" altLang="en-US" dirty="0" smtClean="0"/>
              <a:t>车龄：新车（车龄</a:t>
            </a:r>
            <a:r>
              <a:rPr lang="en-US" altLang="zh-CN" dirty="0" smtClean="0"/>
              <a:t>=1</a:t>
            </a:r>
            <a:r>
              <a:rPr lang="zh-CN" altLang="en-US" dirty="0" smtClean="0"/>
              <a:t>年）更可能出险</a:t>
            </a:r>
          </a:p>
          <a:p>
            <a:pPr lvl="1"/>
            <a:r>
              <a:rPr lang="zh-CN" altLang="en-US" dirty="0" smtClean="0"/>
              <a:t>有无固定车位：有固定车位的车更可能出险</a:t>
            </a:r>
          </a:p>
          <a:p>
            <a:pPr lvl="1"/>
            <a:r>
              <a:rPr lang="zh-CN" altLang="en-US" dirty="0" smtClean="0"/>
              <a:t>是否进口车：进口车比国产车更可能出险</a:t>
            </a:r>
          </a:p>
          <a:p>
            <a:pPr lvl="1"/>
            <a:r>
              <a:rPr lang="zh-CN" altLang="en-US" dirty="0" smtClean="0"/>
              <a:t>所有者性质：私人车更可能出险</a:t>
            </a:r>
          </a:p>
          <a:p>
            <a:r>
              <a:rPr lang="zh-CN" altLang="en-US" dirty="0" smtClean="0"/>
              <a:t>驾驶人因素：</a:t>
            </a:r>
          </a:p>
          <a:p>
            <a:pPr lvl="1"/>
            <a:r>
              <a:rPr lang="zh-CN" altLang="en-US" dirty="0" smtClean="0"/>
              <a:t>驾驶人驾龄：驾龄越大，越不可能出险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r>
              <a:rPr lang="zh-CN" altLang="en-US" dirty="0" smtClean="0"/>
              <a:t>数据介绍与说明</a:t>
            </a:r>
            <a:endParaRPr lang="en-US" altLang="zh-CN" dirty="0" smtClean="0"/>
          </a:p>
          <a:p>
            <a:r>
              <a:rPr lang="zh-CN" altLang="en-US" dirty="0" smtClean="0"/>
              <a:t>数据描述</a:t>
            </a:r>
            <a:endParaRPr lang="en-US" altLang="zh-CN" dirty="0" smtClean="0"/>
          </a:p>
          <a:p>
            <a:r>
              <a:rPr lang="zh-CN" altLang="en-US" dirty="0" smtClean="0"/>
              <a:t>数据建模</a:t>
            </a:r>
            <a:endParaRPr lang="en-US" altLang="zh-CN" dirty="0" smtClean="0"/>
          </a:p>
          <a:p>
            <a:r>
              <a:rPr lang="zh-CN" altLang="en-US" dirty="0" smtClean="0"/>
              <a:t>出现因素模型的商业应用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可能出险的车辆有如下特征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10438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</a:t>
            </a:r>
            <a:r>
              <a:rPr lang="zh-CN" altLang="en-US" dirty="0" smtClean="0"/>
              <a:t>曲线和最佳阈值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5210" y="1628800"/>
            <a:ext cx="4221286" cy="4267200"/>
          </a:xfrm>
        </p:spPr>
        <p:txBody>
          <a:bodyPr/>
          <a:lstStyle/>
          <a:p>
            <a:r>
              <a:rPr lang="zh-CN" altLang="en-US" sz="2800" dirty="0" smtClean="0"/>
              <a:t>预测的最佳阈值 </a:t>
            </a:r>
            <a:r>
              <a:rPr lang="en-US" altLang="zh-CN" sz="2800" dirty="0" smtClean="0"/>
              <a:t>p0=0.318</a:t>
            </a:r>
          </a:p>
          <a:p>
            <a:pPr lvl="1"/>
            <a:r>
              <a:rPr lang="zh-CN" altLang="en-US" sz="2400" dirty="0" smtClean="0"/>
              <a:t>预测概率</a:t>
            </a:r>
            <a:r>
              <a:rPr lang="en-US" altLang="zh-CN" sz="2400" dirty="0" smtClean="0"/>
              <a:t>&gt;=p0,</a:t>
            </a:r>
            <a:r>
              <a:rPr lang="zh-CN" altLang="en-US" sz="2400" dirty="0" smtClean="0"/>
              <a:t>预测为出险</a:t>
            </a:r>
          </a:p>
          <a:p>
            <a:pPr lvl="1"/>
            <a:r>
              <a:rPr lang="zh-CN" altLang="en-US" sz="2400" dirty="0" smtClean="0"/>
              <a:t>预测概率</a:t>
            </a:r>
            <a:r>
              <a:rPr lang="en-US" altLang="zh-CN" sz="2400" dirty="0" smtClean="0"/>
              <a:t>&lt;p0,</a:t>
            </a:r>
            <a:r>
              <a:rPr lang="zh-CN" altLang="en-US" sz="2400" dirty="0" smtClean="0"/>
              <a:t>预测为未出险</a:t>
            </a:r>
            <a:endParaRPr lang="zh-CN" altLang="en-US" sz="2800" dirty="0" smtClean="0"/>
          </a:p>
          <a:p>
            <a:r>
              <a:rPr lang="zh-CN" altLang="en-US" sz="2800" dirty="0" smtClean="0"/>
              <a:t>最佳阈值的选择标准</a:t>
            </a:r>
          </a:p>
          <a:p>
            <a:pPr lvl="1"/>
            <a:r>
              <a:rPr lang="zh-CN" altLang="en-US" sz="2400" dirty="0" smtClean="0"/>
              <a:t>平衡</a:t>
            </a:r>
            <a:r>
              <a:rPr lang="en-US" altLang="zh-CN" sz="2400" dirty="0" smtClean="0"/>
              <a:t>TPR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FPR</a:t>
            </a:r>
          </a:p>
          <a:p>
            <a:r>
              <a:rPr lang="zh-CN" altLang="en-US" sz="2800" dirty="0" smtClean="0"/>
              <a:t>在实际数据分析中，也可考虑使用样本出险率作为阈值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3593"/>
            <a:ext cx="47529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混淆矩阵（最佳阈值情况下）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933056"/>
            <a:ext cx="8001000" cy="2086744"/>
          </a:xfrm>
        </p:spPr>
        <p:txBody>
          <a:bodyPr/>
          <a:lstStyle/>
          <a:p>
            <a:pPr lvl="1"/>
            <a:r>
              <a:rPr lang="zh-CN" altLang="en-US" sz="2400" dirty="0" smtClean="0"/>
              <a:t>整体错判率： （</a:t>
            </a:r>
            <a:r>
              <a:rPr lang="en-US" altLang="zh-CN" sz="2400" dirty="0" smtClean="0"/>
              <a:t>1024+572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/4233 = 37.7%</a:t>
            </a:r>
          </a:p>
          <a:p>
            <a:pPr lvl="1"/>
            <a:r>
              <a:rPr lang="en-US" altLang="zh-CN" sz="2400" dirty="0" smtClean="0"/>
              <a:t>TPR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633/1205 = 52.5% </a:t>
            </a:r>
            <a:r>
              <a:rPr lang="zh-CN" altLang="en-US" sz="2400" dirty="0" smtClean="0"/>
              <a:t>（抓住坏蛋的概率）</a:t>
            </a:r>
          </a:p>
          <a:p>
            <a:pPr lvl="1"/>
            <a:r>
              <a:rPr lang="en-US" altLang="zh-CN" sz="2400" dirty="0" smtClean="0"/>
              <a:t>FPR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1024/3028=33.8% </a:t>
            </a:r>
            <a:r>
              <a:rPr lang="zh-CN" altLang="en-US" sz="2400" dirty="0" smtClean="0"/>
              <a:t>（冤枉好人的概率）</a:t>
            </a:r>
          </a:p>
          <a:p>
            <a:pPr lvl="1"/>
            <a:r>
              <a:rPr lang="en-US" altLang="zh-CN" sz="2400" dirty="0" smtClean="0"/>
              <a:t>Sensitivity = TPR = 52.5% </a:t>
            </a:r>
          </a:p>
          <a:p>
            <a:pPr lvl="1"/>
            <a:r>
              <a:rPr lang="en-US" altLang="zh-CN" sz="2400" dirty="0" smtClean="0"/>
              <a:t>Specificity = 1 - FPR = 66.2%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480720" cy="213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商业应用： 个性化车险产品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根据出险因素模型，制定个性化车险产品</a:t>
            </a:r>
          </a:p>
          <a:p>
            <a:r>
              <a:rPr lang="zh-CN" altLang="en-US" dirty="0" smtClean="0"/>
              <a:t>根据影响出险的显著因素（如车龄、驾龄），制定个性化的车险保费</a:t>
            </a:r>
          </a:p>
          <a:p>
            <a:r>
              <a:rPr lang="zh-CN" altLang="en-US" dirty="0" smtClean="0"/>
              <a:t>进一步结合驾驶行为数据，制定基于驾驶行为的</a:t>
            </a:r>
            <a:r>
              <a:rPr lang="en-US" altLang="zh-CN" dirty="0" smtClean="0"/>
              <a:t>UBI</a:t>
            </a:r>
            <a:r>
              <a:rPr lang="zh-CN" altLang="en-US" dirty="0" smtClean="0"/>
              <a:t>车险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商业应用：人群细分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752600"/>
            <a:ext cx="3888432" cy="4267200"/>
          </a:xfrm>
        </p:spPr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AIC</a:t>
            </a:r>
            <a:r>
              <a:rPr lang="zh-CN" altLang="en-US" dirty="0" smtClean="0"/>
              <a:t>模型的预测出险概率进行从高到低排序</a:t>
            </a:r>
          </a:p>
          <a:p>
            <a:r>
              <a:rPr lang="zh-CN" altLang="en-US" dirty="0" smtClean="0"/>
              <a:t>将排序后的驾驶人等分成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份，代表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种不同风险人群</a:t>
            </a:r>
          </a:p>
          <a:p>
            <a:r>
              <a:rPr lang="zh-CN" altLang="en-US" dirty="0" smtClean="0"/>
              <a:t>考察这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种人群的实际出险概率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63617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商业应用：人群细分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752600"/>
            <a:ext cx="4248472" cy="4267200"/>
          </a:xfrm>
        </p:spPr>
        <p:txBody>
          <a:bodyPr/>
          <a:lstStyle/>
          <a:p>
            <a:r>
              <a:rPr lang="zh-CN" altLang="en-US" dirty="0" smtClean="0"/>
              <a:t>模型识别的低风险人群：</a:t>
            </a:r>
          </a:p>
          <a:p>
            <a:pPr lvl="1"/>
            <a:r>
              <a:rPr lang="zh-CN" altLang="en-US" dirty="0" smtClean="0"/>
              <a:t>占总人群的</a:t>
            </a:r>
            <a:r>
              <a:rPr lang="en-US" altLang="zh-CN" dirty="0" smtClean="0"/>
              <a:t>20%</a:t>
            </a:r>
          </a:p>
          <a:p>
            <a:pPr lvl="1"/>
            <a:r>
              <a:rPr lang="zh-CN" altLang="en-US" dirty="0" smtClean="0"/>
              <a:t>实际出险率只有</a:t>
            </a:r>
            <a:r>
              <a:rPr lang="en-US" altLang="zh-CN" dirty="0" smtClean="0"/>
              <a:t>17%</a:t>
            </a:r>
          </a:p>
          <a:p>
            <a:pPr>
              <a:buNone/>
            </a:pPr>
            <a:r>
              <a:rPr lang="en-US" altLang="zh-CN" dirty="0" smtClean="0"/>
              <a:t>    VS. </a:t>
            </a:r>
            <a:r>
              <a:rPr lang="zh-CN" altLang="en-US" dirty="0" smtClean="0"/>
              <a:t>样本的整体出险率为</a:t>
            </a:r>
            <a:r>
              <a:rPr lang="en-US" altLang="zh-CN" dirty="0" smtClean="0"/>
              <a:t>28%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4608512" cy="425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未来研究方向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案例的结论基于内样本，会高估模型的预测精度</a:t>
            </a:r>
          </a:p>
          <a:p>
            <a:r>
              <a:rPr lang="zh-CN" altLang="en-US" dirty="0" smtClean="0"/>
              <a:t>考虑驾驶行为的数据，定制基于驾驶行为的</a:t>
            </a:r>
            <a:r>
              <a:rPr lang="en-US" altLang="zh-CN" dirty="0" smtClean="0"/>
              <a:t>UBI</a:t>
            </a:r>
            <a:r>
              <a:rPr lang="zh-CN" altLang="en-US" dirty="0" smtClean="0"/>
              <a:t>车险产品</a:t>
            </a:r>
          </a:p>
          <a:p>
            <a:r>
              <a:rPr lang="zh-CN" altLang="en-US" dirty="0" smtClean="0"/>
              <a:t>结合出险险种等数据，预测出险金额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A941-020D-4AD1-8E70-7843663FF178}" type="slidenum">
              <a:rPr lang="zh-CN" altLang="en-US" sz="1600" smtClean="0"/>
              <a:pPr/>
              <a:t>27</a:t>
            </a:fld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636912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400506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186-0002-1946</a:t>
            </a:r>
          </a:p>
          <a:p>
            <a:r>
              <a:rPr lang="en-US" altLang="zh-CN" dirty="0" smtClean="0"/>
              <a:t>yanping.chen@xueqingtv.com</a:t>
            </a:r>
            <a:endParaRPr lang="zh-CN" altLang="en-US" dirty="0"/>
          </a:p>
        </p:txBody>
      </p:sp>
      <p:pic>
        <p:nvPicPr>
          <p:cNvPr id="133122" name="Picture 2" descr="http://www.xueqing.tv/uploads/attached/image/20160510/20160510175548_848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564904"/>
            <a:ext cx="2160240" cy="21602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5536" y="1844824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联系我们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75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车险行业蓬勃发展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车险产品定价因素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车因素：车型、车龄等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人因素：驾驶人年龄、性别、驾龄、婚姻状况等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环境因素：天气、路况</a:t>
            </a:r>
            <a:endParaRPr lang="en-US" altLang="zh-CN" dirty="0" smtClean="0"/>
          </a:p>
          <a:p>
            <a:r>
              <a:rPr lang="zh-CN" altLang="en-US" dirty="0" smtClean="0"/>
              <a:t>车联网行业发展，产生大量驾驶行为数据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UBI(Usage Based Insurance)</a:t>
            </a:r>
          </a:p>
          <a:p>
            <a:pPr lvl="1"/>
            <a:r>
              <a:rPr lang="zh-CN" altLang="en-US" dirty="0" smtClean="0"/>
              <a:t>基于驾驶人行为的车险产品</a:t>
            </a:r>
          </a:p>
          <a:p>
            <a:r>
              <a:rPr lang="zh-CN" altLang="en-US" dirty="0" smtClean="0"/>
              <a:t>国外现状</a:t>
            </a:r>
          </a:p>
          <a:p>
            <a:pPr lvl="1"/>
            <a:r>
              <a:rPr lang="en-US" altLang="zh-CN" dirty="0" smtClean="0"/>
              <a:t>Progressive, State Farm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Insure the Box</a:t>
            </a:r>
            <a:r>
              <a:rPr lang="zh-CN" altLang="en-US" dirty="0" smtClean="0"/>
              <a:t>等保险公司先后推出各类基于驾驶行为折扣保费和</a:t>
            </a:r>
            <a:r>
              <a:rPr lang="en-US" altLang="zh-CN" dirty="0" smtClean="0"/>
              <a:t>UBI</a:t>
            </a:r>
            <a:r>
              <a:rPr lang="zh-CN" altLang="en-US" dirty="0" smtClean="0"/>
              <a:t>保险产品</a:t>
            </a:r>
          </a:p>
          <a:p>
            <a:r>
              <a:rPr lang="zh-CN" altLang="en-US" dirty="0" smtClean="0"/>
              <a:t>国内的</a:t>
            </a:r>
            <a:r>
              <a:rPr lang="en-US" altLang="zh-CN" dirty="0" smtClean="0"/>
              <a:t>UBI</a:t>
            </a:r>
            <a:r>
              <a:rPr lang="zh-CN" altLang="en-US" dirty="0" smtClean="0"/>
              <a:t>模式车险业务尚处于探索阶段，但已具备推出的基础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数据来自某保险公司</a:t>
            </a:r>
          </a:p>
          <a:p>
            <a:r>
              <a:rPr lang="zh-CN" altLang="en-US" dirty="0" smtClean="0"/>
              <a:t>因变量：某年度车险理赔金额</a:t>
            </a:r>
          </a:p>
          <a:p>
            <a:pPr lvl="1"/>
            <a:r>
              <a:rPr lang="zh-CN" altLang="en-US" dirty="0" smtClean="0"/>
              <a:t>理赔金额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，代表当年没有出现</a:t>
            </a:r>
          </a:p>
          <a:p>
            <a:pPr lvl="1"/>
            <a:r>
              <a:rPr lang="zh-CN" altLang="en-US" dirty="0" smtClean="0"/>
              <a:t>理赔金额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，代表实际出现金额</a:t>
            </a:r>
          </a:p>
          <a:p>
            <a:r>
              <a:rPr lang="zh-CN" altLang="en-US" dirty="0" smtClean="0"/>
              <a:t>将因变量转换成</a:t>
            </a:r>
            <a:r>
              <a:rPr lang="en-US" altLang="zh-CN" dirty="0" smtClean="0"/>
              <a:t>0-1</a:t>
            </a:r>
            <a:r>
              <a:rPr lang="zh-CN" altLang="en-US" dirty="0" smtClean="0"/>
              <a:t>变量：某年度是否出险</a:t>
            </a:r>
          </a:p>
          <a:p>
            <a:r>
              <a:rPr lang="zh-CN" altLang="en-US" dirty="0" smtClean="0"/>
              <a:t>自变量：汽车因素和驾驶人因素，共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</a:p>
          <a:p>
            <a:r>
              <a:rPr lang="zh-CN" altLang="en-US" dirty="0" smtClean="0"/>
              <a:t>样本量：</a:t>
            </a:r>
            <a:r>
              <a:rPr lang="en-US" altLang="zh-CN" dirty="0" smtClean="0"/>
              <a:t>n=4233</a:t>
            </a:r>
            <a:r>
              <a:rPr lang="zh-CN" altLang="en-US" dirty="0" smtClean="0"/>
              <a:t>辆车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443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4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数据描述与建模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驾驶人因素</a:t>
            </a:r>
            <a:endParaRPr lang="en-US" altLang="zh-CN" dirty="0" smtClean="0"/>
          </a:p>
          <a:p>
            <a:r>
              <a:rPr lang="zh-CN" altLang="en-US" dirty="0" smtClean="0"/>
              <a:t>汽车因素</a:t>
            </a:r>
            <a:endParaRPr lang="en-US" altLang="zh-CN" dirty="0" smtClean="0"/>
          </a:p>
          <a:p>
            <a:r>
              <a:rPr lang="zh-CN" altLang="en-US" dirty="0" smtClean="0"/>
              <a:t>出险因素探究：</a:t>
            </a:r>
            <a:r>
              <a:rPr lang="en-US" altLang="zh-CN" dirty="0" smtClean="0"/>
              <a:t>0-1</a:t>
            </a:r>
            <a:r>
              <a:rPr lang="zh-CN" altLang="en-US" dirty="0" smtClean="0"/>
              <a:t>回归建模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自变量：驾驶人因素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752600"/>
            <a:ext cx="3707706" cy="4267200"/>
          </a:xfrm>
        </p:spPr>
        <p:txBody>
          <a:bodyPr/>
          <a:lstStyle/>
          <a:p>
            <a:r>
              <a:rPr lang="zh-CN" altLang="en-US" sz="2800" dirty="0" smtClean="0"/>
              <a:t>出险和未出险驾驶人年龄的平均水平（中位数）差异并不明显</a:t>
            </a:r>
          </a:p>
          <a:p>
            <a:r>
              <a:rPr lang="zh-CN" altLang="en-US" sz="2800" dirty="0" smtClean="0"/>
              <a:t>出现驾驶人的</a:t>
            </a:r>
            <a:r>
              <a:rPr lang="zh-CN" altLang="en-US" sz="2800" dirty="0" smtClean="0">
                <a:solidFill>
                  <a:srgbClr val="FF0000"/>
                </a:solidFill>
              </a:rPr>
              <a:t>驾龄</a:t>
            </a:r>
            <a:r>
              <a:rPr lang="zh-CN" altLang="en-US" sz="2800" dirty="0" smtClean="0"/>
              <a:t>平均水平（中位数）要明显低于未出险的驾驶人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9BE-2A40-4136-843C-E2103A3F83B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480754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tlea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itlead</Template>
  <TotalTime>5965</TotalTime>
  <Words>935</Words>
  <Application>Microsoft Office PowerPoint</Application>
  <PresentationFormat>全屏显示(4:3)</PresentationFormat>
  <Paragraphs>146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itlead</vt:lpstr>
      <vt:lpstr>车险数据分析与商业化应用</vt:lpstr>
      <vt:lpstr>大纲</vt:lpstr>
      <vt:lpstr>车险行业蓬勃发展</vt:lpstr>
      <vt:lpstr>背景介绍</vt:lpstr>
      <vt:lpstr>数据来源</vt:lpstr>
      <vt:lpstr>数据说明（1）</vt:lpstr>
      <vt:lpstr>数据说明（2）</vt:lpstr>
      <vt:lpstr>数据描述与建模</vt:lpstr>
      <vt:lpstr>自变量：驾驶人因素</vt:lpstr>
      <vt:lpstr>自变量：驾驶人因素</vt:lpstr>
      <vt:lpstr>自变量：汽车因素</vt:lpstr>
      <vt:lpstr>自变量：汽车因素</vt:lpstr>
      <vt:lpstr>Logistic回归模型——全模型</vt:lpstr>
      <vt:lpstr>AIC模型和BIC模型</vt:lpstr>
      <vt:lpstr>模型选择</vt:lpstr>
      <vt:lpstr>混淆矩阵</vt:lpstr>
      <vt:lpstr>ROC曲线</vt:lpstr>
      <vt:lpstr>AIC模型解读</vt:lpstr>
      <vt:lpstr>AIC模型解读</vt:lpstr>
      <vt:lpstr>可能出险的车辆有如下特征</vt:lpstr>
      <vt:lpstr>ROC曲线和最佳阈值</vt:lpstr>
      <vt:lpstr>混淆矩阵（最佳阈值情况下）</vt:lpstr>
      <vt:lpstr>商业应用： 个性化车险产品</vt:lpstr>
      <vt:lpstr>商业应用：人群细分</vt:lpstr>
      <vt:lpstr>商业应用：人群细分</vt:lpstr>
      <vt:lpstr>未来研究方向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Android应用开发</dc:title>
  <dc:creator>Administrator</dc:creator>
  <cp:lastModifiedBy>Administrator</cp:lastModifiedBy>
  <cp:revision>619</cp:revision>
  <dcterms:created xsi:type="dcterms:W3CDTF">2013-04-01T03:16:25Z</dcterms:created>
  <dcterms:modified xsi:type="dcterms:W3CDTF">2017-01-08T04:12:38Z</dcterms:modified>
</cp:coreProperties>
</file>