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4" r:id="rId4"/>
    <p:sldId id="275" r:id="rId5"/>
    <p:sldId id="259" r:id="rId6"/>
    <p:sldId id="264" r:id="rId7"/>
    <p:sldId id="263" r:id="rId8"/>
    <p:sldId id="260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9:46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24575,'37'35'0,"4"0"0,8 1 0,28 15 0,5 6 0,-33-21 0,1 2-587,9 6 1,6 4-1,-10-4 587,19 23 0,-8 0 0,0 0 0,-1 0-8,-30-30 1,0 0 7,28 27 0,-11-9 0,-9-8 0,-4-4 0,0-3 1304,-2-6-1304,-1 0 471,-3-2-471,-2-3 0,-2 0 0,-1-2 0,-2-2 0,-2-1 0,-4-4 0,-3-5 0,-2-1 0,-3-2 0,0 0 0,-3-1 0,-2-4 0,1 1 0,-5-5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9:46:3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1583 0 24575,'-17'0'0,"-9"0"0,-10 4 0,-9 7 0,-8 10 0,-10 13 0,-15 14 0,32-20 0,-1 2 0,-2 2 0,1 0-311,0 0 0,1 0 311,2 0 0,0-1 0,4-2 0,0 1 0,-35 25 0,7-3 0,11-9 0,11-7 0,8-7 0,8-6 0,7-2 0,1-2 0,2-4 622,3 0-622,1-2 0,2 0 0,0 2 0,1-2 0,1-2 0,0 0 0,1 0 0,1 2 0,-2 1 0,-2 0 0,0 3 0,-1-2 0,1 2 0,1-3 0,-1-2 0,1 2 0,-2-2 0,1 2 0,-6 2 0,8-5 0,-6 5 0,7-6 0,-2 1 0,0 0 0,1-2 0,1-1 0,2-1 0,2-3 0,2-1 0,5-2 0,5-2 0,8-2 0,-5 0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9:46:4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1446 24575,'39'50'0,"-15"-20"0,19 15 0,-16-23 0,12 15 0,-11-16 0,9 17 0,-18-18 0,7 2 0,-2-2 0,-1-6 0,-1 1 0,-3-1 0,0 0 0,-2 0 0,-1-2 0,0 0 0,0 1 0,2 0 0,-3 0 0,-1 0 0,0-1 0,1 2 0,0 0 0,1 1 0,0 1 0,-2 0 0,0-1 0,-2-3 0,0-1 0,0-1 0,0-2 0,-1 2 0,0 2 0,2 1 0,1 3 0,2-1 0,1 1 0,0 1 0,2-2 0,-1 1 0,-1 0 0,-1-4 0,0 2 0,0-1 0,1-1 0,-2 0 0,0-3 0,0 0 0,-4 0 0,0-1 0,-3 1 0,0-1 0,0 0 0,2 2 0,-3-4 0,4 2 0,-6-4 0,4 0 0,-3 0 0,2 1 0,-1 0 0,-1 0 0,-1-1 0,0-2 0,1 0 0,1-2 0,-2 0 0,0 0 0,-2 0 0,1 0 0,-1 0 0,1-1 0,0-3 0,2-4 0,2-7 0,0-8 0,0-8 0,1-6 0,0-2 0,1-1 0,2-2 0,0-3 0,3-5 0,2-1 0,7-2 0,9-7 0,9-9 0,6-7-796,6-8 796,-24 40 0,0-2 0,3-1 0,0-2-3261,4-2 1,0-2 3260,2 0 0,0 1 0,2 0 0,0 1-260,-2 4 1,1 1 259,0 3 0,0 0 0,-2 3 0,0 0 0,4-4 0,1-1 0,0 0 0,-1 0 0,-2 1 0,0 1 0,-3 4 0,-1 0 0,-3 2 0,1-1 0,14-14 0,1-1 0,-6 5 0,-3 1 255,0 5 1,-4 1-256,7-14 6517,-26 32-6517,4-3 808,-4 6-808,-3 4 0,-4 4 0,-1 3 0,-1 1 0,0 3 0,-2 0 0,-2 2 0,-2 3 0,-2 2 0,0 1 0,0 0 0,0 1 0,-2-3 0,0 4 0,0-3 0,1 5 0,1-1 0,0-2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529C-45D2-4622-842D-D645FE2F1DAF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1D40-2751-4145-96D6-90A5FC4EFD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2.pn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12" Type="http://schemas.openxmlformats.org/officeDocument/2006/relationships/customXml" Target="../ink/ink2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1.png"/><Relationship Id="rId5" Type="http://schemas.openxmlformats.org/officeDocument/2006/relationships/image" Target="../media/image30.jpg"/><Relationship Id="rId15" Type="http://schemas.openxmlformats.org/officeDocument/2006/relationships/image" Target="../media/image33.png"/><Relationship Id="rId10" Type="http://schemas.openxmlformats.org/officeDocument/2006/relationships/customXml" Target="../ink/ink1.xml"/><Relationship Id="rId4" Type="http://schemas.openxmlformats.org/officeDocument/2006/relationships/image" Target="../media/image29.jpg"/><Relationship Id="rId9" Type="http://schemas.openxmlformats.org/officeDocument/2006/relationships/image" Target="../media/image34.jpg"/><Relationship Id="rId1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pPr algn="r"/>
            <a:r>
              <a:rPr lang="en-US" altLang="zh-CN" dirty="0"/>
              <a:t>Group 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What we have learned: </a:t>
            </a:r>
          </a:p>
          <a:p>
            <a:pPr lvl="1"/>
            <a:r>
              <a:rPr lang="en-US" altLang="zh-CN" dirty="0"/>
              <a:t>Using data augmentation method to enlarge dataset for reinforcing model. </a:t>
            </a:r>
          </a:p>
          <a:p>
            <a:pPr lvl="1"/>
            <a:r>
              <a:rPr lang="en-US" altLang="zh-CN" dirty="0"/>
              <a:t>Using confusion matrix could help us examining the accuracy of results more intuitively.</a:t>
            </a:r>
          </a:p>
          <a:p>
            <a:pPr lvl="1"/>
            <a:r>
              <a:rPr lang="en-US" altLang="zh-CN" dirty="0"/>
              <a:t>Grad-cam shows that many of features in facial expression can influence the machine’s judgement. Thus it is a challenge to significantly improve the accuracy of the model.</a:t>
            </a:r>
            <a:endParaRPr lang="en-US" altLang="zh-CN" b="1" dirty="0"/>
          </a:p>
          <a:p>
            <a:r>
              <a:rPr lang="en-US" altLang="zh-CN" b="1" dirty="0"/>
              <a:t>Anything to improve: </a:t>
            </a:r>
          </a:p>
          <a:p>
            <a:pPr lvl="1"/>
            <a:r>
              <a:rPr lang="en-US" altLang="zh-CN" dirty="0"/>
              <a:t>Still need to modify the model to improve the accuracy.</a:t>
            </a:r>
          </a:p>
          <a:p>
            <a:pPr lvl="1"/>
            <a:r>
              <a:rPr lang="en-US" altLang="zh-CN" dirty="0"/>
              <a:t>Could use more methods or functions to visualize more information.</a:t>
            </a:r>
          </a:p>
          <a:p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63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9231" y="4071519"/>
            <a:ext cx="2883568" cy="7090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Group 1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Classifying Emotions</a:t>
            </a:r>
            <a:r>
              <a:rPr lang="en-US" altLang="zh-CN" dirty="0"/>
              <a:t>: To categorize the facial expressions into 7 classes by learning from relative images.</a:t>
            </a:r>
          </a:p>
          <a:p>
            <a:endParaRPr lang="en-US" altLang="zh-CN" dirty="0"/>
          </a:p>
          <a:p>
            <a:r>
              <a:rPr lang="en-US" altLang="zh-CN" b="1" dirty="0"/>
              <a:t>Approach: </a:t>
            </a:r>
            <a:r>
              <a:rPr lang="en-US" altLang="zh-CN" dirty="0"/>
              <a:t>A normal CNN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Algorithms:  </a:t>
            </a:r>
            <a:r>
              <a:rPr lang="en-US" altLang="zh-CN" dirty="0"/>
              <a:t>Data generator, early stopping, confusion matrix, etc.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49850" cy="1325880"/>
          </a:xfrm>
        </p:spPr>
        <p:txBody>
          <a:bodyPr/>
          <a:lstStyle/>
          <a:p>
            <a:r>
              <a:rPr lang="en-US" altLang="zh-CN" b="1" dirty="0"/>
              <a:t>Methodology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430"/>
            <a:ext cx="5467350" cy="160210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b="1" dirty="0"/>
              <a:t>Dataset processing</a:t>
            </a:r>
          </a:p>
          <a:p>
            <a:pPr marL="0" indent="0">
              <a:buNone/>
            </a:pPr>
            <a:r>
              <a:rPr lang="en-US" altLang="zh-CN" dirty="0"/>
              <a:t>Step1.</a:t>
            </a:r>
          </a:p>
          <a:p>
            <a:pPr marL="0" indent="0">
              <a:buNone/>
            </a:pPr>
            <a:r>
              <a:rPr lang="en-US" altLang="zh-CN" dirty="0"/>
              <a:t>Delete all the meaningless pictures in data.</a:t>
            </a:r>
          </a:p>
        </p:txBody>
      </p:sp>
      <p:pic>
        <p:nvPicPr>
          <p:cNvPr id="4" name="图片 3" descr="Training_191972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3162935"/>
            <a:ext cx="609600" cy="60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320" y="2794635"/>
            <a:ext cx="335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meanless picture in train/surprise</a:t>
            </a:r>
          </a:p>
        </p:txBody>
      </p:sp>
      <p:pic>
        <p:nvPicPr>
          <p:cNvPr id="9" name="图片 8" descr="Training_484038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10" y="3162935"/>
            <a:ext cx="609600" cy="609600"/>
          </a:xfrm>
          <a:prstGeom prst="rect">
            <a:avLst/>
          </a:prstGeom>
        </p:spPr>
      </p:pic>
      <p:pic>
        <p:nvPicPr>
          <p:cNvPr id="10" name="图片 9" descr="Training_576698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40" y="3162935"/>
            <a:ext cx="6096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1320" y="4019550"/>
            <a:ext cx="322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meanless picture in train/happy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1320" y="5396230"/>
            <a:ext cx="328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meanless picture in test/surprise</a:t>
            </a:r>
          </a:p>
        </p:txBody>
      </p:sp>
      <p:pic>
        <p:nvPicPr>
          <p:cNvPr id="13" name="图片 12" descr="Training_91506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55" y="4387850"/>
            <a:ext cx="609600" cy="609600"/>
          </a:xfrm>
          <a:prstGeom prst="rect">
            <a:avLst/>
          </a:prstGeom>
        </p:spPr>
      </p:pic>
      <p:pic>
        <p:nvPicPr>
          <p:cNvPr id="14" name="图片 13" descr="Training_7944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610" y="4387850"/>
            <a:ext cx="609600" cy="609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99920" y="501269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7944128</a:t>
            </a:r>
          </a:p>
        </p:txBody>
      </p:sp>
      <p:pic>
        <p:nvPicPr>
          <p:cNvPr id="18" name="图片 17" descr="Training_303735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065" y="4403090"/>
            <a:ext cx="609600" cy="6096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46730" y="50076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30373500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38200" y="501586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9150638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02640" y="3772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19197283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94205" y="3772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48403842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46730" y="3772535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57669898</a:t>
            </a:r>
          </a:p>
        </p:txBody>
      </p:sp>
      <p:pic>
        <p:nvPicPr>
          <p:cNvPr id="24" name="图片 23" descr="PrivateTest_235140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155" y="5776595"/>
            <a:ext cx="609600" cy="609600"/>
          </a:xfrm>
          <a:prstGeom prst="rect">
            <a:avLst/>
          </a:prstGeom>
        </p:spPr>
      </p:pic>
      <p:pic>
        <p:nvPicPr>
          <p:cNvPr id="25" name="图片 24" descr="PrivateTest_572006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6610" y="5760085"/>
            <a:ext cx="609600" cy="609600"/>
          </a:xfrm>
          <a:prstGeom prst="rect">
            <a:avLst/>
          </a:prstGeom>
        </p:spPr>
      </p:pic>
      <p:pic>
        <p:nvPicPr>
          <p:cNvPr id="26" name="图片 25" descr="PublicTest_537950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4050" y="5822315"/>
            <a:ext cx="609600" cy="6096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02640" y="64897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57669898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894205" y="64897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57200649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046730" y="6520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53795000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29655" y="1691005"/>
            <a:ext cx="5942330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500" dirty="0"/>
              <a:t>Step2.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500" dirty="0"/>
              <a:t>Using ImageDataGenerator to generate 20 similler pictures from one orignial date to augmentate</a:t>
            </a:r>
          </a:p>
          <a:p>
            <a:r>
              <a:rPr lang="en-US" altLang="zh-CN"/>
              <a:t> </a:t>
            </a:r>
          </a:p>
        </p:txBody>
      </p:sp>
      <p:pic>
        <p:nvPicPr>
          <p:cNvPr id="31" name="图片 30" descr="截屏2022-09-16 14.57.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7620" y="3109595"/>
            <a:ext cx="4444365" cy="3748405"/>
          </a:xfrm>
          <a:prstGeom prst="rect">
            <a:avLst/>
          </a:prstGeom>
        </p:spPr>
      </p:pic>
      <p:pic>
        <p:nvPicPr>
          <p:cNvPr id="32" name="图片 31" descr="happy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655" y="4250055"/>
            <a:ext cx="609600" cy="609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45785" y="4997450"/>
            <a:ext cx="1577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original picture</a:t>
            </a:r>
          </a:p>
        </p:txBody>
      </p:sp>
      <p:pic>
        <p:nvPicPr>
          <p:cNvPr id="5" name="图片 4" descr="Training_11110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96020" y="352425"/>
            <a:ext cx="609600" cy="609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79180" y="1142365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cartoon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50760" y="1142365"/>
            <a:ext cx="1280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meaningless</a:t>
            </a:r>
          </a:p>
        </p:txBody>
      </p:sp>
      <p:pic>
        <p:nvPicPr>
          <p:cNvPr id="16" name="图片 15" descr="Training_792789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6675" y="352425"/>
            <a:ext cx="609600" cy="609600"/>
          </a:xfrm>
          <a:prstGeom prst="rect">
            <a:avLst/>
          </a:prstGeom>
        </p:spPr>
      </p:pic>
      <p:pic>
        <p:nvPicPr>
          <p:cNvPr id="17" name="图片 16" descr="Training_54807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94900" y="352425"/>
            <a:ext cx="609600" cy="6096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848850" y="1142365"/>
            <a:ext cx="902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realistic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127750" y="64516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 classes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408430"/>
            <a:ext cx="5026572" cy="1602105"/>
          </a:xfrm>
        </p:spPr>
        <p:txBody>
          <a:bodyPr>
            <a:normAutofit fontScale="82500" lnSpcReduction="10000"/>
          </a:bodyPr>
          <a:lstStyle/>
          <a:p>
            <a:r>
              <a:rPr lang="en-US" altLang="zh-CN" b="1" dirty="0"/>
              <a:t>Dataset processing</a:t>
            </a:r>
          </a:p>
          <a:p>
            <a:pPr marL="0" indent="0">
              <a:buNone/>
            </a:pPr>
            <a:r>
              <a:rPr lang="en-US" altLang="zh-CN" dirty="0"/>
              <a:t>Step3.</a:t>
            </a:r>
          </a:p>
          <a:p>
            <a:pPr marL="0" indent="0">
              <a:buNone/>
            </a:pPr>
            <a:r>
              <a:rPr lang="en-US" altLang="zh-CN" dirty="0"/>
              <a:t>Check the training &amp; test data distribution of 7 classes of emotions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2" y="3371303"/>
            <a:ext cx="4929430" cy="270367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49" y="3429000"/>
            <a:ext cx="4971719" cy="27036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21840" y="3001971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Training data distribution bar chart: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82025" y="3006253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Testing data distribution bar chart: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7862" y="1590640"/>
            <a:ext cx="3688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Augmentated Data distribution table: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 descr="截屏2022-09-16 18.13.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10" y="1958975"/>
            <a:ext cx="5777865" cy="878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8155" y="365125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rgbClr val="FF0000"/>
                </a:solidFill>
                <a:sym typeface="+mn-ea"/>
              </a:rPr>
              <a:t>Data distribution table: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0" y="733425"/>
            <a:ext cx="5355590" cy="878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06090" y="6263005"/>
            <a:ext cx="553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After augmentation, the accuracy increase 5%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530"/>
            <a:ext cx="4910959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Code Description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Packages: </a:t>
            </a:r>
          </a:p>
          <a:p>
            <a:pPr lvl="1"/>
            <a:r>
              <a:rPr lang="en-US" altLang="zh-CN" b="1" dirty="0"/>
              <a:t>For constructing the network and training: </a:t>
            </a:r>
            <a:r>
              <a:rPr lang="en-US" altLang="zh-CN" dirty="0" err="1"/>
              <a:t>Keras</a:t>
            </a:r>
            <a:r>
              <a:rPr lang="en-US" altLang="zh-CN" dirty="0"/>
              <a:t> and its sub-packages (models, layers, preprocessing, optimizers, callbacks, </a:t>
            </a:r>
            <a:r>
              <a:rPr lang="en-US" altLang="zh-CN" dirty="0" err="1"/>
              <a:t>regularizers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/>
              <a:t>For processing and </a:t>
            </a:r>
            <a:r>
              <a:rPr lang="en-US" altLang="zh-CN" b="1" dirty="0" err="1"/>
              <a:t>ploting</a:t>
            </a:r>
            <a:r>
              <a:rPr lang="en-US" altLang="zh-CN" b="1" dirty="0"/>
              <a:t> data: </a:t>
            </a:r>
            <a:r>
              <a:rPr lang="en-US" altLang="zh-CN" dirty="0"/>
              <a:t>Pandas, </a:t>
            </a:r>
            <a:r>
              <a:rPr lang="en-US" altLang="zh-CN" dirty="0" err="1"/>
              <a:t>Numpy</a:t>
            </a:r>
            <a:r>
              <a:rPr lang="en-US" altLang="zh-CN" dirty="0"/>
              <a:t>, Matplotlib, </a:t>
            </a:r>
            <a:r>
              <a:rPr lang="en-US" altLang="zh-CN" dirty="0" err="1"/>
              <a:t>pathlib</a:t>
            </a:r>
            <a:r>
              <a:rPr lang="en-US" altLang="zh-CN" dirty="0"/>
              <a:t>, </a:t>
            </a:r>
            <a:r>
              <a:rPr lang="en-US" altLang="zh-CN" dirty="0" err="1"/>
              <a:t>tf_keras_vis</a:t>
            </a:r>
            <a:r>
              <a:rPr lang="en-US" altLang="zh-CN" dirty="0"/>
              <a:t>(saliency, </a:t>
            </a:r>
            <a:r>
              <a:rPr lang="en-US" altLang="zh-CN" dirty="0" err="1"/>
              <a:t>gradcam</a:t>
            </a:r>
            <a:r>
              <a:rPr lang="en-US" altLang="zh-CN" dirty="0"/>
              <a:t>, utils…). 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F299BC6-DCA6-CAB2-AB82-ABB4E79F06A1}"/>
              </a:ext>
            </a:extLst>
          </p:cNvPr>
          <p:cNvSpPr txBox="1">
            <a:spLocks/>
          </p:cNvSpPr>
          <p:nvPr/>
        </p:nvSpPr>
        <p:spPr>
          <a:xfrm>
            <a:off x="6096000" y="1408530"/>
            <a:ext cx="49109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799908-B0BD-2403-0FA0-8B247B9C8589}"/>
              </a:ext>
            </a:extLst>
          </p:cNvPr>
          <p:cNvSpPr txBox="1">
            <a:spLocks/>
          </p:cNvSpPr>
          <p:nvPr/>
        </p:nvSpPr>
        <p:spPr>
          <a:xfrm>
            <a:off x="6519041" y="1408530"/>
            <a:ext cx="49109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Some other information</a:t>
            </a:r>
          </a:p>
          <a:p>
            <a:endParaRPr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A5C0E8-40A0-ACBF-ED00-3798E54E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81" y="1933831"/>
            <a:ext cx="4248895" cy="4442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r>
              <a:rPr lang="en-US" altLang="zh-CN" b="1" dirty="0"/>
              <a:t>Model Architecture:</a:t>
            </a:r>
          </a:p>
          <a:p>
            <a:r>
              <a:rPr lang="en-US" altLang="zh-CN" dirty="0"/>
              <a:t>Using Dropout, regularization,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BatchNormalization</a:t>
            </a:r>
            <a:r>
              <a:rPr lang="en-US" altLang="zh-CN" dirty="0"/>
              <a:t> to avoid overfitting.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78CAB2-BCC5-ED41-8D80-B5C352BE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91" y="273844"/>
            <a:ext cx="2326768" cy="63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Accuracy:</a:t>
            </a:r>
          </a:p>
          <a:p>
            <a:r>
              <a:rPr lang="en-US" altLang="zh-CN" dirty="0"/>
              <a:t>Final validation accuracy: 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About 65.1%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B7EEE-C160-EB11-8F39-415EBE11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104" y="1720762"/>
            <a:ext cx="4043735" cy="28898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0A73D5-E9A5-807F-26C6-41D2B6DF562E}"/>
              </a:ext>
            </a:extLst>
          </p:cNvPr>
          <p:cNvSpPr txBox="1"/>
          <p:nvPr/>
        </p:nvSpPr>
        <p:spPr>
          <a:xfrm>
            <a:off x="7534568" y="5020701"/>
            <a:ext cx="23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Loss and accuracy curves</a:t>
            </a:r>
            <a:endParaRPr lang="zh-CN" altLang="en-US" sz="1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AB05A7-C0A0-4D47-0DCA-4D3BB21F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11278"/>
            <a:ext cx="6314877" cy="49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8530"/>
            <a:ext cx="10906957" cy="4351338"/>
          </a:xfrm>
        </p:spPr>
        <p:txBody>
          <a:bodyPr/>
          <a:lstStyle/>
          <a:p>
            <a:r>
              <a:rPr lang="en-US" altLang="zh-CN" b="1" dirty="0"/>
              <a:t>Confusion </a:t>
            </a:r>
            <a:r>
              <a:rPr lang="en-US" altLang="zh-CN" b="1" dirty="0" err="1"/>
              <a:t>Matrixs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Training confusion matrix                         Testing confusion matrix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72229-967F-7800-8EB5-1EC400CD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28" y="2871952"/>
            <a:ext cx="2596538" cy="2357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629B66-47A8-74AF-3295-4330E97D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1" y="2871952"/>
            <a:ext cx="2609457" cy="22025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6C5FF8-C976-7F09-3974-C246866F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41" y="2900273"/>
            <a:ext cx="2762932" cy="2330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969FFD-934E-CCE1-6F52-B315CB94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168" y="2822673"/>
            <a:ext cx="2621293" cy="24860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F0107F-4B1D-26BF-ECA4-169FFF01E705}"/>
              </a:ext>
            </a:extLst>
          </p:cNvPr>
          <p:cNvSpPr txBox="1"/>
          <p:nvPr/>
        </p:nvSpPr>
        <p:spPr>
          <a:xfrm>
            <a:off x="914400" y="5652802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Maybe it is not always our fault </a:t>
            </a:r>
            <a:r>
              <a:rPr kumimoji="1" lang="en-US" altLang="zh-CN" dirty="0" err="1"/>
              <a:t>hahaha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Predict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08530"/>
            <a:ext cx="10906957" cy="4351338"/>
          </a:xfrm>
        </p:spPr>
        <p:txBody>
          <a:bodyPr/>
          <a:lstStyle/>
          <a:p>
            <a:r>
              <a:rPr lang="en-US" altLang="zh-CN" b="1" dirty="0"/>
              <a:t>Two picture are randomly chosen to test this CNN network…</a:t>
            </a:r>
          </a:p>
          <a:p>
            <a:r>
              <a:rPr lang="en-US" altLang="zh-CN" dirty="0"/>
              <a:t>    Surprise                                                           Happy</a:t>
            </a:r>
            <a:endParaRPr lang="zh-CN" altLang="en-US" dirty="0"/>
          </a:p>
          <a:p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7E7781-BB9E-727C-D3E8-72D58FCAD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6" y="2469493"/>
            <a:ext cx="1919014" cy="19190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689E5E-E2F2-2220-2779-5756A8B3E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2555875"/>
            <a:ext cx="2406650" cy="174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84081C-15B7-D1DF-47F7-B57DB92D9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41" y="4388507"/>
            <a:ext cx="4222212" cy="1718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312B078-4B27-3FA8-9D2C-03A74B92F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41" y="6089948"/>
            <a:ext cx="3937000" cy="711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368BF30-85F2-3AB3-7D00-76107F56D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42" y="2469493"/>
            <a:ext cx="2022073" cy="19933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ACA7EA-14EF-0C00-94C8-41347A226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88" y="2593063"/>
            <a:ext cx="2508606" cy="1746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5BDBFF-CC9A-2614-8005-4B66565B5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91" y="4462883"/>
            <a:ext cx="4122648" cy="159284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70BF90-5EDC-6743-3CB3-776275611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2" y="6106510"/>
            <a:ext cx="3962400" cy="63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250C926-475D-ED01-5F30-88CE80D000D6}"/>
                  </a:ext>
                </a:extLst>
              </p14:cNvPr>
              <p14:cNvContentPartPr/>
              <p14:nvPr/>
            </p14:nvContentPartPr>
            <p14:xfrm>
              <a:off x="4295458" y="6213852"/>
              <a:ext cx="537480" cy="4881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250C926-475D-ED01-5F30-88CE80D000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6818" y="6204852"/>
                <a:ext cx="555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9AA3BBB-8185-E4B5-8460-FA03BFCF18CA}"/>
                  </a:ext>
                </a:extLst>
              </p14:cNvPr>
              <p14:cNvContentPartPr/>
              <p14:nvPr/>
            </p14:nvContentPartPr>
            <p14:xfrm>
              <a:off x="4231018" y="6267852"/>
              <a:ext cx="569880" cy="3902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9AA3BBB-8185-E4B5-8460-FA03BFCF18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2378" y="6258852"/>
                <a:ext cx="5875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E9BCC21-CDF1-F7C8-F56E-3DE9F3528D50}"/>
                  </a:ext>
                </a:extLst>
              </p14:cNvPr>
              <p14:cNvContentPartPr/>
              <p14:nvPr/>
            </p14:nvContentPartPr>
            <p14:xfrm>
              <a:off x="9814978" y="5743692"/>
              <a:ext cx="1007280" cy="8532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E9BCC21-CDF1-F7C8-F56E-3DE9F3528D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05978" y="5734692"/>
                <a:ext cx="1024920" cy="8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28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363</Words>
  <Application>Microsoft Macintosh PowerPoint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Final Presentation</vt:lpstr>
      <vt:lpstr>Introduction</vt:lpstr>
      <vt:lpstr>Methodology</vt:lpstr>
      <vt:lpstr>Methodology</vt:lpstr>
      <vt:lpstr>Methodology</vt:lpstr>
      <vt:lpstr>Methodology</vt:lpstr>
      <vt:lpstr>Results</vt:lpstr>
      <vt:lpstr>Results</vt:lpstr>
      <vt:lpstr>Predict</vt:lpstr>
      <vt:lpstr>Conclusions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Alang tian</dc:creator>
  <cp:lastModifiedBy>Ruizhi Yang</cp:lastModifiedBy>
  <cp:revision>49</cp:revision>
  <dcterms:created xsi:type="dcterms:W3CDTF">2022-09-16T06:59:04Z</dcterms:created>
  <dcterms:modified xsi:type="dcterms:W3CDTF">2022-09-16T10:44:59Z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94F9FB26864FBCEBB81E246383BB1B05</vt:lpwstr>
  </property>
  <property fmtid="{D5CDD505-2E9C-101B-9397-08002B2CF9AE}" pid="3" name="KSOProductBuildVer">
    <vt:lpwstr>2052-4.6.1.7467</vt:lpwstr>
  </property>
</Properties>
</file>