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9" r:id="rId2"/>
    <p:sldId id="479" r:id="rId3"/>
    <p:sldId id="296" r:id="rId4"/>
    <p:sldId id="307" r:id="rId5"/>
    <p:sldId id="308" r:id="rId6"/>
    <p:sldId id="309" r:id="rId7"/>
    <p:sldId id="469" r:id="rId8"/>
    <p:sldId id="470" r:id="rId9"/>
    <p:sldId id="31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30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3" autoAdjust="0"/>
    <p:restoredTop sz="92756" autoAdjust="0"/>
  </p:normalViewPr>
  <p:slideViewPr>
    <p:cSldViewPr snapToGrid="0">
      <p:cViewPr varScale="1">
        <p:scale>
          <a:sx n="147" d="100"/>
          <a:sy n="147" d="100"/>
        </p:scale>
        <p:origin x="4716" y="120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建议添加部分英文翻译</a:t>
            </a:r>
            <a:r>
              <a:rPr lang="en-US" altLang="zh-CN" dirty="0"/>
              <a:t>-</a:t>
            </a:r>
            <a:r>
              <a:rPr lang="zh-CN" altLang="en-US" dirty="0"/>
              <a:t>已添加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59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zh-CN" altLang="en-US" dirty="0"/>
              <a:t>：</a:t>
            </a:r>
            <a:r>
              <a:rPr lang="en-US" altLang="zh-CN" dirty="0"/>
              <a:t>Dagger</a:t>
            </a:r>
            <a:r>
              <a:rPr lang="zh-CN" altLang="en-US" dirty="0"/>
              <a:t>算法步骤用有序符号</a:t>
            </a:r>
            <a:r>
              <a:rPr lang="en-US" altLang="zh-CN" dirty="0"/>
              <a:t>-</a:t>
            </a:r>
            <a:r>
              <a:rPr lang="zh-CN" altLang="en-US"/>
              <a:t>已修改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43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emf"/><Relationship Id="rId12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62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模仿学习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10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24816" y="1785532"/>
            <a:ext cx="5492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模仿学习、行为克隆、逆强化学习、生成对抗模仿学习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行为克隆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除了分布上的偏移，可能面临的挑战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不具有马尔科夫性质的行为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中的行为只取决于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当前的观测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中的行为取决于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所有过去的观测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多模态的行为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输出混合高斯分布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隐变量模型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自回归的离散化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  <a:blipFill>
                <a:blip r:embed="rId4"/>
                <a:stretch>
                  <a:fillRect l="-431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10">
            <a:extLst>
              <a:ext uri="{FF2B5EF4-FFF2-40B4-BE49-F238E27FC236}">
                <a16:creationId xmlns:a16="http://schemas.microsoft.com/office/drawing/2014/main" id="{49A6961D-E91D-419D-9766-001212402F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4" y="3997874"/>
            <a:ext cx="2383704" cy="2280560"/>
          </a:xfrm>
          <a:prstGeom prst="rect">
            <a:avLst/>
          </a:prstGeom>
        </p:spPr>
      </p:pic>
      <p:pic>
        <p:nvPicPr>
          <p:cNvPr id="8" name="图片 14">
            <a:extLst>
              <a:ext uri="{FF2B5EF4-FFF2-40B4-BE49-F238E27FC236}">
                <a16:creationId xmlns:a16="http://schemas.microsoft.com/office/drawing/2014/main" id="{418C4733-5100-4A32-9A14-033BAD31E2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5" t="-1" b="43348"/>
          <a:stretch/>
        </p:blipFill>
        <p:spPr>
          <a:xfrm>
            <a:off x="5149068" y="3929581"/>
            <a:ext cx="3465067" cy="23137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F63808-27F3-492A-B0C0-AF3A4DC841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2"/>
          <a:stretch/>
        </p:blipFill>
        <p:spPr>
          <a:xfrm>
            <a:off x="5095453" y="2761024"/>
            <a:ext cx="1476870" cy="13317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742AEE-BC33-4B58-A31B-F6AE8C1C86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96584"/>
            <a:ext cx="2325974" cy="22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逆强化学习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4B61A74-C607-449A-9927-551500DF379B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逆强化学习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7EE4EA2B-BD7B-448E-8C29-9A55095FBBFC}"/>
              </a:ext>
            </a:extLst>
          </p:cNvPr>
          <p:cNvSpPr/>
          <p:nvPr/>
        </p:nvSpPr>
        <p:spPr>
          <a:xfrm>
            <a:off x="4675157" y="1791648"/>
            <a:ext cx="4363789" cy="3462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A06BF6F9-75E4-45B3-BF0A-912B1C537AB7}"/>
              </a:ext>
            </a:extLst>
          </p:cNvPr>
          <p:cNvSpPr/>
          <p:nvPr/>
        </p:nvSpPr>
        <p:spPr>
          <a:xfrm>
            <a:off x="208211" y="1791648"/>
            <a:ext cx="4363789" cy="346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33E7F4D-62E3-486E-90F8-6D820F13BB32}"/>
              </a:ext>
            </a:extLst>
          </p:cNvPr>
          <p:cNvSpPr/>
          <p:nvPr/>
        </p:nvSpPr>
        <p:spPr>
          <a:xfrm>
            <a:off x="208211" y="1124587"/>
            <a:ext cx="4363789" cy="667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正向强化学习</a:t>
            </a:r>
            <a:endParaRPr lang="en-US" altLang="zh-CN" sz="24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A81D907-2721-4BC5-8980-0C7690D44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4014" y="1930565"/>
                <a:ext cx="4163786" cy="341470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+mn-cs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+mn-cs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+mn-cs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+mn-cs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+mn-cs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给定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状态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动作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可能给出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状态转移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2000" dirty="0"/>
                  <a:t>按照策略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采样</m:t>
                    </m:r>
                  </m:oMath>
                </a14:m>
                <a:r>
                  <a:rPr lang="zh-CN" altLang="en-US" sz="2000" dirty="0"/>
                  <a:t>得到的轨迹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学习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并</m:t>
                    </m:r>
                  </m:oMath>
                </a14:m>
                <a:r>
                  <a:rPr lang="zh-CN" altLang="en-US" sz="2000" dirty="0"/>
                  <a:t>使用它学习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A81D907-2721-4BC5-8980-0C7690D44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14" y="1930565"/>
                <a:ext cx="4163786" cy="3414703"/>
              </a:xfrm>
              <a:prstGeom prst="rect">
                <a:avLst/>
              </a:prstGeom>
              <a:blipFill>
                <a:blip r:embed="rId5"/>
                <a:stretch>
                  <a:fillRect l="-1318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99A050C-E939-426C-9ADF-12E153681F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497" y="1913548"/>
                <a:ext cx="4156302" cy="29845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可能给出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状态转移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学习最优策略</a:t>
                </a:r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99A050C-E939-426C-9ADF-12E15368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7" y="1913548"/>
                <a:ext cx="4156302" cy="2984503"/>
              </a:xfrm>
              <a:prstGeom prst="rect">
                <a:avLst/>
              </a:prstGeom>
              <a:blipFill>
                <a:blip r:embed="rId6"/>
                <a:stretch>
                  <a:fillRect l="-1320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33">
            <a:extLst>
              <a:ext uri="{FF2B5EF4-FFF2-40B4-BE49-F238E27FC236}">
                <a16:creationId xmlns:a16="http://schemas.microsoft.com/office/drawing/2014/main" id="{24C1DDC9-A7F0-4A57-BCE4-67E31ED7E836}"/>
              </a:ext>
            </a:extLst>
          </p:cNvPr>
          <p:cNvSpPr/>
          <p:nvPr/>
        </p:nvSpPr>
        <p:spPr>
          <a:xfrm>
            <a:off x="4675157" y="1124587"/>
            <a:ext cx="4363789" cy="667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逆强化学习</a:t>
            </a:r>
            <a:endParaRPr lang="en-US" altLang="zh-CN" sz="24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2" name="直线连接符 23">
            <a:extLst>
              <a:ext uri="{FF2B5EF4-FFF2-40B4-BE49-F238E27FC236}">
                <a16:creationId xmlns:a16="http://schemas.microsoft.com/office/drawing/2014/main" id="{0E31563A-BC4A-481E-851A-FFE5FF566F53}"/>
              </a:ext>
            </a:extLst>
          </p:cNvPr>
          <p:cNvCxnSpPr/>
          <p:nvPr/>
        </p:nvCxnSpPr>
        <p:spPr>
          <a:xfrm>
            <a:off x="0" y="5328074"/>
            <a:ext cx="9144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26">
            <a:extLst>
              <a:ext uri="{FF2B5EF4-FFF2-40B4-BE49-F238E27FC236}">
                <a16:creationId xmlns:a16="http://schemas.microsoft.com/office/drawing/2014/main" id="{EC20B2FD-855F-428A-96B2-3C18E1431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96" y="5770333"/>
            <a:ext cx="3423557" cy="556328"/>
          </a:xfrm>
          <a:prstGeom prst="rect">
            <a:avLst/>
          </a:prstGeom>
        </p:spPr>
      </p:pic>
      <p:pic>
        <p:nvPicPr>
          <p:cNvPr id="14" name="图片 28">
            <a:extLst>
              <a:ext uri="{FF2B5EF4-FFF2-40B4-BE49-F238E27FC236}">
                <a16:creationId xmlns:a16="http://schemas.microsoft.com/office/drawing/2014/main" id="{F3F54DBD-4713-45D6-AABB-302F8A1B90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29" y="5723066"/>
            <a:ext cx="1528533" cy="851420"/>
          </a:xfrm>
          <a:prstGeom prst="rect">
            <a:avLst/>
          </a:prstGeom>
        </p:spPr>
      </p:pic>
      <p:sp>
        <p:nvSpPr>
          <p:cNvPr id="15" name="文本框 25">
            <a:extLst>
              <a:ext uri="{FF2B5EF4-FFF2-40B4-BE49-F238E27FC236}">
                <a16:creationId xmlns:a16="http://schemas.microsoft.com/office/drawing/2014/main" id="{5AD1D7EA-0D84-49E3-8FBA-CCEAE740C1CC}"/>
              </a:ext>
            </a:extLst>
          </p:cNvPr>
          <p:cNvSpPr txBox="1"/>
          <p:nvPr/>
        </p:nvSpPr>
        <p:spPr>
          <a:xfrm>
            <a:off x="786384" y="5369336"/>
            <a:ext cx="30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线性奖励函数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25">
                <a:extLst>
                  <a:ext uri="{FF2B5EF4-FFF2-40B4-BE49-F238E27FC236}">
                    <a16:creationId xmlns:a16="http://schemas.microsoft.com/office/drawing/2014/main" id="{310C82E7-CDFB-4740-8F41-1E743AF93561}"/>
                  </a:ext>
                </a:extLst>
              </p:cNvPr>
              <p:cNvSpPr txBox="1"/>
              <p:nvPr/>
            </p:nvSpPr>
            <p:spPr>
              <a:xfrm>
                <a:off x="4779921" y="5664094"/>
                <a:ext cx="276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6" name="文本框 25">
                <a:extLst>
                  <a:ext uri="{FF2B5EF4-FFF2-40B4-BE49-F238E27FC236}">
                    <a16:creationId xmlns:a16="http://schemas.microsoft.com/office/drawing/2014/main" id="{310C82E7-CDFB-4740-8F41-1E743AF9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21" y="5664094"/>
                <a:ext cx="276764" cy="461665"/>
              </a:xfrm>
              <a:prstGeom prst="rect">
                <a:avLst/>
              </a:prstGeom>
              <a:blipFill>
                <a:blip r:embed="rId9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25">
                <a:extLst>
                  <a:ext uri="{FF2B5EF4-FFF2-40B4-BE49-F238E27FC236}">
                    <a16:creationId xmlns:a16="http://schemas.microsoft.com/office/drawing/2014/main" id="{029D54D6-8AA8-4290-9DE7-3D5D4778946D}"/>
                  </a:ext>
                </a:extLst>
              </p:cNvPr>
              <p:cNvSpPr txBox="1"/>
              <p:nvPr/>
            </p:nvSpPr>
            <p:spPr>
              <a:xfrm>
                <a:off x="4779921" y="6112821"/>
                <a:ext cx="276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25">
                <a:extLst>
                  <a:ext uri="{FF2B5EF4-FFF2-40B4-BE49-F238E27FC236}">
                    <a16:creationId xmlns:a16="http://schemas.microsoft.com/office/drawing/2014/main" id="{029D54D6-8AA8-4290-9DE7-3D5D4778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21" y="6112821"/>
                <a:ext cx="276764" cy="461665"/>
              </a:xfrm>
              <a:prstGeom prst="rect">
                <a:avLst/>
              </a:prstGeom>
              <a:blipFill>
                <a:blip r:embed="rId10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25">
                <a:extLst>
                  <a:ext uri="{FF2B5EF4-FFF2-40B4-BE49-F238E27FC236}">
                    <a16:creationId xmlns:a16="http://schemas.microsoft.com/office/drawing/2014/main" id="{707DF003-47AF-4F3E-9979-F3D41677B45C}"/>
                  </a:ext>
                </a:extLst>
              </p:cNvPr>
              <p:cNvSpPr txBox="1"/>
              <p:nvPr/>
            </p:nvSpPr>
            <p:spPr>
              <a:xfrm>
                <a:off x="6595582" y="5884120"/>
                <a:ext cx="1390900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25">
                <a:extLst>
                  <a:ext uri="{FF2B5EF4-FFF2-40B4-BE49-F238E27FC236}">
                    <a16:creationId xmlns:a16="http://schemas.microsoft.com/office/drawing/2014/main" id="{707DF003-47AF-4F3E-9979-F3D41677B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82" y="5884120"/>
                <a:ext cx="1390900" cy="394082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25">
                <a:extLst>
                  <a:ext uri="{FF2B5EF4-FFF2-40B4-BE49-F238E27FC236}">
                    <a16:creationId xmlns:a16="http://schemas.microsoft.com/office/drawing/2014/main" id="{2F56F8AD-9A89-4F9A-95E1-973E741E7E71}"/>
                  </a:ext>
                </a:extLst>
              </p:cNvPr>
              <p:cNvSpPr txBox="1"/>
              <p:nvPr/>
            </p:nvSpPr>
            <p:spPr>
              <a:xfrm>
                <a:off x="7708847" y="5921746"/>
                <a:ext cx="16309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其中参数为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kumimoji="1"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文本框 25">
                <a:extLst>
                  <a:ext uri="{FF2B5EF4-FFF2-40B4-BE49-F238E27FC236}">
                    <a16:creationId xmlns:a16="http://schemas.microsoft.com/office/drawing/2014/main" id="{2F56F8AD-9A89-4F9A-95E1-973E741E7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47" y="5921746"/>
                <a:ext cx="1630914" cy="338554"/>
              </a:xfrm>
              <a:prstGeom prst="rect">
                <a:avLst/>
              </a:prstGeom>
              <a:blipFill>
                <a:blip r:embed="rId12"/>
                <a:stretch>
                  <a:fillRect l="-2247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25">
            <a:extLst>
              <a:ext uri="{FF2B5EF4-FFF2-40B4-BE49-F238E27FC236}">
                <a16:creationId xmlns:a16="http://schemas.microsoft.com/office/drawing/2014/main" id="{8C21186A-C755-455A-9B66-A09798A0406D}"/>
              </a:ext>
            </a:extLst>
          </p:cNvPr>
          <p:cNvSpPr txBox="1"/>
          <p:nvPr/>
        </p:nvSpPr>
        <p:spPr>
          <a:xfrm>
            <a:off x="5267436" y="5392851"/>
            <a:ext cx="30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神经网络表示的奖励函数</a:t>
            </a:r>
          </a:p>
        </p:txBody>
      </p:sp>
    </p:spTree>
    <p:extLst>
      <p:ext uri="{BB962C8B-B14F-4D97-AF65-F5344CB8AC3E}">
        <p14:creationId xmlns:p14="http://schemas.microsoft.com/office/powerpoint/2010/main" val="33575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逆强化学习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985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最大因果熵逆强化学习（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Maximum casual entropy IRL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首先，找到一个代价函数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𝑐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</a:rPr>
                      <m:t>使得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专家策略产生较低代价，而其他策略会产生较高的代价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5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IRL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𝐻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然后，通过使用代价函数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进行正向强化学习，尝试恢复专家策略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RL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𝑐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985171"/>
              </a:xfrm>
              <a:prstGeom prst="rect">
                <a:avLst/>
              </a:prstGeom>
              <a:blipFill>
                <a:blip r:embed="rId5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0224B8F-CCBC-480B-AB32-3A4D16DAABDB}"/>
              </a:ext>
            </a:extLst>
          </p:cNvPr>
          <p:cNvSpPr/>
          <p:nvPr/>
        </p:nvSpPr>
        <p:spPr>
          <a:xfrm>
            <a:off x="-483877" y="6436134"/>
            <a:ext cx="7615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F0"/>
                </a:solidFill>
              </a:rPr>
              <a:t>Ziebart</a:t>
            </a:r>
            <a:r>
              <a:rPr lang="en-US" altLang="zh-CN" sz="1200" dirty="0">
                <a:solidFill>
                  <a:srgbClr val="00B0F0"/>
                </a:solidFill>
              </a:rPr>
              <a:t> B D et al. Maximum Entropy Inverse Reinforcement Learning.</a:t>
            </a:r>
            <a:r>
              <a:rPr lang="zh-CN" altLang="en-US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AAAI. 2008.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4F59F03-9CF9-4C66-BDA6-F445DBADC542}"/>
              </a:ext>
            </a:extLst>
          </p:cNvPr>
          <p:cNvSpPr txBox="1">
            <a:spLocks/>
          </p:cNvSpPr>
          <p:nvPr/>
        </p:nvSpPr>
        <p:spPr>
          <a:xfrm>
            <a:off x="502442" y="5190516"/>
            <a:ext cx="3617495" cy="823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优势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使用神经网络计算成本函数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3D002FD-5523-408D-AAE5-92CD5576E2B2}"/>
              </a:ext>
            </a:extLst>
          </p:cNvPr>
          <p:cNvSpPr txBox="1">
            <a:spLocks/>
          </p:cNvSpPr>
          <p:nvPr/>
        </p:nvSpPr>
        <p:spPr>
          <a:xfrm>
            <a:off x="4572000" y="5190516"/>
            <a:ext cx="4417888" cy="129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局限性</a:t>
            </a:r>
            <a:endParaRPr lang="en-US" altLang="zh-CN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仍需要反复求解马尔可夫决策过程</a:t>
            </a:r>
            <a:endParaRPr lang="en-US" altLang="zh-CN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假设环境已知</a:t>
            </a:r>
            <a:endParaRPr lang="en-US" altLang="zh-CN" dirty="0">
              <a:solidFill>
                <a:srgbClr val="FF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0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生成对抗模仿学习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0B7C15E8-98A6-4413-85BF-0D6D84637193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生成对抗模仿学习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生成对抗模仿学习（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GAIL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𝐸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~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生成对抗网络（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GAN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𝑧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𝑧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𝐺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判别数据分布是由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（即生成对抗模仿学习中的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）还是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真实数据分布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（即生成对抗学习中的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）产生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  <a:blipFill>
                <a:blip r:embed="rId4"/>
                <a:stretch>
                  <a:fillRect l="-431" r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DD500DE-697E-48F8-B675-985285A5702C}"/>
              </a:ext>
            </a:extLst>
          </p:cNvPr>
          <p:cNvSpPr/>
          <p:nvPr/>
        </p:nvSpPr>
        <p:spPr>
          <a:xfrm>
            <a:off x="-483877" y="6189765"/>
            <a:ext cx="7615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Ho J, </a:t>
            </a:r>
            <a:r>
              <a:rPr lang="en-US" altLang="zh-CN" sz="1400" dirty="0" err="1">
                <a:solidFill>
                  <a:srgbClr val="00B0F0"/>
                </a:solidFill>
              </a:rPr>
              <a:t>Ermon</a:t>
            </a:r>
            <a:r>
              <a:rPr lang="en-US" altLang="zh-CN" sz="1400" dirty="0">
                <a:solidFill>
                  <a:srgbClr val="00B0F0"/>
                </a:solidFill>
              </a:rPr>
              <a:t> S. Generative adversarial imitation learning. NIPS 2016. </a:t>
            </a:r>
          </a:p>
        </p:txBody>
      </p:sp>
    </p:spTree>
    <p:extLst>
      <p:ext uri="{BB962C8B-B14F-4D97-AF65-F5344CB8AC3E}">
        <p14:creationId xmlns:p14="http://schemas.microsoft.com/office/powerpoint/2010/main" val="22037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生成对抗网络与逆强化学习之间的联系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生成对抗网络（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GAN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训练出一个良好的判别器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训练出一个良好的生成器以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欺骗上述判别器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𝐺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逆强化学习（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IRL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训练出一个良好的代价函数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训练出一个良好的基于上述代价函数的策略以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接近专家策略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IRL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𝑐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∈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𝐸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RL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𝑐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936268"/>
              </a:xfrm>
              <a:prstGeom prst="rect">
                <a:avLst/>
              </a:prstGeom>
              <a:blipFill>
                <a:blip r:embed="rId4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01219546-C206-446A-92C9-8386D6365088}"/>
              </a:ext>
            </a:extLst>
          </p:cNvPr>
          <p:cNvSpPr/>
          <p:nvPr/>
        </p:nvSpPr>
        <p:spPr>
          <a:xfrm>
            <a:off x="502442" y="6122051"/>
            <a:ext cx="7615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http://tsong.me/blog/gan-irl-ebm/</a:t>
            </a:r>
          </a:p>
        </p:txBody>
      </p:sp>
    </p:spTree>
    <p:extLst>
      <p:ext uri="{BB962C8B-B14F-4D97-AF65-F5344CB8AC3E}">
        <p14:creationId xmlns:p14="http://schemas.microsoft.com/office/powerpoint/2010/main" val="39142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11155"/>
            <a:ext cx="8137922" cy="617545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模仿学习的开放式问题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219983"/>
            <a:ext cx="8137922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与算法相关的问题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如何泛化复杂条件下的策略？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如何有保证地求得解？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如何根据维度的数量进行扩展？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如何在高维空间中找到全局最优解？如何做最容易？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如何实现多智能体的模仿学习？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如何在逆强化学习中实现增量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主动学习？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表现评估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如何建立模仿学习的评估基准问题？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应该使用什么指标评估模仿学习的表现？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模仿学习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E5522847-0FFC-4AE3-88C0-0BD45DD59845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en-US" altLang="zh-CN" dirty="0">
              <a:solidFill>
                <a:srgbClr val="00B0F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什么是模仿学习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219983"/>
            <a:ext cx="8137922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模仿学习：从专家范例中学习出一个好的策略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仅给出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专家轨迹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奖励函数未知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示例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自动驾驶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机器人控制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为什么？（难点）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在某些任务中难以定义奖励函数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人为设置的奖励函数可能会导致不合理的行为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9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模仿学习与监督学习相比较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137923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需要求解的问题可能要求其解具有重要的结构性特征：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包括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约束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（例如，机器人的关节限制），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动态平滑性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稳定性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，或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要求能得到连贯的多步计划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需要考虑决策者所做出的决策和其接受的输入分布之间的关系（是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在线策略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或是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离线策略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收集数据通常需要较高的成本，模仿学习能够体现最小化这一成本的必要性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224B8F-CCBC-480B-AB32-3A4D16DAABDB}"/>
              </a:ext>
            </a:extLst>
          </p:cNvPr>
          <p:cNvSpPr/>
          <p:nvPr/>
        </p:nvSpPr>
        <p:spPr>
          <a:xfrm>
            <a:off x="502442" y="6156251"/>
            <a:ext cx="7615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S. Shalev-</a:t>
            </a:r>
            <a:r>
              <a:rPr lang="en-US" altLang="zh-CN" sz="1200" dirty="0" err="1">
                <a:solidFill>
                  <a:srgbClr val="00B0F0"/>
                </a:solidFill>
              </a:rPr>
              <a:t>Shwartz</a:t>
            </a:r>
            <a:r>
              <a:rPr lang="en-US" altLang="zh-CN" sz="1200" dirty="0">
                <a:solidFill>
                  <a:srgbClr val="00B0F0"/>
                </a:solidFill>
              </a:rPr>
              <a:t> and S. Ben-David. Understanding Machine Learning: From </a:t>
            </a:r>
          </a:p>
          <a:p>
            <a:r>
              <a:rPr lang="en-US" altLang="zh-CN" sz="1200" dirty="0">
                <a:solidFill>
                  <a:srgbClr val="00B0F0"/>
                </a:solidFill>
              </a:rPr>
              <a:t>Theory to Algorithms. Cambridge University Press, 2014. </a:t>
            </a:r>
          </a:p>
        </p:txBody>
      </p:sp>
    </p:spTree>
    <p:extLst>
      <p:ext uri="{BB962C8B-B14F-4D97-AF65-F5344CB8AC3E}">
        <p14:creationId xmlns:p14="http://schemas.microsoft.com/office/powerpoint/2010/main" val="4233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模仿学习算法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137923" cy="493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行为克隆（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Behavior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Cloning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在无需奖励函数的情况下，学习从状态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上下文关系到轨迹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动作的直接映射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逆强化学习（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Inverse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Reinforcement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Learning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找到能够使专家策略比任何其他策略更优的奖励函数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生成对抗模仿学习（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Generative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Adversarial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Imitation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Learning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通过生成对抗网络的方式自动学习一个好的奖励函数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行为克隆</a:t>
            </a:r>
            <a:endParaRPr lang="en-US" altLang="zh-CN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491B4C-A4B0-4405-8572-B640F8FE25EA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</a:p>
        </p:txBody>
      </p:sp>
    </p:spTree>
    <p:extLst>
      <p:ext uri="{BB962C8B-B14F-4D97-AF65-F5344CB8AC3E}">
        <p14:creationId xmlns:p14="http://schemas.microsoft.com/office/powerpoint/2010/main" val="1724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行为克隆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F22EE88E-7D1C-403A-A1B1-0AC1E06DB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" y="1201792"/>
            <a:ext cx="8691419" cy="1833880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39E3CB11-DA3D-4872-80E2-7F69268A6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3208764"/>
            <a:ext cx="5677989" cy="2949033"/>
          </a:xfrm>
          <a:prstGeom prst="rect">
            <a:avLst/>
          </a:prstGeom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C230DAF2-4C39-4026-B75E-F6B04961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31" y="4181240"/>
            <a:ext cx="2090941" cy="2037441"/>
          </a:xfrm>
          <a:prstGeom prst="rect">
            <a:avLst/>
          </a:prstGeom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CF7376E7-9B18-471E-B420-97F4037562C1}"/>
              </a:ext>
            </a:extLst>
          </p:cNvPr>
          <p:cNvSpPr txBox="1"/>
          <p:nvPr/>
        </p:nvSpPr>
        <p:spPr>
          <a:xfrm>
            <a:off x="6180909" y="3624782"/>
            <a:ext cx="181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分布上的偏移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5FC52E1-811D-4C4F-ADC7-D64D416A68F9}"/>
              </a:ext>
            </a:extLst>
          </p:cNvPr>
          <p:cNvSpPr/>
          <p:nvPr/>
        </p:nvSpPr>
        <p:spPr>
          <a:xfrm>
            <a:off x="3784600" y="1638301"/>
            <a:ext cx="1104900" cy="1123950"/>
          </a:xfrm>
          <a:prstGeom prst="flowChartMagneticDisk">
            <a:avLst/>
          </a:prstGeom>
          <a:solidFill>
            <a:srgbClr val="C8D9A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训练数据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7CEC98-3D34-4C86-A642-3E9C93AF759D}"/>
              </a:ext>
            </a:extLst>
          </p:cNvPr>
          <p:cNvSpPr/>
          <p:nvPr/>
        </p:nvSpPr>
        <p:spPr>
          <a:xfrm>
            <a:off x="5835650" y="1771650"/>
            <a:ext cx="1295400" cy="800100"/>
          </a:xfrm>
          <a:prstGeom prst="roundRect">
            <a:avLst/>
          </a:prstGeom>
          <a:solidFill>
            <a:srgbClr val="C8D9A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监督学习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1FE04-4712-41DA-A45C-98F6AD489FDD}"/>
              </a:ext>
            </a:extLst>
          </p:cNvPr>
          <p:cNvSpPr txBox="1"/>
          <p:nvPr/>
        </p:nvSpPr>
        <p:spPr>
          <a:xfrm>
            <a:off x="3835400" y="3548731"/>
            <a:ext cx="20955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训练轨迹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C94246-AA67-40C3-956A-BA8FE2A1B422}"/>
                  </a:ext>
                </a:extLst>
              </p:cNvPr>
              <p:cNvSpPr txBox="1"/>
              <p:nvPr/>
            </p:nvSpPr>
            <p:spPr>
              <a:xfrm>
                <a:off x="3835400" y="3761337"/>
                <a:ext cx="20955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期望轨迹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C94246-AA67-40C3-956A-BA8FE2A1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3761337"/>
                <a:ext cx="2095500" cy="261610"/>
              </a:xfrm>
              <a:prstGeom prst="rect">
                <a:avLst/>
              </a:prstGeom>
              <a:blipFill>
                <a:blip r:embed="rId8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B1E651-37D9-4E0D-8927-F7F70A0512FF}"/>
              </a:ext>
            </a:extLst>
          </p:cNvPr>
          <p:cNvSpPr/>
          <p:nvPr/>
        </p:nvSpPr>
        <p:spPr>
          <a:xfrm>
            <a:off x="1681665" y="3373100"/>
            <a:ext cx="5779477" cy="268458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行为克隆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219983"/>
            <a:ext cx="8137922" cy="220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从一个稳定的轨迹分布中采样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从稳定的控制器学习策略（有噪声）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加入更多的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在线策略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例如：使用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DAgger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技术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457200" lvl="1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227460-02FC-4F5B-AF8C-90525DD24A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0960" y="3429000"/>
                <a:ext cx="5779477" cy="3168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DAgger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：数据融合（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Dataset Aggregation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① 使用人类数据训练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𝒟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={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𝑁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𝑁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}</m:t>
                      </m:r>
                    </m:oMath>
                  </m:oMathPara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② 执行策略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获取数据集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={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𝑜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𝑁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𝑁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}</m:t>
                    </m:r>
                  </m:oMath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③ 让人类选择动作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标注数据集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6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④ 融合数据集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∪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阿里巴巴普惠体 R" panose="00020600040101010101" pitchFamily="18" charset="-122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227460-02FC-4F5B-AF8C-90525DD2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60" y="3429000"/>
                <a:ext cx="5779477" cy="3168162"/>
              </a:xfrm>
              <a:prstGeom prst="rect">
                <a:avLst/>
              </a:prstGeom>
              <a:blipFill>
                <a:blip r:embed="rId5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弧形箭头 6">
            <a:extLst>
              <a:ext uri="{FF2B5EF4-FFF2-40B4-BE49-F238E27FC236}">
                <a16:creationId xmlns:a16="http://schemas.microsoft.com/office/drawing/2014/main" id="{BAC40B89-3922-42CD-A4E6-90550D999841}"/>
              </a:ext>
            </a:extLst>
          </p:cNvPr>
          <p:cNvSpPr/>
          <p:nvPr/>
        </p:nvSpPr>
        <p:spPr>
          <a:xfrm rot="10800000">
            <a:off x="2015601" y="4183585"/>
            <a:ext cx="327421" cy="1612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D62D82C9-927F-4B07-9B5B-AF6E4FE86329}"/>
              </a:ext>
            </a:extLst>
          </p:cNvPr>
          <p:cNvSpPr/>
          <p:nvPr/>
        </p:nvSpPr>
        <p:spPr>
          <a:xfrm>
            <a:off x="2607647" y="5198753"/>
            <a:ext cx="3059723" cy="3345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5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12417</TotalTime>
  <Words>1046</Words>
  <Application>Microsoft Office PowerPoint</Application>
  <PresentationFormat>全屏显示(4:3)</PresentationFormat>
  <Paragraphs>178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Alibaba PuHuiTi</vt:lpstr>
      <vt:lpstr>阿里巴巴普惠体 B</vt:lpstr>
      <vt:lpstr>阿里巴巴普惠体 R</vt:lpstr>
      <vt:lpstr>Arial</vt:lpstr>
      <vt:lpstr>Calibri</vt:lpstr>
      <vt:lpstr>Cambria Math</vt:lpstr>
      <vt:lpstr>Wingdings</vt:lpstr>
      <vt:lpstr>主题5</vt:lpstr>
      <vt:lpstr>think-cell Slide</vt:lpstr>
      <vt:lpstr>PowerPoint 演示文稿</vt:lpstr>
      <vt:lpstr>课程大纲</vt:lpstr>
      <vt:lpstr>PowerPoint 演示文稿</vt:lpstr>
      <vt:lpstr>什么是模仿学习</vt:lpstr>
      <vt:lpstr>模仿学习与监督学习相比较</vt:lpstr>
      <vt:lpstr>模仿学习算法</vt:lpstr>
      <vt:lpstr>PowerPoint 演示文稿</vt:lpstr>
      <vt:lpstr>行为克隆</vt:lpstr>
      <vt:lpstr>行为克隆</vt:lpstr>
      <vt:lpstr>行为克隆</vt:lpstr>
      <vt:lpstr>PowerPoint 演示文稿</vt:lpstr>
      <vt:lpstr>逆强化学习</vt:lpstr>
      <vt:lpstr>逆强化学习</vt:lpstr>
      <vt:lpstr>PowerPoint 演示文稿</vt:lpstr>
      <vt:lpstr>生成对抗模仿学习</vt:lpstr>
      <vt:lpstr>生成对抗网络与逆强化学习之间的联系</vt:lpstr>
      <vt:lpstr>模仿学习的开放式问题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10-模仿学习</dc:title>
  <dc:creator>Weinan Zhang</dc:creator>
  <cp:lastModifiedBy>Zhang Weinan</cp:lastModifiedBy>
  <cp:revision>300</cp:revision>
  <cp:lastPrinted>2019-07-12T11:51:00Z</cp:lastPrinted>
  <dcterms:created xsi:type="dcterms:W3CDTF">2019-04-27T16:00:00Z</dcterms:created>
  <dcterms:modified xsi:type="dcterms:W3CDTF">2022-05-16T09:26:06Z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