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409" r:id="rId2"/>
    <p:sldId id="464" r:id="rId3"/>
    <p:sldId id="298" r:id="rId4"/>
    <p:sldId id="299" r:id="rId5"/>
    <p:sldId id="346" r:id="rId6"/>
    <p:sldId id="369" r:id="rId7"/>
    <p:sldId id="370" r:id="rId8"/>
    <p:sldId id="371" r:id="rId9"/>
    <p:sldId id="372" r:id="rId10"/>
    <p:sldId id="367" r:id="rId11"/>
    <p:sldId id="373" r:id="rId12"/>
    <p:sldId id="374" r:id="rId13"/>
    <p:sldId id="462" r:id="rId14"/>
    <p:sldId id="376" r:id="rId15"/>
    <p:sldId id="377" r:id="rId16"/>
    <p:sldId id="378" r:id="rId17"/>
    <p:sldId id="368" r:id="rId18"/>
    <p:sldId id="379" r:id="rId19"/>
    <p:sldId id="380" r:id="rId20"/>
    <p:sldId id="381" r:id="rId21"/>
    <p:sldId id="463" r:id="rId22"/>
    <p:sldId id="30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440">
          <p15:clr>
            <a:srgbClr val="A4A3A4"/>
          </p15:clr>
        </p15:guide>
        <p15:guide id="2" orient="horz" pos="640">
          <p15:clr>
            <a:srgbClr val="A4A3A4"/>
          </p15:clr>
        </p15:guide>
        <p15:guide id="3" orient="horz" pos="712">
          <p15:clr>
            <a:srgbClr val="A4A3A4"/>
          </p15:clr>
        </p15:guide>
        <p15:guide id="4" orient="horz" pos="3928">
          <p15:clr>
            <a:srgbClr val="A4A3A4"/>
          </p15:clr>
        </p15:guide>
        <p15:guide id="5" orient="horz" pos="38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4E0C"/>
    <a:srgbClr val="17ABE3"/>
    <a:srgbClr val="A20000"/>
    <a:srgbClr val="A40000"/>
    <a:srgbClr val="9E0000"/>
    <a:srgbClr val="C7450B"/>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83" autoAdjust="0"/>
    <p:restoredTop sz="92756" autoAdjust="0"/>
  </p:normalViewPr>
  <p:slideViewPr>
    <p:cSldViewPr snapToGrid="0">
      <p:cViewPr varScale="1">
        <p:scale>
          <a:sx n="147" d="100"/>
          <a:sy n="147" d="100"/>
        </p:scale>
        <p:origin x="4716" y="120"/>
      </p:cViewPr>
      <p:guideLst>
        <p:guide pos="5440"/>
        <p:guide orient="horz" pos="640"/>
        <p:guide orient="horz" pos="712"/>
        <p:guide orient="horz" pos="3928"/>
        <p:guide orient="horz" pos="386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阿里巴巴普惠体 R" panose="00020600040101010101" pitchFamily="18" charset="-122"/>
              <a:ea typeface="阿里巴巴普惠体 R"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latin typeface="阿里巴巴普惠体 R" panose="00020600040101010101" pitchFamily="18" charset="-122"/>
                <a:ea typeface="阿里巴巴普惠体 R" panose="00020600040101010101" pitchFamily="18" charset="-122"/>
              </a:rPr>
              <a:t>2022/5/16</a:t>
            </a:fld>
            <a:endParaRPr lang="zh-CN" altLang="en-US" dirty="0">
              <a:latin typeface="阿里巴巴普惠体 R" panose="00020600040101010101" pitchFamily="18" charset="-122"/>
              <a:ea typeface="阿里巴巴普惠体 R"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阿里巴巴普惠体 R" panose="00020600040101010101" pitchFamily="18" charset="-122"/>
              <a:ea typeface="阿里巴巴普惠体 R"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latin typeface="阿里巴巴普惠体 R" panose="00020600040101010101" pitchFamily="18" charset="-122"/>
                <a:ea typeface="阿里巴巴普惠体 R" panose="00020600040101010101" pitchFamily="18" charset="-122"/>
              </a:rPr>
              <a:t>‹#›</a:t>
            </a:fld>
            <a:endParaRPr lang="zh-CN" altLang="en-US" dirty="0">
              <a:latin typeface="阿里巴巴普惠体 R" panose="00020600040101010101" pitchFamily="18" charset="-122"/>
              <a:ea typeface="阿里巴巴普惠体 R" panose="00020600040101010101" pitchFamily="18"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defRPr>
            </a:lvl1pPr>
          </a:lstStyle>
          <a:p>
            <a:fld id="{E86D8963-CFCD-4740-AF60-049850373CDF}" type="datetimeFigureOut">
              <a:rPr lang="zh-CN" altLang="en-US" smtClean="0"/>
              <a:t>2022/5/16</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defRPr>
            </a:lvl1pPr>
          </a:lstStyle>
          <a:p>
            <a:fld id="{E9E6FDB6-6D2B-46C1-9FA1-D82906A37C3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mn-ea"/>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mn-ea"/>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mn-ea"/>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mn-ea"/>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dirty="0"/>
          </a:p>
        </p:txBody>
      </p:sp>
    </p:spTree>
    <p:extLst>
      <p:ext uri="{BB962C8B-B14F-4D97-AF65-F5344CB8AC3E}">
        <p14:creationId xmlns:p14="http://schemas.microsoft.com/office/powerpoint/2010/main" val="201562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22</a:t>
            </a:fld>
            <a:endParaRPr lang="zh-CN" altLang="en-US" dirty="0"/>
          </a:p>
        </p:txBody>
      </p:sp>
    </p:spTree>
    <p:extLst>
      <p:ext uri="{BB962C8B-B14F-4D97-AF65-F5344CB8AC3E}">
        <p14:creationId xmlns:p14="http://schemas.microsoft.com/office/powerpoint/2010/main" val="326778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1900543" y="3863753"/>
            <a:ext cx="292569" cy="148948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5" name="椭圆 4"/>
          <p:cNvSpPr/>
          <p:nvPr userDrawn="1"/>
        </p:nvSpPr>
        <p:spPr>
          <a:xfrm>
            <a:off x="-1525233" y="558078"/>
            <a:ext cx="5606064" cy="5606064"/>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040067" y="1043244"/>
            <a:ext cx="4635731" cy="4635731"/>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Placeholder 2"/>
          <p:cNvSpPr>
            <a:spLocks noGrp="1"/>
          </p:cNvSpPr>
          <p:nvPr>
            <p:ph type="body" idx="1" hasCustomPrompt="1"/>
          </p:nvPr>
        </p:nvSpPr>
        <p:spPr>
          <a:xfrm>
            <a:off x="5313221" y="2050783"/>
            <a:ext cx="3179425" cy="328473"/>
          </a:xfrm>
        </p:spPr>
        <p:txBody>
          <a:bodyPr anchor="ctr" anchorCtr="0">
            <a:noAutofit/>
          </a:bodyPr>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1" name="Text Placeholder 2"/>
          <p:cNvSpPr>
            <a:spLocks noGrp="1"/>
          </p:cNvSpPr>
          <p:nvPr>
            <p:ph type="body" idx="12" hasCustomPrompt="1"/>
          </p:nvPr>
        </p:nvSpPr>
        <p:spPr>
          <a:xfrm>
            <a:off x="4428196" y="2002626"/>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01</a:t>
            </a:r>
            <a:endParaRPr lang="zh-CN" altLang="en-US" dirty="0"/>
          </a:p>
        </p:txBody>
      </p:sp>
      <p:sp>
        <p:nvSpPr>
          <p:cNvPr id="12" name="Text Placeholder 2"/>
          <p:cNvSpPr>
            <a:spLocks noGrp="1"/>
          </p:cNvSpPr>
          <p:nvPr>
            <p:ph type="body" idx="13" hasCustomPrompt="1"/>
          </p:nvPr>
        </p:nvSpPr>
        <p:spPr>
          <a:xfrm>
            <a:off x="5313221" y="2820980"/>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4" name="Text Placeholder 2"/>
          <p:cNvSpPr>
            <a:spLocks noGrp="1"/>
          </p:cNvSpPr>
          <p:nvPr>
            <p:ph type="body" idx="14" hasCustomPrompt="1"/>
          </p:nvPr>
        </p:nvSpPr>
        <p:spPr>
          <a:xfrm>
            <a:off x="4428196" y="2781327"/>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02</a:t>
            </a:r>
            <a:endParaRPr lang="zh-CN" altLang="en-US" dirty="0"/>
          </a:p>
        </p:txBody>
      </p:sp>
      <p:sp>
        <p:nvSpPr>
          <p:cNvPr id="15" name="Text Placeholder 2"/>
          <p:cNvSpPr>
            <a:spLocks noGrp="1"/>
          </p:cNvSpPr>
          <p:nvPr>
            <p:ph type="body" idx="15" hasCustomPrompt="1"/>
          </p:nvPr>
        </p:nvSpPr>
        <p:spPr>
          <a:xfrm>
            <a:off x="5313221" y="3599681"/>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6" name="Text Placeholder 2"/>
          <p:cNvSpPr>
            <a:spLocks noGrp="1"/>
          </p:cNvSpPr>
          <p:nvPr>
            <p:ph type="body" idx="16" hasCustomPrompt="1"/>
          </p:nvPr>
        </p:nvSpPr>
        <p:spPr>
          <a:xfrm>
            <a:off x="4428196" y="3560028"/>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03</a:t>
            </a:r>
            <a:endParaRPr lang="zh-CN" altLang="en-US" dirty="0"/>
          </a:p>
        </p:txBody>
      </p:sp>
      <p:sp>
        <p:nvSpPr>
          <p:cNvPr id="17" name="Text Placeholder 2"/>
          <p:cNvSpPr>
            <a:spLocks noGrp="1"/>
          </p:cNvSpPr>
          <p:nvPr>
            <p:ph type="body" idx="17" hasCustomPrompt="1"/>
          </p:nvPr>
        </p:nvSpPr>
        <p:spPr>
          <a:xfrm>
            <a:off x="5313221" y="4378382"/>
            <a:ext cx="3179425" cy="328473"/>
          </a:xfrm>
        </p:spPr>
        <p:txBody>
          <a:bodyPr anchor="ctr" anchorCtr="0"/>
          <a:lstStyle>
            <a:lvl1pPr marL="0" indent="0" algn="l">
              <a:buNone/>
              <a:defRPr sz="24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单击以编辑副标题</a:t>
            </a:r>
          </a:p>
        </p:txBody>
      </p:sp>
      <p:sp>
        <p:nvSpPr>
          <p:cNvPr id="18" name="Text Placeholder 2"/>
          <p:cNvSpPr>
            <a:spLocks noGrp="1"/>
          </p:cNvSpPr>
          <p:nvPr>
            <p:ph type="body" idx="18" hasCustomPrompt="1"/>
          </p:nvPr>
        </p:nvSpPr>
        <p:spPr>
          <a:xfrm>
            <a:off x="4428196" y="4338729"/>
            <a:ext cx="636022" cy="407781"/>
          </a:xfrm>
        </p:spPr>
        <p:txBody>
          <a:bodyPr>
            <a:noAutofit/>
          </a:bodyPr>
          <a:lstStyle>
            <a:lvl1pPr marL="0" indent="0" algn="ctr">
              <a:buNone/>
              <a:defRPr sz="2800"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dirty="0"/>
              <a:t>04</a:t>
            </a:r>
            <a:endParaRPr lang="zh-CN" altLang="en-US" dirty="0"/>
          </a:p>
        </p:txBody>
      </p:sp>
      <p:sp>
        <p:nvSpPr>
          <p:cNvPr id="19" name="文本框 18"/>
          <p:cNvSpPr txBox="1"/>
          <p:nvPr userDrawn="1"/>
        </p:nvSpPr>
        <p:spPr>
          <a:xfrm>
            <a:off x="514576" y="2471256"/>
            <a:ext cx="1586073" cy="1292662"/>
          </a:xfrm>
          <a:prstGeom prst="rect">
            <a:avLst/>
          </a:prstGeom>
          <a:noFill/>
        </p:spPr>
        <p:txBody>
          <a:bodyPr wrap="square" rtlCol="0">
            <a:spAutoFit/>
          </a:bodyPr>
          <a:lstStyle/>
          <a:p>
            <a:r>
              <a:rPr kumimoji="1" lang="zh-CN" altLang="en-US" sz="5400" b="1" i="0" dirty="0">
                <a:solidFill>
                  <a:schemeClr val="bg1"/>
                </a:solidFill>
                <a:latin typeface="Alibaba PuHuiTi" pitchFamily="18" charset="-122"/>
                <a:ea typeface="Alibaba PuHuiTi" pitchFamily="18" charset="-122"/>
                <a:cs typeface="Alibaba PuHuiTi" pitchFamily="18" charset="-122"/>
              </a:rPr>
              <a:t>目录</a:t>
            </a:r>
            <a:endParaRPr kumimoji="1" lang="en-US" altLang="zh-CN" sz="5400" b="1" i="0" dirty="0">
              <a:solidFill>
                <a:schemeClr val="bg1"/>
              </a:solidFill>
              <a:latin typeface="Alibaba PuHuiTi" pitchFamily="18" charset="-122"/>
              <a:ea typeface="Alibaba PuHuiTi" pitchFamily="18" charset="-122"/>
              <a:cs typeface="Alibaba PuHuiTi" pitchFamily="18" charset="-122"/>
            </a:endParaRPr>
          </a:p>
          <a:p>
            <a:r>
              <a:rPr kumimoji="1" lang="zh-CN" altLang="en-US" sz="2400" b="1" i="0" dirty="0">
                <a:solidFill>
                  <a:schemeClr val="bg1"/>
                </a:solidFill>
                <a:latin typeface="Alibaba PuHuiTi" pitchFamily="18" charset="-122"/>
                <a:ea typeface="Alibaba PuHuiTi" pitchFamily="18" charset="-122"/>
                <a:cs typeface="Alibaba PuHuiTi" pitchFamily="18" charset="-122"/>
              </a:rPr>
              <a:t> </a:t>
            </a:r>
            <a:r>
              <a:rPr kumimoji="1" lang="en-US" altLang="zh-CN" sz="2400" b="1" i="0" dirty="0">
                <a:solidFill>
                  <a:schemeClr val="bg1"/>
                </a:solidFill>
                <a:latin typeface="Alibaba PuHuiTi" pitchFamily="18" charset="-122"/>
                <a:ea typeface="Alibaba PuHuiTi" pitchFamily="18" charset="-122"/>
                <a:cs typeface="Alibaba PuHuiTi" pitchFamily="18" charset="-122"/>
              </a:rPr>
              <a:t>Contents</a:t>
            </a:r>
            <a:endParaRPr kumimoji="1" lang="zh-CN" altLang="en-US" sz="2400" b="1" i="0" dirty="0">
              <a:solidFill>
                <a:schemeClr val="bg1"/>
              </a:solidFill>
              <a:latin typeface="Alibaba PuHuiTi" pitchFamily="18" charset="-122"/>
              <a:ea typeface="Alibaba PuHuiTi" pitchFamily="18" charset="-122"/>
              <a:cs typeface="Alibaba PuHuiTi" pitchFamily="18" charset="-122"/>
            </a:endParaRPr>
          </a:p>
        </p:txBody>
      </p:sp>
      <p:sp>
        <p:nvSpPr>
          <p:cNvPr id="21" name="Slide Number Placeholder 4"/>
          <p:cNvSpPr>
            <a:spLocks noGrp="1"/>
          </p:cNvSpPr>
          <p:nvPr>
            <p:ph type="sldNum" sz="quarter" idx="19"/>
          </p:nvPr>
        </p:nvSpPr>
        <p:spPr>
          <a:xfrm>
            <a:off x="6457949" y="6240464"/>
            <a:ext cx="2182416" cy="206381"/>
          </a:xfrm>
        </p:spPr>
        <p:txBody>
          <a:bodyPr/>
          <a:lstStyle>
            <a:lvl1pPr>
              <a:defRPr sz="1000" b="1">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矩形 7"/>
          <p:cNvSpPr/>
          <p:nvPr userDrawn="1"/>
        </p:nvSpPr>
        <p:spPr>
          <a:xfrm>
            <a:off x="284085" y="870012"/>
            <a:ext cx="8451542" cy="32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13" name="椭圆 12"/>
          <p:cNvSpPr/>
          <p:nvPr userDrawn="1"/>
        </p:nvSpPr>
        <p:spPr>
          <a:xfrm>
            <a:off x="2059916" y="1068397"/>
            <a:ext cx="4616441" cy="4616441"/>
          </a:xfrm>
          <a:prstGeom prst="ellipse">
            <a:avLst/>
          </a:prstGeom>
          <a:solidFill>
            <a:srgbClr val="33A9F8">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441307" y="1467919"/>
            <a:ext cx="3817398" cy="3817398"/>
          </a:xfrm>
          <a:prstGeom prst="ellipse">
            <a:avLst/>
          </a:prstGeom>
          <a:solidFill>
            <a:srgbClr val="33A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p:cNvSpPr>
            <a:spLocks noGrp="1"/>
          </p:cNvSpPr>
          <p:nvPr>
            <p:ph type="ctrTitle" hasCustomPrompt="1"/>
          </p:nvPr>
        </p:nvSpPr>
        <p:spPr>
          <a:xfrm>
            <a:off x="2059916" y="2818892"/>
            <a:ext cx="4627179" cy="1220215"/>
          </a:xfrm>
        </p:spPr>
        <p:txBody>
          <a:bodyPr anchor="ctr" anchorCtr="0">
            <a:normAutofit/>
          </a:bodyPr>
          <a:lstStyle>
            <a:lvl1pPr algn="ctr">
              <a:defRPr sz="4800" b="1">
                <a:solidFill>
                  <a:schemeClr val="bg1"/>
                </a:solidFill>
                <a:latin typeface="阿里巴巴普惠体 B" panose="00020600040101010101" pitchFamily="18" charset="-122"/>
                <a:ea typeface="阿里巴巴普惠体 B" panose="00020600040101010101" pitchFamily="18" charset="-122"/>
              </a:defRPr>
            </a:lvl1pPr>
          </a:lstStyle>
          <a:p>
            <a:r>
              <a:rPr lang="zh-CN" altLang="en-US" dirty="0"/>
              <a:t>大标题</a:t>
            </a:r>
            <a:endParaRPr lang="en-US" dirty="0"/>
          </a:p>
        </p:txBody>
      </p:sp>
      <p:sp>
        <p:nvSpPr>
          <p:cNvPr id="16" name="Subtitle 2"/>
          <p:cNvSpPr>
            <a:spLocks noGrp="1"/>
          </p:cNvSpPr>
          <p:nvPr>
            <p:ph type="subTitle" idx="1" hasCustomPrompt="1"/>
          </p:nvPr>
        </p:nvSpPr>
        <p:spPr>
          <a:xfrm>
            <a:off x="2943788" y="1993474"/>
            <a:ext cx="2812436" cy="825418"/>
          </a:xfrm>
        </p:spPr>
        <p:txBody>
          <a:bodyPr anchor="ctr" anchorCtr="0">
            <a:noAutofit/>
          </a:bodyPr>
          <a:lstStyle>
            <a:lvl1pPr marL="0" indent="0" algn="ctr">
              <a:buNone/>
              <a:defRPr sz="4800" b="1">
                <a:solidFill>
                  <a:schemeClr val="bg1"/>
                </a:solidFill>
                <a:latin typeface="阿里巴巴普惠体 B" panose="00020600040101010101" pitchFamily="18" charset="-122"/>
                <a:ea typeface="阿里巴巴普惠体 B"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01</a:t>
            </a:r>
            <a:endParaRPr lang="zh-CN" altLang="en-US" dirty="0"/>
          </a:p>
        </p:txBody>
      </p:sp>
      <p:sp>
        <p:nvSpPr>
          <p:cNvPr id="18" name="Slide Number Placeholder 4"/>
          <p:cNvSpPr>
            <a:spLocks noGrp="1"/>
          </p:cNvSpPr>
          <p:nvPr>
            <p:ph type="sldNum" sz="quarter" idx="12"/>
          </p:nvPr>
        </p:nvSpPr>
        <p:spPr>
          <a:xfrm>
            <a:off x="6457949" y="6240464"/>
            <a:ext cx="2182416" cy="206381"/>
          </a:xfrm>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7DC22E-9164-4696-9168-EDBA700053FC}" type="datetime1">
              <a:rPr lang="zh-CN" altLang="en-US" smtClean="0"/>
              <a:t>2022/5/16</a:t>
            </a:fld>
            <a:endParaRPr lang="zh-CN" altLang="en-US"/>
          </a:p>
        </p:txBody>
      </p:sp>
      <p:sp>
        <p:nvSpPr>
          <p:cNvPr id="5" name="灯片编号占位符 4"/>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
        <p:nvSpPr>
          <p:cNvPr id="6" name="标题 5"/>
          <p:cNvSpPr>
            <a:spLocks noGrp="1"/>
          </p:cNvSpPr>
          <p:nvPr>
            <p:ph type="title" hasCustomPrompt="1"/>
          </p:nvPr>
        </p:nvSpPr>
        <p:spPr>
          <a:xfrm>
            <a:off x="694464" y="11939"/>
            <a:ext cx="7870345"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err="1"/>
              <a:t>ElitesAI</a:t>
            </a:r>
            <a:r>
              <a:rPr lang="en-US" altLang="zh-CN" dirty="0"/>
              <a:t> Title</a:t>
            </a:r>
            <a:endParaRPr lang="zh-CN" altLang="en-US" dirty="0"/>
          </a:p>
        </p:txBody>
      </p:sp>
      <p:sp>
        <p:nvSpPr>
          <p:cNvPr id="8" name="内容占位符 7"/>
          <p:cNvSpPr>
            <a:spLocks noGrp="1"/>
          </p:cNvSpPr>
          <p:nvPr>
            <p:ph sz="quarter" idx="13"/>
          </p:nvPr>
        </p:nvSpPr>
        <p:spPr>
          <a:xfrm>
            <a:off x="502444" y="1130300"/>
            <a:ext cx="8137922" cy="5006975"/>
          </a:xfrm>
        </p:spPr>
        <p:txBody>
          <a:bodyPr>
            <a:normAutofit/>
          </a:bodyPr>
          <a:lstStyle>
            <a:lvl1pPr>
              <a:defRPr sz="18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a:defRPr sz="16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a:defRPr sz="140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vl4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4pPr>
            <a:lvl5pPr>
              <a:defRPr sz="105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矩形 6"/>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
        <p:nvSpPr>
          <p:cNvPr id="9" name="Footer Placeholder 3"/>
          <p:cNvSpPr>
            <a:spLocks noGrp="1"/>
          </p:cNvSpPr>
          <p:nvPr>
            <p:ph type="ftr" sz="quarter" idx="11"/>
          </p:nvPr>
        </p:nvSpPr>
        <p:spPr>
          <a:xfrm>
            <a:off x="502443" y="6240464"/>
            <a:ext cx="3105151" cy="206381"/>
          </a:xfrm>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354B24-CB5B-412F-B128-4628C90E8BC1}" type="datetime1">
              <a:rPr lang="zh-CN" altLang="en-US" smtClean="0"/>
              <a:t>2022/5/16</a:t>
            </a:fld>
            <a:endParaRPr lang="zh-CN" altLang="en-US" dirty="0"/>
          </a:p>
        </p:txBody>
      </p:sp>
      <p:sp>
        <p:nvSpPr>
          <p:cNvPr id="4" name="Footer Placeholder 3"/>
          <p:cNvSpPr>
            <a:spLocks noGrp="1"/>
          </p:cNvSpPr>
          <p:nvPr>
            <p:ph type="ftr" sz="quarter" idx="11"/>
          </p:nvPr>
        </p:nvSpPr>
        <p:spPr/>
        <p:txBody>
          <a:bodyPr/>
          <a:lstStyle>
            <a:lvl1pPr>
              <a:defRPr sz="1000" b="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zh-CN" altLang="en-US" dirty="0"/>
              <a:t>此处请输出出处和引用</a:t>
            </a:r>
          </a:p>
        </p:txBody>
      </p:sp>
      <p:sp>
        <p:nvSpPr>
          <p:cNvPr id="5" name="Slide Number Placeholder 4"/>
          <p:cNvSpPr>
            <a:spLocks noGrp="1"/>
          </p:cNvSpPr>
          <p:nvPr>
            <p:ph type="sldNum" sz="quarter" idx="12"/>
          </p:nvPr>
        </p:nvSpPr>
        <p:spPr/>
        <p:txBody>
          <a:bodyPr/>
          <a:lstStyle>
            <a:lvl1pPr>
              <a:defRPr sz="10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fld id="{5DD3DB80-B894-403A-B48E-6FDC1A72010E}" type="slidenum">
              <a:rPr lang="zh-CN" altLang="en-US" smtClean="0"/>
              <a:t>‹#›</a:t>
            </a:fld>
            <a:endParaRPr lang="zh-CN" altLang="en-US" dirty="0"/>
          </a:p>
        </p:txBody>
      </p:sp>
      <p:sp>
        <p:nvSpPr>
          <p:cNvPr id="6" name="标题 5"/>
          <p:cNvSpPr>
            <a:spLocks noGrp="1"/>
          </p:cNvSpPr>
          <p:nvPr>
            <p:ph type="title" hasCustomPrompt="1"/>
          </p:nvPr>
        </p:nvSpPr>
        <p:spPr>
          <a:xfrm>
            <a:off x="502444" y="2"/>
            <a:ext cx="8137922" cy="1028699"/>
          </a:xfrm>
        </p:spPr>
        <p:txBody>
          <a:bodyPr>
            <a:normAutofit/>
          </a:bodyPr>
          <a:lstStyle>
            <a:lvl1pPr>
              <a:defRPr sz="2800">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r>
              <a:rPr lang="en-US" altLang="zh-CN" dirty="0"/>
              <a:t>  </a:t>
            </a:r>
            <a:r>
              <a:rPr lang="en-US" altLang="zh-CN" dirty="0" err="1"/>
              <a:t>ElitesAI</a:t>
            </a:r>
            <a:r>
              <a:rPr lang="en-US" altLang="zh-CN" dirty="0"/>
              <a:t> Title</a:t>
            </a:r>
            <a:endParaRPr lang="zh-CN" altLang="en-US" dirty="0"/>
          </a:p>
        </p:txBody>
      </p:sp>
      <p:sp>
        <p:nvSpPr>
          <p:cNvPr id="7" name="矩形 6"/>
          <p:cNvSpPr/>
          <p:nvPr userDrawn="1"/>
        </p:nvSpPr>
        <p:spPr>
          <a:xfrm>
            <a:off x="502443" y="573024"/>
            <a:ext cx="155925" cy="377952"/>
          </a:xfrm>
          <a:prstGeom prst="rect">
            <a:avLst/>
          </a:prstGeom>
          <a:solidFill>
            <a:srgbClr val="C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R" panose="00020600040101010101" pitchFamily="18" charset="-122"/>
              <a:ea typeface="阿里巴巴普惠体 R" panose="00020600040101010101" pitchFamily="18"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文本框 5"/>
          <p:cNvSpPr txBox="1"/>
          <p:nvPr userDrawn="1"/>
        </p:nvSpPr>
        <p:spPr>
          <a:xfrm>
            <a:off x="2983768" y="2782669"/>
            <a:ext cx="3339445" cy="646331"/>
          </a:xfrm>
          <a:prstGeom prst="rect">
            <a:avLst/>
          </a:prstGeom>
          <a:noFill/>
        </p:spPr>
        <p:txBody>
          <a:bodyPr wrap="square" rtlCol="0">
            <a:spAutoFit/>
          </a:bodyPr>
          <a:lstStyle/>
          <a:p>
            <a:pPr algn="ctr"/>
            <a:r>
              <a:rPr lang="en-US" altLang="zh-CN" sz="3600" b="1" dirty="0">
                <a:solidFill>
                  <a:srgbClr val="00B0F0"/>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THANK YOU</a:t>
            </a:r>
            <a:endParaRPr lang="zh-CN" altLang="en-US" sz="3600" b="1" dirty="0">
              <a:solidFill>
                <a:srgbClr val="00B0F0"/>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 name="矩形 1"/>
          <p:cNvSpPr/>
          <p:nvPr userDrawn="1"/>
        </p:nvSpPr>
        <p:spPr>
          <a:xfrm>
            <a:off x="186431" y="896645"/>
            <a:ext cx="8708994" cy="355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800">
                <a:solidFill>
                  <a:schemeClr val="tx1">
                    <a:lumMod val="50000"/>
                    <a:lumOff val="50000"/>
                  </a:schemeClr>
                </a:solidFill>
                <a:latin typeface="阿里巴巴普惠体 R" panose="00020600040101010101" pitchFamily="18" charset="-122"/>
                <a:ea typeface="阿里巴巴普惠体 R" panose="00020600040101010101" pitchFamily="18" charset="-122"/>
              </a:defRPr>
            </a:lvl1pPr>
          </a:lstStyle>
          <a:p>
            <a:fld id="{7EA80D07-DD1C-4394-B772-7A3A4926BCD2}" type="datetime1">
              <a:rPr lang="zh-CN" altLang="en-US" smtClean="0"/>
              <a:t>2022/5/16</a:t>
            </a:fld>
            <a:endParaRPr lang="zh-CN" altLang="en-US" dirty="0"/>
          </a:p>
        </p:txBody>
      </p:sp>
      <p:sp>
        <p:nvSpPr>
          <p:cNvPr id="9"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800" b="1">
                <a:solidFill>
                  <a:srgbClr val="17ABE3"/>
                </a:solidFill>
                <a:latin typeface="阿里巴巴普惠体 R" panose="00020600040101010101" pitchFamily="18" charset="-122"/>
                <a:ea typeface="阿里巴巴普惠体 R" panose="00020600040101010101" pitchFamily="18" charset="-122"/>
              </a:defRPr>
            </a:lvl1pPr>
          </a:lstStyle>
          <a:p>
            <a:r>
              <a:rPr lang="en-US" altLang="zh-CN" dirty="0"/>
              <a:t>Boyu.AI</a:t>
            </a:r>
            <a:endParaRPr lang="zh-CN" altLang="en-US" dirty="0"/>
          </a:p>
        </p:txBody>
      </p:sp>
      <p:sp>
        <p:nvSpPr>
          <p:cNvPr id="10"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800" b="1">
                <a:solidFill>
                  <a:srgbClr val="17ABE3"/>
                </a:solidFill>
                <a:latin typeface="阿里巴巴普惠体 R" panose="00020600040101010101" pitchFamily="18" charset="-122"/>
                <a:ea typeface="阿里巴巴普惠体 R" panose="00020600040101010101" pitchFamily="18" charset="-122"/>
              </a:defRPr>
            </a:lvl1pPr>
          </a:lstStyle>
          <a:p>
            <a:fld id="{5DD3DB80-B894-403A-B48E-6FDC1A72010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hdr="0" dt="0"/>
  <p:txStyles>
    <p:titleStyle>
      <a:lvl1pPr algn="l" defTabSz="685165" rtl="0" eaLnBrk="1" latinLnBrk="0" hangingPunct="1">
        <a:lnSpc>
          <a:spcPct val="90000"/>
        </a:lnSpc>
        <a:spcBef>
          <a:spcPct val="0"/>
        </a:spcBef>
        <a:buNone/>
        <a:defRPr sz="2100" b="1"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19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25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90.png"/><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image" Target="../media/image280.png"/></Relationships>
</file>

<file path=ppt/slides/_rels/slide15.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26.png"/><Relationship Id="rId7" Type="http://schemas.openxmlformats.org/officeDocument/2006/relationships/image" Target="../media/image410.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400.png"/><Relationship Id="rId10" Type="http://schemas.openxmlformats.org/officeDocument/2006/relationships/image" Target="../media/image27.png"/><Relationship Id="rId9" Type="http://schemas.openxmlformats.org/officeDocument/2006/relationships/image" Target="../media/image430.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9.png"/><Relationship Id="rId3" Type="http://schemas.openxmlformats.org/officeDocument/2006/relationships/slideLayout" Target="../slideLayouts/slideLayout5.xml"/><Relationship Id="rId7" Type="http://schemas.openxmlformats.org/officeDocument/2006/relationships/image" Target="../media/image27.png"/><Relationship Id="rId12" Type="http://schemas.openxmlformats.org/officeDocument/2006/relationships/image" Target="../media/image29.wmf"/><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47.png"/><Relationship Id="rId11" Type="http://schemas.openxmlformats.org/officeDocument/2006/relationships/oleObject" Target="../embeddings/oleObject3.bin"/><Relationship Id="rId10" Type="http://schemas.openxmlformats.org/officeDocument/2006/relationships/image" Target="../media/image30.png"/><Relationship Id="rId9"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2.png"/><Relationship Id="rId7" Type="http://schemas.openxmlformats.org/officeDocument/2006/relationships/image" Target="../media/image150.png"/><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90.png"/><Relationship Id="rId2" Type="http://schemas.openxmlformats.org/officeDocument/2006/relationships/slideLayout" Target="../slideLayouts/slideLayout5.xml"/><Relationship Id="rId1" Type="http://schemas.openxmlformats.org/officeDocument/2006/relationships/tags" Target="../tags/tag6.xml"/><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1041"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
        <p:nvSpPr>
          <p:cNvPr id="14" name="文本框 13"/>
          <p:cNvSpPr txBox="1"/>
          <p:nvPr/>
        </p:nvSpPr>
        <p:spPr>
          <a:xfrm>
            <a:off x="2317728" y="4053047"/>
            <a:ext cx="6209584" cy="707886"/>
          </a:xfrm>
          <a:prstGeom prst="rect">
            <a:avLst/>
          </a:prstGeom>
          <a:noFill/>
        </p:spPr>
        <p:txBody>
          <a:bodyPr wrap="square" rtlCol="0">
            <a:spAutoFit/>
          </a:bodyPr>
          <a:lstStyle/>
          <a:p>
            <a:r>
              <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离线强化学习</a:t>
            </a:r>
          </a:p>
        </p:txBody>
      </p:sp>
      <p:sp>
        <p:nvSpPr>
          <p:cNvPr id="15" name="文本框 14"/>
          <p:cNvSpPr txBox="1"/>
          <p:nvPr/>
        </p:nvSpPr>
        <p:spPr>
          <a:xfrm>
            <a:off x="2317728" y="5013115"/>
            <a:ext cx="5885155" cy="368300"/>
          </a:xfrm>
          <a:prstGeom prst="rect">
            <a:avLst/>
          </a:prstGeom>
          <a:noFill/>
        </p:spPr>
        <p:txBody>
          <a:bodyPr wrap="square" rtlCol="0" anchor="ctr">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张伟楠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 </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上海交通大学</a:t>
            </a:r>
            <a:endPar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 name="文本框 6">
            <a:extLst>
              <a:ext uri="{FF2B5EF4-FFF2-40B4-BE49-F238E27FC236}">
                <a16:creationId xmlns:a16="http://schemas.microsoft.com/office/drawing/2014/main" id="{02A218AF-4E0B-46A9-B4FA-11ABC544612C}"/>
              </a:ext>
            </a:extLst>
          </p:cNvPr>
          <p:cNvSpPr txBox="1"/>
          <p:nvPr/>
        </p:nvSpPr>
        <p:spPr>
          <a:xfrm>
            <a:off x="2317728" y="730136"/>
            <a:ext cx="5887365" cy="954107"/>
          </a:xfrm>
          <a:prstGeom prst="rect">
            <a:avLst/>
          </a:prstGeom>
          <a:noFill/>
        </p:spPr>
        <p:txBody>
          <a:bodyPr wrap="square" rtlCol="0">
            <a:spAutoFit/>
          </a:bodyPr>
          <a:lstStyle/>
          <a:p>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强化学习</a:t>
            </a:r>
            <a:r>
              <a:rPr lang="en-US" altLang="zh-CN"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2022</a:t>
            </a:r>
          </a:p>
          <a:p>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第</a:t>
            </a:r>
            <a:r>
              <a:rPr lang="en-US" altLang="zh-CN"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11</a:t>
            </a:r>
            <a:r>
              <a:rPr lang="zh-CN" altLang="en-US" sz="28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rPr>
              <a:t>节</a:t>
            </a:r>
            <a:endParaRPr lang="zh-CN" altLang="en-US" sz="4000" b="1"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8" name="文本框 7">
            <a:extLst>
              <a:ext uri="{FF2B5EF4-FFF2-40B4-BE49-F238E27FC236}">
                <a16:creationId xmlns:a16="http://schemas.microsoft.com/office/drawing/2014/main" id="{461290B1-B0B9-4B1B-9B40-8F86C1E93176}"/>
              </a:ext>
            </a:extLst>
          </p:cNvPr>
          <p:cNvSpPr txBox="1"/>
          <p:nvPr/>
        </p:nvSpPr>
        <p:spPr>
          <a:xfrm>
            <a:off x="2324816" y="1785532"/>
            <a:ext cx="5492147" cy="707886"/>
          </a:xfrm>
          <a:prstGeom prst="rect">
            <a:avLst/>
          </a:prstGeom>
          <a:noFill/>
        </p:spPr>
        <p:txBody>
          <a:bodyPr wrap="square" rtlCol="0">
            <a:spAutoFit/>
          </a:bodyPr>
          <a:lstStyle/>
          <a:p>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涉及知识点：</a:t>
            </a:r>
            <a:endParaRPr lang="en-US" altLang="zh-CN"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a:t>
            </a: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70874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10</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546957" y="2818892"/>
            <a:ext cx="3606098" cy="1220215"/>
          </a:xfrm>
        </p:spPr>
        <p:txBody>
          <a:bodyPr>
            <a:normAutofit/>
          </a:bodyPr>
          <a:lstStyle/>
          <a:p>
            <a:r>
              <a:rPr kumimoji="1" lang="en-US" altLang="zh-CN" dirty="0"/>
              <a:t>BCQ</a:t>
            </a:r>
            <a:r>
              <a:rPr kumimoji="1" lang="zh-CN" altLang="en-US" dirty="0"/>
              <a:t>算法</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72842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302CBA86-1085-7982-7AA3-9AFB8DA43A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6261" y="4021274"/>
            <a:ext cx="5328235" cy="198606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altLang="zh-CN" dirty="0"/>
              <a:t>Q</a:t>
            </a:r>
            <a:r>
              <a:rPr lang="zh-CN" altLang="en-US" dirty="0"/>
              <a:t>学习中的外延误差</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https://bair.berkeley.edu/blog/2020/12/07/offline/</a:t>
            </a:r>
          </a:p>
        </p:txBody>
      </p:sp>
      <p:sp>
        <p:nvSpPr>
          <p:cNvPr id="12" name="内容占位符 2">
            <a:extLst>
              <a:ext uri="{FF2B5EF4-FFF2-40B4-BE49-F238E27FC236}">
                <a16:creationId xmlns:a16="http://schemas.microsoft.com/office/drawing/2014/main" id="{6EB03543-B018-E080-5FCC-16BF2BFEFE3D}"/>
              </a:ext>
            </a:extLst>
          </p:cNvPr>
          <p:cNvSpPr txBox="1">
            <a:spLocks/>
          </p:cNvSpPr>
          <p:nvPr/>
        </p:nvSpPr>
        <p:spPr>
          <a:xfrm>
            <a:off x="502442" y="1275014"/>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离线强化学习面临的最重要的挑战是外延误差（</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Extrapolation Error</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也即是处理分布外（</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out-of-distribution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智能体如果涉足到了从没有见过的、远离数据集的状态动作对，怎么办？</a:t>
            </a:r>
          </a:p>
        </p:txBody>
      </p:sp>
      <p:sp>
        <p:nvSpPr>
          <p:cNvPr id="60" name="内容占位符 2">
            <a:extLst>
              <a:ext uri="{FF2B5EF4-FFF2-40B4-BE49-F238E27FC236}">
                <a16:creationId xmlns:a16="http://schemas.microsoft.com/office/drawing/2014/main" id="{671138E5-2238-4CF1-72C0-045ACA80E74C}"/>
              </a:ext>
            </a:extLst>
          </p:cNvPr>
          <p:cNvSpPr txBox="1">
            <a:spLocks/>
          </p:cNvSpPr>
          <p:nvPr/>
        </p:nvSpPr>
        <p:spPr>
          <a:xfrm>
            <a:off x="502442" y="3485120"/>
            <a:ext cx="5542384" cy="742189"/>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外延误差会随着时序差分公式传播到非</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数据上的</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值估计</a:t>
            </a:r>
          </a:p>
        </p:txBody>
      </p:sp>
      <p:pic>
        <p:nvPicPr>
          <p:cNvPr id="9" name="图片 8">
            <a:extLst>
              <a:ext uri="{FF2B5EF4-FFF2-40B4-BE49-F238E27FC236}">
                <a16:creationId xmlns:a16="http://schemas.microsoft.com/office/drawing/2014/main" id="{C509D918-3EF1-3CAE-E928-473521D5B8B7}"/>
              </a:ext>
            </a:extLst>
          </p:cNvPr>
          <p:cNvPicPr>
            <a:picLocks noChangeAspect="1"/>
          </p:cNvPicPr>
          <p:nvPr/>
        </p:nvPicPr>
        <p:blipFill>
          <a:blip r:embed="rId4"/>
          <a:stretch>
            <a:fillRect/>
          </a:stretch>
        </p:blipFill>
        <p:spPr>
          <a:xfrm>
            <a:off x="5583481" y="5937061"/>
            <a:ext cx="1410822" cy="606805"/>
          </a:xfrm>
          <a:prstGeom prst="rect">
            <a:avLst/>
          </a:prstGeom>
        </p:spPr>
      </p:pic>
      <p:pic>
        <p:nvPicPr>
          <p:cNvPr id="20" name="图片 19">
            <a:extLst>
              <a:ext uri="{FF2B5EF4-FFF2-40B4-BE49-F238E27FC236}">
                <a16:creationId xmlns:a16="http://schemas.microsoft.com/office/drawing/2014/main" id="{39174CDA-E8BE-56FE-C6F5-6C9E8C527CAA}"/>
              </a:ext>
            </a:extLst>
          </p:cNvPr>
          <p:cNvPicPr>
            <a:picLocks noChangeAspect="1"/>
          </p:cNvPicPr>
          <p:nvPr/>
        </p:nvPicPr>
        <p:blipFill>
          <a:blip r:embed="rId5"/>
          <a:stretch>
            <a:fillRect/>
          </a:stretch>
        </p:blipFill>
        <p:spPr>
          <a:xfrm>
            <a:off x="1800808" y="2514462"/>
            <a:ext cx="5542384" cy="485464"/>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09F9A67-6E5C-5316-0DB5-16B9B57DC5EE}"/>
                  </a:ext>
                </a:extLst>
              </p:cNvPr>
              <p:cNvSpPr txBox="1"/>
              <p:nvPr/>
            </p:nvSpPr>
            <p:spPr>
              <a:xfrm flipH="1">
                <a:off x="6220407" y="3181601"/>
                <a:ext cx="1748178" cy="523220"/>
              </a:xfrm>
              <a:prstGeom prst="rect">
                <a:avLst/>
              </a:prstGeom>
              <a:noFill/>
            </p:spPr>
            <p:txBody>
              <a:bodyPr wrap="square" rtlCol="0">
                <a:spAutoFit/>
              </a:bodyPr>
              <a:lstStyle/>
              <a:p>
                <a:pPr algn="ctr"/>
                <a:r>
                  <a:rPr lang="zh-CN" altLang="en-US" sz="1400" dirty="0">
                    <a:solidFill>
                      <a:srgbClr val="00B0F0"/>
                    </a:solidFill>
                  </a:rPr>
                  <a:t>如果</a:t>
                </a:r>
                <a14:m>
                  <m:oMath xmlns:m="http://schemas.openxmlformats.org/officeDocument/2006/math">
                    <m:r>
                      <a:rPr lang="en-US" altLang="zh-CN" sz="1400" i="1" dirty="0" smtClean="0">
                        <a:solidFill>
                          <a:srgbClr val="00B0F0"/>
                        </a:solidFill>
                        <a:latin typeface="Cambria Math" panose="02040503050406030204" pitchFamily="18" charset="0"/>
                      </a:rPr>
                      <m:t>𝑎</m:t>
                    </m:r>
                    <m:r>
                      <a:rPr lang="en-US" altLang="zh-CN" sz="1400" i="1" dirty="0" smtClean="0">
                        <a:solidFill>
                          <a:srgbClr val="00B0F0"/>
                        </a:solidFill>
                        <a:latin typeface="Cambria Math" panose="02040503050406030204" pitchFamily="18" charset="0"/>
                      </a:rPr>
                      <m:t>’</m:t>
                    </m:r>
                  </m:oMath>
                </a14:m>
                <a:r>
                  <a:rPr lang="zh-CN" altLang="en-US" sz="1400" dirty="0">
                    <a:solidFill>
                      <a:srgbClr val="00B0F0"/>
                    </a:solidFill>
                  </a:rPr>
                  <a:t>是一个分布外的动作，怎么处理？</a:t>
                </a:r>
              </a:p>
            </p:txBody>
          </p:sp>
        </mc:Choice>
        <mc:Fallback xmlns="">
          <p:sp>
            <p:nvSpPr>
              <p:cNvPr id="21" name="文本框 20">
                <a:extLst>
                  <a:ext uri="{FF2B5EF4-FFF2-40B4-BE49-F238E27FC236}">
                    <a16:creationId xmlns:a16="http://schemas.microsoft.com/office/drawing/2014/main" id="{E09F9A67-6E5C-5316-0DB5-16B9B57DC5EE}"/>
                  </a:ext>
                </a:extLst>
              </p:cNvPr>
              <p:cNvSpPr txBox="1">
                <a:spLocks noRot="1" noChangeAspect="1" noMove="1" noResize="1" noEditPoints="1" noAdjustHandles="1" noChangeArrowheads="1" noChangeShapeType="1" noTextEdit="1"/>
              </p:cNvSpPr>
              <p:nvPr/>
            </p:nvSpPr>
            <p:spPr>
              <a:xfrm flipH="1">
                <a:off x="6220407" y="3181601"/>
                <a:ext cx="1748178" cy="523220"/>
              </a:xfrm>
              <a:prstGeom prst="rect">
                <a:avLst/>
              </a:prstGeom>
              <a:blipFill>
                <a:blip r:embed="rId8"/>
                <a:stretch>
                  <a:fillRect l="-1742" t="-2326" r="-2091" b="-10465"/>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21B29722-8018-43A4-8235-B92E2AC5186C}"/>
              </a:ext>
            </a:extLst>
          </p:cNvPr>
          <p:cNvCxnSpPr>
            <a:cxnSpLocks/>
          </p:cNvCxnSpPr>
          <p:nvPr/>
        </p:nvCxnSpPr>
        <p:spPr>
          <a:xfrm flipV="1">
            <a:off x="6994303" y="2899354"/>
            <a:ext cx="0" cy="25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7325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BCQ</a:t>
            </a:r>
            <a:r>
              <a:rPr lang="zh-CN" altLang="en-US" dirty="0"/>
              <a:t>：批量限制</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https://bair.berkeley.edu/blog/2020/12/07/offline/</a:t>
            </a:r>
          </a:p>
        </p:txBody>
      </p:sp>
      <p:pic>
        <p:nvPicPr>
          <p:cNvPr id="5" name="图片 4">
            <a:extLst>
              <a:ext uri="{FF2B5EF4-FFF2-40B4-BE49-F238E27FC236}">
                <a16:creationId xmlns:a16="http://schemas.microsoft.com/office/drawing/2014/main" id="{1371397B-E5D3-A1C2-66B3-A738127DD1CC}"/>
              </a:ext>
            </a:extLst>
          </p:cNvPr>
          <p:cNvPicPr>
            <a:picLocks noChangeAspect="1"/>
          </p:cNvPicPr>
          <p:nvPr/>
        </p:nvPicPr>
        <p:blipFill>
          <a:blip r:embed="rId3"/>
          <a:stretch>
            <a:fillRect/>
          </a:stretch>
        </p:blipFill>
        <p:spPr>
          <a:xfrm>
            <a:off x="1800808" y="1514060"/>
            <a:ext cx="5542384" cy="485464"/>
          </a:xfrm>
          <a:prstGeom prst="rect">
            <a:avLst/>
          </a:prstGeom>
        </p:spPr>
      </p:pic>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17BC83F6-C74F-555D-B299-638C49FD6FED}"/>
                  </a:ext>
                </a:extLst>
              </p:cNvPr>
              <p:cNvSpPr txBox="1"/>
              <p:nvPr/>
            </p:nvSpPr>
            <p:spPr>
              <a:xfrm flipH="1">
                <a:off x="6220407" y="2181199"/>
                <a:ext cx="1748178" cy="523220"/>
              </a:xfrm>
              <a:prstGeom prst="rect">
                <a:avLst/>
              </a:prstGeom>
              <a:noFill/>
            </p:spPr>
            <p:txBody>
              <a:bodyPr wrap="square" rtlCol="0">
                <a:spAutoFit/>
              </a:bodyPr>
              <a:lstStyle/>
              <a:p>
                <a:pPr algn="ctr"/>
                <a:r>
                  <a:rPr lang="zh-CN" altLang="en-US" sz="1400" dirty="0">
                    <a:solidFill>
                      <a:srgbClr val="00B0F0"/>
                    </a:solidFill>
                  </a:rPr>
                  <a:t>如果</a:t>
                </a:r>
                <a14:m>
                  <m:oMath xmlns:m="http://schemas.openxmlformats.org/officeDocument/2006/math">
                    <m:r>
                      <a:rPr lang="en-US" altLang="zh-CN" sz="1400" i="1" dirty="0" smtClean="0">
                        <a:solidFill>
                          <a:srgbClr val="00B0F0"/>
                        </a:solidFill>
                        <a:latin typeface="Cambria Math" panose="02040503050406030204" pitchFamily="18" charset="0"/>
                      </a:rPr>
                      <m:t>𝑎</m:t>
                    </m:r>
                    <m:r>
                      <a:rPr lang="en-US" altLang="zh-CN" sz="1400" i="1" dirty="0" smtClean="0">
                        <a:solidFill>
                          <a:srgbClr val="00B0F0"/>
                        </a:solidFill>
                        <a:latin typeface="Cambria Math" panose="02040503050406030204" pitchFamily="18" charset="0"/>
                      </a:rPr>
                      <m:t>’</m:t>
                    </m:r>
                  </m:oMath>
                </a14:m>
                <a:r>
                  <a:rPr lang="zh-CN" altLang="en-US" sz="1400" dirty="0">
                    <a:solidFill>
                      <a:srgbClr val="00B0F0"/>
                    </a:solidFill>
                  </a:rPr>
                  <a:t>是一个分布外的动作，怎么处理？</a:t>
                </a:r>
              </a:p>
            </p:txBody>
          </p:sp>
        </mc:Choice>
        <mc:Fallback xmlns="">
          <p:sp>
            <p:nvSpPr>
              <p:cNvPr id="58" name="文本框 57">
                <a:extLst>
                  <a:ext uri="{FF2B5EF4-FFF2-40B4-BE49-F238E27FC236}">
                    <a16:creationId xmlns:a16="http://schemas.microsoft.com/office/drawing/2014/main" id="{17BC83F6-C74F-555D-B299-638C49FD6FED}"/>
                  </a:ext>
                </a:extLst>
              </p:cNvPr>
              <p:cNvSpPr txBox="1">
                <a:spLocks noRot="1" noChangeAspect="1" noMove="1" noResize="1" noEditPoints="1" noAdjustHandles="1" noChangeArrowheads="1" noChangeShapeType="1" noTextEdit="1"/>
              </p:cNvSpPr>
              <p:nvPr/>
            </p:nvSpPr>
            <p:spPr>
              <a:xfrm flipH="1">
                <a:off x="6220407" y="2181199"/>
                <a:ext cx="1748178" cy="523220"/>
              </a:xfrm>
              <a:prstGeom prst="rect">
                <a:avLst/>
              </a:prstGeom>
              <a:blipFill>
                <a:blip r:embed="rId6"/>
                <a:stretch>
                  <a:fillRect l="-1742" t="-2326" r="-2091" b="-10465"/>
                </a:stretch>
              </a:blipFill>
            </p:spPr>
            <p:txBody>
              <a:bodyPr/>
              <a:lstStyle/>
              <a:p>
                <a:r>
                  <a:rPr lang="zh-CN" altLang="en-US">
                    <a:noFill/>
                  </a:rPr>
                  <a:t> </a:t>
                </a:r>
              </a:p>
            </p:txBody>
          </p:sp>
        </mc:Fallback>
      </mc:AlternateContent>
      <p:cxnSp>
        <p:nvCxnSpPr>
          <p:cNvPr id="59" name="直接箭头连接符 58">
            <a:extLst>
              <a:ext uri="{FF2B5EF4-FFF2-40B4-BE49-F238E27FC236}">
                <a16:creationId xmlns:a16="http://schemas.microsoft.com/office/drawing/2014/main" id="{6C0EDD8A-6BD0-13D3-F619-0C056CB2F7AD}"/>
              </a:ext>
            </a:extLst>
          </p:cNvPr>
          <p:cNvCxnSpPr>
            <a:cxnSpLocks/>
          </p:cNvCxnSpPr>
          <p:nvPr/>
        </p:nvCxnSpPr>
        <p:spPr>
          <a:xfrm flipV="1">
            <a:off x="6994303" y="1898952"/>
            <a:ext cx="0" cy="25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内容占位符 2">
            <a:extLst>
              <a:ext uri="{FF2B5EF4-FFF2-40B4-BE49-F238E27FC236}">
                <a16:creationId xmlns:a16="http://schemas.microsoft.com/office/drawing/2014/main" id="{671138E5-2238-4CF1-72C0-045ACA80E74C}"/>
              </a:ext>
            </a:extLst>
          </p:cNvPr>
          <p:cNvSpPr txBox="1">
            <a:spLocks/>
          </p:cNvSpPr>
          <p:nvPr/>
        </p:nvSpPr>
        <p:spPr>
          <a:xfrm>
            <a:off x="5892137" y="2961197"/>
            <a:ext cx="3251863" cy="43724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外延误差</a:t>
            </a:r>
          </a:p>
        </p:txBody>
      </p:sp>
      <p:pic>
        <p:nvPicPr>
          <p:cNvPr id="9" name="图片 8">
            <a:extLst>
              <a:ext uri="{FF2B5EF4-FFF2-40B4-BE49-F238E27FC236}">
                <a16:creationId xmlns:a16="http://schemas.microsoft.com/office/drawing/2014/main" id="{C509D918-3EF1-3CAE-E928-473521D5B8B7}"/>
              </a:ext>
            </a:extLst>
          </p:cNvPr>
          <p:cNvPicPr>
            <a:picLocks noChangeAspect="1"/>
          </p:cNvPicPr>
          <p:nvPr/>
        </p:nvPicPr>
        <p:blipFill>
          <a:blip r:embed="rId7"/>
          <a:stretch>
            <a:fillRect/>
          </a:stretch>
        </p:blipFill>
        <p:spPr>
          <a:xfrm>
            <a:off x="6734257" y="3393244"/>
            <a:ext cx="1410822" cy="606805"/>
          </a:xfrm>
          <a:prstGeom prst="rect">
            <a:avLst/>
          </a:prstGeom>
        </p:spPr>
      </p:pic>
      <p:pic>
        <p:nvPicPr>
          <p:cNvPr id="13" name="Picture 5" descr="Screenshot from 2021-04-15 11-15-26">
            <a:extLst>
              <a:ext uri="{FF2B5EF4-FFF2-40B4-BE49-F238E27FC236}">
                <a16:creationId xmlns:a16="http://schemas.microsoft.com/office/drawing/2014/main" id="{FF47F0F1-863F-EE18-70E4-967ECA322F50}"/>
              </a:ext>
            </a:extLst>
          </p:cNvPr>
          <p:cNvPicPr>
            <a:picLocks noChangeAspect="1"/>
          </p:cNvPicPr>
          <p:nvPr/>
        </p:nvPicPr>
        <p:blipFill>
          <a:blip r:embed="rId8"/>
          <a:stretch>
            <a:fillRect/>
          </a:stretch>
        </p:blipFill>
        <p:spPr>
          <a:xfrm>
            <a:off x="628650" y="2053981"/>
            <a:ext cx="5030342" cy="4289673"/>
          </a:xfrm>
          <a:prstGeom prst="rect">
            <a:avLst/>
          </a:prstGeom>
        </p:spPr>
      </p:pic>
      <p:sp>
        <p:nvSpPr>
          <p:cNvPr id="14" name="内容占位符 2">
            <a:extLst>
              <a:ext uri="{FF2B5EF4-FFF2-40B4-BE49-F238E27FC236}">
                <a16:creationId xmlns:a16="http://schemas.microsoft.com/office/drawing/2014/main" id="{67A543A9-4E3C-EC06-101B-82C76AD8BC3E}"/>
              </a:ext>
            </a:extLst>
          </p:cNvPr>
          <p:cNvSpPr txBox="1">
            <a:spLocks/>
          </p:cNvSpPr>
          <p:nvPr/>
        </p:nvSpPr>
        <p:spPr>
          <a:xfrm>
            <a:off x="5892138" y="4198816"/>
            <a:ext cx="2748228" cy="1530179"/>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因为外延误差，甚至离线策略学习（</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off-policy</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）方法也会失效</a:t>
            </a:r>
          </a:p>
        </p:txBody>
      </p:sp>
    </p:spTree>
    <p:custDataLst>
      <p:tags r:id="rId1"/>
    </p:custDataLst>
    <p:extLst>
      <p:ext uri="{BB962C8B-B14F-4D97-AF65-F5344CB8AC3E}">
        <p14:creationId xmlns:p14="http://schemas.microsoft.com/office/powerpoint/2010/main" val="387298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3A2E33ED-630C-63EB-894A-67ED434605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714" y="4031870"/>
            <a:ext cx="5328235" cy="198606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BCQ</a:t>
            </a:r>
            <a:r>
              <a:rPr lang="zh-CN" altLang="en-US" dirty="0"/>
              <a:t>：批量限制</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https://bair.berkeley.edu/blog/2020/12/07/offline/</a:t>
            </a:r>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17BC83F6-C74F-555D-B299-638C49FD6FED}"/>
                  </a:ext>
                </a:extLst>
              </p:cNvPr>
              <p:cNvSpPr txBox="1"/>
              <p:nvPr/>
            </p:nvSpPr>
            <p:spPr>
              <a:xfrm flipH="1">
                <a:off x="5281125" y="2958324"/>
                <a:ext cx="1748178" cy="523220"/>
              </a:xfrm>
              <a:prstGeom prst="rect">
                <a:avLst/>
              </a:prstGeom>
              <a:noFill/>
            </p:spPr>
            <p:txBody>
              <a:bodyPr wrap="square" rtlCol="0">
                <a:spAutoFit/>
              </a:bodyPr>
              <a:lstStyle/>
              <a:p>
                <a:pPr algn="ctr"/>
                <a:r>
                  <a:rPr lang="zh-CN" altLang="en-US" sz="1400" dirty="0">
                    <a:solidFill>
                      <a:srgbClr val="00B0F0"/>
                    </a:solidFill>
                  </a:rPr>
                  <a:t>仅仅考虑在数据集支撑上的</a:t>
                </a:r>
                <a14:m>
                  <m:oMath xmlns:m="http://schemas.openxmlformats.org/officeDocument/2006/math">
                    <m:r>
                      <a:rPr lang="en-US" altLang="zh-CN" sz="1400" b="0" i="0" dirty="0" smtClean="0">
                        <a:solidFill>
                          <a:srgbClr val="00B0F0"/>
                        </a:solidFill>
                        <a:latin typeface="Cambria Math" panose="02040503050406030204" pitchFamily="18" charset="0"/>
                      </a:rPr>
                      <m:t>(</m:t>
                    </m:r>
                    <m:sSup>
                      <m:sSupPr>
                        <m:ctrlPr>
                          <a:rPr lang="en-US" altLang="zh-CN" sz="1400" b="0" i="1" dirty="0" smtClean="0">
                            <a:solidFill>
                              <a:srgbClr val="00B0F0"/>
                            </a:solidFill>
                            <a:latin typeface="Cambria Math" panose="02040503050406030204" pitchFamily="18" charset="0"/>
                          </a:rPr>
                        </m:ctrlPr>
                      </m:sSupPr>
                      <m:e>
                        <m:r>
                          <a:rPr lang="en-US" altLang="zh-CN" sz="1400" b="0" i="1" dirty="0" smtClean="0">
                            <a:solidFill>
                              <a:srgbClr val="00B0F0"/>
                            </a:solidFill>
                            <a:latin typeface="Cambria Math" panose="02040503050406030204" pitchFamily="18" charset="0"/>
                          </a:rPr>
                          <m:t>𝑠</m:t>
                        </m:r>
                      </m:e>
                      <m:sup>
                        <m:r>
                          <a:rPr lang="en-US" altLang="zh-CN" sz="1400" b="0" i="1" dirty="0" smtClean="0">
                            <a:solidFill>
                              <a:srgbClr val="00B0F0"/>
                            </a:solidFill>
                            <a:latin typeface="Cambria Math" panose="02040503050406030204" pitchFamily="18" charset="0"/>
                          </a:rPr>
                          <m:t>′</m:t>
                        </m:r>
                      </m:sup>
                    </m:sSup>
                    <m:r>
                      <a:rPr lang="en-US" altLang="zh-CN" sz="1400" b="0" i="1" dirty="0" smtClean="0">
                        <a:solidFill>
                          <a:srgbClr val="00B0F0"/>
                        </a:solidFill>
                        <a:latin typeface="Cambria Math" panose="02040503050406030204" pitchFamily="18" charset="0"/>
                      </a:rPr>
                      <m:t>,</m:t>
                    </m:r>
                    <m:r>
                      <a:rPr lang="en-US" altLang="zh-CN" sz="1400" i="1" dirty="0" smtClean="0">
                        <a:solidFill>
                          <a:srgbClr val="00B0F0"/>
                        </a:solidFill>
                        <a:latin typeface="Cambria Math" panose="02040503050406030204" pitchFamily="18" charset="0"/>
                      </a:rPr>
                      <m:t>𝑎</m:t>
                    </m:r>
                    <m:r>
                      <a:rPr lang="en-US" altLang="zh-CN" sz="1400" i="1" dirty="0" smtClean="0">
                        <a:solidFill>
                          <a:srgbClr val="00B0F0"/>
                        </a:solidFill>
                        <a:latin typeface="Cambria Math" panose="02040503050406030204" pitchFamily="18" charset="0"/>
                      </a:rPr>
                      <m:t>’)</m:t>
                    </m:r>
                  </m:oMath>
                </a14:m>
                <a:endParaRPr lang="zh-CN" altLang="en-US" sz="1400" dirty="0">
                  <a:solidFill>
                    <a:srgbClr val="00B0F0"/>
                  </a:solidFill>
                </a:endParaRPr>
              </a:p>
            </p:txBody>
          </p:sp>
        </mc:Choice>
        <mc:Fallback xmlns="">
          <p:sp>
            <p:nvSpPr>
              <p:cNvPr id="58" name="文本框 57">
                <a:extLst>
                  <a:ext uri="{FF2B5EF4-FFF2-40B4-BE49-F238E27FC236}">
                    <a16:creationId xmlns:a16="http://schemas.microsoft.com/office/drawing/2014/main" id="{17BC83F6-C74F-555D-B299-638C49FD6FED}"/>
                  </a:ext>
                </a:extLst>
              </p:cNvPr>
              <p:cNvSpPr txBox="1">
                <a:spLocks noRot="1" noChangeAspect="1" noMove="1" noResize="1" noEditPoints="1" noAdjustHandles="1" noChangeArrowheads="1" noChangeShapeType="1" noTextEdit="1"/>
              </p:cNvSpPr>
              <p:nvPr/>
            </p:nvSpPr>
            <p:spPr>
              <a:xfrm flipH="1">
                <a:off x="5281125" y="2958324"/>
                <a:ext cx="1748178" cy="523220"/>
              </a:xfrm>
              <a:prstGeom prst="rect">
                <a:avLst/>
              </a:prstGeom>
              <a:blipFill>
                <a:blip r:embed="rId5"/>
                <a:stretch>
                  <a:fillRect t="-1163" b="-11628"/>
                </a:stretch>
              </a:blipFill>
            </p:spPr>
            <p:txBody>
              <a:bodyPr/>
              <a:lstStyle/>
              <a:p>
                <a:r>
                  <a:rPr lang="zh-CN" altLang="en-US">
                    <a:noFill/>
                  </a:rPr>
                  <a:t> </a:t>
                </a:r>
              </a:p>
            </p:txBody>
          </p:sp>
        </mc:Fallback>
      </mc:AlternateContent>
      <p:sp>
        <p:nvSpPr>
          <p:cNvPr id="12" name="内容占位符 2">
            <a:extLst>
              <a:ext uri="{FF2B5EF4-FFF2-40B4-BE49-F238E27FC236}">
                <a16:creationId xmlns:a16="http://schemas.microsoft.com/office/drawing/2014/main" id="{012E80E9-7F62-FDB2-B804-5C6940BB1067}"/>
              </a:ext>
            </a:extLst>
          </p:cNvPr>
          <p:cNvSpPr txBox="1">
            <a:spLocks/>
          </p:cNvSpPr>
          <p:nvPr/>
        </p:nvSpPr>
        <p:spPr>
          <a:xfrm>
            <a:off x="502442" y="1275014"/>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对于经典表格型强化学习（</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Tabular RL Setting</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BCQ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的基本思路：仅仅使用</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在数据集支撑上</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的目标</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值做时序差分的计算</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6" name="图片 5">
            <a:extLst>
              <a:ext uri="{FF2B5EF4-FFF2-40B4-BE49-F238E27FC236}">
                <a16:creationId xmlns:a16="http://schemas.microsoft.com/office/drawing/2014/main" id="{217A405D-2321-8578-6B2E-03A612692141}"/>
              </a:ext>
            </a:extLst>
          </p:cNvPr>
          <p:cNvPicPr>
            <a:picLocks noChangeAspect="1"/>
          </p:cNvPicPr>
          <p:nvPr/>
        </p:nvPicPr>
        <p:blipFill>
          <a:blip r:embed="rId6"/>
          <a:stretch>
            <a:fillRect/>
          </a:stretch>
        </p:blipFill>
        <p:spPr>
          <a:xfrm>
            <a:off x="1250301" y="2047461"/>
            <a:ext cx="6531429" cy="661636"/>
          </a:xfrm>
          <a:prstGeom prst="rect">
            <a:avLst/>
          </a:prstGeom>
        </p:spPr>
      </p:pic>
      <p:sp>
        <p:nvSpPr>
          <p:cNvPr id="7" name="对话气泡: 圆角矩形 6">
            <a:extLst>
              <a:ext uri="{FF2B5EF4-FFF2-40B4-BE49-F238E27FC236}">
                <a16:creationId xmlns:a16="http://schemas.microsoft.com/office/drawing/2014/main" id="{607C2D27-8EB0-A54A-1FF3-6E6ACA3E6F70}"/>
              </a:ext>
            </a:extLst>
          </p:cNvPr>
          <p:cNvSpPr/>
          <p:nvPr/>
        </p:nvSpPr>
        <p:spPr>
          <a:xfrm>
            <a:off x="6457949" y="3767723"/>
            <a:ext cx="1334157" cy="734008"/>
          </a:xfrm>
          <a:prstGeom prst="wedgeRoundRectCallout">
            <a:avLst>
              <a:gd name="adj1" fmla="val -52537"/>
              <a:gd name="adj2" fmla="val 71822"/>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ea typeface="阿里巴巴普惠体 R" panose="00020600040101010101" pitchFamily="18" charset="-122"/>
              </a:rPr>
              <a:t>在</a:t>
            </a:r>
            <a:r>
              <a:rPr lang="en-US" altLang="zh-CN" sz="1400" dirty="0">
                <a:solidFill>
                  <a:schemeClr val="tx1"/>
                </a:solidFill>
                <a:ea typeface="阿里巴巴普惠体 R" panose="00020600040101010101" pitchFamily="18" charset="-122"/>
              </a:rPr>
              <a:t>BCQ</a:t>
            </a:r>
            <a:r>
              <a:rPr lang="zh-CN" altLang="en-US" sz="1400" dirty="0">
                <a:solidFill>
                  <a:schemeClr val="tx1"/>
                </a:solidFill>
                <a:ea typeface="阿里巴巴普惠体 R" panose="00020600040101010101" pitchFamily="18" charset="-122"/>
              </a:rPr>
              <a:t>中不再考虑使用</a:t>
            </a:r>
          </a:p>
        </p:txBody>
      </p:sp>
      <p:sp>
        <p:nvSpPr>
          <p:cNvPr id="19" name="文本框 18">
            <a:extLst>
              <a:ext uri="{FF2B5EF4-FFF2-40B4-BE49-F238E27FC236}">
                <a16:creationId xmlns:a16="http://schemas.microsoft.com/office/drawing/2014/main" id="{4FEE3E7E-AFB8-3CFC-08C4-FC41B0A568CA}"/>
              </a:ext>
            </a:extLst>
          </p:cNvPr>
          <p:cNvSpPr txBox="1"/>
          <p:nvPr/>
        </p:nvSpPr>
        <p:spPr>
          <a:xfrm>
            <a:off x="3817265" y="3759419"/>
            <a:ext cx="2310882" cy="307777"/>
          </a:xfrm>
          <a:prstGeom prst="rect">
            <a:avLst/>
          </a:prstGeom>
          <a:noFill/>
        </p:spPr>
        <p:txBody>
          <a:bodyPr wrap="square">
            <a:spAutoFit/>
          </a:bodyPr>
          <a:lstStyle/>
          <a:p>
            <a:pPr algn="ctr"/>
            <a:r>
              <a:rPr lang="zh-CN" altLang="en-US" sz="1400" dirty="0">
                <a:solidFill>
                  <a:schemeClr val="tx1"/>
                </a:solidFill>
                <a:ea typeface="阿里巴巴普惠体 R" panose="00020600040101010101" pitchFamily="18" charset="-122"/>
              </a:rPr>
              <a:t>原本会被使用的</a:t>
            </a:r>
            <a:r>
              <a:rPr lang="en-US" altLang="zh-CN" sz="1400" dirty="0">
                <a:solidFill>
                  <a:schemeClr val="tx1"/>
                </a:solidFill>
                <a:ea typeface="阿里巴巴普惠体 R" panose="00020600040101010101" pitchFamily="18" charset="-122"/>
              </a:rPr>
              <a:t>OOD</a:t>
            </a:r>
            <a:r>
              <a:rPr lang="zh-CN" altLang="en-US" sz="1400" dirty="0">
                <a:solidFill>
                  <a:schemeClr val="tx1"/>
                </a:solidFill>
                <a:ea typeface="阿里巴巴普惠体 R" panose="00020600040101010101" pitchFamily="18" charset="-122"/>
              </a:rPr>
              <a:t>数据</a:t>
            </a:r>
          </a:p>
        </p:txBody>
      </p:sp>
      <p:cxnSp>
        <p:nvCxnSpPr>
          <p:cNvPr id="59" name="直接箭头连接符 58">
            <a:extLst>
              <a:ext uri="{FF2B5EF4-FFF2-40B4-BE49-F238E27FC236}">
                <a16:creationId xmlns:a16="http://schemas.microsoft.com/office/drawing/2014/main" id="{6C0EDD8A-6BD0-13D3-F619-0C056CB2F7AD}"/>
              </a:ext>
            </a:extLst>
          </p:cNvPr>
          <p:cNvCxnSpPr>
            <a:cxnSpLocks/>
          </p:cNvCxnSpPr>
          <p:nvPr/>
        </p:nvCxnSpPr>
        <p:spPr>
          <a:xfrm flipV="1">
            <a:off x="6055021" y="2676077"/>
            <a:ext cx="0" cy="25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8049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BCQ</a:t>
            </a:r>
            <a:r>
              <a:rPr lang="zh-CN" altLang="en-US" dirty="0"/>
              <a:t>：批量限制</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Scott Fujimoto, David </a:t>
            </a:r>
            <a:r>
              <a:rPr lang="en-US" altLang="zh-CN" dirty="0" err="1"/>
              <a:t>Meger</a:t>
            </a:r>
            <a:r>
              <a:rPr lang="en-US" altLang="zh-CN" dirty="0"/>
              <a:t>, and </a:t>
            </a:r>
            <a:r>
              <a:rPr lang="en-US" altLang="zh-CN" dirty="0" err="1"/>
              <a:t>Doina</a:t>
            </a:r>
            <a:r>
              <a:rPr lang="en-US" altLang="zh-CN" dirty="0"/>
              <a:t> </a:t>
            </a:r>
            <a:r>
              <a:rPr lang="en-US" altLang="zh-CN" dirty="0" err="1"/>
              <a:t>Precup</a:t>
            </a:r>
            <a:r>
              <a:rPr lang="en-US" altLang="zh-CN" dirty="0"/>
              <a:t>. Off-policy deep reinforcement learning without exploration. ICML 2019.</a:t>
            </a:r>
          </a:p>
        </p:txBody>
      </p:sp>
      <p:sp>
        <p:nvSpPr>
          <p:cNvPr id="12" name="内容占位符 2">
            <a:extLst>
              <a:ext uri="{FF2B5EF4-FFF2-40B4-BE49-F238E27FC236}">
                <a16:creationId xmlns:a16="http://schemas.microsoft.com/office/drawing/2014/main" id="{012E80E9-7F62-FDB2-B804-5C6940BB1067}"/>
              </a:ext>
            </a:extLst>
          </p:cNvPr>
          <p:cNvSpPr txBox="1">
            <a:spLocks/>
          </p:cNvSpPr>
          <p:nvPr/>
        </p:nvSpPr>
        <p:spPr>
          <a:xfrm>
            <a:off x="502442" y="1275014"/>
            <a:ext cx="8137922" cy="141630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对于更广泛的连续动作强化学习设置，</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BCQ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的基本思路“仅仅使用</a:t>
            </a:r>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在数据集支撑上</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的目标</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值做时序差分的计算”可以如下实现：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使用一个生成模型，如变分自动编码器</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VAE</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，来生成距离数据集较近的状态动作对</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9" name="组合 8">
            <a:extLst>
              <a:ext uri="{FF2B5EF4-FFF2-40B4-BE49-F238E27FC236}">
                <a16:creationId xmlns:a16="http://schemas.microsoft.com/office/drawing/2014/main" id="{F62075DE-7562-9738-8AF4-A7078BCE2E2A}"/>
              </a:ext>
            </a:extLst>
          </p:cNvPr>
          <p:cNvGrpSpPr/>
          <p:nvPr/>
        </p:nvGrpSpPr>
        <p:grpSpPr>
          <a:xfrm>
            <a:off x="1570722" y="2880360"/>
            <a:ext cx="6695027" cy="1798534"/>
            <a:chOff x="1402644" y="2827020"/>
            <a:chExt cx="5455355" cy="1465512"/>
          </a:xfrm>
        </p:grpSpPr>
        <p:pic>
          <p:nvPicPr>
            <p:cNvPr id="5" name="图片 4">
              <a:extLst>
                <a:ext uri="{FF2B5EF4-FFF2-40B4-BE49-F238E27FC236}">
                  <a16:creationId xmlns:a16="http://schemas.microsoft.com/office/drawing/2014/main" id="{14DF4361-5B78-3B8B-7A58-49017D5263F4}"/>
                </a:ext>
              </a:extLst>
            </p:cNvPr>
            <p:cNvPicPr>
              <a:picLocks noChangeAspect="1"/>
            </p:cNvPicPr>
            <p:nvPr/>
          </p:nvPicPr>
          <p:blipFill>
            <a:blip r:embed="rId3"/>
            <a:stretch>
              <a:fillRect/>
            </a:stretch>
          </p:blipFill>
          <p:spPr>
            <a:xfrm>
              <a:off x="1402644" y="2827020"/>
              <a:ext cx="4820562" cy="1205140"/>
            </a:xfrm>
            <a:prstGeom prst="rect">
              <a:avLst/>
            </a:prstGeom>
          </p:spPr>
        </p:pic>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17BC83F6-C74F-555D-B299-638C49FD6FED}"/>
                    </a:ext>
                  </a:extLst>
                </p:cNvPr>
                <p:cNvSpPr txBox="1"/>
                <p:nvPr/>
              </p:nvSpPr>
              <p:spPr>
                <a:xfrm flipH="1">
                  <a:off x="4657979" y="3224512"/>
                  <a:ext cx="1748178" cy="268225"/>
                </a:xfrm>
                <a:prstGeom prst="rect">
                  <a:avLst/>
                </a:prstGeom>
                <a:noFill/>
              </p:spPr>
              <p:txBody>
                <a:bodyPr wrap="square" rtlCol="0">
                  <a:spAutoFit/>
                </a:bodyPr>
                <a:lstStyle/>
                <a:p>
                  <a:pPr algn="ctr"/>
                  <a:r>
                    <a:rPr lang="zh-CN" altLang="en-US" sz="1600" dirty="0">
                      <a:solidFill>
                        <a:srgbClr val="00B0F0"/>
                      </a:solidFill>
                    </a:rPr>
                    <a:t>在</a:t>
                  </a:r>
                  <a14:m>
                    <m:oMath xmlns:m="http://schemas.openxmlformats.org/officeDocument/2006/math">
                      <m:r>
                        <a:rPr lang="en-US" altLang="zh-CN" sz="1600" i="1">
                          <a:solidFill>
                            <a:srgbClr val="00B0F0"/>
                          </a:solidFill>
                          <a:latin typeface="Cambria Math" panose="02040503050406030204" pitchFamily="18" charset="0"/>
                        </a:rPr>
                        <m:t>[</m:t>
                      </m:r>
                      <m:r>
                        <a:rPr lang="en-US" altLang="zh-CN" sz="1600">
                          <a:solidFill>
                            <a:srgbClr val="00B0F0"/>
                          </a:solidFill>
                          <a:latin typeface="Cambria Math" panose="02040503050406030204" pitchFamily="18" charset="0"/>
                        </a:rPr>
                        <m:t>−</m:t>
                      </m:r>
                      <m:r>
                        <m:rPr>
                          <m:sty m:val="p"/>
                        </m:rPr>
                        <a:rPr lang="en-US" altLang="zh-CN" sz="1600">
                          <a:solidFill>
                            <a:srgbClr val="00B0F0"/>
                          </a:solidFill>
                          <a:latin typeface="Cambria Math" panose="02040503050406030204" pitchFamily="18" charset="0"/>
                        </a:rPr>
                        <m:t>Φ</m:t>
                      </m:r>
                      <m:r>
                        <a:rPr lang="en-US" altLang="zh-CN" sz="1600">
                          <a:solidFill>
                            <a:srgbClr val="00B0F0"/>
                          </a:solidFill>
                          <a:latin typeface="Cambria Math" panose="02040503050406030204" pitchFamily="18" charset="0"/>
                        </a:rPr>
                        <m:t>,+</m:t>
                      </m:r>
                      <m:r>
                        <m:rPr>
                          <m:sty m:val="p"/>
                        </m:rPr>
                        <a:rPr lang="en-US" altLang="zh-CN" sz="1600">
                          <a:solidFill>
                            <a:srgbClr val="00B0F0"/>
                          </a:solidFill>
                          <a:latin typeface="Cambria Math" panose="02040503050406030204" pitchFamily="18" charset="0"/>
                        </a:rPr>
                        <m:t>Φ</m:t>
                      </m:r>
                      <m:r>
                        <a:rPr lang="en-US" altLang="zh-CN" sz="1600" i="1">
                          <a:solidFill>
                            <a:srgbClr val="00B0F0"/>
                          </a:solidFill>
                          <a:latin typeface="Cambria Math" panose="02040503050406030204" pitchFamily="18" charset="0"/>
                        </a:rPr>
                        <m:t>]</m:t>
                      </m:r>
                      <m:r>
                        <a:rPr lang="zh-CN" altLang="en-US" sz="1600" i="1" smtClean="0">
                          <a:solidFill>
                            <a:srgbClr val="00B0F0"/>
                          </a:solidFill>
                          <a:latin typeface="Cambria Math" panose="02040503050406030204" pitchFamily="18" charset="0"/>
                        </a:rPr>
                        <m:t>的</m:t>
                      </m:r>
                    </m:oMath>
                  </a14:m>
                  <a:r>
                    <a:rPr lang="zh-CN" altLang="en-US" sz="1600" dirty="0">
                      <a:solidFill>
                        <a:srgbClr val="00B0F0"/>
                      </a:solidFill>
                    </a:rPr>
                    <a:t>扰动</a:t>
                  </a:r>
                </a:p>
              </p:txBody>
            </p:sp>
          </mc:Choice>
          <mc:Fallback xmlns="">
            <p:sp>
              <p:nvSpPr>
                <p:cNvPr id="58" name="文本框 57">
                  <a:extLst>
                    <a:ext uri="{FF2B5EF4-FFF2-40B4-BE49-F238E27FC236}">
                      <a16:creationId xmlns:a16="http://schemas.microsoft.com/office/drawing/2014/main" id="{17BC83F6-C74F-555D-B299-638C49FD6FED}"/>
                    </a:ext>
                  </a:extLst>
                </p:cNvPr>
                <p:cNvSpPr txBox="1">
                  <a:spLocks noRot="1" noChangeAspect="1" noMove="1" noResize="1" noEditPoints="1" noAdjustHandles="1" noChangeArrowheads="1" noChangeShapeType="1" noTextEdit="1"/>
                </p:cNvSpPr>
                <p:nvPr/>
              </p:nvSpPr>
              <p:spPr>
                <a:xfrm flipH="1">
                  <a:off x="4657979" y="3224512"/>
                  <a:ext cx="1748178" cy="268225"/>
                </a:xfrm>
                <a:prstGeom prst="rect">
                  <a:avLst/>
                </a:prstGeom>
                <a:blipFill>
                  <a:blip r:embed="rId6"/>
                  <a:stretch>
                    <a:fillRect t="-5556" b="-25926"/>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0B10B9D7-7C31-A6B8-C12A-F6EA5969A636}"/>
                </a:ext>
              </a:extLst>
            </p:cNvPr>
            <p:cNvSpPr txBox="1"/>
            <p:nvPr/>
          </p:nvSpPr>
          <p:spPr>
            <a:xfrm flipH="1">
              <a:off x="3895978" y="4024612"/>
              <a:ext cx="2962021" cy="267920"/>
            </a:xfrm>
            <a:prstGeom prst="rect">
              <a:avLst/>
            </a:prstGeom>
            <a:noFill/>
          </p:spPr>
          <p:txBody>
            <a:bodyPr wrap="square" rtlCol="0">
              <a:spAutoFit/>
            </a:bodyPr>
            <a:lstStyle/>
            <a:p>
              <a:pPr algn="ctr"/>
              <a:r>
                <a:rPr lang="zh-CN" altLang="en-US" sz="1600" dirty="0">
                  <a:solidFill>
                    <a:srgbClr val="00B0F0"/>
                  </a:solidFill>
                </a:rPr>
                <a:t>生成模型，如变分自动编码器</a:t>
              </a:r>
              <a:r>
                <a:rPr lang="en-US" altLang="zh-CN" sz="1600" dirty="0">
                  <a:solidFill>
                    <a:srgbClr val="00B0F0"/>
                  </a:solidFill>
                </a:rPr>
                <a:t>VAE</a:t>
              </a:r>
              <a:endParaRPr lang="zh-CN" altLang="en-US" sz="1600" dirty="0">
                <a:solidFill>
                  <a:srgbClr val="00B0F0"/>
                </a:solidFill>
              </a:endParaRPr>
            </a:p>
          </p:txBody>
        </p:sp>
      </p:grpSp>
      <mc:AlternateContent xmlns:mc="http://schemas.openxmlformats.org/markup-compatibility/2006" xmlns:a14="http://schemas.microsoft.com/office/drawing/2010/main">
        <mc:Choice Requires="a14">
          <p:sp>
            <p:nvSpPr>
              <p:cNvPr id="20" name="内容占位符 2">
                <a:extLst>
                  <a:ext uri="{FF2B5EF4-FFF2-40B4-BE49-F238E27FC236}">
                    <a16:creationId xmlns:a16="http://schemas.microsoft.com/office/drawing/2014/main" id="{F2E7E013-2F98-47C3-6E2F-68A8C7E779F2}"/>
                  </a:ext>
                </a:extLst>
              </p:cNvPr>
              <p:cNvSpPr txBox="1">
                <a:spLocks/>
              </p:cNvSpPr>
              <p:nvPr/>
            </p:nvSpPr>
            <p:spPr>
              <a:xfrm>
                <a:off x="502442" y="4852164"/>
                <a:ext cx="8137922" cy="1223661"/>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对于</a:t>
                </a:r>
                <a14:m>
                  <m:oMath xmlns:m="http://schemas.openxmlformats.org/officeDocument/2006/math">
                    <m:r>
                      <a:rPr lang="en-US" altLang="zh-CN" sz="20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14:m>
                  <m:oMath xmlns:m="http://schemas.openxmlformats.org/officeDocument/2006/math">
                    <m:r>
                      <m:rPr>
                        <m:sty m:val="p"/>
                      </m:rPr>
                      <a:rPr lang="el-GR" altLang="zh-CN" sz="200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Φ</m:t>
                    </m:r>
                  </m:oMath>
                </a14:m>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的选择，形成了模仿学习和强化学习之间的一个权衡</a:t>
                </a: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2"/>
                <a14:m>
                  <m:oMath xmlns:m="http://schemas.openxmlformats.org/officeDocument/2006/math">
                    <m:r>
                      <a:rPr lang="en-US" altLang="zh-CN" sz="18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14:m>
                  <m:oMath xmlns:m="http://schemas.openxmlformats.org/officeDocument/2006/math">
                    <m:r>
                      <m:rPr>
                        <m:sty m:val="p"/>
                      </m:rPr>
                      <a:rPr lang="el-GR" altLang="zh-CN" sz="180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Φ</m:t>
                    </m:r>
                  </m:oMath>
                </a14:m>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越小，越接近模仿学习，策略性能可能不好</a:t>
                </a:r>
                <a:endPar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2"/>
                <a14:m>
                  <m:oMath xmlns:m="http://schemas.openxmlformats.org/officeDocument/2006/math">
                    <m:r>
                      <a:rPr lang="en-US" altLang="zh-CN" sz="1800" i="1" dirty="0" smtClean="0">
                        <a:latin typeface="Cambria Math" panose="02040503050406030204" pitchFamily="18" charset="0"/>
                        <a:ea typeface="阿里巴巴普惠体 R" panose="00020600040101010101" pitchFamily="18" charset="-122"/>
                        <a:cs typeface="阿里巴巴普惠体 R" panose="00020600040101010101" pitchFamily="18" charset="-122"/>
                      </a:rPr>
                      <m:t>𝑛</m:t>
                    </m:r>
                  </m:oMath>
                </a14:m>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14:m>
                  <m:oMath xmlns:m="http://schemas.openxmlformats.org/officeDocument/2006/math">
                    <m:r>
                      <m:rPr>
                        <m:sty m:val="p"/>
                      </m:rPr>
                      <a:rPr lang="el-GR" altLang="zh-CN" sz="1800" i="0" dirty="0" smtClean="0">
                        <a:latin typeface="Cambria Math" panose="02040503050406030204" pitchFamily="18" charset="0"/>
                        <a:ea typeface="阿里巴巴普惠体 R" panose="00020600040101010101" pitchFamily="18" charset="-122"/>
                        <a:cs typeface="阿里巴巴普惠体 R" panose="00020600040101010101" pitchFamily="18" charset="-122"/>
                      </a:rPr>
                      <m:t>Φ</m:t>
                    </m:r>
                  </m:oMath>
                </a14:m>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越大，越接近强化学习，但容易出</a:t>
                </a:r>
                <a:r>
                  <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a:t>
                </a:r>
                <a:endPar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0" name="内容占位符 2">
                <a:extLst>
                  <a:ext uri="{FF2B5EF4-FFF2-40B4-BE49-F238E27FC236}">
                    <a16:creationId xmlns:a16="http://schemas.microsoft.com/office/drawing/2014/main" id="{F2E7E013-2F98-47C3-6E2F-68A8C7E779F2}"/>
                  </a:ext>
                </a:extLst>
              </p:cNvPr>
              <p:cNvSpPr txBox="1">
                <a:spLocks noRot="1" noChangeAspect="1" noMove="1" noResize="1" noEditPoints="1" noAdjustHandles="1" noChangeArrowheads="1" noChangeShapeType="1" noTextEdit="1"/>
              </p:cNvSpPr>
              <p:nvPr/>
            </p:nvSpPr>
            <p:spPr>
              <a:xfrm>
                <a:off x="502442" y="4852164"/>
                <a:ext cx="8137922" cy="1223661"/>
              </a:xfrm>
              <a:prstGeom prst="rect">
                <a:avLst/>
              </a:prstGeom>
              <a:blipFill>
                <a:blip r:embed="rId7"/>
                <a:stretch>
                  <a:fillRect t="-298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939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BCQ</a:t>
            </a:r>
            <a:r>
              <a:rPr lang="zh-CN" altLang="en-US" dirty="0"/>
              <a:t>：批量限制</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Scott Fujimoto, David </a:t>
            </a:r>
            <a:r>
              <a:rPr lang="en-US" altLang="zh-CN" dirty="0" err="1"/>
              <a:t>Meger</a:t>
            </a:r>
            <a:r>
              <a:rPr lang="en-US" altLang="zh-CN" dirty="0"/>
              <a:t>, and </a:t>
            </a:r>
            <a:r>
              <a:rPr lang="en-US" altLang="zh-CN" dirty="0" err="1"/>
              <a:t>Doina</a:t>
            </a:r>
            <a:r>
              <a:rPr lang="en-US" altLang="zh-CN" dirty="0"/>
              <a:t> </a:t>
            </a:r>
            <a:r>
              <a:rPr lang="en-US" altLang="zh-CN" dirty="0" err="1"/>
              <a:t>Precup</a:t>
            </a:r>
            <a:r>
              <a:rPr lang="en-US" altLang="zh-CN" dirty="0"/>
              <a:t>. Off-policy deep reinforcement learning without exploration. ICML 2019.</a:t>
            </a:r>
          </a:p>
        </p:txBody>
      </p:sp>
      <p:sp>
        <p:nvSpPr>
          <p:cNvPr id="12" name="内容占位符 2">
            <a:extLst>
              <a:ext uri="{FF2B5EF4-FFF2-40B4-BE49-F238E27FC236}">
                <a16:creationId xmlns:a16="http://schemas.microsoft.com/office/drawing/2014/main" id="{012E80E9-7F62-FDB2-B804-5C6940BB1067}"/>
              </a:ext>
            </a:extLst>
          </p:cNvPr>
          <p:cNvSpPr txBox="1">
            <a:spLocks/>
          </p:cNvSpPr>
          <p:nvPr/>
        </p:nvSpPr>
        <p:spPr>
          <a:xfrm>
            <a:off x="5704055" y="1331133"/>
            <a:ext cx="2936310" cy="141630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BCQ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方法（连续状态和动作的版本）</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58" name="文本框 57">
            <a:extLst>
              <a:ext uri="{FF2B5EF4-FFF2-40B4-BE49-F238E27FC236}">
                <a16:creationId xmlns:a16="http://schemas.microsoft.com/office/drawing/2014/main" id="{17BC83F6-C74F-555D-B299-638C49FD6FED}"/>
              </a:ext>
            </a:extLst>
          </p:cNvPr>
          <p:cNvSpPr txBox="1"/>
          <p:nvPr/>
        </p:nvSpPr>
        <p:spPr>
          <a:xfrm flipH="1">
            <a:off x="5843634" y="3512474"/>
            <a:ext cx="2145433" cy="369332"/>
          </a:xfrm>
          <a:prstGeom prst="rect">
            <a:avLst/>
          </a:prstGeom>
          <a:noFill/>
        </p:spPr>
        <p:txBody>
          <a:bodyPr wrap="square" rtlCol="0">
            <a:spAutoFit/>
          </a:bodyPr>
          <a:lstStyle/>
          <a:p>
            <a:r>
              <a:rPr lang="en-US" altLang="zh-CN" dirty="0">
                <a:solidFill>
                  <a:srgbClr val="00B0F0"/>
                </a:solidFill>
                <a:ea typeface="阿里巴巴普惠体 R" panose="00020600040101010101" pitchFamily="18" charset="-122"/>
              </a:rPr>
              <a:t>VAE</a:t>
            </a:r>
            <a:r>
              <a:rPr lang="zh-CN" altLang="en-US" dirty="0">
                <a:solidFill>
                  <a:srgbClr val="00B0F0"/>
                </a:solidFill>
                <a:ea typeface="阿里巴巴普惠体 R" panose="00020600040101010101" pitchFamily="18" charset="-122"/>
              </a:rPr>
              <a:t>做模仿学习</a:t>
            </a:r>
          </a:p>
        </p:txBody>
      </p:sp>
      <p:sp>
        <p:nvSpPr>
          <p:cNvPr id="17" name="文本框 16">
            <a:extLst>
              <a:ext uri="{FF2B5EF4-FFF2-40B4-BE49-F238E27FC236}">
                <a16:creationId xmlns:a16="http://schemas.microsoft.com/office/drawing/2014/main" id="{0B10B9D7-7C31-A6B8-C12A-F6EA5969A636}"/>
              </a:ext>
            </a:extLst>
          </p:cNvPr>
          <p:cNvSpPr txBox="1"/>
          <p:nvPr/>
        </p:nvSpPr>
        <p:spPr>
          <a:xfrm flipH="1">
            <a:off x="5815256" y="4479148"/>
            <a:ext cx="2991428" cy="369332"/>
          </a:xfrm>
          <a:prstGeom prst="rect">
            <a:avLst/>
          </a:prstGeom>
          <a:noFill/>
        </p:spPr>
        <p:txBody>
          <a:bodyPr wrap="square" rtlCol="0">
            <a:spAutoFit/>
          </a:bodyPr>
          <a:lstStyle/>
          <a:p>
            <a:r>
              <a:rPr lang="zh-CN" altLang="en-US" dirty="0">
                <a:solidFill>
                  <a:srgbClr val="00B0F0"/>
                </a:solidFill>
                <a:ea typeface="阿里巴巴普惠体 R" panose="00020600040101010101" pitchFamily="18" charset="-122"/>
              </a:rPr>
              <a:t>乐观与保守估计之间的平衡</a:t>
            </a:r>
          </a:p>
        </p:txBody>
      </p:sp>
      <p:grpSp>
        <p:nvGrpSpPr>
          <p:cNvPr id="2" name="组合 1">
            <a:extLst>
              <a:ext uri="{FF2B5EF4-FFF2-40B4-BE49-F238E27FC236}">
                <a16:creationId xmlns:a16="http://schemas.microsoft.com/office/drawing/2014/main" id="{0CB41BE0-903A-5485-A02F-96C572A34E40}"/>
              </a:ext>
            </a:extLst>
          </p:cNvPr>
          <p:cNvGrpSpPr/>
          <p:nvPr/>
        </p:nvGrpSpPr>
        <p:grpSpPr>
          <a:xfrm>
            <a:off x="604766" y="1353283"/>
            <a:ext cx="5233339" cy="4688141"/>
            <a:chOff x="1381714" y="1232281"/>
            <a:chExt cx="5873711" cy="5261800"/>
          </a:xfrm>
        </p:grpSpPr>
        <p:grpSp>
          <p:nvGrpSpPr>
            <p:cNvPr id="13" name="组合 12">
              <a:extLst>
                <a:ext uri="{FF2B5EF4-FFF2-40B4-BE49-F238E27FC236}">
                  <a16:creationId xmlns:a16="http://schemas.microsoft.com/office/drawing/2014/main" id="{DCED0445-DF84-AC2F-1380-2F782D8B6333}"/>
                </a:ext>
              </a:extLst>
            </p:cNvPr>
            <p:cNvGrpSpPr/>
            <p:nvPr/>
          </p:nvGrpSpPr>
          <p:grpSpPr>
            <a:xfrm>
              <a:off x="1381714" y="1232281"/>
              <a:ext cx="5551199" cy="5261800"/>
              <a:chOff x="3081601" y="1549400"/>
              <a:chExt cx="5551199" cy="5261800"/>
            </a:xfrm>
          </p:grpSpPr>
          <p:pic>
            <p:nvPicPr>
              <p:cNvPr id="14" name="图片 13">
                <a:extLst>
                  <a:ext uri="{FF2B5EF4-FFF2-40B4-BE49-F238E27FC236}">
                    <a16:creationId xmlns:a16="http://schemas.microsoft.com/office/drawing/2014/main" id="{8B59965E-787B-3E3B-3EF0-F4A751ED555C}"/>
                  </a:ext>
                </a:extLst>
              </p:cNvPr>
              <p:cNvPicPr>
                <a:picLocks noChangeAspect="1"/>
              </p:cNvPicPr>
              <p:nvPr/>
            </p:nvPicPr>
            <p:blipFill rotWithShape="1">
              <a:blip r:embed="rId3"/>
              <a:srcRect t="9320"/>
              <a:stretch/>
            </p:blipFill>
            <p:spPr>
              <a:xfrm>
                <a:off x="3081601" y="1612800"/>
                <a:ext cx="4852800" cy="3399148"/>
              </a:xfrm>
              <a:prstGeom prst="rect">
                <a:avLst/>
              </a:prstGeom>
            </p:spPr>
          </p:pic>
          <p:pic>
            <p:nvPicPr>
              <p:cNvPr id="15" name="图片 14">
                <a:extLst>
                  <a:ext uri="{FF2B5EF4-FFF2-40B4-BE49-F238E27FC236}">
                    <a16:creationId xmlns:a16="http://schemas.microsoft.com/office/drawing/2014/main" id="{42645C0B-8A92-97DE-8012-D4618162937A}"/>
                  </a:ext>
                </a:extLst>
              </p:cNvPr>
              <p:cNvPicPr>
                <a:picLocks noChangeAspect="1"/>
              </p:cNvPicPr>
              <p:nvPr/>
            </p:nvPicPr>
            <p:blipFill rotWithShape="1">
              <a:blip r:embed="rId4"/>
              <a:srcRect b="9912"/>
              <a:stretch/>
            </p:blipFill>
            <p:spPr>
              <a:xfrm>
                <a:off x="3082018" y="5511625"/>
                <a:ext cx="4852383" cy="1198776"/>
              </a:xfrm>
              <a:prstGeom prst="rect">
                <a:avLst/>
              </a:prstGeom>
            </p:spPr>
          </p:pic>
          <p:pic>
            <p:nvPicPr>
              <p:cNvPr id="16" name="图片 15">
                <a:extLst>
                  <a:ext uri="{FF2B5EF4-FFF2-40B4-BE49-F238E27FC236}">
                    <a16:creationId xmlns:a16="http://schemas.microsoft.com/office/drawing/2014/main" id="{F08CDBE8-DFBD-A6C7-1AB2-C2A34A35FD79}"/>
                  </a:ext>
                </a:extLst>
              </p:cNvPr>
              <p:cNvPicPr>
                <a:picLocks noChangeAspect="1"/>
              </p:cNvPicPr>
              <p:nvPr/>
            </p:nvPicPr>
            <p:blipFill rotWithShape="1">
              <a:blip r:embed="rId5"/>
              <a:srcRect t="10842"/>
              <a:stretch/>
            </p:blipFill>
            <p:spPr>
              <a:xfrm>
                <a:off x="3662967" y="5015821"/>
                <a:ext cx="4852383" cy="515443"/>
              </a:xfrm>
              <a:prstGeom prst="rect">
                <a:avLst/>
              </a:prstGeom>
            </p:spPr>
          </p:pic>
          <p:sp>
            <p:nvSpPr>
              <p:cNvPr id="21" name="矩形 20">
                <a:extLst>
                  <a:ext uri="{FF2B5EF4-FFF2-40B4-BE49-F238E27FC236}">
                    <a16:creationId xmlns:a16="http://schemas.microsoft.com/office/drawing/2014/main" id="{CC5BD0A6-6A16-30A5-EE60-E3F78C302720}"/>
                  </a:ext>
                </a:extLst>
              </p:cNvPr>
              <p:cNvSpPr/>
              <p:nvPr/>
            </p:nvSpPr>
            <p:spPr>
              <a:xfrm>
                <a:off x="3218400" y="1549400"/>
                <a:ext cx="5414400" cy="5261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箭头: 右 21">
              <a:extLst>
                <a:ext uri="{FF2B5EF4-FFF2-40B4-BE49-F238E27FC236}">
                  <a16:creationId xmlns:a16="http://schemas.microsoft.com/office/drawing/2014/main" id="{664F5E9D-0E3C-3889-2758-0C4D0290A0E4}"/>
                </a:ext>
              </a:extLst>
            </p:cNvPr>
            <p:cNvSpPr/>
            <p:nvPr/>
          </p:nvSpPr>
          <p:spPr>
            <a:xfrm rot="10800000">
              <a:off x="6852342" y="4856593"/>
              <a:ext cx="403083" cy="199658"/>
            </a:xfrm>
            <a:prstGeom prst="rightArrow">
              <a:avLst>
                <a:gd name="adj1" fmla="val 39809"/>
                <a:gd name="adj2" fmla="val 80573"/>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14EEE6E9-398A-FF14-62B7-E99DD8F6AEC2}"/>
                </a:ext>
              </a:extLst>
            </p:cNvPr>
            <p:cNvSpPr/>
            <p:nvPr/>
          </p:nvSpPr>
          <p:spPr>
            <a:xfrm rot="10800000">
              <a:off x="6852342" y="5478624"/>
              <a:ext cx="403083" cy="199658"/>
            </a:xfrm>
            <a:prstGeom prst="rightArrow">
              <a:avLst>
                <a:gd name="adj1" fmla="val 39809"/>
                <a:gd name="adj2" fmla="val 80573"/>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3871C6F4-CAC0-9EBC-6104-6EA78760AF6D}"/>
                </a:ext>
              </a:extLst>
            </p:cNvPr>
            <p:cNvSpPr/>
            <p:nvPr/>
          </p:nvSpPr>
          <p:spPr>
            <a:xfrm rot="10800000">
              <a:off x="6852342" y="3764694"/>
              <a:ext cx="403083" cy="199658"/>
            </a:xfrm>
            <a:prstGeom prst="rightArrow">
              <a:avLst>
                <a:gd name="adj1" fmla="val 39809"/>
                <a:gd name="adj2" fmla="val 80573"/>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6E0D101-00F2-5314-F3DD-4907BF87A223}"/>
                  </a:ext>
                </a:extLst>
              </p:cNvPr>
              <p:cNvSpPr txBox="1"/>
              <p:nvPr/>
            </p:nvSpPr>
            <p:spPr>
              <a:xfrm flipH="1">
                <a:off x="5815256" y="5040956"/>
                <a:ext cx="2991428" cy="369332"/>
              </a:xfrm>
              <a:prstGeom prst="rect">
                <a:avLst/>
              </a:prstGeom>
              <a:noFill/>
            </p:spPr>
            <p:txBody>
              <a:bodyPr wrap="square" rtlCol="0">
                <a:spAutoFit/>
              </a:bodyPr>
              <a:lstStyle/>
              <a:p>
                <a:r>
                  <a:rPr lang="zh-CN" altLang="en-US" dirty="0">
                    <a:solidFill>
                      <a:srgbClr val="00B0F0"/>
                    </a:solidFill>
                    <a:ea typeface="阿里巴巴普惠体 R" panose="00020600040101010101" pitchFamily="18" charset="-122"/>
                  </a:rPr>
                  <a:t>扰动函数</a:t>
                </a:r>
                <a14:m>
                  <m:oMath xmlns:m="http://schemas.openxmlformats.org/officeDocument/2006/math">
                    <m:r>
                      <a:rPr lang="en-US" altLang="zh-CN" b="0" i="1" smtClean="0">
                        <a:solidFill>
                          <a:srgbClr val="00B0F0"/>
                        </a:solidFill>
                        <a:latin typeface="Cambria Math" panose="02040503050406030204" pitchFamily="18" charset="0"/>
                        <a:ea typeface="阿里巴巴普惠体 R" panose="00020600040101010101" pitchFamily="18" charset="-122"/>
                      </a:rPr>
                      <m:t>𝜉</m:t>
                    </m:r>
                  </m:oMath>
                </a14:m>
                <a:r>
                  <a:rPr lang="zh-CN" altLang="en-US" dirty="0">
                    <a:solidFill>
                      <a:srgbClr val="00B0F0"/>
                    </a:solidFill>
                    <a:ea typeface="阿里巴巴普惠体 R" panose="00020600040101010101" pitchFamily="18" charset="-122"/>
                  </a:rPr>
                  <a:t>像是</a:t>
                </a:r>
                <a:r>
                  <a:rPr lang="en-US" altLang="zh-CN" dirty="0">
                    <a:solidFill>
                      <a:srgbClr val="00B0F0"/>
                    </a:solidFill>
                    <a:ea typeface="阿里巴巴普惠体 R" panose="00020600040101010101" pitchFamily="18" charset="-122"/>
                  </a:rPr>
                  <a:t>actor</a:t>
                </a:r>
                <a:endParaRPr lang="zh-CN" altLang="en-US" dirty="0">
                  <a:solidFill>
                    <a:srgbClr val="00B0F0"/>
                  </a:solidFill>
                  <a:ea typeface="阿里巴巴普惠体 R" panose="00020600040101010101" pitchFamily="18" charset="-122"/>
                </a:endParaRPr>
              </a:p>
            </p:txBody>
          </p:sp>
        </mc:Choice>
        <mc:Fallback xmlns="">
          <p:sp>
            <p:nvSpPr>
              <p:cNvPr id="25" name="文本框 24">
                <a:extLst>
                  <a:ext uri="{FF2B5EF4-FFF2-40B4-BE49-F238E27FC236}">
                    <a16:creationId xmlns:a16="http://schemas.microsoft.com/office/drawing/2014/main" id="{36E0D101-00F2-5314-F3DD-4907BF87A223}"/>
                  </a:ext>
                </a:extLst>
              </p:cNvPr>
              <p:cNvSpPr txBox="1">
                <a:spLocks noRot="1" noChangeAspect="1" noMove="1" noResize="1" noEditPoints="1" noAdjustHandles="1" noChangeArrowheads="1" noChangeShapeType="1" noTextEdit="1"/>
              </p:cNvSpPr>
              <p:nvPr/>
            </p:nvSpPr>
            <p:spPr>
              <a:xfrm flipH="1">
                <a:off x="5815256" y="5040956"/>
                <a:ext cx="2991428" cy="369332"/>
              </a:xfrm>
              <a:prstGeom prst="rect">
                <a:avLst/>
              </a:prstGeom>
              <a:blipFill>
                <a:blip r:embed="rId8"/>
                <a:stretch>
                  <a:fillRect l="-1833" t="-9836" b="-245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0511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BCQ</a:t>
            </a:r>
            <a:r>
              <a:rPr lang="zh-CN" altLang="en-US" dirty="0"/>
              <a:t>：批量限制</a:t>
            </a:r>
            <a:r>
              <a:rPr lang="en-US" altLang="zh-CN" dirty="0"/>
              <a:t>Q</a:t>
            </a:r>
            <a:r>
              <a:rPr lang="zh-CN" altLang="en-US" dirty="0"/>
              <a:t>学习的实验效果</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Scott Fujimoto, David </a:t>
            </a:r>
            <a:r>
              <a:rPr lang="en-US" altLang="zh-CN" dirty="0" err="1"/>
              <a:t>Meger</a:t>
            </a:r>
            <a:r>
              <a:rPr lang="en-US" altLang="zh-CN" dirty="0"/>
              <a:t>, and </a:t>
            </a:r>
            <a:r>
              <a:rPr lang="en-US" altLang="zh-CN" dirty="0" err="1"/>
              <a:t>Doina</a:t>
            </a:r>
            <a:r>
              <a:rPr lang="en-US" altLang="zh-CN" dirty="0"/>
              <a:t> </a:t>
            </a:r>
            <a:r>
              <a:rPr lang="en-US" altLang="zh-CN" dirty="0" err="1"/>
              <a:t>Precup</a:t>
            </a:r>
            <a:r>
              <a:rPr lang="en-US" altLang="zh-CN" dirty="0"/>
              <a:t>. Off-policy deep reinforcement learning without exploration. ICML 2019.</a:t>
            </a:r>
          </a:p>
        </p:txBody>
      </p:sp>
      <p:grpSp>
        <p:nvGrpSpPr>
          <p:cNvPr id="5" name="组合 4">
            <a:extLst>
              <a:ext uri="{FF2B5EF4-FFF2-40B4-BE49-F238E27FC236}">
                <a16:creationId xmlns:a16="http://schemas.microsoft.com/office/drawing/2014/main" id="{01E9C003-101C-DB70-9EEB-9C11DC475B62}"/>
              </a:ext>
            </a:extLst>
          </p:cNvPr>
          <p:cNvGrpSpPr/>
          <p:nvPr/>
        </p:nvGrpSpPr>
        <p:grpSpPr>
          <a:xfrm>
            <a:off x="585505" y="1314990"/>
            <a:ext cx="7628855" cy="4677690"/>
            <a:chOff x="189265" y="1292129"/>
            <a:chExt cx="8571323" cy="5255571"/>
          </a:xfrm>
        </p:grpSpPr>
        <p:pic>
          <p:nvPicPr>
            <p:cNvPr id="32" name="图片 31">
              <a:extLst>
                <a:ext uri="{FF2B5EF4-FFF2-40B4-BE49-F238E27FC236}">
                  <a16:creationId xmlns:a16="http://schemas.microsoft.com/office/drawing/2014/main" id="{576F937C-53F7-F06D-7245-5D7E04F4F35D}"/>
                </a:ext>
              </a:extLst>
            </p:cNvPr>
            <p:cNvPicPr>
              <a:picLocks noChangeAspect="1"/>
            </p:cNvPicPr>
            <p:nvPr/>
          </p:nvPicPr>
          <p:blipFill>
            <a:blip r:embed="rId3"/>
            <a:stretch>
              <a:fillRect/>
            </a:stretch>
          </p:blipFill>
          <p:spPr>
            <a:xfrm>
              <a:off x="936000" y="1320718"/>
              <a:ext cx="5227200" cy="230981"/>
            </a:xfrm>
            <a:prstGeom prst="rect">
              <a:avLst/>
            </a:prstGeom>
          </p:spPr>
        </p:pic>
        <p:pic>
          <p:nvPicPr>
            <p:cNvPr id="33" name="图片 32">
              <a:extLst>
                <a:ext uri="{FF2B5EF4-FFF2-40B4-BE49-F238E27FC236}">
                  <a16:creationId xmlns:a16="http://schemas.microsoft.com/office/drawing/2014/main" id="{7206003C-B0C2-74A3-459B-F99006FB1945}"/>
                </a:ext>
              </a:extLst>
            </p:cNvPr>
            <p:cNvPicPr>
              <a:picLocks noChangeAspect="1"/>
            </p:cNvPicPr>
            <p:nvPr/>
          </p:nvPicPr>
          <p:blipFill>
            <a:blip r:embed="rId4"/>
            <a:stretch>
              <a:fillRect/>
            </a:stretch>
          </p:blipFill>
          <p:spPr>
            <a:xfrm>
              <a:off x="189265" y="1706399"/>
              <a:ext cx="6145290" cy="4841301"/>
            </a:xfrm>
            <a:prstGeom prst="rect">
              <a:avLst/>
            </a:prstGeom>
          </p:spPr>
        </p:pic>
        <p:pic>
          <p:nvPicPr>
            <p:cNvPr id="34" name="图片 33">
              <a:extLst>
                <a:ext uri="{FF2B5EF4-FFF2-40B4-BE49-F238E27FC236}">
                  <a16:creationId xmlns:a16="http://schemas.microsoft.com/office/drawing/2014/main" id="{4F01D000-5500-7678-012E-1394F4269B6F}"/>
                </a:ext>
              </a:extLst>
            </p:cNvPr>
            <p:cNvPicPr>
              <a:picLocks noChangeAspect="1"/>
            </p:cNvPicPr>
            <p:nvPr/>
          </p:nvPicPr>
          <p:blipFill>
            <a:blip r:embed="rId5"/>
            <a:stretch>
              <a:fillRect/>
            </a:stretch>
          </p:blipFill>
          <p:spPr>
            <a:xfrm>
              <a:off x="6436361" y="1756279"/>
              <a:ext cx="2324227" cy="2003287"/>
            </a:xfrm>
            <a:prstGeom prst="rect">
              <a:avLst/>
            </a:prstGeom>
          </p:spPr>
        </p:pic>
        <p:pic>
          <p:nvPicPr>
            <p:cNvPr id="35" name="图片 34">
              <a:extLst>
                <a:ext uri="{FF2B5EF4-FFF2-40B4-BE49-F238E27FC236}">
                  <a16:creationId xmlns:a16="http://schemas.microsoft.com/office/drawing/2014/main" id="{F81FFA64-AF16-2233-13D2-EB33D8CB37AD}"/>
                </a:ext>
              </a:extLst>
            </p:cNvPr>
            <p:cNvPicPr>
              <a:picLocks noChangeAspect="1"/>
            </p:cNvPicPr>
            <p:nvPr/>
          </p:nvPicPr>
          <p:blipFill>
            <a:blip r:embed="rId6"/>
            <a:stretch>
              <a:fillRect/>
            </a:stretch>
          </p:blipFill>
          <p:spPr>
            <a:xfrm>
              <a:off x="6710713" y="4241642"/>
              <a:ext cx="2049875" cy="1982581"/>
            </a:xfrm>
            <a:prstGeom prst="rect">
              <a:avLst/>
            </a:prstGeom>
          </p:spPr>
        </p:pic>
        <p:pic>
          <p:nvPicPr>
            <p:cNvPr id="36" name="图片 35">
              <a:extLst>
                <a:ext uri="{FF2B5EF4-FFF2-40B4-BE49-F238E27FC236}">
                  <a16:creationId xmlns:a16="http://schemas.microsoft.com/office/drawing/2014/main" id="{9F2B2A44-AD58-D888-033F-1F971E7DE6F9}"/>
                </a:ext>
              </a:extLst>
            </p:cNvPr>
            <p:cNvPicPr>
              <a:picLocks noChangeAspect="1"/>
            </p:cNvPicPr>
            <p:nvPr/>
          </p:nvPicPr>
          <p:blipFill>
            <a:blip r:embed="rId7"/>
            <a:stretch>
              <a:fillRect/>
            </a:stretch>
          </p:blipFill>
          <p:spPr>
            <a:xfrm>
              <a:off x="7206140" y="1292129"/>
              <a:ext cx="1191736" cy="364313"/>
            </a:xfrm>
            <a:prstGeom prst="rect">
              <a:avLst/>
            </a:prstGeom>
          </p:spPr>
        </p:pic>
        <p:cxnSp>
          <p:nvCxnSpPr>
            <p:cNvPr id="37" name="直接连接符 36">
              <a:extLst>
                <a:ext uri="{FF2B5EF4-FFF2-40B4-BE49-F238E27FC236}">
                  <a16:creationId xmlns:a16="http://schemas.microsoft.com/office/drawing/2014/main" id="{B287C9EE-2362-15E5-C6FF-B8F56ADFCEC5}"/>
                </a:ext>
              </a:extLst>
            </p:cNvPr>
            <p:cNvCxnSpPr/>
            <p:nvPr/>
          </p:nvCxnSpPr>
          <p:spPr>
            <a:xfrm>
              <a:off x="6352645" y="1551699"/>
              <a:ext cx="0" cy="4941174"/>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sp>
        <p:nvSpPr>
          <p:cNvPr id="38" name="文本框 37">
            <a:extLst>
              <a:ext uri="{FF2B5EF4-FFF2-40B4-BE49-F238E27FC236}">
                <a16:creationId xmlns:a16="http://schemas.microsoft.com/office/drawing/2014/main" id="{13701918-2DBC-F648-E80B-EED4058AF243}"/>
              </a:ext>
            </a:extLst>
          </p:cNvPr>
          <p:cNvSpPr txBox="1"/>
          <p:nvPr/>
        </p:nvSpPr>
        <p:spPr>
          <a:xfrm>
            <a:off x="6239800" y="3511118"/>
            <a:ext cx="2182411" cy="307777"/>
          </a:xfrm>
          <a:prstGeom prst="rect">
            <a:avLst/>
          </a:prstGeom>
          <a:noFill/>
        </p:spPr>
        <p:txBody>
          <a:bodyPr wrap="square">
            <a:spAutoFit/>
          </a:bodyPr>
          <a:lstStyle/>
          <a:p>
            <a:pPr algn="ctr"/>
            <a:r>
              <a:rPr lang="en-US" altLang="zh-CN" sz="1400" dirty="0">
                <a:ea typeface="阿里巴巴普惠体 R" panose="00020600040101010101" pitchFamily="18" charset="-122"/>
              </a:rPr>
              <a:t>Full buffer</a:t>
            </a:r>
            <a:r>
              <a:rPr lang="zh-CN" altLang="en-US" sz="1400" dirty="0">
                <a:ea typeface="阿里巴巴普惠体 R" panose="00020600040101010101" pitchFamily="18" charset="-122"/>
              </a:rPr>
              <a:t>上的价值估计</a:t>
            </a:r>
            <a:endParaRPr lang="zh-CN" altLang="en-US" sz="1400" dirty="0"/>
          </a:p>
        </p:txBody>
      </p:sp>
      <p:sp>
        <p:nvSpPr>
          <p:cNvPr id="39" name="文本框 38">
            <a:extLst>
              <a:ext uri="{FF2B5EF4-FFF2-40B4-BE49-F238E27FC236}">
                <a16:creationId xmlns:a16="http://schemas.microsoft.com/office/drawing/2014/main" id="{DF8E8FB2-E2BA-ECB0-9305-23454064F6EF}"/>
              </a:ext>
            </a:extLst>
          </p:cNvPr>
          <p:cNvSpPr txBox="1"/>
          <p:nvPr/>
        </p:nvSpPr>
        <p:spPr>
          <a:xfrm>
            <a:off x="6239800" y="5704772"/>
            <a:ext cx="2182411" cy="307777"/>
          </a:xfrm>
          <a:prstGeom prst="rect">
            <a:avLst/>
          </a:prstGeom>
          <a:noFill/>
        </p:spPr>
        <p:txBody>
          <a:bodyPr wrap="square">
            <a:spAutoFit/>
          </a:bodyPr>
          <a:lstStyle/>
          <a:p>
            <a:pPr algn="ctr"/>
            <a:r>
              <a:rPr lang="en-US" altLang="zh-CN" sz="1400" dirty="0">
                <a:ea typeface="阿里巴巴普惠体 R" panose="00020600040101010101" pitchFamily="18" charset="-122"/>
              </a:rPr>
              <a:t>Concurrent</a:t>
            </a:r>
            <a:r>
              <a:rPr lang="zh-CN" altLang="en-US" sz="1400" dirty="0">
                <a:ea typeface="阿里巴巴普惠体 R" panose="00020600040101010101" pitchFamily="18" charset="-122"/>
              </a:rPr>
              <a:t>上的价值估计</a:t>
            </a:r>
            <a:endParaRPr lang="zh-CN" altLang="en-US" sz="1400" dirty="0"/>
          </a:p>
        </p:txBody>
      </p:sp>
    </p:spTree>
    <p:custDataLst>
      <p:tags r:id="rId1"/>
    </p:custDataLst>
    <p:extLst>
      <p:ext uri="{BB962C8B-B14F-4D97-AF65-F5344CB8AC3E}">
        <p14:creationId xmlns:p14="http://schemas.microsoft.com/office/powerpoint/2010/main" val="400826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17</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546957" y="2818892"/>
            <a:ext cx="3606098" cy="1220215"/>
          </a:xfrm>
        </p:spPr>
        <p:txBody>
          <a:bodyPr>
            <a:normAutofit/>
          </a:bodyPr>
          <a:lstStyle/>
          <a:p>
            <a:r>
              <a:rPr kumimoji="1" lang="en-US" altLang="zh-CN" dirty="0"/>
              <a:t>CQL</a:t>
            </a:r>
            <a:r>
              <a:rPr kumimoji="1" lang="zh-CN" altLang="en-US" dirty="0"/>
              <a:t>算法</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1672144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C03515B9-D610-55E8-42C3-2C469543E06E}"/>
              </a:ext>
            </a:extLst>
          </p:cNvPr>
          <p:cNvPicPr>
            <a:picLocks noChangeAspect="1"/>
          </p:cNvPicPr>
          <p:nvPr/>
        </p:nvPicPr>
        <p:blipFill>
          <a:blip r:embed="rId3"/>
          <a:stretch>
            <a:fillRect/>
          </a:stretch>
        </p:blipFill>
        <p:spPr>
          <a:xfrm>
            <a:off x="921600" y="3062341"/>
            <a:ext cx="7300800" cy="985268"/>
          </a:xfrm>
          <a:prstGeom prst="rect">
            <a:avLst/>
          </a:prstGeom>
        </p:spPr>
      </p:pic>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CQL</a:t>
            </a:r>
            <a:r>
              <a:rPr lang="zh-CN" altLang="en-US" dirty="0"/>
              <a:t>：保守</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603777" cy="206381"/>
          </a:xfrm>
        </p:spPr>
        <p:txBody>
          <a:bodyPr/>
          <a:lstStyle/>
          <a:p>
            <a:r>
              <a:rPr lang="en-US" altLang="zh-CN" dirty="0" err="1"/>
              <a:t>Aviral</a:t>
            </a:r>
            <a:r>
              <a:rPr lang="en-US" altLang="zh-CN" dirty="0"/>
              <a:t> Kumar, </a:t>
            </a:r>
            <a:r>
              <a:rPr lang="en-US" altLang="zh-CN" dirty="0" err="1"/>
              <a:t>Aurick</a:t>
            </a:r>
            <a:r>
              <a:rPr lang="en-US" altLang="zh-CN" dirty="0"/>
              <a:t> Zhou, George Tucker, and Sergey Levine. Conservative q-learning for offline reinforcement learning. </a:t>
            </a:r>
            <a:r>
              <a:rPr lang="en-US" altLang="zh-CN" dirty="0" err="1"/>
              <a:t>NeuIPS</a:t>
            </a:r>
            <a:r>
              <a:rPr lang="en-US" altLang="zh-CN" dirty="0"/>
              <a:t> 2020.</a:t>
            </a:r>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012E80E9-7F62-FDB2-B804-5C6940BB1067}"/>
                  </a:ext>
                </a:extLst>
              </p:cNvPr>
              <p:cNvSpPr txBox="1">
                <a:spLocks/>
              </p:cNvSpPr>
              <p:nvPr/>
            </p:nvSpPr>
            <p:spPr>
              <a:xfrm>
                <a:off x="502442" y="1275014"/>
                <a:ext cx="8137922" cy="1416303"/>
              </a:xfrm>
              <a:prstGeom prst="rect">
                <a:avLst/>
              </a:prstGeom>
            </p:spPr>
            <p:txBody>
              <a:bodyPr vert="horz" lIns="91440" tIns="45720" rIns="91440" bIns="45720" rtlCol="0">
                <a:normAutofit lnSpcReduction="1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思路：学习一个保守的、可作为价值下界的</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函数，以避免在</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数据上的过高估计</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于是，对于一个新的学习策略</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，需要增加一个其遇见数据上的</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函数的惩罚</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12" name="内容占位符 2">
                <a:extLst>
                  <a:ext uri="{FF2B5EF4-FFF2-40B4-BE49-F238E27FC236}">
                    <a16:creationId xmlns:a16="http://schemas.microsoft.com/office/drawing/2014/main" id="{012E80E9-7F62-FDB2-B804-5C6940BB1067}"/>
                  </a:ext>
                </a:extLst>
              </p:cNvPr>
              <p:cNvSpPr txBox="1">
                <a:spLocks noRot="1" noChangeAspect="1" noMove="1" noResize="1" noEditPoints="1" noAdjustHandles="1" noChangeArrowheads="1" noChangeShapeType="1" noTextEdit="1"/>
              </p:cNvSpPr>
              <p:nvPr/>
            </p:nvSpPr>
            <p:spPr>
              <a:xfrm>
                <a:off x="502442" y="1275014"/>
                <a:ext cx="8137922" cy="1416303"/>
              </a:xfrm>
              <a:prstGeom prst="rect">
                <a:avLst/>
              </a:prstGeom>
              <a:blipFill>
                <a:blip r:embed="rId6"/>
                <a:stretch>
                  <a:fillRect l="-449" t="-4310" b="-862"/>
                </a:stretch>
              </a:blipFill>
            </p:spPr>
            <p:txBody>
              <a:bodyPr/>
              <a:lstStyle/>
              <a:p>
                <a:r>
                  <a:rPr lang="zh-CN" altLang="en-US">
                    <a:noFill/>
                  </a:rPr>
                  <a:t> </a:t>
                </a:r>
              </a:p>
            </p:txBody>
          </p:sp>
        </mc:Fallback>
      </mc:AlternateContent>
      <p:sp>
        <p:nvSpPr>
          <p:cNvPr id="11" name="页脚占位符 4">
            <a:extLst>
              <a:ext uri="{FF2B5EF4-FFF2-40B4-BE49-F238E27FC236}">
                <a16:creationId xmlns:a16="http://schemas.microsoft.com/office/drawing/2014/main" id="{8D4CECC7-6795-7D1D-6CDE-0346DD733BBC}"/>
              </a:ext>
            </a:extLst>
          </p:cNvPr>
          <p:cNvSpPr txBox="1">
            <a:spLocks/>
          </p:cNvSpPr>
          <p:nvPr/>
        </p:nvSpPr>
        <p:spPr>
          <a:xfrm>
            <a:off x="5247268" y="6465443"/>
            <a:ext cx="4603777"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t>https://sites.google.com/view/cql-offline-rl</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04892CD-FEE7-AE39-0F59-02D366B14EA8}"/>
                  </a:ext>
                </a:extLst>
              </p:cNvPr>
              <p:cNvSpPr txBox="1"/>
              <p:nvPr/>
            </p:nvSpPr>
            <p:spPr>
              <a:xfrm flipH="1">
                <a:off x="6281251" y="4019878"/>
                <a:ext cx="1824522" cy="523220"/>
              </a:xfrm>
              <a:prstGeom prst="rect">
                <a:avLst/>
              </a:prstGeom>
              <a:noFill/>
            </p:spPr>
            <p:txBody>
              <a:bodyPr wrap="square" rtlCol="0">
                <a:spAutoFit/>
              </a:bodyPr>
              <a:lstStyle/>
              <a:p>
                <a:pPr algn="ctr"/>
                <a:r>
                  <a:rPr lang="zh-CN" altLang="en-US" sz="1400" dirty="0">
                    <a:solidFill>
                      <a:srgbClr val="00B0F0"/>
                    </a:solidFill>
                  </a:rPr>
                  <a:t>仅仅在</a:t>
                </a:r>
                <a14:m>
                  <m:oMath xmlns:m="http://schemas.openxmlformats.org/officeDocument/2006/math">
                    <m:r>
                      <a:rPr lang="zh-CN" altLang="en-US" sz="1400" b="0" i="1" dirty="0">
                        <a:solidFill>
                          <a:srgbClr val="00B0F0"/>
                        </a:solidFill>
                        <a:latin typeface="Cambria Math" panose="02040503050406030204" pitchFamily="18" charset="0"/>
                      </a:rPr>
                      <m:t>一个</m:t>
                    </m:r>
                    <m:r>
                      <a:rPr lang="en-US" altLang="zh-CN" sz="1400" b="0" i="0" dirty="0" smtClean="0">
                        <a:solidFill>
                          <a:srgbClr val="00B0F0"/>
                        </a:solidFill>
                        <a:latin typeface="Cambria Math" panose="02040503050406030204" pitchFamily="18" charset="0"/>
                      </a:rPr>
                      <m:t>(</m:t>
                    </m:r>
                    <m:r>
                      <a:rPr lang="en-US" altLang="zh-CN" sz="1400" b="0" i="1" dirty="0" smtClean="0">
                        <a:solidFill>
                          <a:srgbClr val="00B0F0"/>
                        </a:solidFill>
                        <a:latin typeface="Cambria Math" panose="02040503050406030204" pitchFamily="18" charset="0"/>
                      </a:rPr>
                      <m:t>𝑠</m:t>
                    </m:r>
                    <m:r>
                      <a:rPr lang="en-US" altLang="zh-CN" sz="1400" b="0" i="1" dirty="0" smtClean="0">
                        <a:solidFill>
                          <a:srgbClr val="00B0F0"/>
                        </a:solidFill>
                        <a:latin typeface="Cambria Math" panose="02040503050406030204" pitchFamily="18" charset="0"/>
                      </a:rPr>
                      <m:t>,</m:t>
                    </m:r>
                    <m:r>
                      <a:rPr lang="en-US" altLang="zh-CN" sz="1400" b="0" i="1" dirty="0" smtClean="0">
                        <a:solidFill>
                          <a:srgbClr val="00B0F0"/>
                        </a:solidFill>
                        <a:latin typeface="Cambria Math" panose="02040503050406030204" pitchFamily="18" charset="0"/>
                      </a:rPr>
                      <m:t>𝑎</m:t>
                    </m:r>
                    <m:r>
                      <a:rPr lang="en-US" altLang="zh-CN" sz="1400" b="0" i="1" dirty="0" smtClean="0">
                        <a:solidFill>
                          <a:srgbClr val="00B0F0"/>
                        </a:solidFill>
                        <a:latin typeface="Cambria Math" panose="02040503050406030204" pitchFamily="18" charset="0"/>
                      </a:rPr>
                      <m:t>,</m:t>
                    </m:r>
                    <m:sSup>
                      <m:sSupPr>
                        <m:ctrlPr>
                          <a:rPr lang="en-US" altLang="zh-CN" sz="1400" b="0" i="1" dirty="0" smtClean="0">
                            <a:solidFill>
                              <a:srgbClr val="00B0F0"/>
                            </a:solidFill>
                            <a:latin typeface="Cambria Math" panose="02040503050406030204" pitchFamily="18" charset="0"/>
                          </a:rPr>
                        </m:ctrlPr>
                      </m:sSupPr>
                      <m:e>
                        <m:r>
                          <a:rPr lang="en-US" altLang="zh-CN" sz="1400" b="0" i="1" dirty="0" smtClean="0">
                            <a:solidFill>
                              <a:srgbClr val="00B0F0"/>
                            </a:solidFill>
                            <a:latin typeface="Cambria Math" panose="02040503050406030204" pitchFamily="18" charset="0"/>
                          </a:rPr>
                          <m:t>𝑠</m:t>
                        </m:r>
                      </m:e>
                      <m:sup>
                        <m:r>
                          <a:rPr lang="en-US" altLang="zh-CN" sz="1400" b="0" i="1" dirty="0" smtClean="0">
                            <a:solidFill>
                              <a:srgbClr val="00B0F0"/>
                            </a:solidFill>
                            <a:latin typeface="Cambria Math" panose="02040503050406030204" pitchFamily="18" charset="0"/>
                          </a:rPr>
                          <m:t>′</m:t>
                        </m:r>
                      </m:sup>
                    </m:sSup>
                    <m:r>
                      <a:rPr lang="en-US" altLang="zh-CN" sz="1400" b="0" i="1" dirty="0" smtClean="0">
                        <a:solidFill>
                          <a:srgbClr val="00B0F0"/>
                        </a:solidFill>
                        <a:latin typeface="Cambria Math" panose="02040503050406030204" pitchFamily="18" charset="0"/>
                      </a:rPr>
                      <m:t>)</m:t>
                    </m:r>
                  </m:oMath>
                </a14:m>
                <a:r>
                  <a:rPr lang="zh-CN" altLang="en-US" sz="1400" dirty="0">
                    <a:solidFill>
                      <a:srgbClr val="00B0F0"/>
                    </a:solidFill>
                  </a:rPr>
                  <a:t>上计算时序差分目标</a:t>
                </a:r>
              </a:p>
            </p:txBody>
          </p:sp>
        </mc:Choice>
        <mc:Fallback xmlns="">
          <p:sp>
            <p:nvSpPr>
              <p:cNvPr id="15" name="文本框 14">
                <a:extLst>
                  <a:ext uri="{FF2B5EF4-FFF2-40B4-BE49-F238E27FC236}">
                    <a16:creationId xmlns:a16="http://schemas.microsoft.com/office/drawing/2014/main" id="{404892CD-FEE7-AE39-0F59-02D366B14EA8}"/>
                  </a:ext>
                </a:extLst>
              </p:cNvPr>
              <p:cNvSpPr txBox="1">
                <a:spLocks noRot="1" noChangeAspect="1" noMove="1" noResize="1" noEditPoints="1" noAdjustHandles="1" noChangeArrowheads="1" noChangeShapeType="1" noTextEdit="1"/>
              </p:cNvSpPr>
              <p:nvPr/>
            </p:nvSpPr>
            <p:spPr>
              <a:xfrm flipH="1">
                <a:off x="6281251" y="4019878"/>
                <a:ext cx="1824522" cy="523220"/>
              </a:xfrm>
              <a:prstGeom prst="rect">
                <a:avLst/>
              </a:prstGeom>
              <a:blipFill>
                <a:blip r:embed="rId7"/>
                <a:stretch>
                  <a:fillRect t="-1163" b="-1162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D27234B2-A1D8-5DC6-C880-E448D5658285}"/>
              </a:ext>
            </a:extLst>
          </p:cNvPr>
          <p:cNvCxnSpPr>
            <a:cxnSpLocks/>
          </p:cNvCxnSpPr>
          <p:nvPr/>
        </p:nvCxnSpPr>
        <p:spPr>
          <a:xfrm flipV="1">
            <a:off x="7055147" y="3884308"/>
            <a:ext cx="0" cy="1542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8DF1786-512E-5CD3-5A29-B268D1BB1ACA}"/>
                  </a:ext>
                </a:extLst>
              </p:cNvPr>
              <p:cNvSpPr txBox="1"/>
              <p:nvPr/>
            </p:nvSpPr>
            <p:spPr>
              <a:xfrm flipH="1">
                <a:off x="2978027" y="4019878"/>
                <a:ext cx="1593968" cy="523220"/>
              </a:xfrm>
              <a:prstGeom prst="rect">
                <a:avLst/>
              </a:prstGeom>
              <a:noFill/>
            </p:spPr>
            <p:txBody>
              <a:bodyPr wrap="square" rtlCol="0">
                <a:spAutoFit/>
              </a:bodyPr>
              <a:lstStyle/>
              <a:p>
                <a:pPr algn="ctr"/>
                <a:r>
                  <a:rPr lang="zh-CN" altLang="en-US" sz="1400" dirty="0">
                    <a:solidFill>
                      <a:srgbClr val="00B0F0"/>
                    </a:solidFill>
                  </a:rPr>
                  <a:t>新的学习策略</a:t>
                </a:r>
                <a14:m>
                  <m:oMath xmlns:m="http://schemas.openxmlformats.org/officeDocument/2006/math">
                    <m:r>
                      <a:rPr lang="en-US" altLang="zh-CN" sz="1400" b="0" i="1" smtClean="0">
                        <a:solidFill>
                          <a:srgbClr val="00B0F0"/>
                        </a:solidFill>
                        <a:latin typeface="Cambria Math" panose="02040503050406030204" pitchFamily="18" charset="0"/>
                        <a:ea typeface="阿里巴巴普惠体 R" panose="00020600040101010101" pitchFamily="18" charset="-122"/>
                        <a:cs typeface="阿里巴巴普惠体 R" panose="00020600040101010101" pitchFamily="18" charset="-122"/>
                      </a:rPr>
                      <m:t>𝜇</m:t>
                    </m:r>
                  </m:oMath>
                </a14:m>
                <a:r>
                  <a:rPr lang="zh-CN" altLang="en-US" sz="1400" dirty="0">
                    <a:solidFill>
                      <a:srgbClr val="00B0F0"/>
                    </a:solidFill>
                  </a:rPr>
                  <a:t>的数据</a:t>
                </a:r>
                <a:r>
                  <a:rPr lang="en-US" altLang="zh-CN" sz="1400" dirty="0">
                    <a:solidFill>
                      <a:srgbClr val="00B0F0"/>
                    </a:solidFill>
                  </a:rPr>
                  <a:t>Q</a:t>
                </a:r>
                <a:r>
                  <a:rPr lang="zh-CN" altLang="en-US" sz="1400" dirty="0">
                    <a:solidFill>
                      <a:srgbClr val="00B0F0"/>
                    </a:solidFill>
                  </a:rPr>
                  <a:t>价值</a:t>
                </a:r>
              </a:p>
            </p:txBody>
          </p:sp>
        </mc:Choice>
        <mc:Fallback xmlns="">
          <p:sp>
            <p:nvSpPr>
              <p:cNvPr id="22" name="文本框 21">
                <a:extLst>
                  <a:ext uri="{FF2B5EF4-FFF2-40B4-BE49-F238E27FC236}">
                    <a16:creationId xmlns:a16="http://schemas.microsoft.com/office/drawing/2014/main" id="{08DF1786-512E-5CD3-5A29-B268D1BB1ACA}"/>
                  </a:ext>
                </a:extLst>
              </p:cNvPr>
              <p:cNvSpPr txBox="1">
                <a:spLocks noRot="1" noChangeAspect="1" noMove="1" noResize="1" noEditPoints="1" noAdjustHandles="1" noChangeArrowheads="1" noChangeShapeType="1" noTextEdit="1"/>
              </p:cNvSpPr>
              <p:nvPr/>
            </p:nvSpPr>
            <p:spPr>
              <a:xfrm flipH="1">
                <a:off x="2978027" y="4019878"/>
                <a:ext cx="1593968" cy="523220"/>
              </a:xfrm>
              <a:prstGeom prst="rect">
                <a:avLst/>
              </a:prstGeom>
              <a:blipFill>
                <a:blip r:embed="rId8"/>
                <a:stretch>
                  <a:fillRect t="-1163" b="-11628"/>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D52137BC-CD29-7409-B9C4-8414A39D782F}"/>
              </a:ext>
            </a:extLst>
          </p:cNvPr>
          <p:cNvCxnSpPr>
            <a:cxnSpLocks/>
          </p:cNvCxnSpPr>
          <p:nvPr/>
        </p:nvCxnSpPr>
        <p:spPr>
          <a:xfrm flipV="1">
            <a:off x="3636646" y="3429000"/>
            <a:ext cx="0" cy="6095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文本框 23">
            <a:extLst>
              <a:ext uri="{FF2B5EF4-FFF2-40B4-BE49-F238E27FC236}">
                <a16:creationId xmlns:a16="http://schemas.microsoft.com/office/drawing/2014/main" id="{A50805CF-7C1C-619B-8DCB-0B982E171A94}"/>
              </a:ext>
            </a:extLst>
          </p:cNvPr>
          <p:cNvSpPr txBox="1"/>
          <p:nvPr/>
        </p:nvSpPr>
        <p:spPr>
          <a:xfrm flipH="1">
            <a:off x="4951993" y="2439006"/>
            <a:ext cx="1824522" cy="523220"/>
          </a:xfrm>
          <a:prstGeom prst="rect">
            <a:avLst/>
          </a:prstGeom>
          <a:noFill/>
        </p:spPr>
        <p:txBody>
          <a:bodyPr wrap="square" rtlCol="0">
            <a:spAutoFit/>
          </a:bodyPr>
          <a:lstStyle/>
          <a:p>
            <a:pPr algn="ctr"/>
            <a:r>
              <a:rPr lang="zh-CN" altLang="en-US" sz="1400" dirty="0">
                <a:solidFill>
                  <a:srgbClr val="00B0F0"/>
                </a:solidFill>
              </a:rPr>
              <a:t>排除在数据支撑范围内的</a:t>
            </a:r>
            <a:r>
              <a:rPr lang="en-US" altLang="zh-CN" sz="1400" dirty="0">
                <a:solidFill>
                  <a:srgbClr val="00B0F0"/>
                </a:solidFill>
              </a:rPr>
              <a:t>Q</a:t>
            </a:r>
            <a:r>
              <a:rPr lang="zh-CN" altLang="en-US" sz="1400" dirty="0">
                <a:solidFill>
                  <a:srgbClr val="00B0F0"/>
                </a:solidFill>
              </a:rPr>
              <a:t>价值惩罚</a:t>
            </a:r>
          </a:p>
        </p:txBody>
      </p:sp>
      <p:cxnSp>
        <p:nvCxnSpPr>
          <p:cNvPr id="25" name="直接箭头连接符 24">
            <a:extLst>
              <a:ext uri="{FF2B5EF4-FFF2-40B4-BE49-F238E27FC236}">
                <a16:creationId xmlns:a16="http://schemas.microsoft.com/office/drawing/2014/main" id="{4E80DBFF-4CA1-0D16-AE34-CAEDFB192131}"/>
              </a:ext>
            </a:extLst>
          </p:cNvPr>
          <p:cNvCxnSpPr>
            <a:cxnSpLocks/>
          </p:cNvCxnSpPr>
          <p:nvPr/>
        </p:nvCxnSpPr>
        <p:spPr>
          <a:xfrm>
            <a:off x="5816376" y="2954540"/>
            <a:ext cx="0" cy="2172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6" name="内容占位符 2">
                <a:extLst>
                  <a:ext uri="{FF2B5EF4-FFF2-40B4-BE49-F238E27FC236}">
                    <a16:creationId xmlns:a16="http://schemas.microsoft.com/office/drawing/2014/main" id="{48608F14-455F-32E1-FDEF-8CF4B32E38D9}"/>
                  </a:ext>
                </a:extLst>
              </p:cNvPr>
              <p:cNvSpPr txBox="1">
                <a:spLocks/>
              </p:cNvSpPr>
              <p:nvPr/>
            </p:nvSpPr>
            <p:spPr>
              <a:xfrm>
                <a:off x="502442" y="4606181"/>
                <a:ext cx="8137922" cy="432892"/>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a:t>
                </a:r>
                <a14:m>
                  <m:oMath xmlns:m="http://schemas.openxmlformats.org/officeDocument/2006/math">
                    <m:r>
                      <m:rPr>
                        <m:sty m:val="p"/>
                      </m:rP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max</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操作来估计当前的学习策略</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r>
                      <a:rPr lang="zh-CN" altLang="en-US" i="1">
                        <a:latin typeface="Cambria Math" panose="02040503050406030204" pitchFamily="18" charset="0"/>
                        <a:ea typeface="阿里巴巴普惠体 R" panose="00020600040101010101" pitchFamily="18" charset="-122"/>
                        <a:cs typeface="阿里巴巴普惠体 R" panose="00020600040101010101" pitchFamily="18" charset="-122"/>
                      </a:rPr>
                      <m:t>，</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为了增加覆盖度，加上正则</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6" name="内容占位符 2">
                <a:extLst>
                  <a:ext uri="{FF2B5EF4-FFF2-40B4-BE49-F238E27FC236}">
                    <a16:creationId xmlns:a16="http://schemas.microsoft.com/office/drawing/2014/main" id="{48608F14-455F-32E1-FDEF-8CF4B32E38D9}"/>
                  </a:ext>
                </a:extLst>
              </p:cNvPr>
              <p:cNvSpPr txBox="1">
                <a:spLocks noRot="1" noChangeAspect="1" noMove="1" noResize="1" noEditPoints="1" noAdjustHandles="1" noChangeArrowheads="1" noChangeShapeType="1" noTextEdit="1"/>
              </p:cNvSpPr>
              <p:nvPr/>
            </p:nvSpPr>
            <p:spPr>
              <a:xfrm>
                <a:off x="502442" y="4606181"/>
                <a:ext cx="8137922" cy="432892"/>
              </a:xfrm>
              <a:prstGeom prst="rect">
                <a:avLst/>
              </a:prstGeom>
              <a:blipFill>
                <a:blip r:embed="rId9"/>
                <a:stretch>
                  <a:fillRect l="-449" t="-8451" r="-824" b="-16901"/>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FFC78AD1-6746-CE05-465E-FD68E44B0EE7}"/>
              </a:ext>
            </a:extLst>
          </p:cNvPr>
          <p:cNvPicPr>
            <a:picLocks noChangeAspect="1"/>
          </p:cNvPicPr>
          <p:nvPr/>
        </p:nvPicPr>
        <p:blipFill>
          <a:blip r:embed="rId10"/>
          <a:stretch>
            <a:fillRect/>
          </a:stretch>
        </p:blipFill>
        <p:spPr>
          <a:xfrm>
            <a:off x="894956" y="5064790"/>
            <a:ext cx="7846387" cy="1065709"/>
          </a:xfrm>
          <a:prstGeom prst="rect">
            <a:avLst/>
          </a:prstGeom>
        </p:spPr>
      </p:pic>
    </p:spTree>
    <p:custDataLst>
      <p:tags r:id="rId1"/>
    </p:custDataLst>
    <p:extLst>
      <p:ext uri="{BB962C8B-B14F-4D97-AF65-F5344CB8AC3E}">
        <p14:creationId xmlns:p14="http://schemas.microsoft.com/office/powerpoint/2010/main" val="402566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CQL</a:t>
            </a:r>
            <a:r>
              <a:rPr lang="zh-CN" altLang="en-US" dirty="0"/>
              <a:t>：保守</a:t>
            </a:r>
            <a:r>
              <a:rPr lang="en-US" altLang="zh-CN" dirty="0"/>
              <a:t>Q</a:t>
            </a:r>
            <a:r>
              <a:rPr lang="zh-CN" altLang="en-US" dirty="0"/>
              <a:t>学习</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603777" cy="206381"/>
          </a:xfrm>
        </p:spPr>
        <p:txBody>
          <a:bodyPr/>
          <a:lstStyle/>
          <a:p>
            <a:r>
              <a:rPr lang="en-US" altLang="zh-CN" dirty="0" err="1"/>
              <a:t>Aviral</a:t>
            </a:r>
            <a:r>
              <a:rPr lang="en-US" altLang="zh-CN" dirty="0"/>
              <a:t> Kumar, </a:t>
            </a:r>
            <a:r>
              <a:rPr lang="en-US" altLang="zh-CN" dirty="0" err="1"/>
              <a:t>Aurick</a:t>
            </a:r>
            <a:r>
              <a:rPr lang="en-US" altLang="zh-CN" dirty="0"/>
              <a:t> Zhou, George Tucker, and Sergey Levine. Conservative q-learning for offline reinforcement learning. </a:t>
            </a:r>
            <a:r>
              <a:rPr lang="en-US" altLang="zh-CN" dirty="0" err="1"/>
              <a:t>NeuIPS</a:t>
            </a:r>
            <a:r>
              <a:rPr lang="en-US" altLang="zh-CN" dirty="0"/>
              <a:t> 2020.</a:t>
            </a:r>
          </a:p>
        </p:txBody>
      </p:sp>
      <p:sp>
        <p:nvSpPr>
          <p:cNvPr id="11" name="页脚占位符 4">
            <a:extLst>
              <a:ext uri="{FF2B5EF4-FFF2-40B4-BE49-F238E27FC236}">
                <a16:creationId xmlns:a16="http://schemas.microsoft.com/office/drawing/2014/main" id="{8D4CECC7-6795-7D1D-6CDE-0346DD733BBC}"/>
              </a:ext>
            </a:extLst>
          </p:cNvPr>
          <p:cNvSpPr txBox="1">
            <a:spLocks/>
          </p:cNvSpPr>
          <p:nvPr/>
        </p:nvSpPr>
        <p:spPr>
          <a:xfrm>
            <a:off x="5247268" y="6465443"/>
            <a:ext cx="4603777"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t>https://sites.google.com/view/cql-offline-rl</a:t>
            </a:r>
          </a:p>
        </p:txBody>
      </p:sp>
      <mc:AlternateContent xmlns:mc="http://schemas.openxmlformats.org/markup-compatibility/2006" xmlns:a14="http://schemas.microsoft.com/office/drawing/2010/main">
        <mc:Choice Requires="a14">
          <p:sp>
            <p:nvSpPr>
              <p:cNvPr id="26" name="内容占位符 2">
                <a:extLst>
                  <a:ext uri="{FF2B5EF4-FFF2-40B4-BE49-F238E27FC236}">
                    <a16:creationId xmlns:a16="http://schemas.microsoft.com/office/drawing/2014/main" id="{48608F14-455F-32E1-FDEF-8CF4B32E38D9}"/>
                  </a:ext>
                </a:extLst>
              </p:cNvPr>
              <p:cNvSpPr txBox="1">
                <a:spLocks/>
              </p:cNvSpPr>
              <p:nvPr/>
            </p:nvSpPr>
            <p:spPr>
              <a:xfrm>
                <a:off x="502442" y="2354685"/>
                <a:ext cx="8137922" cy="432892"/>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经验上使用</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r>
                      <a:rPr lang="zh-CN" altLang="en-US" i="1">
                        <a:latin typeface="Cambria Math" panose="02040503050406030204" pitchFamily="18" charset="0"/>
                        <a:ea typeface="阿里巴巴普惠体 R" panose="00020600040101010101" pitchFamily="18" charset="-122"/>
                        <a:cs typeface="阿里巴巴普惠体 R" panose="00020600040101010101" pitchFamily="18" charset="-122"/>
                      </a:rPr>
                      <m:t>和</m:t>
                    </m:r>
                  </m:oMath>
                </a14:m>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均匀分布直接的</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KL</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散度作为正则项的实现</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6" name="内容占位符 2">
                <a:extLst>
                  <a:ext uri="{FF2B5EF4-FFF2-40B4-BE49-F238E27FC236}">
                    <a16:creationId xmlns:a16="http://schemas.microsoft.com/office/drawing/2014/main" id="{48608F14-455F-32E1-FDEF-8CF4B32E38D9}"/>
                  </a:ext>
                </a:extLst>
              </p:cNvPr>
              <p:cNvSpPr txBox="1">
                <a:spLocks noRot="1" noChangeAspect="1" noMove="1" noResize="1" noEditPoints="1" noAdjustHandles="1" noChangeArrowheads="1" noChangeShapeType="1" noTextEdit="1"/>
              </p:cNvSpPr>
              <p:nvPr/>
            </p:nvSpPr>
            <p:spPr>
              <a:xfrm>
                <a:off x="502442" y="2354685"/>
                <a:ext cx="8137922" cy="432892"/>
              </a:xfrm>
              <a:prstGeom prst="rect">
                <a:avLst/>
              </a:prstGeom>
              <a:blipFill>
                <a:blip r:embed="rId6"/>
                <a:stretch>
                  <a:fillRect l="-449" t="-7042" b="-16901"/>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FFC78AD1-6746-CE05-465E-FD68E44B0EE7}"/>
              </a:ext>
            </a:extLst>
          </p:cNvPr>
          <p:cNvPicPr>
            <a:picLocks noChangeAspect="1"/>
          </p:cNvPicPr>
          <p:nvPr/>
        </p:nvPicPr>
        <p:blipFill>
          <a:blip r:embed="rId7"/>
          <a:stretch>
            <a:fillRect/>
          </a:stretch>
        </p:blipFill>
        <p:spPr>
          <a:xfrm>
            <a:off x="894956" y="1217133"/>
            <a:ext cx="7846387" cy="1065709"/>
          </a:xfrm>
          <a:prstGeom prst="rect">
            <a:avLst/>
          </a:prstGeom>
        </p:spPr>
      </p:pic>
      <p:graphicFrame>
        <p:nvGraphicFramePr>
          <p:cNvPr id="17" name="对象 16">
            <a:extLst>
              <a:ext uri="{FF2B5EF4-FFF2-40B4-BE49-F238E27FC236}">
                <a16:creationId xmlns:a16="http://schemas.microsoft.com/office/drawing/2014/main" id="{8A18DF62-2D96-8F97-CE4B-F26AE19FECA9}"/>
              </a:ext>
            </a:extLst>
          </p:cNvPr>
          <p:cNvGraphicFramePr>
            <a:graphicFrameLocks noChangeAspect="1"/>
          </p:cNvGraphicFramePr>
          <p:nvPr>
            <p:extLst>
              <p:ext uri="{D42A27DB-BD31-4B8C-83A1-F6EECF244321}">
                <p14:modId xmlns:p14="http://schemas.microsoft.com/office/powerpoint/2010/main" val="2654145320"/>
              </p:ext>
            </p:extLst>
          </p:nvPr>
        </p:nvGraphicFramePr>
        <p:xfrm>
          <a:off x="3241675" y="2838450"/>
          <a:ext cx="2763838" cy="295275"/>
        </p:xfrm>
        <a:graphic>
          <a:graphicData uri="http://schemas.openxmlformats.org/presentationml/2006/ole">
            <mc:AlternateContent xmlns:mc="http://schemas.openxmlformats.org/markup-compatibility/2006">
              <mc:Choice xmlns:v="urn:schemas-microsoft-com:vml" Requires="v">
                <p:oleObj spid="_x0000_s17424" name="Formula" r:id="rId8" imgW="1570320" imgH="169920" progId="Equation.Ribbit">
                  <p:embed/>
                </p:oleObj>
              </mc:Choice>
              <mc:Fallback>
                <p:oleObj name="Formula" r:id="rId8" imgW="1570320" imgH="169920" progId="Equation.Ribbit">
                  <p:embed/>
                  <p:pic>
                    <p:nvPicPr>
                      <p:cNvPr id="17" name="对象 16">
                        <a:extLst>
                          <a:ext uri="{FF2B5EF4-FFF2-40B4-BE49-F238E27FC236}">
                            <a16:creationId xmlns:a16="http://schemas.microsoft.com/office/drawing/2014/main" id="{8A18DF62-2D96-8F97-CE4B-F26AE19FECA9}"/>
                          </a:ext>
                        </a:extLst>
                      </p:cNvPr>
                      <p:cNvPicPr/>
                      <p:nvPr/>
                    </p:nvPicPr>
                    <p:blipFill>
                      <a:blip r:embed="rId9"/>
                      <a:stretch>
                        <a:fillRect/>
                      </a:stretch>
                    </p:blipFill>
                    <p:spPr>
                      <a:xfrm>
                        <a:off x="3241675" y="2838450"/>
                        <a:ext cx="2763838" cy="295275"/>
                      </a:xfrm>
                      <a:prstGeom prst="rect">
                        <a:avLst/>
                      </a:prstGeom>
                    </p:spPr>
                  </p:pic>
                </p:oleObj>
              </mc:Fallback>
            </mc:AlternateContent>
          </a:graphicData>
        </a:graphic>
      </p:graphicFrame>
      <p:grpSp>
        <p:nvGrpSpPr>
          <p:cNvPr id="20" name="组合 19">
            <a:extLst>
              <a:ext uri="{FF2B5EF4-FFF2-40B4-BE49-F238E27FC236}">
                <a16:creationId xmlns:a16="http://schemas.microsoft.com/office/drawing/2014/main" id="{E91A7225-153D-4CA1-ABDD-6BB3ED626CF5}"/>
              </a:ext>
            </a:extLst>
          </p:cNvPr>
          <p:cNvGrpSpPr/>
          <p:nvPr/>
        </p:nvGrpSpPr>
        <p:grpSpPr>
          <a:xfrm>
            <a:off x="3827033" y="3533192"/>
            <a:ext cx="4682093" cy="2373217"/>
            <a:chOff x="2793076" y="3706478"/>
            <a:chExt cx="5616524" cy="2846853"/>
          </a:xfrm>
        </p:grpSpPr>
        <p:pic>
          <p:nvPicPr>
            <p:cNvPr id="21" name="图片 20">
              <a:extLst>
                <a:ext uri="{FF2B5EF4-FFF2-40B4-BE49-F238E27FC236}">
                  <a16:creationId xmlns:a16="http://schemas.microsoft.com/office/drawing/2014/main" id="{2F03BFC0-FC26-78D6-21E2-9F46B54F82D9}"/>
                </a:ext>
              </a:extLst>
            </p:cNvPr>
            <p:cNvPicPr>
              <a:picLocks noChangeAspect="1"/>
            </p:cNvPicPr>
            <p:nvPr/>
          </p:nvPicPr>
          <p:blipFill>
            <a:blip r:embed="rId10"/>
            <a:stretch>
              <a:fillRect/>
            </a:stretch>
          </p:blipFill>
          <p:spPr>
            <a:xfrm>
              <a:off x="2793076" y="3706478"/>
              <a:ext cx="5616524" cy="2846853"/>
            </a:xfrm>
            <a:prstGeom prst="rect">
              <a:avLst/>
            </a:prstGeom>
          </p:spPr>
        </p:pic>
        <p:graphicFrame>
          <p:nvGraphicFramePr>
            <p:cNvPr id="28" name="对象 27">
              <a:extLst>
                <a:ext uri="{FF2B5EF4-FFF2-40B4-BE49-F238E27FC236}">
                  <a16:creationId xmlns:a16="http://schemas.microsoft.com/office/drawing/2014/main" id="{B11F5CBA-9A36-D262-8055-7D6F3B340901}"/>
                </a:ext>
              </a:extLst>
            </p:cNvPr>
            <p:cNvGraphicFramePr>
              <a:graphicFrameLocks noChangeAspect="1"/>
            </p:cNvGraphicFramePr>
            <p:nvPr/>
          </p:nvGraphicFramePr>
          <p:xfrm>
            <a:off x="3381374" y="6001204"/>
            <a:ext cx="4963433" cy="292610"/>
          </p:xfrm>
          <a:graphic>
            <a:graphicData uri="http://schemas.openxmlformats.org/presentationml/2006/ole">
              <mc:AlternateContent xmlns:mc="http://schemas.openxmlformats.org/markup-compatibility/2006">
                <mc:Choice xmlns:v="urn:schemas-microsoft-com:vml" Requires="v">
                  <p:oleObj spid="_x0000_s17425" name="Formula" r:id="rId11" imgW="3273480" imgH="195120" progId="Equation.Ribbit">
                    <p:embed/>
                  </p:oleObj>
                </mc:Choice>
                <mc:Fallback>
                  <p:oleObj name="Formula" r:id="rId11" imgW="3273480" imgH="195120" progId="Equation.Ribbit">
                    <p:embed/>
                    <p:pic>
                      <p:nvPicPr>
                        <p:cNvPr id="28" name="对象 27">
                          <a:extLst>
                            <a:ext uri="{FF2B5EF4-FFF2-40B4-BE49-F238E27FC236}">
                              <a16:creationId xmlns:a16="http://schemas.microsoft.com/office/drawing/2014/main" id="{B11F5CBA-9A36-D262-8055-7D6F3B340901}"/>
                            </a:ext>
                          </a:extLst>
                        </p:cNvPr>
                        <p:cNvPicPr/>
                        <p:nvPr/>
                      </p:nvPicPr>
                      <p:blipFill>
                        <a:blip r:embed="rId12"/>
                        <a:stretch>
                          <a:fillRect/>
                        </a:stretch>
                      </p:blipFill>
                      <p:spPr>
                        <a:xfrm>
                          <a:off x="3381374" y="6001204"/>
                          <a:ext cx="4963433" cy="292610"/>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29" name="内容占位符 2">
                <a:extLst>
                  <a:ext uri="{FF2B5EF4-FFF2-40B4-BE49-F238E27FC236}">
                    <a16:creationId xmlns:a16="http://schemas.microsoft.com/office/drawing/2014/main" id="{DC28ED74-E8A2-EB8E-BE70-710A30CE876A}"/>
                  </a:ext>
                </a:extLst>
              </p:cNvPr>
              <p:cNvSpPr txBox="1">
                <a:spLocks/>
              </p:cNvSpPr>
              <p:nvPr/>
            </p:nvSpPr>
            <p:spPr>
              <a:xfrm>
                <a:off x="502442" y="3528881"/>
                <a:ext cx="2925003" cy="2361748"/>
              </a:xfrm>
              <a:prstGeom prst="rect">
                <a:avLst/>
              </a:prstGeom>
            </p:spPr>
            <p:txBody>
              <a:bodyPr vert="horz" lIns="91440" tIns="45720" rIns="91440" bIns="45720" rtlCol="0">
                <a:normAutofit lnSpcReduction="10000"/>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CQL</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可以直接做基于价值函数的训练</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如果需要做策略训练，则在训练价值函数</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Q</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的同时，使用</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Soft AC</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算法训练出策略</a:t>
                </a:r>
                <a14:m>
                  <m:oMath xmlns:m="http://schemas.openxmlformats.org/officeDocument/2006/math">
                    <m:r>
                      <a:rPr lang="en-US" altLang="zh-CN"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oMath>
                </a14:m>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mc:Choice>
        <mc:Fallback xmlns="">
          <p:sp>
            <p:nvSpPr>
              <p:cNvPr id="29" name="内容占位符 2">
                <a:extLst>
                  <a:ext uri="{FF2B5EF4-FFF2-40B4-BE49-F238E27FC236}">
                    <a16:creationId xmlns:a16="http://schemas.microsoft.com/office/drawing/2014/main" id="{DC28ED74-E8A2-EB8E-BE70-710A30CE876A}"/>
                  </a:ext>
                </a:extLst>
              </p:cNvPr>
              <p:cNvSpPr txBox="1">
                <a:spLocks noRot="1" noChangeAspect="1" noMove="1" noResize="1" noEditPoints="1" noAdjustHandles="1" noChangeArrowheads="1" noChangeShapeType="1" noTextEdit="1"/>
              </p:cNvSpPr>
              <p:nvPr/>
            </p:nvSpPr>
            <p:spPr>
              <a:xfrm>
                <a:off x="502442" y="3528881"/>
                <a:ext cx="2925003" cy="2361748"/>
              </a:xfrm>
              <a:prstGeom prst="rect">
                <a:avLst/>
              </a:prstGeom>
              <a:blipFill>
                <a:blip r:embed="rId13"/>
                <a:stretch>
                  <a:fillRect l="-1250" t="-2842" r="-5208" b="-775"/>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0AB73C1B-62D4-CC40-9F19-894E937F7413}"/>
              </a:ext>
            </a:extLst>
          </p:cNvPr>
          <p:cNvSpPr/>
          <p:nvPr/>
        </p:nvSpPr>
        <p:spPr>
          <a:xfrm>
            <a:off x="3427445" y="5048990"/>
            <a:ext cx="359138" cy="177891"/>
          </a:xfrm>
          <a:prstGeom prst="rightArrow">
            <a:avLst>
              <a:gd name="adj1" fmla="val 39809"/>
              <a:gd name="adj2" fmla="val 80573"/>
            </a:avLst>
          </a:prstGeom>
          <a:solidFill>
            <a:srgbClr val="00B0F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416270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38" y="475200"/>
            <a:ext cx="8137922" cy="553500"/>
          </a:xfrm>
        </p:spPr>
        <p:txBody>
          <a:bodyPr/>
          <a:lstStyle/>
          <a:p>
            <a:r>
              <a:rPr lang="zh-CN" altLang="en-US" dirty="0"/>
              <a:t>课程大纲</a:t>
            </a:r>
            <a:endParaRPr lang="zh-CN" altLang="en-US" dirty="0">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1" i="0" u="none" strike="noStrike" kern="1200" cap="none" spc="0" normalizeH="0" baseline="0" noProof="0" smtClean="0">
                <a:ln>
                  <a:noFill/>
                </a:ln>
                <a:solidFill>
                  <a:srgbClr val="17ABE3"/>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1" i="0" u="none" strike="noStrike" kern="1200" cap="none" spc="0" normalizeH="0" baseline="0" noProof="0" dirty="0">
              <a:ln>
                <a:noFill/>
              </a:ln>
              <a:solidFill>
                <a:srgbClr val="17ABE3"/>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1" name="矩形 10">
            <a:extLst>
              <a:ext uri="{FF2B5EF4-FFF2-40B4-BE49-F238E27FC236}">
                <a16:creationId xmlns:a16="http://schemas.microsoft.com/office/drawing/2014/main" id="{C4296DFD-E508-42FA-958A-3E7E11E25FD0}"/>
              </a:ext>
            </a:extLst>
          </p:cNvPr>
          <p:cNvSpPr/>
          <p:nvPr/>
        </p:nvSpPr>
        <p:spPr>
          <a:xfrm>
            <a:off x="4574342" y="1375401"/>
            <a:ext cx="4107305" cy="44716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阿里巴巴普惠体 R" panose="00020600040101010101"/>
              <a:cs typeface="+mn-cs"/>
            </a:endParaRPr>
          </a:p>
        </p:txBody>
      </p:sp>
      <p:sp>
        <p:nvSpPr>
          <p:cNvPr id="12" name="矩形 11">
            <a:extLst>
              <a:ext uri="{FF2B5EF4-FFF2-40B4-BE49-F238E27FC236}">
                <a16:creationId xmlns:a16="http://schemas.microsoft.com/office/drawing/2014/main" id="{41524147-056F-43D7-83E9-6329A912AA9F}"/>
              </a:ext>
            </a:extLst>
          </p:cNvPr>
          <p:cNvSpPr/>
          <p:nvPr/>
        </p:nvSpPr>
        <p:spPr>
          <a:xfrm>
            <a:off x="389744" y="1375401"/>
            <a:ext cx="4107305" cy="4471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阿里巴巴普惠体 R" panose="00020600040101010101"/>
              <a:cs typeface="+mn-cs"/>
            </a:endParaRPr>
          </a:p>
        </p:txBody>
      </p:sp>
      <p:sp>
        <p:nvSpPr>
          <p:cNvPr id="13" name="内容占位符 3">
            <a:extLst>
              <a:ext uri="{FF2B5EF4-FFF2-40B4-BE49-F238E27FC236}">
                <a16:creationId xmlns:a16="http://schemas.microsoft.com/office/drawing/2014/main" id="{35F314D7-0FDD-4D89-AF44-585DD2B76D8D}"/>
              </a:ext>
            </a:extLst>
          </p:cNvPr>
          <p:cNvSpPr txBox="1">
            <a:spLocks/>
          </p:cNvSpPr>
          <p:nvPr/>
        </p:nvSpPr>
        <p:spPr>
          <a:xfrm>
            <a:off x="550129" y="2161303"/>
            <a:ext cx="3886200" cy="3833293"/>
          </a:xfrm>
          <a:prstGeom prst="rect">
            <a:avLst/>
          </a:prstGeom>
        </p:spPr>
        <p:txBody>
          <a:bodyPr>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强化学习、探索与利用</a:t>
            </a:r>
            <a:endParaRPr lang="en-US" altLang="zh-CN" sz="2400" dirty="0">
              <a:solidFill>
                <a:srgbClr val="000000"/>
              </a:solidFill>
              <a:ea typeface="阿里巴巴普惠体 R" panose="00020600040101010101"/>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rPr>
              <a:t>MDP</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和动态规划</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值函数估计</a:t>
            </a:r>
            <a:endParaRPr kumimoji="0" lang="en-US" sz="18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无模型控制方法</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规划与学习</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参数化的值函数和策略</a:t>
            </a:r>
            <a:endParaRPr kumimoji="0" lang="en-US"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深度强化学习价值方法</a:t>
            </a:r>
            <a:endParaRPr lang="en-US" sz="2400" dirty="0">
              <a:solidFill>
                <a:srgbClr val="000000"/>
              </a:solidFill>
              <a:ea typeface="阿里巴巴普惠体 R" panose="00020600040101010101"/>
            </a:endParaRPr>
          </a:p>
          <a:p>
            <a:pPr marL="514350" marR="0" lvl="0" indent="-514350" algn="l" defTabSz="685766" rtl="0" eaLnBrk="1" fontAlgn="auto" latinLnBrk="0" hangingPunct="1">
              <a:lnSpc>
                <a:spcPct val="90000"/>
              </a:lnSpc>
              <a:spcBef>
                <a:spcPts val="750"/>
              </a:spcBef>
              <a:spcAft>
                <a:spcPts val="0"/>
              </a:spcAft>
              <a:buClrTx/>
              <a:buSzTx/>
              <a:buFont typeface="+mj-lt"/>
              <a:buAutoNum type="arabicPeriod"/>
              <a:tabLst/>
              <a:defRPr/>
            </a:pPr>
            <a:r>
              <a:rPr lang="zh-CN" altLang="en-US" sz="2400" dirty="0">
                <a:solidFill>
                  <a:srgbClr val="000000"/>
                </a:solidFill>
                <a:ea typeface="阿里巴巴普惠体 R" panose="00020600040101010101"/>
              </a:rPr>
              <a:t>深度强化学习策略方法</a:t>
            </a:r>
            <a:endParaRPr lang="en-US" altLang="zh-CN" sz="2400" dirty="0">
              <a:solidFill>
                <a:srgbClr val="000000"/>
              </a:solidFill>
              <a:ea typeface="阿里巴巴普惠体 R" panose="00020600040101010101"/>
            </a:endParaRPr>
          </a:p>
        </p:txBody>
      </p:sp>
      <p:sp>
        <p:nvSpPr>
          <p:cNvPr id="14" name="内容占位符 4">
            <a:extLst>
              <a:ext uri="{FF2B5EF4-FFF2-40B4-BE49-F238E27FC236}">
                <a16:creationId xmlns:a16="http://schemas.microsoft.com/office/drawing/2014/main" id="{6D3298F2-5082-4464-B494-69D8F2C400B7}"/>
              </a:ext>
            </a:extLst>
          </p:cNvPr>
          <p:cNvSpPr txBox="1">
            <a:spLocks/>
          </p:cNvSpPr>
          <p:nvPr/>
        </p:nvSpPr>
        <p:spPr>
          <a:xfrm>
            <a:off x="4629150" y="2161303"/>
            <a:ext cx="4190510" cy="3893253"/>
          </a:xfrm>
          <a:prstGeom prst="rect">
            <a:avLst/>
          </a:prstGeom>
        </p:spPr>
        <p:txBody>
          <a:bodyPr>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600" kern="1200">
                <a:solidFill>
                  <a:schemeClr val="tx1"/>
                </a:solidFill>
                <a:latin typeface="阿里巴巴普惠体 R" panose="00020600040101010101" pitchFamily="18" charset="-122"/>
                <a:ea typeface="阿里巴巴普惠体 R" panose="00020600040101010101" pitchFamily="18" charset="-122"/>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阿里巴巴普惠体 R" panose="00020600040101010101" pitchFamily="18" charset="-122"/>
                <a:ea typeface="阿里巴巴普惠体 R" panose="00020600040101010101" pitchFamily="18" charset="-122"/>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00" kern="1200">
                <a:solidFill>
                  <a:schemeClr val="tx1"/>
                </a:solidFill>
                <a:latin typeface="阿里巴巴普惠体 R" panose="00020600040101010101" pitchFamily="18" charset="-122"/>
                <a:ea typeface="阿里巴巴普惠体 R" panose="00020600040101010101" pitchFamily="18"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2400" dirty="0">
                <a:solidFill>
                  <a:srgbClr val="000000"/>
                </a:solidFill>
                <a:ea typeface="阿里巴巴普惠体 R" panose="00020600040101010101"/>
              </a:rPr>
              <a:t>  9. </a:t>
            </a:r>
            <a:r>
              <a:rPr lang="zh-CN" altLang="en-US" sz="2400" dirty="0">
                <a:solidFill>
                  <a:srgbClr val="000000"/>
                </a:solidFill>
                <a:ea typeface="阿里巴巴普惠体 R" panose="00020600040101010101"/>
              </a:rPr>
              <a:t>基于模型的深度强化学习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10. </a:t>
            </a:r>
            <a:r>
              <a:rPr lang="zh-CN" altLang="en-US" sz="2400" dirty="0">
                <a:solidFill>
                  <a:srgbClr val="000000"/>
                </a:solidFill>
                <a:ea typeface="阿里巴巴普惠体 R" panose="00020600040101010101"/>
              </a:rPr>
              <a:t>模仿学习</a:t>
            </a:r>
            <a:endParaRPr lang="en-US" altLang="zh-CN" sz="2400" dirty="0">
              <a:solidFill>
                <a:srgbClr val="000000"/>
              </a:solidFill>
              <a:ea typeface="阿里巴巴普惠体 R" panose="00020600040101010101"/>
            </a:endParaRPr>
          </a:p>
          <a:p>
            <a:pPr marL="0" indent="0">
              <a:buNone/>
              <a:defRPr/>
            </a:pPr>
            <a:r>
              <a:rPr lang="en-US" altLang="zh-CN" sz="2400" dirty="0">
                <a:solidFill>
                  <a:srgbClr val="FF0000"/>
                </a:solidFill>
                <a:ea typeface="阿里巴巴普惠体 R" panose="00020600040101010101"/>
              </a:rPr>
              <a:t>11. </a:t>
            </a:r>
            <a:r>
              <a:rPr lang="zh-CN" altLang="en-US" sz="2400" dirty="0">
                <a:solidFill>
                  <a:srgbClr val="FF0000"/>
                </a:solidFill>
                <a:ea typeface="阿里巴巴普惠体 R" panose="00020600040101010101"/>
              </a:rPr>
              <a:t>离线强化学习</a:t>
            </a:r>
            <a:endParaRPr lang="en-US" altLang="zh-CN" sz="2400" dirty="0">
              <a:solidFill>
                <a:srgbClr val="FF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12. </a:t>
            </a:r>
            <a:r>
              <a:rPr lang="zh-CN" altLang="en-US" sz="2400" dirty="0">
                <a:solidFill>
                  <a:srgbClr val="000000"/>
                </a:solidFill>
                <a:ea typeface="阿里巴巴普惠体 R" panose="00020600040101010101"/>
              </a:rPr>
              <a:t>参数化动作空间</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13. </a:t>
            </a:r>
            <a:r>
              <a:rPr lang="zh-CN" altLang="en-US" sz="2400" dirty="0">
                <a:solidFill>
                  <a:srgbClr val="000000"/>
                </a:solidFill>
                <a:ea typeface="阿里巴巴普惠体 R" panose="00020600040101010101"/>
              </a:rPr>
              <a:t>目标导向的强化学习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sz="2400" dirty="0">
                <a:solidFill>
                  <a:srgbClr val="000000"/>
                </a:solidFill>
                <a:ea typeface="阿里巴巴普惠体 R" panose="00020600040101010101"/>
              </a:rPr>
              <a:t>14. </a:t>
            </a:r>
            <a:r>
              <a:rPr lang="zh-CN" altLang="en-US" sz="2400" dirty="0">
                <a:solidFill>
                  <a:srgbClr val="000000"/>
                </a:solidFill>
                <a:ea typeface="阿里巴巴普惠体 R" panose="00020600040101010101"/>
              </a:rPr>
              <a:t>多智能体强化学习</a:t>
            </a:r>
            <a:endParaRPr lang="en-US" altLang="zh-CN" sz="2400" dirty="0">
              <a:solidFill>
                <a:srgbClr val="000000"/>
              </a:solidFill>
              <a:ea typeface="阿里巴巴普惠体 R" panose="00020600040101010101"/>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rPr>
              <a:t>15. </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强化学习大模型</a:t>
            </a:r>
            <a:endPar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endParaRPr>
          </a:p>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rPr>
              <a:t>16. </a:t>
            </a:r>
            <a:r>
              <a:rPr kumimoji="0" lang="zh-CN" altLang="en-US" sz="2400" b="0" i="0" u="none" strike="noStrike" kern="1200" cap="none" spc="0" normalizeH="0" baseline="0" noProof="0" dirty="0">
                <a:ln>
                  <a:noFill/>
                </a:ln>
                <a:solidFill>
                  <a:srgbClr val="000000"/>
                </a:solidFill>
                <a:effectLst/>
                <a:uLnTx/>
                <a:uFillTx/>
                <a:ea typeface="阿里巴巴普惠体 R" panose="00020600040101010101"/>
                <a:cs typeface="+mn-cs"/>
              </a:rPr>
              <a:t>技术交流与回顾</a:t>
            </a:r>
            <a:endParaRPr kumimoji="0" lang="en-US" altLang="zh-CN" sz="2400" b="0" i="0" u="none" strike="noStrike" kern="1200" cap="none" spc="0" normalizeH="0" baseline="0" noProof="0" dirty="0">
              <a:ln>
                <a:noFill/>
              </a:ln>
              <a:solidFill>
                <a:srgbClr val="000000"/>
              </a:solidFill>
              <a:effectLst/>
              <a:uLnTx/>
              <a:uFillTx/>
              <a:ea typeface="阿里巴巴普惠体 R" panose="00020600040101010101"/>
              <a:cs typeface="+mn-cs"/>
            </a:endParaRPr>
          </a:p>
        </p:txBody>
      </p:sp>
      <p:sp>
        <p:nvSpPr>
          <p:cNvPr id="15" name="矩形 14">
            <a:extLst>
              <a:ext uri="{FF2B5EF4-FFF2-40B4-BE49-F238E27FC236}">
                <a16:creationId xmlns:a16="http://schemas.microsoft.com/office/drawing/2014/main" id="{7922843E-8B2C-474B-B4E6-1BF440AA651B}"/>
              </a:ext>
            </a:extLst>
          </p:cNvPr>
          <p:cNvSpPr/>
          <p:nvPr/>
        </p:nvSpPr>
        <p:spPr>
          <a:xfrm>
            <a:off x="902675" y="1397001"/>
            <a:ext cx="308144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阿里巴巴普惠体 R" panose="00020600040101010101"/>
                <a:cs typeface="+mn-cs"/>
              </a:rPr>
              <a:t>强化学习基础部分</a:t>
            </a:r>
          </a:p>
        </p:txBody>
      </p:sp>
      <p:sp>
        <p:nvSpPr>
          <p:cNvPr id="16" name="矩形 15">
            <a:extLst>
              <a:ext uri="{FF2B5EF4-FFF2-40B4-BE49-F238E27FC236}">
                <a16:creationId xmlns:a16="http://schemas.microsoft.com/office/drawing/2014/main" id="{90C5F941-010B-4E6A-B42B-E0A68B592CA6}"/>
              </a:ext>
            </a:extLst>
          </p:cNvPr>
          <p:cNvSpPr/>
          <p:nvPr/>
        </p:nvSpPr>
        <p:spPr>
          <a:xfrm>
            <a:off x="5400966" y="1397001"/>
            <a:ext cx="26468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阿里巴巴普惠体 R" panose="00020600040101010101"/>
                <a:cs typeface="+mn-cs"/>
              </a:rPr>
              <a:t>强化学习前沿部分</a:t>
            </a:r>
          </a:p>
        </p:txBody>
      </p:sp>
    </p:spTree>
    <p:extLst>
      <p:ext uri="{BB962C8B-B14F-4D97-AF65-F5344CB8AC3E}">
        <p14:creationId xmlns:p14="http://schemas.microsoft.com/office/powerpoint/2010/main" val="369960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en-US" dirty="0"/>
              <a:t>CQL</a:t>
            </a:r>
            <a:r>
              <a:rPr lang="zh-CN" altLang="en-US" dirty="0"/>
              <a:t>：保守</a:t>
            </a:r>
            <a:r>
              <a:rPr lang="en-US" altLang="zh-CN" dirty="0"/>
              <a:t>Q</a:t>
            </a:r>
            <a:r>
              <a:rPr lang="zh-CN" altLang="en-US" dirty="0"/>
              <a:t>学习的实验</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603777" cy="206381"/>
          </a:xfrm>
        </p:spPr>
        <p:txBody>
          <a:bodyPr/>
          <a:lstStyle/>
          <a:p>
            <a:r>
              <a:rPr lang="en-US" altLang="zh-CN" dirty="0" err="1"/>
              <a:t>Aviral</a:t>
            </a:r>
            <a:r>
              <a:rPr lang="en-US" altLang="zh-CN" dirty="0"/>
              <a:t> Kumar, </a:t>
            </a:r>
            <a:r>
              <a:rPr lang="en-US" altLang="zh-CN" dirty="0" err="1"/>
              <a:t>Aurick</a:t>
            </a:r>
            <a:r>
              <a:rPr lang="en-US" altLang="zh-CN" dirty="0"/>
              <a:t> Zhou, George Tucker, and Sergey Levine. Conservative q-learning for offline reinforcement learning. </a:t>
            </a:r>
            <a:r>
              <a:rPr lang="en-US" altLang="zh-CN" dirty="0" err="1"/>
              <a:t>NeuIPS</a:t>
            </a:r>
            <a:r>
              <a:rPr lang="en-US" altLang="zh-CN" dirty="0"/>
              <a:t> 2020.</a:t>
            </a:r>
          </a:p>
        </p:txBody>
      </p:sp>
      <p:sp>
        <p:nvSpPr>
          <p:cNvPr id="11" name="页脚占位符 4">
            <a:extLst>
              <a:ext uri="{FF2B5EF4-FFF2-40B4-BE49-F238E27FC236}">
                <a16:creationId xmlns:a16="http://schemas.microsoft.com/office/drawing/2014/main" id="{8D4CECC7-6795-7D1D-6CDE-0346DD733BBC}"/>
              </a:ext>
            </a:extLst>
          </p:cNvPr>
          <p:cNvSpPr txBox="1">
            <a:spLocks/>
          </p:cNvSpPr>
          <p:nvPr/>
        </p:nvSpPr>
        <p:spPr>
          <a:xfrm>
            <a:off x="5247268" y="6465443"/>
            <a:ext cx="4603777" cy="206381"/>
          </a:xfrm>
          <a:prstGeom prst="rect">
            <a:avLst/>
          </a:prstGeom>
        </p:spPr>
        <p:txBody>
          <a:bodyPr vert="horz" lIns="91440" tIns="45720" rIns="91440" bIns="45720" rtlCol="0" anchor="ctr"/>
          <a:lstStyle>
            <a:defPPr>
              <a:defRPr lang="zh-CN"/>
            </a:defPPr>
            <a:lvl1pPr marL="0" algn="l" defTabSz="914400" rtl="0" eaLnBrk="1" latinLnBrk="0" hangingPunct="1">
              <a:defRPr sz="1000" b="0" kern="1200">
                <a:solidFill>
                  <a:srgbClr val="17ABE3"/>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t>https://sites.google.com/view/cql-offline-rl</a:t>
            </a:r>
          </a:p>
        </p:txBody>
      </p:sp>
      <p:pic>
        <p:nvPicPr>
          <p:cNvPr id="14" name="图片 13">
            <a:extLst>
              <a:ext uri="{FF2B5EF4-FFF2-40B4-BE49-F238E27FC236}">
                <a16:creationId xmlns:a16="http://schemas.microsoft.com/office/drawing/2014/main" id="{77EF3B3D-0C35-1E5A-8366-08CE650E008A}"/>
              </a:ext>
            </a:extLst>
          </p:cNvPr>
          <p:cNvPicPr>
            <a:picLocks noChangeAspect="1"/>
          </p:cNvPicPr>
          <p:nvPr/>
        </p:nvPicPr>
        <p:blipFill>
          <a:blip r:embed="rId3"/>
          <a:stretch>
            <a:fillRect/>
          </a:stretch>
        </p:blipFill>
        <p:spPr>
          <a:xfrm>
            <a:off x="494004" y="1148851"/>
            <a:ext cx="8146361" cy="4066032"/>
          </a:xfrm>
          <a:prstGeom prst="rect">
            <a:avLst/>
          </a:prstGeom>
        </p:spPr>
      </p:pic>
      <p:sp>
        <p:nvSpPr>
          <p:cNvPr id="15" name="内容占位符 2">
            <a:extLst>
              <a:ext uri="{FF2B5EF4-FFF2-40B4-BE49-F238E27FC236}">
                <a16:creationId xmlns:a16="http://schemas.microsoft.com/office/drawing/2014/main" id="{A1B29E23-08A1-4E97-A8E5-2C112488A368}"/>
              </a:ext>
            </a:extLst>
          </p:cNvPr>
          <p:cNvSpPr txBox="1">
            <a:spLocks/>
          </p:cNvSpPr>
          <p:nvPr/>
        </p:nvSpPr>
        <p:spPr>
          <a:xfrm>
            <a:off x="502442" y="5337191"/>
            <a:ext cx="8137922" cy="740147"/>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在多个</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Gym</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环境和不同的数据集采样设置下，</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CQL</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几乎都能取得最好的策略性能</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ustDataLst>
      <p:tags r:id="rId1"/>
    </p:custDataLst>
    <p:extLst>
      <p:ext uri="{BB962C8B-B14F-4D97-AF65-F5344CB8AC3E}">
        <p14:creationId xmlns:p14="http://schemas.microsoft.com/office/powerpoint/2010/main" val="113067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总结离线强化学习</a:t>
            </a:r>
            <a:endParaRPr lang="en-US" dirty="0"/>
          </a:p>
        </p:txBody>
      </p:sp>
      <p:sp>
        <p:nvSpPr>
          <p:cNvPr id="12" name="内容占位符 2">
            <a:extLst>
              <a:ext uri="{FF2B5EF4-FFF2-40B4-BE49-F238E27FC236}">
                <a16:creationId xmlns:a16="http://schemas.microsoft.com/office/drawing/2014/main" id="{6EB03543-B018-E080-5FCC-16BF2BFEFE3D}"/>
              </a:ext>
            </a:extLst>
          </p:cNvPr>
          <p:cNvSpPr txBox="1">
            <a:spLocks/>
          </p:cNvSpPr>
          <p:nvPr/>
        </p:nvSpPr>
        <p:spPr>
          <a:xfrm>
            <a:off x="502442" y="3258399"/>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离线强化学习面临的最重要的挑战是外延误差（</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Extrapolation Error</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也即是处理分布外（</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out-of-distribution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智能体如果涉足到了从没有见过的、远离数据集的状态动作对，怎么办？</a:t>
            </a:r>
          </a:p>
        </p:txBody>
      </p:sp>
      <p:sp>
        <p:nvSpPr>
          <p:cNvPr id="56" name="内容占位符 2">
            <a:extLst>
              <a:ext uri="{FF2B5EF4-FFF2-40B4-BE49-F238E27FC236}">
                <a16:creationId xmlns:a16="http://schemas.microsoft.com/office/drawing/2014/main" id="{179708BD-ED95-E566-C0AD-89730DAB597A}"/>
              </a:ext>
            </a:extLst>
          </p:cNvPr>
          <p:cNvSpPr txBox="1">
            <a:spLocks/>
          </p:cNvSpPr>
          <p:nvPr/>
        </p:nvSpPr>
        <p:spPr>
          <a:xfrm>
            <a:off x="502442" y="4684767"/>
            <a:ext cx="8137922" cy="762722"/>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离线强化学习的主要方法在于设计训练中的限制，从而避免分布外问题，可以大致分为无模型的方法和基于模型的方法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6" name="内容占位符 2">
            <a:extLst>
              <a:ext uri="{FF2B5EF4-FFF2-40B4-BE49-F238E27FC236}">
                <a16:creationId xmlns:a16="http://schemas.microsoft.com/office/drawing/2014/main" id="{4A807199-D1DC-CA22-525D-7B0158CDA4DF}"/>
              </a:ext>
            </a:extLst>
          </p:cNvPr>
          <p:cNvSpPr txBox="1">
            <a:spLocks/>
          </p:cNvSpPr>
          <p:nvPr/>
        </p:nvSpPr>
        <p:spPr>
          <a:xfrm>
            <a:off x="502442" y="1260227"/>
            <a:ext cx="8137922" cy="791574"/>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：在一个给定的离线数据集上直接训练出智能体策略，训练的过程中，智能体不得和环境做交互</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7" name="图片 16">
            <a:extLst>
              <a:ext uri="{FF2B5EF4-FFF2-40B4-BE49-F238E27FC236}">
                <a16:creationId xmlns:a16="http://schemas.microsoft.com/office/drawing/2014/main" id="{54DB9F09-7D44-422D-7BE5-D78A25ED9F96}"/>
              </a:ext>
            </a:extLst>
          </p:cNvPr>
          <p:cNvPicPr>
            <a:picLocks noChangeAspect="1"/>
          </p:cNvPicPr>
          <p:nvPr/>
        </p:nvPicPr>
        <p:blipFill>
          <a:blip r:embed="rId3"/>
          <a:stretch>
            <a:fillRect/>
          </a:stretch>
        </p:blipFill>
        <p:spPr>
          <a:xfrm>
            <a:off x="5709600" y="2217773"/>
            <a:ext cx="806400" cy="796320"/>
          </a:xfrm>
          <a:prstGeom prst="rect">
            <a:avLst/>
          </a:prstGeom>
        </p:spPr>
      </p:pic>
      <p:sp>
        <p:nvSpPr>
          <p:cNvPr id="19" name="圆柱体 18">
            <a:extLst>
              <a:ext uri="{FF2B5EF4-FFF2-40B4-BE49-F238E27FC236}">
                <a16:creationId xmlns:a16="http://schemas.microsoft.com/office/drawing/2014/main" id="{02E6822D-E8E1-1864-E20E-A47FC0525ABE}"/>
              </a:ext>
            </a:extLst>
          </p:cNvPr>
          <p:cNvSpPr/>
          <p:nvPr/>
        </p:nvSpPr>
        <p:spPr>
          <a:xfrm>
            <a:off x="2131200" y="2251820"/>
            <a:ext cx="1303200" cy="770400"/>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阿里巴巴普惠体 R" panose="00020600040101010101" pitchFamily="18" charset="-122"/>
              </a:rPr>
              <a:t>离线数据集</a:t>
            </a:r>
          </a:p>
        </p:txBody>
      </p:sp>
      <p:sp>
        <p:nvSpPr>
          <p:cNvPr id="20" name="椭圆 19">
            <a:extLst>
              <a:ext uri="{FF2B5EF4-FFF2-40B4-BE49-F238E27FC236}">
                <a16:creationId xmlns:a16="http://schemas.microsoft.com/office/drawing/2014/main" id="{FFB835FB-84A2-046E-8B8D-9E81EC84ACFA}"/>
              </a:ext>
            </a:extLst>
          </p:cNvPr>
          <p:cNvSpPr/>
          <p:nvPr/>
        </p:nvSpPr>
        <p:spPr>
          <a:xfrm>
            <a:off x="4219200" y="2281847"/>
            <a:ext cx="705600" cy="7056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24BA99AC-14C9-8543-FBEC-8C9370BBCBBF}"/>
              </a:ext>
            </a:extLst>
          </p:cNvPr>
          <p:cNvCxnSpPr>
            <a:stCxn id="19" idx="4"/>
            <a:endCxn id="20" idx="2"/>
          </p:cNvCxnSpPr>
          <p:nvPr/>
        </p:nvCxnSpPr>
        <p:spPr>
          <a:xfrm flipV="1">
            <a:off x="3434400" y="2634647"/>
            <a:ext cx="784800" cy="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CDC183EF-2842-154F-8C5D-F2C10FF67CBF}"/>
              </a:ext>
            </a:extLst>
          </p:cNvPr>
          <p:cNvCxnSpPr>
            <a:stCxn id="20" idx="6"/>
          </p:cNvCxnSpPr>
          <p:nvPr/>
        </p:nvCxnSpPr>
        <p:spPr>
          <a:xfrm>
            <a:off x="4924800" y="2634647"/>
            <a:ext cx="8064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3" name="文本框 22">
            <a:extLst>
              <a:ext uri="{FF2B5EF4-FFF2-40B4-BE49-F238E27FC236}">
                <a16:creationId xmlns:a16="http://schemas.microsoft.com/office/drawing/2014/main" id="{D1B98159-0BD5-7AAE-61DB-AF5B7769F57C}"/>
              </a:ext>
            </a:extLst>
          </p:cNvPr>
          <p:cNvSpPr txBox="1"/>
          <p:nvPr/>
        </p:nvSpPr>
        <p:spPr>
          <a:xfrm>
            <a:off x="3536278" y="2217773"/>
            <a:ext cx="595035" cy="338554"/>
          </a:xfrm>
          <a:prstGeom prst="rect">
            <a:avLst/>
          </a:prstGeom>
          <a:noFill/>
        </p:spPr>
        <p:txBody>
          <a:bodyPr wrap="none" rtlCol="0">
            <a:spAutoFit/>
          </a:bodyPr>
          <a:lstStyle/>
          <a:p>
            <a:r>
              <a:rPr lang="zh-CN" altLang="en-US" sz="1600" dirty="0">
                <a:ea typeface="阿里巴巴普惠体 R" panose="00020600040101010101" pitchFamily="18" charset="-122"/>
              </a:rPr>
              <a:t>训练</a:t>
            </a:r>
          </a:p>
        </p:txBody>
      </p:sp>
      <p:sp>
        <p:nvSpPr>
          <p:cNvPr id="24" name="文本框 23">
            <a:extLst>
              <a:ext uri="{FF2B5EF4-FFF2-40B4-BE49-F238E27FC236}">
                <a16:creationId xmlns:a16="http://schemas.microsoft.com/office/drawing/2014/main" id="{5E669E1C-7E27-B8D4-E05C-BE497D146955}"/>
              </a:ext>
            </a:extLst>
          </p:cNvPr>
          <p:cNvSpPr txBox="1"/>
          <p:nvPr/>
        </p:nvSpPr>
        <p:spPr>
          <a:xfrm>
            <a:off x="5008674" y="2217773"/>
            <a:ext cx="595035" cy="338554"/>
          </a:xfrm>
          <a:prstGeom prst="rect">
            <a:avLst/>
          </a:prstGeom>
          <a:noFill/>
        </p:spPr>
        <p:txBody>
          <a:bodyPr wrap="none" rtlCol="0">
            <a:spAutoFit/>
          </a:bodyPr>
          <a:lstStyle/>
          <a:p>
            <a:r>
              <a:rPr lang="zh-CN" altLang="en-US" sz="1600" dirty="0">
                <a:ea typeface="阿里巴巴普惠体 R" panose="00020600040101010101" pitchFamily="18" charset="-122"/>
              </a:rPr>
              <a:t>测试</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2CEDFF5-71D9-2608-F6BD-2476CAED8BD9}"/>
                  </a:ext>
                </a:extLst>
              </p:cNvPr>
              <p:cNvSpPr txBox="1"/>
              <p:nvPr/>
            </p:nvSpPr>
            <p:spPr>
              <a:xfrm>
                <a:off x="4303074" y="2292409"/>
                <a:ext cx="5509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𝜋</m:t>
                      </m:r>
                    </m:oMath>
                  </m:oMathPara>
                </a14:m>
                <a:endParaRPr lang="en-US" altLang="zh-CN" sz="3200" dirty="0"/>
              </a:p>
            </p:txBody>
          </p:sp>
        </mc:Choice>
        <mc:Fallback xmlns="">
          <p:sp>
            <p:nvSpPr>
              <p:cNvPr id="25" name="文本框 24">
                <a:extLst>
                  <a:ext uri="{FF2B5EF4-FFF2-40B4-BE49-F238E27FC236}">
                    <a16:creationId xmlns:a16="http://schemas.microsoft.com/office/drawing/2014/main" id="{52CEDFF5-71D9-2608-F6BD-2476CAED8BD9}"/>
                  </a:ext>
                </a:extLst>
              </p:cNvPr>
              <p:cNvSpPr txBox="1">
                <a:spLocks noRot="1" noChangeAspect="1" noMove="1" noResize="1" noEditPoints="1" noAdjustHandles="1" noChangeArrowheads="1" noChangeShapeType="1" noTextEdit="1"/>
              </p:cNvSpPr>
              <p:nvPr/>
            </p:nvSpPr>
            <p:spPr>
              <a:xfrm>
                <a:off x="4303074" y="2292409"/>
                <a:ext cx="550985" cy="584775"/>
              </a:xfrm>
              <a:prstGeom prst="rect">
                <a:avLst/>
              </a:prstGeom>
              <a:blipFill>
                <a:blip r:embed="rId4"/>
                <a:stretch>
                  <a:fillRect/>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127E014D-DF3F-613F-8111-FFBB1248686A}"/>
              </a:ext>
            </a:extLst>
          </p:cNvPr>
          <p:cNvSpPr txBox="1"/>
          <p:nvPr/>
        </p:nvSpPr>
        <p:spPr>
          <a:xfrm>
            <a:off x="5724825" y="2490433"/>
            <a:ext cx="806400" cy="276999"/>
          </a:xfrm>
          <a:prstGeom prst="rect">
            <a:avLst/>
          </a:prstGeom>
          <a:noFill/>
        </p:spPr>
        <p:txBody>
          <a:bodyPr wrap="square">
            <a:spAutoFit/>
          </a:bodyPr>
          <a:lstStyle/>
          <a:p>
            <a:pPr algn="ctr"/>
            <a:r>
              <a:rPr lang="zh-CN" altLang="en-US" sz="1200" dirty="0">
                <a:solidFill>
                  <a:schemeClr val="tx1"/>
                </a:solidFill>
              </a:rPr>
              <a:t>真实环境</a:t>
            </a:r>
          </a:p>
        </p:txBody>
      </p:sp>
      <p:sp>
        <p:nvSpPr>
          <p:cNvPr id="28" name="内容占位符 2">
            <a:extLst>
              <a:ext uri="{FF2B5EF4-FFF2-40B4-BE49-F238E27FC236}">
                <a16:creationId xmlns:a16="http://schemas.microsoft.com/office/drawing/2014/main" id="{29E7A1F0-56DF-8050-5910-566C07F0E1D5}"/>
              </a:ext>
            </a:extLst>
          </p:cNvPr>
          <p:cNvSpPr txBox="1">
            <a:spLocks/>
          </p:cNvSpPr>
          <p:nvPr/>
        </p:nvSpPr>
        <p:spPr>
          <a:xfrm>
            <a:off x="502442" y="5597773"/>
            <a:ext cx="8137922" cy="68312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离线强化学习的评测集：</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RL Unplugged, D4RL, </a:t>
            </a:r>
            <a:r>
              <a:rPr lang="en-US" altLang="zh-CN"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NeoRL</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ustDataLst>
      <p:tags r:id="rId1"/>
    </p:custDataLst>
    <p:extLst>
      <p:ext uri="{BB962C8B-B14F-4D97-AF65-F5344CB8AC3E}">
        <p14:creationId xmlns:p14="http://schemas.microsoft.com/office/powerpoint/2010/main" val="206981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8209"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3"/>
            </p:custDataLst>
          </p:nvPr>
        </p:nvSpPr>
        <p:spPr>
          <a:xfrm>
            <a:off x="0"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阿里巴巴普惠体 R" panose="00020600040101010101" pitchFamily="18" charset="-122"/>
              <a:ea typeface="阿里巴巴普惠体 R" panose="00020600040101010101" pitchFamily="18" charset="-122"/>
              <a:cs typeface="+mj-cs"/>
              <a:sym typeface="Arial" panose="020B0604020202020204" pitchFamily="34" charset="0"/>
            </a:endParaRPr>
          </a:p>
        </p:txBody>
      </p:sp>
    </p:spTree>
    <p:extLst>
      <p:ext uri="{BB962C8B-B14F-4D97-AF65-F5344CB8AC3E}">
        <p14:creationId xmlns:p14="http://schemas.microsoft.com/office/powerpoint/2010/main" val="97768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4480C692-B31A-0344-BFAA-BF8D473C02A8}"/>
              </a:ext>
            </a:extLst>
          </p:cNvPr>
          <p:cNvSpPr>
            <a:spLocks noGrp="1"/>
          </p:cNvSpPr>
          <p:nvPr>
            <p:ph type="sldNum" sz="quarter" idx="19"/>
          </p:nvPr>
        </p:nvSpPr>
        <p:spPr/>
        <p:txBody>
          <a:bodyPr/>
          <a:lstStyle/>
          <a:p>
            <a:fld id="{5DD3DB80-B894-403A-B48E-6FDC1A72010E}" type="slidenum">
              <a:rPr lang="zh-CN" altLang="en-US" smtClean="0"/>
              <a:pPr/>
              <a:t>3</a:t>
            </a:fld>
            <a:endParaRPr lang="zh-CN" altLang="en-US" dirty="0"/>
          </a:p>
        </p:txBody>
      </p:sp>
      <p:sp>
        <p:nvSpPr>
          <p:cNvPr id="11" name="文本占位符 1">
            <a:extLst>
              <a:ext uri="{FF2B5EF4-FFF2-40B4-BE49-F238E27FC236}">
                <a16:creationId xmlns:a16="http://schemas.microsoft.com/office/drawing/2014/main" id="{3296A87F-F951-AE48-9C79-1BD310D19200}"/>
              </a:ext>
            </a:extLst>
          </p:cNvPr>
          <p:cNvSpPr>
            <a:spLocks noGrp="1"/>
          </p:cNvSpPr>
          <p:nvPr>
            <p:ph type="body" idx="1"/>
          </p:nvPr>
        </p:nvSpPr>
        <p:spPr>
          <a:xfrm>
            <a:off x="5184670" y="2022285"/>
            <a:ext cx="3441065" cy="407781"/>
          </a:xfrm>
        </p:spPr>
        <p:txBody>
          <a:bodyPr anchor="ctr" anchorCtr="0">
            <a:noAutofit/>
          </a:bodyPr>
          <a:lstStyle/>
          <a:p>
            <a:pPr algn="l"/>
            <a:r>
              <a:rPr kumimoji="1" lang="zh-CN" altLang="en-US" sz="2800" dirty="0"/>
              <a:t>离线强化学习</a:t>
            </a:r>
          </a:p>
        </p:txBody>
      </p:sp>
      <p:sp>
        <p:nvSpPr>
          <p:cNvPr id="12" name="文本占位符 2">
            <a:extLst>
              <a:ext uri="{FF2B5EF4-FFF2-40B4-BE49-F238E27FC236}">
                <a16:creationId xmlns:a16="http://schemas.microsoft.com/office/drawing/2014/main" id="{5724F0BF-53A1-8C4C-AD42-0E17F053D77A}"/>
              </a:ext>
            </a:extLst>
          </p:cNvPr>
          <p:cNvSpPr>
            <a:spLocks noGrp="1"/>
          </p:cNvSpPr>
          <p:nvPr>
            <p:ph type="body" idx="12"/>
          </p:nvPr>
        </p:nvSpPr>
        <p:spPr>
          <a:xfrm>
            <a:off x="4428196" y="2002626"/>
            <a:ext cx="636022" cy="407781"/>
          </a:xfrm>
        </p:spPr>
        <p:txBody>
          <a:bodyPr/>
          <a:lstStyle/>
          <a:p>
            <a:r>
              <a:rPr kumimoji="1" lang="en-US" altLang="zh-CN" dirty="0"/>
              <a:t>01</a:t>
            </a:r>
            <a:endParaRPr kumimoji="1" lang="zh-CN" altLang="en-US" dirty="0"/>
          </a:p>
        </p:txBody>
      </p:sp>
      <p:sp>
        <p:nvSpPr>
          <p:cNvPr id="13" name="文本占位符 3">
            <a:extLst>
              <a:ext uri="{FF2B5EF4-FFF2-40B4-BE49-F238E27FC236}">
                <a16:creationId xmlns:a16="http://schemas.microsoft.com/office/drawing/2014/main" id="{6CFF8168-52EA-4041-999C-A03781529AD1}"/>
              </a:ext>
            </a:extLst>
          </p:cNvPr>
          <p:cNvSpPr>
            <a:spLocks noGrp="1"/>
          </p:cNvSpPr>
          <p:nvPr>
            <p:ph type="body" idx="13"/>
          </p:nvPr>
        </p:nvSpPr>
        <p:spPr>
          <a:xfrm>
            <a:off x="5184670" y="2822931"/>
            <a:ext cx="3441065" cy="407781"/>
          </a:xfrm>
        </p:spPr>
        <p:txBody>
          <a:bodyPr anchor="ctr" anchorCtr="0">
            <a:noAutofit/>
          </a:bodyPr>
          <a:lstStyle/>
          <a:p>
            <a:pPr algn="l"/>
            <a:r>
              <a:rPr kumimoji="1" lang="en-US" altLang="zh-CN" sz="2800" dirty="0"/>
              <a:t>BCQ</a:t>
            </a:r>
            <a:r>
              <a:rPr kumimoji="1" lang="zh-CN" altLang="en-US" sz="2800" dirty="0"/>
              <a:t>算法</a:t>
            </a:r>
          </a:p>
        </p:txBody>
      </p:sp>
      <p:sp>
        <p:nvSpPr>
          <p:cNvPr id="14" name="文本占位符 4">
            <a:extLst>
              <a:ext uri="{FF2B5EF4-FFF2-40B4-BE49-F238E27FC236}">
                <a16:creationId xmlns:a16="http://schemas.microsoft.com/office/drawing/2014/main" id="{3A06AF6E-4CC5-1448-8068-D29DC14654CF}"/>
              </a:ext>
            </a:extLst>
          </p:cNvPr>
          <p:cNvSpPr>
            <a:spLocks noGrp="1"/>
          </p:cNvSpPr>
          <p:nvPr>
            <p:ph type="body" idx="14"/>
          </p:nvPr>
        </p:nvSpPr>
        <p:spPr>
          <a:xfrm>
            <a:off x="4428196" y="2787547"/>
            <a:ext cx="636022" cy="407781"/>
          </a:xfrm>
        </p:spPr>
        <p:txBody>
          <a:bodyPr/>
          <a:lstStyle/>
          <a:p>
            <a:r>
              <a:rPr kumimoji="1" lang="en-US" altLang="zh-CN" dirty="0"/>
              <a:t>02</a:t>
            </a:r>
            <a:endParaRPr kumimoji="1" lang="zh-CN" altLang="en-US" dirty="0"/>
          </a:p>
        </p:txBody>
      </p:sp>
      <p:sp>
        <p:nvSpPr>
          <p:cNvPr id="19" name="文本占位符 8">
            <a:extLst>
              <a:ext uri="{FF2B5EF4-FFF2-40B4-BE49-F238E27FC236}">
                <a16:creationId xmlns:a16="http://schemas.microsoft.com/office/drawing/2014/main" id="{A17EEDD9-C74B-6949-B908-973B6F607D66}"/>
              </a:ext>
            </a:extLst>
          </p:cNvPr>
          <p:cNvSpPr txBox="1">
            <a:spLocks/>
          </p:cNvSpPr>
          <p:nvPr/>
        </p:nvSpPr>
        <p:spPr>
          <a:xfrm>
            <a:off x="4428196" y="5117430"/>
            <a:ext cx="636022" cy="407781"/>
          </a:xfrm>
          <a:prstGeom prst="rect">
            <a:avLst/>
          </a:prstGeom>
        </p:spPr>
        <p:txBody>
          <a:bodyPr vert="horz" lIns="91440" tIns="45720" rIns="91440" bIns="45720" rtlCol="0">
            <a:noAutofit/>
          </a:bodyPr>
          <a:lstStyle>
            <a:lvl1pPr marL="0" indent="0" algn="ctr" defTabSz="685766" rtl="0" eaLnBrk="1" latinLnBrk="0" hangingPunct="1">
              <a:lnSpc>
                <a:spcPct val="90000"/>
              </a:lnSpc>
              <a:spcBef>
                <a:spcPts val="750"/>
              </a:spcBef>
              <a:buFont typeface="Arial" panose="020B0604020202020204" pitchFamily="34" charset="0"/>
              <a:buNone/>
              <a:defRPr sz="28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endParaRPr kumimoji="1" lang="zh-CN" altLang="en-US" dirty="0"/>
          </a:p>
        </p:txBody>
      </p:sp>
      <p:sp>
        <p:nvSpPr>
          <p:cNvPr id="20" name="文本占位符 7">
            <a:extLst>
              <a:ext uri="{FF2B5EF4-FFF2-40B4-BE49-F238E27FC236}">
                <a16:creationId xmlns:a16="http://schemas.microsoft.com/office/drawing/2014/main" id="{35E19413-6B7B-784E-A6B8-01A75A5FD1C1}"/>
              </a:ext>
            </a:extLst>
          </p:cNvPr>
          <p:cNvSpPr txBox="1">
            <a:spLocks/>
          </p:cNvSpPr>
          <p:nvPr/>
        </p:nvSpPr>
        <p:spPr>
          <a:xfrm>
            <a:off x="5199299" y="5151720"/>
            <a:ext cx="3441065" cy="407781"/>
          </a:xfrm>
          <a:prstGeom prst="rect">
            <a:avLst/>
          </a:prstGeom>
        </p:spPr>
        <p:txBody>
          <a:bodyPr vert="horz" lIns="91440" tIns="45720" rIns="91440" bIns="45720" rtlCol="0" anchor="ctr" anchorCtr="0">
            <a:normAutofit lnSpcReduction="10000"/>
          </a:bodyPr>
          <a:lstStyle>
            <a:lvl1pPr marL="0" indent="0" algn="l" defTabSz="685766" rtl="0" eaLnBrk="1" latinLnBrk="0" hangingPunct="1">
              <a:lnSpc>
                <a:spcPct val="90000"/>
              </a:lnSpc>
              <a:spcBef>
                <a:spcPts val="750"/>
              </a:spcBef>
              <a:buFont typeface="Arial" panose="020B0604020202020204" pitchFamily="34" charset="0"/>
              <a:buNone/>
              <a:defRPr sz="24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endParaRPr kumimoji="1" lang="zh-CN" altLang="en-US" dirty="0"/>
          </a:p>
        </p:txBody>
      </p:sp>
      <p:sp>
        <p:nvSpPr>
          <p:cNvPr id="9" name="文本占位符 3">
            <a:extLst>
              <a:ext uri="{FF2B5EF4-FFF2-40B4-BE49-F238E27FC236}">
                <a16:creationId xmlns:a16="http://schemas.microsoft.com/office/drawing/2014/main" id="{FBBB497D-03EE-1ED8-79EB-1DBD2601D4F3}"/>
              </a:ext>
            </a:extLst>
          </p:cNvPr>
          <p:cNvSpPr txBox="1">
            <a:spLocks/>
          </p:cNvSpPr>
          <p:nvPr/>
        </p:nvSpPr>
        <p:spPr>
          <a:xfrm>
            <a:off x="5184670" y="3646521"/>
            <a:ext cx="3441065" cy="407781"/>
          </a:xfrm>
          <a:prstGeom prst="rect">
            <a:avLst/>
          </a:prstGeom>
        </p:spPr>
        <p:txBody>
          <a:bodyPr vert="horz" lIns="91440" tIns="45720" rIns="91440" bIns="45720" rtlCol="0" anchor="ctr" anchorCtr="0">
            <a:noAutofit/>
          </a:bodyPr>
          <a:lstStyle>
            <a:lvl1pPr marL="0" indent="0" algn="l" defTabSz="685766" rtl="0" eaLnBrk="1" latinLnBrk="0" hangingPunct="1">
              <a:lnSpc>
                <a:spcPct val="90000"/>
              </a:lnSpc>
              <a:spcBef>
                <a:spcPts val="750"/>
              </a:spcBef>
              <a:buFont typeface="Arial" panose="020B0604020202020204" pitchFamily="34" charset="0"/>
              <a:buNone/>
              <a:defRPr sz="24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r>
              <a:rPr kumimoji="1" lang="en-US" altLang="zh-CN" sz="2800" dirty="0"/>
              <a:t>CQL</a:t>
            </a:r>
            <a:r>
              <a:rPr kumimoji="1" lang="zh-CN" altLang="en-US" sz="2800" dirty="0"/>
              <a:t>算法</a:t>
            </a:r>
          </a:p>
        </p:txBody>
      </p:sp>
      <p:sp>
        <p:nvSpPr>
          <p:cNvPr id="15" name="文本占位符 4">
            <a:extLst>
              <a:ext uri="{FF2B5EF4-FFF2-40B4-BE49-F238E27FC236}">
                <a16:creationId xmlns:a16="http://schemas.microsoft.com/office/drawing/2014/main" id="{451E3884-D1A4-ABD6-1C10-0E176B3510B7}"/>
              </a:ext>
            </a:extLst>
          </p:cNvPr>
          <p:cNvSpPr txBox="1">
            <a:spLocks/>
          </p:cNvSpPr>
          <p:nvPr/>
        </p:nvSpPr>
        <p:spPr>
          <a:xfrm>
            <a:off x="4428196" y="3611137"/>
            <a:ext cx="636022" cy="407781"/>
          </a:xfrm>
          <a:prstGeom prst="rect">
            <a:avLst/>
          </a:prstGeom>
        </p:spPr>
        <p:txBody>
          <a:bodyPr vert="horz" lIns="91440" tIns="45720" rIns="91440" bIns="45720" rtlCol="0">
            <a:noAutofit/>
          </a:bodyPr>
          <a:lstStyle>
            <a:lvl1pPr marL="0" indent="0" algn="ctr" defTabSz="685766" rtl="0" eaLnBrk="1" latinLnBrk="0" hangingPunct="1">
              <a:lnSpc>
                <a:spcPct val="90000"/>
              </a:lnSpc>
              <a:spcBef>
                <a:spcPts val="750"/>
              </a:spcBef>
              <a:buFont typeface="Arial" panose="020B0604020202020204" pitchFamily="34" charset="0"/>
              <a:buNone/>
              <a:defRPr sz="2800" b="1" kern="1200">
                <a:solidFill>
                  <a:schemeClr val="accent1"/>
                </a:solidFill>
                <a:latin typeface="阿里巴巴普惠体 B" panose="00020600040101010101" pitchFamily="18" charset="-122"/>
                <a:ea typeface="阿里巴巴普惠体 B" panose="00020600040101010101" pitchFamily="18" charset="-122"/>
                <a:cs typeface="+mn-cs"/>
              </a:defRPr>
            </a:lvl1pPr>
            <a:lvl2pPr marL="457200" indent="0" algn="l" defTabSz="685766" rtl="0" eaLnBrk="1" latinLnBrk="0" hangingPunct="1">
              <a:lnSpc>
                <a:spcPct val="90000"/>
              </a:lnSpc>
              <a:spcBef>
                <a:spcPts val="375"/>
              </a:spcBef>
              <a:buFont typeface="Arial" panose="020B0604020202020204" pitchFamily="34" charset="0"/>
              <a:buNone/>
              <a:defRPr sz="20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2pPr>
            <a:lvl3pPr marL="914400" indent="0" algn="l" defTabSz="685766"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3pPr>
            <a:lvl4pPr marL="1371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4pPr>
            <a:lvl5pPr marL="18288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阿里巴巴普惠体 R" panose="00020600040101010101" pitchFamily="18" charset="-122"/>
                <a:ea typeface="阿里巴巴普惠体 R" panose="00020600040101010101" pitchFamily="18" charset="-122"/>
                <a:cs typeface="+mn-cs"/>
              </a:defRPr>
            </a:lvl5pPr>
            <a:lvl6pPr marL="22860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685766" rtl="0" eaLnBrk="1" latinLnBrk="0" hangingPunct="1">
              <a:lnSpc>
                <a:spcPct val="90000"/>
              </a:lnSpc>
              <a:spcBef>
                <a:spcPts val="375"/>
              </a:spcBef>
              <a:buFont typeface="Arial" panose="020B0604020202020204" pitchFamily="34" charset="0"/>
              <a:buNone/>
              <a:defRPr sz="1600" kern="1200">
                <a:solidFill>
                  <a:schemeClr val="tx1">
                    <a:tint val="75000"/>
                  </a:schemeClr>
                </a:solidFill>
                <a:latin typeface="+mn-lt"/>
                <a:ea typeface="+mn-ea"/>
                <a:cs typeface="+mn-cs"/>
              </a:defRPr>
            </a:lvl9pPr>
          </a:lstStyle>
          <a:p>
            <a:r>
              <a:rPr kumimoji="1" lang="en-US" altLang="zh-CN" dirty="0"/>
              <a:t>03</a:t>
            </a:r>
            <a:endParaRPr kumimoji="1" lang="zh-CN" altLang="en-US" dirty="0"/>
          </a:p>
        </p:txBody>
      </p:sp>
    </p:spTree>
    <p:extLst>
      <p:ext uri="{BB962C8B-B14F-4D97-AF65-F5344CB8AC3E}">
        <p14:creationId xmlns:p14="http://schemas.microsoft.com/office/powerpoint/2010/main" val="331267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D7A6E5-F88E-074E-9942-AB83ECAE952B}"/>
              </a:ext>
            </a:extLst>
          </p:cNvPr>
          <p:cNvSpPr>
            <a:spLocks noGrp="1"/>
          </p:cNvSpPr>
          <p:nvPr>
            <p:ph type="sldNum" sz="quarter" idx="12"/>
          </p:nvPr>
        </p:nvSpPr>
        <p:spPr>
          <a:xfrm>
            <a:off x="6457949" y="6240464"/>
            <a:ext cx="2182416" cy="206381"/>
          </a:xfrm>
        </p:spPr>
        <p:txBody>
          <a:bodyPr/>
          <a:lstStyle/>
          <a:p>
            <a:fld id="{5DD3DB80-B894-403A-B48E-6FDC1A72010E}" type="slidenum">
              <a:rPr lang="zh-CN" altLang="en-US" smtClean="0"/>
              <a:pPr/>
              <a:t>4</a:t>
            </a:fld>
            <a:endParaRPr lang="zh-CN" altLang="en-US" dirty="0"/>
          </a:p>
        </p:txBody>
      </p:sp>
      <p:sp>
        <p:nvSpPr>
          <p:cNvPr id="3" name="标题 2">
            <a:extLst>
              <a:ext uri="{FF2B5EF4-FFF2-40B4-BE49-F238E27FC236}">
                <a16:creationId xmlns:a16="http://schemas.microsoft.com/office/drawing/2014/main" id="{C1077145-4420-9747-A7A2-CFD20A9E7E29}"/>
              </a:ext>
            </a:extLst>
          </p:cNvPr>
          <p:cNvSpPr>
            <a:spLocks noGrp="1"/>
          </p:cNvSpPr>
          <p:nvPr>
            <p:ph type="ctrTitle"/>
          </p:nvPr>
        </p:nvSpPr>
        <p:spPr>
          <a:xfrm>
            <a:off x="2546957" y="2818892"/>
            <a:ext cx="3606098" cy="1220215"/>
          </a:xfrm>
        </p:spPr>
        <p:txBody>
          <a:bodyPr>
            <a:normAutofit fontScale="90000"/>
          </a:bodyPr>
          <a:lstStyle/>
          <a:p>
            <a:r>
              <a:rPr kumimoji="1" lang="zh-CN" altLang="en-US" dirty="0"/>
              <a:t>离线强化学习</a:t>
            </a:r>
          </a:p>
        </p:txBody>
      </p:sp>
      <p:sp>
        <p:nvSpPr>
          <p:cNvPr id="4" name="副标题 3">
            <a:extLst>
              <a:ext uri="{FF2B5EF4-FFF2-40B4-BE49-F238E27FC236}">
                <a16:creationId xmlns:a16="http://schemas.microsoft.com/office/drawing/2014/main" id="{D3F19C4E-1904-4A45-8CBB-D75A333F7CB1}"/>
              </a:ext>
            </a:extLst>
          </p:cNvPr>
          <p:cNvSpPr>
            <a:spLocks noGrp="1"/>
          </p:cNvSpPr>
          <p:nvPr>
            <p:ph type="subTitle" idx="1"/>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313270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离线强化学习</a:t>
            </a:r>
            <a:endParaRPr lang="en-US" dirty="0"/>
          </a:p>
        </p:txBody>
      </p:sp>
      <p:sp>
        <p:nvSpPr>
          <p:cNvPr id="14" name="内容占位符 2">
            <a:extLst>
              <a:ext uri="{FF2B5EF4-FFF2-40B4-BE49-F238E27FC236}">
                <a16:creationId xmlns:a16="http://schemas.microsoft.com/office/drawing/2014/main" id="{119CDEC2-EBA6-4146-9447-81CD910F610E}"/>
              </a:ext>
            </a:extLst>
          </p:cNvPr>
          <p:cNvSpPr txBox="1">
            <a:spLocks/>
          </p:cNvSpPr>
          <p:nvPr/>
        </p:nvSpPr>
        <p:spPr>
          <a:xfrm>
            <a:off x="502442" y="1474485"/>
            <a:ext cx="8137922" cy="125795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动机</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：在真实环境中从零开始训练一个强化学习智能体往往不可取</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风险较高，例如无人驾驶归控、智能医疗等</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十分昂贵，例如机器人控制、推荐系统等</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5" name="图片 14">
            <a:extLst>
              <a:ext uri="{FF2B5EF4-FFF2-40B4-BE49-F238E27FC236}">
                <a16:creationId xmlns:a16="http://schemas.microsoft.com/office/drawing/2014/main" id="{3419BEC7-3E59-F81D-36CF-6AC058A7601E}"/>
              </a:ext>
            </a:extLst>
          </p:cNvPr>
          <p:cNvPicPr>
            <a:picLocks noChangeAspect="1"/>
          </p:cNvPicPr>
          <p:nvPr/>
        </p:nvPicPr>
        <p:blipFill>
          <a:blip r:embed="rId3"/>
          <a:stretch>
            <a:fillRect/>
          </a:stretch>
        </p:blipFill>
        <p:spPr>
          <a:xfrm>
            <a:off x="5709600" y="4985355"/>
            <a:ext cx="806400" cy="796320"/>
          </a:xfrm>
          <a:prstGeom prst="rect">
            <a:avLst/>
          </a:prstGeom>
        </p:spPr>
      </p:pic>
      <p:sp>
        <p:nvSpPr>
          <p:cNvPr id="16" name="圆柱体 15">
            <a:extLst>
              <a:ext uri="{FF2B5EF4-FFF2-40B4-BE49-F238E27FC236}">
                <a16:creationId xmlns:a16="http://schemas.microsoft.com/office/drawing/2014/main" id="{89511414-5BB3-B99B-D51B-5DA63133D2E0}"/>
              </a:ext>
            </a:extLst>
          </p:cNvPr>
          <p:cNvSpPr/>
          <p:nvPr/>
        </p:nvSpPr>
        <p:spPr>
          <a:xfrm>
            <a:off x="2131200" y="5019402"/>
            <a:ext cx="1303200" cy="770400"/>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阿里巴巴普惠体 R" panose="00020600040101010101" pitchFamily="18" charset="-122"/>
              </a:rPr>
              <a:t>离线数据集</a:t>
            </a:r>
          </a:p>
        </p:txBody>
      </p:sp>
      <p:sp>
        <p:nvSpPr>
          <p:cNvPr id="22" name="椭圆 21">
            <a:extLst>
              <a:ext uri="{FF2B5EF4-FFF2-40B4-BE49-F238E27FC236}">
                <a16:creationId xmlns:a16="http://schemas.microsoft.com/office/drawing/2014/main" id="{51D96B96-DE4D-51D7-2ADE-BA9A6A886996}"/>
              </a:ext>
            </a:extLst>
          </p:cNvPr>
          <p:cNvSpPr/>
          <p:nvPr/>
        </p:nvSpPr>
        <p:spPr>
          <a:xfrm>
            <a:off x="4219200" y="5049429"/>
            <a:ext cx="705600" cy="7056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4" name="直接箭头连接符 23">
            <a:extLst>
              <a:ext uri="{FF2B5EF4-FFF2-40B4-BE49-F238E27FC236}">
                <a16:creationId xmlns:a16="http://schemas.microsoft.com/office/drawing/2014/main" id="{5D0C46A3-7D1A-FCEB-A930-E70920EAEC6C}"/>
              </a:ext>
            </a:extLst>
          </p:cNvPr>
          <p:cNvCxnSpPr>
            <a:stCxn id="16" idx="4"/>
            <a:endCxn id="22" idx="2"/>
          </p:cNvCxnSpPr>
          <p:nvPr/>
        </p:nvCxnSpPr>
        <p:spPr>
          <a:xfrm flipV="1">
            <a:off x="3434400" y="5402229"/>
            <a:ext cx="784800" cy="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C3ADBE02-79D5-D289-290C-29BC6BC22FE6}"/>
              </a:ext>
            </a:extLst>
          </p:cNvPr>
          <p:cNvCxnSpPr>
            <a:stCxn id="22" idx="6"/>
          </p:cNvCxnSpPr>
          <p:nvPr/>
        </p:nvCxnSpPr>
        <p:spPr>
          <a:xfrm>
            <a:off x="4924800" y="5402229"/>
            <a:ext cx="8064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6" name="文本框 25">
            <a:extLst>
              <a:ext uri="{FF2B5EF4-FFF2-40B4-BE49-F238E27FC236}">
                <a16:creationId xmlns:a16="http://schemas.microsoft.com/office/drawing/2014/main" id="{CD23B15F-E6DC-348A-2EC8-C1B8AF1445BD}"/>
              </a:ext>
            </a:extLst>
          </p:cNvPr>
          <p:cNvSpPr txBox="1"/>
          <p:nvPr/>
        </p:nvSpPr>
        <p:spPr>
          <a:xfrm>
            <a:off x="3536278" y="4985355"/>
            <a:ext cx="595035" cy="338554"/>
          </a:xfrm>
          <a:prstGeom prst="rect">
            <a:avLst/>
          </a:prstGeom>
          <a:noFill/>
        </p:spPr>
        <p:txBody>
          <a:bodyPr wrap="none" rtlCol="0">
            <a:spAutoFit/>
          </a:bodyPr>
          <a:lstStyle/>
          <a:p>
            <a:r>
              <a:rPr lang="zh-CN" altLang="en-US" sz="1600" dirty="0">
                <a:ea typeface="阿里巴巴普惠体 R" panose="00020600040101010101" pitchFamily="18" charset="-122"/>
              </a:rPr>
              <a:t>训练</a:t>
            </a:r>
          </a:p>
        </p:txBody>
      </p:sp>
      <p:sp>
        <p:nvSpPr>
          <p:cNvPr id="27" name="文本框 26">
            <a:extLst>
              <a:ext uri="{FF2B5EF4-FFF2-40B4-BE49-F238E27FC236}">
                <a16:creationId xmlns:a16="http://schemas.microsoft.com/office/drawing/2014/main" id="{67662377-1452-AB5F-CB89-7B74E01A6DA7}"/>
              </a:ext>
            </a:extLst>
          </p:cNvPr>
          <p:cNvSpPr txBox="1"/>
          <p:nvPr/>
        </p:nvSpPr>
        <p:spPr>
          <a:xfrm>
            <a:off x="5008674" y="4985355"/>
            <a:ext cx="595035" cy="338554"/>
          </a:xfrm>
          <a:prstGeom prst="rect">
            <a:avLst/>
          </a:prstGeom>
          <a:noFill/>
        </p:spPr>
        <p:txBody>
          <a:bodyPr wrap="none" rtlCol="0">
            <a:spAutoFit/>
          </a:bodyPr>
          <a:lstStyle/>
          <a:p>
            <a:r>
              <a:rPr lang="zh-CN" altLang="en-US" sz="1600" dirty="0">
                <a:ea typeface="阿里巴巴普惠体 R" panose="00020600040101010101" pitchFamily="18" charset="-122"/>
              </a:rPr>
              <a:t>测试</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0C72193-4674-CE8C-3BE0-61B5FED9E71F}"/>
                  </a:ext>
                </a:extLst>
              </p:cNvPr>
              <p:cNvSpPr txBox="1"/>
              <p:nvPr/>
            </p:nvSpPr>
            <p:spPr>
              <a:xfrm>
                <a:off x="4303074" y="5059991"/>
                <a:ext cx="5509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𝜋</m:t>
                      </m:r>
                    </m:oMath>
                  </m:oMathPara>
                </a14:m>
                <a:endParaRPr lang="en-US" altLang="zh-CN" sz="3200" dirty="0"/>
              </a:p>
            </p:txBody>
          </p:sp>
        </mc:Choice>
        <mc:Fallback xmlns="">
          <p:sp>
            <p:nvSpPr>
              <p:cNvPr id="17" name="文本框 16">
                <a:extLst>
                  <a:ext uri="{FF2B5EF4-FFF2-40B4-BE49-F238E27FC236}">
                    <a16:creationId xmlns:a16="http://schemas.microsoft.com/office/drawing/2014/main" id="{D0C72193-4674-CE8C-3BE0-61B5FED9E71F}"/>
                  </a:ext>
                </a:extLst>
              </p:cNvPr>
              <p:cNvSpPr txBox="1">
                <a:spLocks noRot="1" noChangeAspect="1" noMove="1" noResize="1" noEditPoints="1" noAdjustHandles="1" noChangeArrowheads="1" noChangeShapeType="1" noTextEdit="1"/>
              </p:cNvSpPr>
              <p:nvPr/>
            </p:nvSpPr>
            <p:spPr>
              <a:xfrm>
                <a:off x="4303074" y="5059991"/>
                <a:ext cx="550985" cy="584775"/>
              </a:xfrm>
              <a:prstGeom prst="rect">
                <a:avLst/>
              </a:prstGeom>
              <a:blipFill>
                <a:blip r:embed="rId6"/>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4741EE21-8E5F-685D-AE6A-7BE449924AE3}"/>
              </a:ext>
            </a:extLst>
          </p:cNvPr>
          <p:cNvSpPr txBox="1"/>
          <p:nvPr/>
        </p:nvSpPr>
        <p:spPr>
          <a:xfrm>
            <a:off x="5724825" y="5258015"/>
            <a:ext cx="806400" cy="276999"/>
          </a:xfrm>
          <a:prstGeom prst="rect">
            <a:avLst/>
          </a:prstGeom>
          <a:noFill/>
        </p:spPr>
        <p:txBody>
          <a:bodyPr wrap="square">
            <a:spAutoFit/>
          </a:bodyPr>
          <a:lstStyle/>
          <a:p>
            <a:pPr algn="ctr"/>
            <a:r>
              <a:rPr lang="zh-CN" altLang="en-US" sz="1200" dirty="0">
                <a:solidFill>
                  <a:schemeClr val="tx1"/>
                </a:solidFill>
              </a:rPr>
              <a:t>真实环境</a:t>
            </a:r>
          </a:p>
        </p:txBody>
      </p:sp>
      <p:sp>
        <p:nvSpPr>
          <p:cNvPr id="29" name="内容占位符 2">
            <a:extLst>
              <a:ext uri="{FF2B5EF4-FFF2-40B4-BE49-F238E27FC236}">
                <a16:creationId xmlns:a16="http://schemas.microsoft.com/office/drawing/2014/main" id="{E92F588E-FACF-BE69-8328-308A25D6C829}"/>
              </a:ext>
            </a:extLst>
          </p:cNvPr>
          <p:cNvSpPr txBox="1">
            <a:spLocks/>
          </p:cNvSpPr>
          <p:nvPr/>
        </p:nvSpPr>
        <p:spPr>
          <a:xfrm>
            <a:off x="502442" y="4056465"/>
            <a:ext cx="8137922" cy="791574"/>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B0F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：在一个给定的离线数据集上直接训练出智能体策略，训练的过程中，智能体不得和环境做交互</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8" name="图片 7">
            <a:extLst>
              <a:ext uri="{FF2B5EF4-FFF2-40B4-BE49-F238E27FC236}">
                <a16:creationId xmlns:a16="http://schemas.microsoft.com/office/drawing/2014/main" id="{766F1DAB-65F8-20A0-1DFB-AF52663FC77B}"/>
              </a:ext>
            </a:extLst>
          </p:cNvPr>
          <p:cNvPicPr>
            <a:picLocks noChangeAspect="1"/>
          </p:cNvPicPr>
          <p:nvPr/>
        </p:nvPicPr>
        <p:blipFill rotWithShape="1">
          <a:blip r:embed="rId7"/>
          <a:srcRect t="14527"/>
          <a:stretch/>
        </p:blipFill>
        <p:spPr>
          <a:xfrm>
            <a:off x="1666439" y="2639443"/>
            <a:ext cx="2183994" cy="1190983"/>
          </a:xfrm>
          <a:prstGeom prst="rect">
            <a:avLst/>
          </a:prstGeom>
        </p:spPr>
      </p:pic>
      <p:pic>
        <p:nvPicPr>
          <p:cNvPr id="20482" name="Picture 2">
            <a:extLst>
              <a:ext uri="{FF2B5EF4-FFF2-40B4-BE49-F238E27FC236}">
                <a16:creationId xmlns:a16="http://schemas.microsoft.com/office/drawing/2014/main" id="{83DC2CD0-2CB7-CD87-6289-DFC94EA1DD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3635" y="2642517"/>
            <a:ext cx="2260147" cy="1188400"/>
          </a:xfrm>
          <a:prstGeom prst="rect">
            <a:avLst/>
          </a:prstGeom>
          <a:noFill/>
          <a:extLst>
            <a:ext uri="{909E8E84-426E-40DD-AFC4-6F175D3DCCD1}">
              <a14:hiddenFill xmlns:a14="http://schemas.microsoft.com/office/drawing/2010/main">
                <a:solidFill>
                  <a:srgbClr val="FFFFFF"/>
                </a:solidFill>
              </a14:hiddenFill>
            </a:ext>
          </a:extLst>
        </p:spPr>
      </p:pic>
      <p:sp>
        <p:nvSpPr>
          <p:cNvPr id="30" name="内容占位符 2">
            <a:extLst>
              <a:ext uri="{FF2B5EF4-FFF2-40B4-BE49-F238E27FC236}">
                <a16:creationId xmlns:a16="http://schemas.microsoft.com/office/drawing/2014/main" id="{B2EFDD2A-2DC2-AE36-D847-B0E425DF4841}"/>
              </a:ext>
            </a:extLst>
          </p:cNvPr>
          <p:cNvSpPr txBox="1">
            <a:spLocks/>
          </p:cNvSpPr>
          <p:nvPr/>
        </p:nvSpPr>
        <p:spPr>
          <a:xfrm>
            <a:off x="502442" y="6027593"/>
            <a:ext cx="6364889" cy="412133"/>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ea typeface="阿里巴巴普惠体 R" panose="00020600040101010101" pitchFamily="18" charset="-122"/>
              </a:rPr>
              <a:t>离线强化学习有潜力</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大大扩宽强化学习落地的范围</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ustDataLst>
      <p:tags r:id="rId1"/>
    </p:custDataLst>
    <p:extLst>
      <p:ext uri="{BB962C8B-B14F-4D97-AF65-F5344CB8AC3E}">
        <p14:creationId xmlns:p14="http://schemas.microsoft.com/office/powerpoint/2010/main" val="5741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离线强化学习的不同</a:t>
            </a:r>
            <a:endParaRPr lang="en-US" dirty="0"/>
          </a:p>
        </p:txBody>
      </p:sp>
      <p:sp>
        <p:nvSpPr>
          <p:cNvPr id="29" name="内容占位符 2">
            <a:extLst>
              <a:ext uri="{FF2B5EF4-FFF2-40B4-BE49-F238E27FC236}">
                <a16:creationId xmlns:a16="http://schemas.microsoft.com/office/drawing/2014/main" id="{E92F588E-FACF-BE69-8328-308A25D6C829}"/>
              </a:ext>
            </a:extLst>
          </p:cNvPr>
          <p:cNvSpPr txBox="1">
            <a:spLocks/>
          </p:cNvSpPr>
          <p:nvPr/>
        </p:nvSpPr>
        <p:spPr>
          <a:xfrm>
            <a:off x="3551852" y="3897013"/>
            <a:ext cx="5088511" cy="2342836"/>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训练的过程中</a:t>
            </a:r>
            <a:r>
              <a:rPr lang="zh-CN" altLang="en-US" sz="1800" dirty="0">
                <a:ea typeface="阿里巴巴普惠体 R" panose="00020600040101010101" pitchFamily="18" charset="-122"/>
              </a:rPr>
              <a:t>与环境交互：</a:t>
            </a:r>
            <a:endParaRPr lang="en-US" altLang="zh-CN" sz="1800" dirty="0">
              <a:ea typeface="阿里巴巴普惠体 R" panose="00020600040101010101" pitchFamily="18" charset="-122"/>
            </a:endParaRPr>
          </a:p>
          <a:p>
            <a:pPr lvl="1"/>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在线策略学习与离线策略学习的智能体可以和环境交互</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离线强化学习的智能体不得和环境做交互</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r>
              <a:rPr lang="zh-CN" altLang="en-US"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训练数据是否来自别的策略交互经验：</a:t>
            </a:r>
            <a:endParaRPr lang="en-US" altLang="zh-CN" sz="18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Yes - </a:t>
            </a:r>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离线强化学习和离线策略学习</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No – </a:t>
            </a:r>
            <a:r>
              <a:rPr lang="zh-CN" altLang="en-US"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在线强化学习</a:t>
            </a:r>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endParaRPr lang="en-US" altLang="zh-CN" sz="1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Levine, Sergey, et al. Offline reinforcement learning: Tutorial, review, and perspectives on open problems. </a:t>
            </a:r>
            <a:r>
              <a:rPr lang="en-US" altLang="zh-CN" dirty="0" err="1"/>
              <a:t>arXiv</a:t>
            </a:r>
            <a:r>
              <a:rPr lang="en-US" altLang="zh-CN" dirty="0"/>
              <a:t> 2005.01643 (2020).</a:t>
            </a:r>
          </a:p>
        </p:txBody>
      </p:sp>
      <p:pic>
        <p:nvPicPr>
          <p:cNvPr id="19" name="图片 18">
            <a:extLst>
              <a:ext uri="{FF2B5EF4-FFF2-40B4-BE49-F238E27FC236}">
                <a16:creationId xmlns:a16="http://schemas.microsoft.com/office/drawing/2014/main" id="{5F903C72-E7A4-66C4-56C6-5A812AAEE9C6}"/>
              </a:ext>
            </a:extLst>
          </p:cNvPr>
          <p:cNvPicPr>
            <a:picLocks noChangeAspect="1"/>
          </p:cNvPicPr>
          <p:nvPr/>
        </p:nvPicPr>
        <p:blipFill>
          <a:blip r:embed="rId3"/>
          <a:stretch>
            <a:fillRect/>
          </a:stretch>
        </p:blipFill>
        <p:spPr>
          <a:xfrm>
            <a:off x="3956180" y="1397001"/>
            <a:ext cx="4431017" cy="2342837"/>
          </a:xfrm>
          <a:prstGeom prst="rect">
            <a:avLst/>
          </a:prstGeom>
        </p:spPr>
      </p:pic>
      <p:pic>
        <p:nvPicPr>
          <p:cNvPr id="20" name="图片 19">
            <a:extLst>
              <a:ext uri="{FF2B5EF4-FFF2-40B4-BE49-F238E27FC236}">
                <a16:creationId xmlns:a16="http://schemas.microsoft.com/office/drawing/2014/main" id="{AFBF993C-D23C-BC02-3DC4-34695BFDDF39}"/>
              </a:ext>
            </a:extLst>
          </p:cNvPr>
          <p:cNvPicPr>
            <a:picLocks noChangeAspect="1"/>
          </p:cNvPicPr>
          <p:nvPr/>
        </p:nvPicPr>
        <p:blipFill>
          <a:blip r:embed="rId4"/>
          <a:stretch>
            <a:fillRect/>
          </a:stretch>
        </p:blipFill>
        <p:spPr>
          <a:xfrm>
            <a:off x="274595" y="1353217"/>
            <a:ext cx="2822530" cy="2202119"/>
          </a:xfrm>
          <a:prstGeom prst="rect">
            <a:avLst/>
          </a:prstGeom>
        </p:spPr>
      </p:pic>
      <p:pic>
        <p:nvPicPr>
          <p:cNvPr id="21" name="图片 20">
            <a:extLst>
              <a:ext uri="{FF2B5EF4-FFF2-40B4-BE49-F238E27FC236}">
                <a16:creationId xmlns:a16="http://schemas.microsoft.com/office/drawing/2014/main" id="{F9E9C6A9-7088-FDB2-A468-90FD749D9B71}"/>
              </a:ext>
            </a:extLst>
          </p:cNvPr>
          <p:cNvPicPr>
            <a:picLocks noChangeAspect="1"/>
          </p:cNvPicPr>
          <p:nvPr/>
        </p:nvPicPr>
        <p:blipFill>
          <a:blip r:embed="rId5"/>
          <a:stretch>
            <a:fillRect/>
          </a:stretch>
        </p:blipFill>
        <p:spPr>
          <a:xfrm>
            <a:off x="373366" y="3964326"/>
            <a:ext cx="2817359" cy="2167199"/>
          </a:xfrm>
          <a:prstGeom prst="rect">
            <a:avLst/>
          </a:prstGeom>
        </p:spPr>
      </p:pic>
      <p:sp>
        <p:nvSpPr>
          <p:cNvPr id="23" name="文本框 22">
            <a:extLst>
              <a:ext uri="{FF2B5EF4-FFF2-40B4-BE49-F238E27FC236}">
                <a16:creationId xmlns:a16="http://schemas.microsoft.com/office/drawing/2014/main" id="{77B909CD-6F3E-BA40-ACD5-B11015D59B14}"/>
              </a:ext>
            </a:extLst>
          </p:cNvPr>
          <p:cNvSpPr txBox="1"/>
          <p:nvPr/>
        </p:nvSpPr>
        <p:spPr>
          <a:xfrm>
            <a:off x="892629" y="1109179"/>
            <a:ext cx="1663959" cy="307777"/>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在线策略学习</a:t>
            </a:r>
            <a:endParaRPr lang="zh-CN" altLang="en-US" sz="1400" dirty="0"/>
          </a:p>
        </p:txBody>
      </p:sp>
      <p:sp>
        <p:nvSpPr>
          <p:cNvPr id="30" name="文本框 29">
            <a:extLst>
              <a:ext uri="{FF2B5EF4-FFF2-40B4-BE49-F238E27FC236}">
                <a16:creationId xmlns:a16="http://schemas.microsoft.com/office/drawing/2014/main" id="{066B3FE4-24E6-F2FB-D5E0-47DC01C5A59F}"/>
              </a:ext>
            </a:extLst>
          </p:cNvPr>
          <p:cNvSpPr txBox="1"/>
          <p:nvPr/>
        </p:nvSpPr>
        <p:spPr>
          <a:xfrm>
            <a:off x="5116286" y="1109179"/>
            <a:ext cx="1663959" cy="307777"/>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a:t>
            </a:r>
            <a:endParaRPr lang="zh-CN" altLang="en-US" sz="1400" dirty="0"/>
          </a:p>
        </p:txBody>
      </p:sp>
      <p:sp>
        <p:nvSpPr>
          <p:cNvPr id="31" name="文本框 30">
            <a:extLst>
              <a:ext uri="{FF2B5EF4-FFF2-40B4-BE49-F238E27FC236}">
                <a16:creationId xmlns:a16="http://schemas.microsoft.com/office/drawing/2014/main" id="{D6ABFF35-0913-9BCD-12EF-BEB0CACD1B14}"/>
              </a:ext>
            </a:extLst>
          </p:cNvPr>
          <p:cNvSpPr txBox="1"/>
          <p:nvPr/>
        </p:nvSpPr>
        <p:spPr>
          <a:xfrm>
            <a:off x="892629" y="3701294"/>
            <a:ext cx="1663959" cy="307777"/>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离线策略学习</a:t>
            </a:r>
            <a:endParaRPr lang="zh-CN" altLang="en-US" sz="1400" dirty="0"/>
          </a:p>
        </p:txBody>
      </p:sp>
    </p:spTree>
    <p:custDataLst>
      <p:tags r:id="rId1"/>
    </p:custDataLst>
    <p:extLst>
      <p:ext uri="{BB962C8B-B14F-4D97-AF65-F5344CB8AC3E}">
        <p14:creationId xmlns:p14="http://schemas.microsoft.com/office/powerpoint/2010/main" val="181292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离线强化学习的优势</a:t>
            </a:r>
            <a:endParaRPr lang="en-US" dirty="0"/>
          </a:p>
        </p:txBody>
      </p:sp>
      <p:sp>
        <p:nvSpPr>
          <p:cNvPr id="18" name="页脚占位符 4">
            <a:extLst>
              <a:ext uri="{FF2B5EF4-FFF2-40B4-BE49-F238E27FC236}">
                <a16:creationId xmlns:a16="http://schemas.microsoft.com/office/drawing/2014/main" id="{E00A2018-38C0-5D16-1A83-5BC24D19FEF1}"/>
              </a:ext>
            </a:extLst>
          </p:cNvPr>
          <p:cNvSpPr>
            <a:spLocks noGrp="1"/>
          </p:cNvSpPr>
          <p:nvPr>
            <p:ph type="ftr" sz="quarter" idx="11"/>
          </p:nvPr>
        </p:nvSpPr>
        <p:spPr>
          <a:xfrm>
            <a:off x="494003" y="6395364"/>
            <a:ext cx="4739179" cy="206381"/>
          </a:xfrm>
        </p:spPr>
        <p:txBody>
          <a:bodyPr/>
          <a:lstStyle/>
          <a:p>
            <a:r>
              <a:rPr lang="en-US" altLang="zh-CN" dirty="0"/>
              <a:t>Gulcehre, </a:t>
            </a:r>
            <a:r>
              <a:rPr lang="en-US" altLang="zh-CN" dirty="0" err="1"/>
              <a:t>Caglar</a:t>
            </a:r>
            <a:r>
              <a:rPr lang="en-US" altLang="zh-CN" dirty="0"/>
              <a:t>, et al. RL unplugged: Benchmarks for offline reinforcement learning. </a:t>
            </a:r>
            <a:r>
              <a:rPr lang="en-US" altLang="zh-CN" dirty="0" err="1"/>
              <a:t>arXiv</a:t>
            </a:r>
            <a:r>
              <a:rPr lang="en-US" altLang="zh-CN" dirty="0"/>
              <a:t> preprint arXiv:2006.13888 (2020).</a:t>
            </a:r>
          </a:p>
        </p:txBody>
      </p:sp>
      <p:sp>
        <p:nvSpPr>
          <p:cNvPr id="12" name="内容占位符 2">
            <a:extLst>
              <a:ext uri="{FF2B5EF4-FFF2-40B4-BE49-F238E27FC236}">
                <a16:creationId xmlns:a16="http://schemas.microsoft.com/office/drawing/2014/main" id="{6EB03543-B018-E080-5FCC-16BF2BFEFE3D}"/>
              </a:ext>
            </a:extLst>
          </p:cNvPr>
          <p:cNvSpPr txBox="1">
            <a:spLocks/>
          </p:cNvSpPr>
          <p:nvPr/>
        </p:nvSpPr>
        <p:spPr>
          <a:xfrm>
            <a:off x="502442" y="1474485"/>
            <a:ext cx="8137922" cy="1604617"/>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离线强化学习在以下方面带来好处</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基于一个已有经验数据集，预训练一个强化学习策略</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基于一个已有经验数据集，经验性地评测一个策略的好坏</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缩小学术界对强化学习的研究工作和真实世界中的落地应用的差距</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3" name="内容占位符 2">
            <a:extLst>
              <a:ext uri="{FF2B5EF4-FFF2-40B4-BE49-F238E27FC236}">
                <a16:creationId xmlns:a16="http://schemas.microsoft.com/office/drawing/2014/main" id="{87E421F4-D954-8F7A-1740-D19ADAC69930}"/>
              </a:ext>
            </a:extLst>
          </p:cNvPr>
          <p:cNvSpPr txBox="1">
            <a:spLocks/>
          </p:cNvSpPr>
          <p:nvPr/>
        </p:nvSpPr>
        <p:spPr>
          <a:xfrm>
            <a:off x="502442" y="3278404"/>
            <a:ext cx="8137922" cy="500495"/>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ea typeface="阿里巴巴普惠体 R" panose="00020600040101010101" pitchFamily="18" charset="-122"/>
              </a:rPr>
              <a:t>离线强化学习让强化学习更像有监督学习</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4" name="图片 13">
            <a:extLst>
              <a:ext uri="{FF2B5EF4-FFF2-40B4-BE49-F238E27FC236}">
                <a16:creationId xmlns:a16="http://schemas.microsoft.com/office/drawing/2014/main" id="{C64B0A4A-8762-2219-0A35-224224BA8EAF}"/>
              </a:ext>
            </a:extLst>
          </p:cNvPr>
          <p:cNvPicPr>
            <a:picLocks noChangeAspect="1"/>
          </p:cNvPicPr>
          <p:nvPr/>
        </p:nvPicPr>
        <p:blipFill>
          <a:blip r:embed="rId3"/>
          <a:stretch>
            <a:fillRect/>
          </a:stretch>
        </p:blipFill>
        <p:spPr>
          <a:xfrm>
            <a:off x="5680751" y="4037620"/>
            <a:ext cx="806400" cy="796320"/>
          </a:xfrm>
          <a:prstGeom prst="rect">
            <a:avLst/>
          </a:prstGeom>
        </p:spPr>
      </p:pic>
      <p:sp>
        <p:nvSpPr>
          <p:cNvPr id="15" name="圆柱体 14">
            <a:extLst>
              <a:ext uri="{FF2B5EF4-FFF2-40B4-BE49-F238E27FC236}">
                <a16:creationId xmlns:a16="http://schemas.microsoft.com/office/drawing/2014/main" id="{107CD066-CA5F-31DD-EDF3-0DADFC2A2E06}"/>
              </a:ext>
            </a:extLst>
          </p:cNvPr>
          <p:cNvSpPr/>
          <p:nvPr/>
        </p:nvSpPr>
        <p:spPr>
          <a:xfrm>
            <a:off x="2102351" y="4071667"/>
            <a:ext cx="1303200" cy="770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阿里巴巴普惠体 R" panose="00020600040101010101" pitchFamily="18" charset="-122"/>
              </a:rPr>
              <a:t>训练数据集</a:t>
            </a:r>
          </a:p>
        </p:txBody>
      </p:sp>
      <p:sp>
        <p:nvSpPr>
          <p:cNvPr id="16" name="椭圆 15">
            <a:extLst>
              <a:ext uri="{FF2B5EF4-FFF2-40B4-BE49-F238E27FC236}">
                <a16:creationId xmlns:a16="http://schemas.microsoft.com/office/drawing/2014/main" id="{A0E2FC7F-B087-996C-52E5-0894E88F9732}"/>
              </a:ext>
            </a:extLst>
          </p:cNvPr>
          <p:cNvSpPr/>
          <p:nvPr/>
        </p:nvSpPr>
        <p:spPr>
          <a:xfrm>
            <a:off x="4190351" y="4101694"/>
            <a:ext cx="705600" cy="7056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2" name="直接箭头连接符 21">
            <a:extLst>
              <a:ext uri="{FF2B5EF4-FFF2-40B4-BE49-F238E27FC236}">
                <a16:creationId xmlns:a16="http://schemas.microsoft.com/office/drawing/2014/main" id="{E5BA344E-162D-A751-D237-0DC872A5D434}"/>
              </a:ext>
            </a:extLst>
          </p:cNvPr>
          <p:cNvCxnSpPr>
            <a:stCxn id="15" idx="4"/>
            <a:endCxn id="16" idx="2"/>
          </p:cNvCxnSpPr>
          <p:nvPr/>
        </p:nvCxnSpPr>
        <p:spPr>
          <a:xfrm flipV="1">
            <a:off x="3405551" y="4454494"/>
            <a:ext cx="784800" cy="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52A13E5E-1035-2E24-5C96-F45BAACD9B21}"/>
              </a:ext>
            </a:extLst>
          </p:cNvPr>
          <p:cNvCxnSpPr>
            <a:stCxn id="16" idx="6"/>
          </p:cNvCxnSpPr>
          <p:nvPr/>
        </p:nvCxnSpPr>
        <p:spPr>
          <a:xfrm>
            <a:off x="4895951" y="4454494"/>
            <a:ext cx="8064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5" name="圆柱体 24">
            <a:extLst>
              <a:ext uri="{FF2B5EF4-FFF2-40B4-BE49-F238E27FC236}">
                <a16:creationId xmlns:a16="http://schemas.microsoft.com/office/drawing/2014/main" id="{1BECA573-A82A-B482-CB22-35ABB34BE0D9}"/>
              </a:ext>
            </a:extLst>
          </p:cNvPr>
          <p:cNvSpPr/>
          <p:nvPr/>
        </p:nvSpPr>
        <p:spPr>
          <a:xfrm>
            <a:off x="2102351" y="4988349"/>
            <a:ext cx="1303200" cy="770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a:solidFill>
                  <a:schemeClr val="tx1"/>
                </a:solidFill>
                <a:ea typeface="阿里巴巴普惠体 R" panose="00020600040101010101" pitchFamily="18" charset="-122"/>
              </a:rPr>
              <a:t>训练数据集</a:t>
            </a:r>
          </a:p>
        </p:txBody>
      </p:sp>
      <p:sp>
        <p:nvSpPr>
          <p:cNvPr id="26" name="椭圆 25">
            <a:extLst>
              <a:ext uri="{FF2B5EF4-FFF2-40B4-BE49-F238E27FC236}">
                <a16:creationId xmlns:a16="http://schemas.microsoft.com/office/drawing/2014/main" id="{B374825F-4BED-C7DB-E8A7-A6CC3C936BA7}"/>
              </a:ext>
            </a:extLst>
          </p:cNvPr>
          <p:cNvSpPr/>
          <p:nvPr/>
        </p:nvSpPr>
        <p:spPr>
          <a:xfrm>
            <a:off x="4190351" y="5018376"/>
            <a:ext cx="705600" cy="705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8" name="直接箭头连接符 27">
            <a:extLst>
              <a:ext uri="{FF2B5EF4-FFF2-40B4-BE49-F238E27FC236}">
                <a16:creationId xmlns:a16="http://schemas.microsoft.com/office/drawing/2014/main" id="{635D5E58-0821-5CA3-7BBF-5B6CD0257126}"/>
              </a:ext>
            </a:extLst>
          </p:cNvPr>
          <p:cNvCxnSpPr>
            <a:stCxn id="25" idx="4"/>
            <a:endCxn id="26" idx="2"/>
          </p:cNvCxnSpPr>
          <p:nvPr/>
        </p:nvCxnSpPr>
        <p:spPr>
          <a:xfrm flipV="1">
            <a:off x="3405551" y="5371176"/>
            <a:ext cx="784800" cy="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a:extLst>
              <a:ext uri="{FF2B5EF4-FFF2-40B4-BE49-F238E27FC236}">
                <a16:creationId xmlns:a16="http://schemas.microsoft.com/office/drawing/2014/main" id="{CA1404E4-CA3E-BB42-12A3-259597764E18}"/>
              </a:ext>
            </a:extLst>
          </p:cNvPr>
          <p:cNvCxnSpPr>
            <a:stCxn id="26" idx="6"/>
          </p:cNvCxnSpPr>
          <p:nvPr/>
        </p:nvCxnSpPr>
        <p:spPr>
          <a:xfrm>
            <a:off x="4895951" y="5371176"/>
            <a:ext cx="8064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33" name="图片 32">
            <a:extLst>
              <a:ext uri="{FF2B5EF4-FFF2-40B4-BE49-F238E27FC236}">
                <a16:creationId xmlns:a16="http://schemas.microsoft.com/office/drawing/2014/main" id="{3B229B0C-E8F3-4EEC-A435-FDB9932C3543}"/>
              </a:ext>
            </a:extLst>
          </p:cNvPr>
          <p:cNvPicPr>
            <a:picLocks noChangeAspect="1"/>
          </p:cNvPicPr>
          <p:nvPr/>
        </p:nvPicPr>
        <p:blipFill>
          <a:blip r:embed="rId4"/>
          <a:stretch>
            <a:fillRect/>
          </a:stretch>
        </p:blipFill>
        <p:spPr>
          <a:xfrm>
            <a:off x="5680751" y="4988350"/>
            <a:ext cx="992072" cy="735626"/>
          </a:xfrm>
          <a:prstGeom prst="rect">
            <a:avLst/>
          </a:prstGeom>
        </p:spPr>
      </p:pic>
      <p:sp>
        <p:nvSpPr>
          <p:cNvPr id="34" name="文本框 33">
            <a:extLst>
              <a:ext uri="{FF2B5EF4-FFF2-40B4-BE49-F238E27FC236}">
                <a16:creationId xmlns:a16="http://schemas.microsoft.com/office/drawing/2014/main" id="{A4DD2262-C981-D6FF-35EF-27DE3A6780A0}"/>
              </a:ext>
            </a:extLst>
          </p:cNvPr>
          <p:cNvSpPr txBox="1"/>
          <p:nvPr/>
        </p:nvSpPr>
        <p:spPr>
          <a:xfrm>
            <a:off x="295151" y="4293486"/>
            <a:ext cx="1519200" cy="338554"/>
          </a:xfrm>
          <a:prstGeom prst="rect">
            <a:avLst/>
          </a:prstGeom>
          <a:noFill/>
        </p:spPr>
        <p:txBody>
          <a:bodyPr wrap="square">
            <a:spAutoFit/>
          </a:bodyPr>
          <a:lstStyle/>
          <a:p>
            <a:pPr algn="ctr"/>
            <a:r>
              <a:rPr lang="zh-CN" altLang="en-US" sz="1600" dirty="0">
                <a:ea typeface="阿里巴巴普惠体 R" panose="00020600040101010101" pitchFamily="18" charset="-122"/>
              </a:rPr>
              <a:t>离线强化学习</a:t>
            </a: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46ADE4E-6E07-2E34-5577-39FA3F6E8209}"/>
                  </a:ext>
                </a:extLst>
              </p:cNvPr>
              <p:cNvSpPr txBox="1"/>
              <p:nvPr/>
            </p:nvSpPr>
            <p:spPr>
              <a:xfrm>
                <a:off x="4290633" y="4120709"/>
                <a:ext cx="5509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dirty="0" smtClean="0">
                          <a:latin typeface="Cambria Math" panose="02040503050406030204" pitchFamily="18" charset="0"/>
                        </a:rPr>
                        <m:t>𝜋</m:t>
                      </m:r>
                    </m:oMath>
                  </m:oMathPara>
                </a14:m>
                <a:endParaRPr lang="en-US" altLang="zh-CN" sz="3200" dirty="0"/>
              </a:p>
            </p:txBody>
          </p:sp>
        </mc:Choice>
        <mc:Fallback xmlns="">
          <p:sp>
            <p:nvSpPr>
              <p:cNvPr id="38" name="文本框 37">
                <a:extLst>
                  <a:ext uri="{FF2B5EF4-FFF2-40B4-BE49-F238E27FC236}">
                    <a16:creationId xmlns:a16="http://schemas.microsoft.com/office/drawing/2014/main" id="{146ADE4E-6E07-2E34-5577-39FA3F6E8209}"/>
                  </a:ext>
                </a:extLst>
              </p:cNvPr>
              <p:cNvSpPr txBox="1">
                <a:spLocks noRot="1" noChangeAspect="1" noMove="1" noResize="1" noEditPoints="1" noAdjustHandles="1" noChangeArrowheads="1" noChangeShapeType="1" noTextEdit="1"/>
              </p:cNvSpPr>
              <p:nvPr/>
            </p:nvSpPr>
            <p:spPr>
              <a:xfrm>
                <a:off x="4290633" y="4120709"/>
                <a:ext cx="550985"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C9A5A48-C731-6D17-44AC-502D6814D2E1}"/>
                  </a:ext>
                </a:extLst>
              </p:cNvPr>
              <p:cNvSpPr txBox="1"/>
              <p:nvPr/>
            </p:nvSpPr>
            <p:spPr>
              <a:xfrm>
                <a:off x="4290633" y="5030484"/>
                <a:ext cx="5509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0" i="1" dirty="0" smtClean="0">
                          <a:latin typeface="Cambria Math" panose="02040503050406030204" pitchFamily="18" charset="0"/>
                        </a:rPr>
                        <m:t>𝑓</m:t>
                      </m:r>
                    </m:oMath>
                  </m:oMathPara>
                </a14:m>
                <a:endParaRPr lang="en-US" altLang="zh-CN" sz="3200" dirty="0"/>
              </a:p>
            </p:txBody>
          </p:sp>
        </mc:Choice>
        <mc:Fallback xmlns="">
          <p:sp>
            <p:nvSpPr>
              <p:cNvPr id="39" name="文本框 38">
                <a:extLst>
                  <a:ext uri="{FF2B5EF4-FFF2-40B4-BE49-F238E27FC236}">
                    <a16:creationId xmlns:a16="http://schemas.microsoft.com/office/drawing/2014/main" id="{2C9A5A48-C731-6D17-44AC-502D6814D2E1}"/>
                  </a:ext>
                </a:extLst>
              </p:cNvPr>
              <p:cNvSpPr txBox="1">
                <a:spLocks noRot="1" noChangeAspect="1" noMove="1" noResize="1" noEditPoints="1" noAdjustHandles="1" noChangeArrowheads="1" noChangeShapeType="1" noTextEdit="1"/>
              </p:cNvSpPr>
              <p:nvPr/>
            </p:nvSpPr>
            <p:spPr>
              <a:xfrm>
                <a:off x="4290633" y="5030484"/>
                <a:ext cx="550985" cy="584775"/>
              </a:xfrm>
              <a:prstGeom prst="rect">
                <a:avLst/>
              </a:prstGeom>
              <a:blipFill>
                <a:blip r:embed="rId8"/>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2B6D801A-5FFB-2C93-908D-5BCA4E5E5013}"/>
              </a:ext>
            </a:extLst>
          </p:cNvPr>
          <p:cNvSpPr txBox="1"/>
          <p:nvPr/>
        </p:nvSpPr>
        <p:spPr>
          <a:xfrm>
            <a:off x="6559102" y="4293486"/>
            <a:ext cx="1519200" cy="338554"/>
          </a:xfrm>
          <a:prstGeom prst="rect">
            <a:avLst/>
          </a:prstGeom>
          <a:noFill/>
        </p:spPr>
        <p:txBody>
          <a:bodyPr wrap="square">
            <a:spAutoFit/>
          </a:bodyPr>
          <a:lstStyle/>
          <a:p>
            <a:pPr algn="ctr"/>
            <a:r>
              <a:rPr lang="zh-CN" altLang="en-US" sz="1600" dirty="0">
                <a:ea typeface="阿里巴巴普惠体 R" panose="00020600040101010101" pitchFamily="18" charset="-122"/>
              </a:rPr>
              <a:t>测试环境</a:t>
            </a:r>
          </a:p>
        </p:txBody>
      </p:sp>
      <p:sp>
        <p:nvSpPr>
          <p:cNvPr id="41" name="文本框 40">
            <a:extLst>
              <a:ext uri="{FF2B5EF4-FFF2-40B4-BE49-F238E27FC236}">
                <a16:creationId xmlns:a16="http://schemas.microsoft.com/office/drawing/2014/main" id="{0D3199C1-1082-BE18-10FC-1D6D4C26DD5C}"/>
              </a:ext>
            </a:extLst>
          </p:cNvPr>
          <p:cNvSpPr txBox="1"/>
          <p:nvPr/>
        </p:nvSpPr>
        <p:spPr>
          <a:xfrm>
            <a:off x="295151" y="5175148"/>
            <a:ext cx="1519200" cy="338554"/>
          </a:xfrm>
          <a:prstGeom prst="rect">
            <a:avLst/>
          </a:prstGeom>
          <a:noFill/>
        </p:spPr>
        <p:txBody>
          <a:bodyPr wrap="square">
            <a:spAutoFit/>
          </a:bodyPr>
          <a:lstStyle/>
          <a:p>
            <a:pPr algn="ctr"/>
            <a:r>
              <a:rPr lang="zh-CN" altLang="en-US" sz="1600" dirty="0">
                <a:ea typeface="阿里巴巴普惠体 R" panose="00020600040101010101" pitchFamily="18" charset="-122"/>
              </a:rPr>
              <a:t>有监督学习</a:t>
            </a:r>
          </a:p>
        </p:txBody>
      </p:sp>
      <p:sp>
        <p:nvSpPr>
          <p:cNvPr id="42" name="文本框 41">
            <a:extLst>
              <a:ext uri="{FF2B5EF4-FFF2-40B4-BE49-F238E27FC236}">
                <a16:creationId xmlns:a16="http://schemas.microsoft.com/office/drawing/2014/main" id="{EBDC746A-8FCF-7B9B-0AAB-FFF83D8DAA80}"/>
              </a:ext>
            </a:extLst>
          </p:cNvPr>
          <p:cNvSpPr txBox="1"/>
          <p:nvPr/>
        </p:nvSpPr>
        <p:spPr>
          <a:xfrm>
            <a:off x="6559102" y="5172984"/>
            <a:ext cx="1519200" cy="338554"/>
          </a:xfrm>
          <a:prstGeom prst="rect">
            <a:avLst/>
          </a:prstGeom>
          <a:noFill/>
        </p:spPr>
        <p:txBody>
          <a:bodyPr wrap="square">
            <a:spAutoFit/>
          </a:bodyPr>
          <a:lstStyle/>
          <a:p>
            <a:pPr algn="ctr"/>
            <a:r>
              <a:rPr lang="zh-CN" altLang="en-US" sz="1600" dirty="0">
                <a:ea typeface="阿里巴巴普惠体 R" panose="00020600040101010101" pitchFamily="18" charset="-122"/>
              </a:rPr>
              <a:t>测试数据</a:t>
            </a:r>
          </a:p>
        </p:txBody>
      </p:sp>
    </p:spTree>
    <p:custDataLst>
      <p:tags r:id="rId1"/>
    </p:custDataLst>
    <p:extLst>
      <p:ext uri="{BB962C8B-B14F-4D97-AF65-F5344CB8AC3E}">
        <p14:creationId xmlns:p14="http://schemas.microsoft.com/office/powerpoint/2010/main" val="372991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D61CBDD-368E-A2A2-D555-1F42AB3F280E}"/>
              </a:ext>
            </a:extLst>
          </p:cNvPr>
          <p:cNvPicPr>
            <a:picLocks noChangeAspect="1"/>
          </p:cNvPicPr>
          <p:nvPr/>
        </p:nvPicPr>
        <p:blipFill>
          <a:blip r:embed="rId3"/>
          <a:stretch>
            <a:fillRect/>
          </a:stretch>
        </p:blipFill>
        <p:spPr>
          <a:xfrm>
            <a:off x="2257590" y="4301939"/>
            <a:ext cx="4960266" cy="1996404"/>
          </a:xfrm>
          <a:prstGeom prst="rect">
            <a:avLst/>
          </a:prstGeom>
        </p:spPr>
      </p:pic>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离线强化学习的主要科学问题和方法概览</a:t>
            </a:r>
            <a:endParaRPr lang="en-US" dirty="0"/>
          </a:p>
        </p:txBody>
      </p:sp>
      <p:sp>
        <p:nvSpPr>
          <p:cNvPr id="12" name="内容占位符 2">
            <a:extLst>
              <a:ext uri="{FF2B5EF4-FFF2-40B4-BE49-F238E27FC236}">
                <a16:creationId xmlns:a16="http://schemas.microsoft.com/office/drawing/2014/main" id="{6EB03543-B018-E080-5FCC-16BF2BFEFE3D}"/>
              </a:ext>
            </a:extLst>
          </p:cNvPr>
          <p:cNvSpPr txBox="1">
            <a:spLocks/>
          </p:cNvSpPr>
          <p:nvPr/>
        </p:nvSpPr>
        <p:spPr>
          <a:xfrm>
            <a:off x="502442" y="1275014"/>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离线强化学习面临的最重要的挑战是外延误差（</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Extrapolation Error</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也即是处理分布外（</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out-of-distribution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智能体如果涉足到了从没有见过的、远离数据集的状态动作对，怎么办？</a:t>
            </a:r>
          </a:p>
        </p:txBody>
      </p:sp>
      <p:pic>
        <p:nvPicPr>
          <p:cNvPr id="5" name="图片 4">
            <a:extLst>
              <a:ext uri="{FF2B5EF4-FFF2-40B4-BE49-F238E27FC236}">
                <a16:creationId xmlns:a16="http://schemas.microsoft.com/office/drawing/2014/main" id="{1371397B-E5D3-A1C2-66B3-A738127DD1CC}"/>
              </a:ext>
            </a:extLst>
          </p:cNvPr>
          <p:cNvPicPr>
            <a:picLocks noChangeAspect="1"/>
          </p:cNvPicPr>
          <p:nvPr/>
        </p:nvPicPr>
        <p:blipFill>
          <a:blip r:embed="rId4"/>
          <a:stretch>
            <a:fillRect/>
          </a:stretch>
        </p:blipFill>
        <p:spPr>
          <a:xfrm>
            <a:off x="1800808" y="2514462"/>
            <a:ext cx="5542384" cy="485464"/>
          </a:xfrm>
          <a:prstGeom prst="rect">
            <a:avLst/>
          </a:prstGeom>
        </p:spPr>
      </p:pic>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17BC83F6-C74F-555D-B299-638C49FD6FED}"/>
                  </a:ext>
                </a:extLst>
              </p:cNvPr>
              <p:cNvSpPr txBox="1"/>
              <p:nvPr/>
            </p:nvSpPr>
            <p:spPr>
              <a:xfrm flipH="1">
                <a:off x="6220407" y="3181601"/>
                <a:ext cx="1748178" cy="523220"/>
              </a:xfrm>
              <a:prstGeom prst="rect">
                <a:avLst/>
              </a:prstGeom>
              <a:noFill/>
            </p:spPr>
            <p:txBody>
              <a:bodyPr wrap="square" rtlCol="0">
                <a:spAutoFit/>
              </a:bodyPr>
              <a:lstStyle/>
              <a:p>
                <a:pPr algn="ctr"/>
                <a:r>
                  <a:rPr lang="zh-CN" altLang="en-US" sz="1400" dirty="0">
                    <a:solidFill>
                      <a:srgbClr val="00B0F0"/>
                    </a:solidFill>
                  </a:rPr>
                  <a:t>如果</a:t>
                </a:r>
                <a14:m>
                  <m:oMath xmlns:m="http://schemas.openxmlformats.org/officeDocument/2006/math">
                    <m:r>
                      <a:rPr lang="en-US" altLang="zh-CN" sz="1400" i="1" dirty="0" smtClean="0">
                        <a:solidFill>
                          <a:srgbClr val="00B0F0"/>
                        </a:solidFill>
                        <a:latin typeface="Cambria Math" panose="02040503050406030204" pitchFamily="18" charset="0"/>
                      </a:rPr>
                      <m:t>𝑎</m:t>
                    </m:r>
                    <m:r>
                      <a:rPr lang="en-US" altLang="zh-CN" sz="1400" i="1" dirty="0" smtClean="0">
                        <a:solidFill>
                          <a:srgbClr val="00B0F0"/>
                        </a:solidFill>
                        <a:latin typeface="Cambria Math" panose="02040503050406030204" pitchFamily="18" charset="0"/>
                      </a:rPr>
                      <m:t>’</m:t>
                    </m:r>
                  </m:oMath>
                </a14:m>
                <a:r>
                  <a:rPr lang="zh-CN" altLang="en-US" sz="1400" dirty="0">
                    <a:solidFill>
                      <a:srgbClr val="00B0F0"/>
                    </a:solidFill>
                  </a:rPr>
                  <a:t>是一个分布外的动作，怎么处理？</a:t>
                </a:r>
              </a:p>
            </p:txBody>
          </p:sp>
        </mc:Choice>
        <mc:Fallback xmlns="">
          <p:sp>
            <p:nvSpPr>
              <p:cNvPr id="58" name="文本框 57">
                <a:extLst>
                  <a:ext uri="{FF2B5EF4-FFF2-40B4-BE49-F238E27FC236}">
                    <a16:creationId xmlns:a16="http://schemas.microsoft.com/office/drawing/2014/main" id="{17BC83F6-C74F-555D-B299-638C49FD6FED}"/>
                  </a:ext>
                </a:extLst>
              </p:cNvPr>
              <p:cNvSpPr txBox="1">
                <a:spLocks noRot="1" noChangeAspect="1" noMove="1" noResize="1" noEditPoints="1" noAdjustHandles="1" noChangeArrowheads="1" noChangeShapeType="1" noTextEdit="1"/>
              </p:cNvSpPr>
              <p:nvPr/>
            </p:nvSpPr>
            <p:spPr>
              <a:xfrm flipH="1">
                <a:off x="6220407" y="3181601"/>
                <a:ext cx="1748178" cy="523220"/>
              </a:xfrm>
              <a:prstGeom prst="rect">
                <a:avLst/>
              </a:prstGeom>
              <a:blipFill>
                <a:blip r:embed="rId7"/>
                <a:stretch>
                  <a:fillRect l="-1742" t="-2326" r="-2091" b="-10465"/>
                </a:stretch>
              </a:blipFill>
            </p:spPr>
            <p:txBody>
              <a:bodyPr/>
              <a:lstStyle/>
              <a:p>
                <a:r>
                  <a:rPr lang="zh-CN" altLang="en-US">
                    <a:noFill/>
                  </a:rPr>
                  <a:t> </a:t>
                </a:r>
              </a:p>
            </p:txBody>
          </p:sp>
        </mc:Fallback>
      </mc:AlternateContent>
      <p:cxnSp>
        <p:nvCxnSpPr>
          <p:cNvPr id="59" name="直接箭头连接符 58">
            <a:extLst>
              <a:ext uri="{FF2B5EF4-FFF2-40B4-BE49-F238E27FC236}">
                <a16:creationId xmlns:a16="http://schemas.microsoft.com/office/drawing/2014/main" id="{6C0EDD8A-6BD0-13D3-F619-0C056CB2F7AD}"/>
              </a:ext>
            </a:extLst>
          </p:cNvPr>
          <p:cNvCxnSpPr>
            <a:cxnSpLocks/>
          </p:cNvCxnSpPr>
          <p:nvPr/>
        </p:nvCxnSpPr>
        <p:spPr>
          <a:xfrm flipV="1">
            <a:off x="6994303" y="2899354"/>
            <a:ext cx="0" cy="25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内容占位符 2">
            <a:extLst>
              <a:ext uri="{FF2B5EF4-FFF2-40B4-BE49-F238E27FC236}">
                <a16:creationId xmlns:a16="http://schemas.microsoft.com/office/drawing/2014/main" id="{671138E5-2238-4CF1-72C0-045ACA80E74C}"/>
              </a:ext>
            </a:extLst>
          </p:cNvPr>
          <p:cNvSpPr txBox="1">
            <a:spLocks/>
          </p:cNvSpPr>
          <p:nvPr/>
        </p:nvSpPr>
        <p:spPr>
          <a:xfrm>
            <a:off x="502442" y="3485120"/>
            <a:ext cx="5542384" cy="742189"/>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外延误差主要是由于数据集分布和当前策略的占用度量不一致导致的</a:t>
            </a:r>
          </a:p>
        </p:txBody>
      </p:sp>
      <p:pic>
        <p:nvPicPr>
          <p:cNvPr id="9" name="图片 8">
            <a:extLst>
              <a:ext uri="{FF2B5EF4-FFF2-40B4-BE49-F238E27FC236}">
                <a16:creationId xmlns:a16="http://schemas.microsoft.com/office/drawing/2014/main" id="{C509D918-3EF1-3CAE-E928-473521D5B8B7}"/>
              </a:ext>
            </a:extLst>
          </p:cNvPr>
          <p:cNvPicPr>
            <a:picLocks noChangeAspect="1"/>
          </p:cNvPicPr>
          <p:nvPr/>
        </p:nvPicPr>
        <p:blipFill>
          <a:blip r:embed="rId8"/>
          <a:stretch>
            <a:fillRect/>
          </a:stretch>
        </p:blipFill>
        <p:spPr>
          <a:xfrm>
            <a:off x="5583481" y="5937061"/>
            <a:ext cx="1410822" cy="606805"/>
          </a:xfrm>
          <a:prstGeom prst="rect">
            <a:avLst/>
          </a:prstGeom>
        </p:spPr>
      </p:pic>
      <p:sp>
        <p:nvSpPr>
          <p:cNvPr id="61" name="文本框 60">
            <a:extLst>
              <a:ext uri="{FF2B5EF4-FFF2-40B4-BE49-F238E27FC236}">
                <a16:creationId xmlns:a16="http://schemas.microsoft.com/office/drawing/2014/main" id="{BE0591B4-52F7-E932-6469-1CB4CB98E49B}"/>
              </a:ext>
            </a:extLst>
          </p:cNvPr>
          <p:cNvSpPr txBox="1"/>
          <p:nvPr/>
        </p:nvSpPr>
        <p:spPr>
          <a:xfrm>
            <a:off x="3131975" y="4849671"/>
            <a:ext cx="911290" cy="307777"/>
          </a:xfrm>
          <a:prstGeom prst="rect">
            <a:avLst/>
          </a:prstGeom>
          <a:noFill/>
        </p:spPr>
        <p:txBody>
          <a:bodyPr wrap="square">
            <a:spAutoFit/>
          </a:bodyPr>
          <a:lstStyle/>
          <a:p>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交互采样</a:t>
            </a:r>
            <a:endParaRPr lang="zh-CN" altLang="en-US" sz="1400" dirty="0"/>
          </a:p>
        </p:txBody>
      </p:sp>
      <p:sp>
        <p:nvSpPr>
          <p:cNvPr id="62" name="文本框 61">
            <a:extLst>
              <a:ext uri="{FF2B5EF4-FFF2-40B4-BE49-F238E27FC236}">
                <a16:creationId xmlns:a16="http://schemas.microsoft.com/office/drawing/2014/main" id="{9BF68551-7F09-9D88-B2C1-B2977A03B236}"/>
              </a:ext>
            </a:extLst>
          </p:cNvPr>
          <p:cNvSpPr txBox="1"/>
          <p:nvPr/>
        </p:nvSpPr>
        <p:spPr>
          <a:xfrm>
            <a:off x="5365100" y="4683342"/>
            <a:ext cx="1296955" cy="307777"/>
          </a:xfrm>
          <a:prstGeom prst="rect">
            <a:avLst/>
          </a:prstGeom>
          <a:noFill/>
        </p:spPr>
        <p:txBody>
          <a:bodyPr wrap="square">
            <a:spAutoFit/>
          </a:bodyPr>
          <a:lstStyle/>
          <a:p>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a:t>
            </a:r>
            <a:endParaRPr lang="zh-CN" altLang="en-US" sz="1400" dirty="0"/>
          </a:p>
        </p:txBody>
      </p:sp>
      <p:sp>
        <p:nvSpPr>
          <p:cNvPr id="63" name="文本框 62">
            <a:extLst>
              <a:ext uri="{FF2B5EF4-FFF2-40B4-BE49-F238E27FC236}">
                <a16:creationId xmlns:a16="http://schemas.microsoft.com/office/drawing/2014/main" id="{1BFF0D1F-F968-4E97-33F1-6BC5AE6354A3}"/>
              </a:ext>
            </a:extLst>
          </p:cNvPr>
          <p:cNvSpPr txBox="1"/>
          <p:nvPr/>
        </p:nvSpPr>
        <p:spPr>
          <a:xfrm>
            <a:off x="4411921" y="4935239"/>
            <a:ext cx="821261" cy="307777"/>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数据集</a:t>
            </a:r>
            <a:endParaRPr lang="zh-CN" altLang="en-US" sz="1400" dirty="0"/>
          </a:p>
        </p:txBody>
      </p:sp>
      <p:sp>
        <p:nvSpPr>
          <p:cNvPr id="64" name="文本框 63">
            <a:extLst>
              <a:ext uri="{FF2B5EF4-FFF2-40B4-BE49-F238E27FC236}">
                <a16:creationId xmlns:a16="http://schemas.microsoft.com/office/drawing/2014/main" id="{F05E611D-AC33-9B3A-BC70-13BD9969C948}"/>
              </a:ext>
            </a:extLst>
          </p:cNvPr>
          <p:cNvSpPr txBox="1"/>
          <p:nvPr/>
        </p:nvSpPr>
        <p:spPr>
          <a:xfrm>
            <a:off x="1364753" y="4787637"/>
            <a:ext cx="911290" cy="523220"/>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数据收集策略</a:t>
            </a:r>
            <a:endParaRPr lang="zh-CN" altLang="en-US" sz="1400" dirty="0"/>
          </a:p>
        </p:txBody>
      </p:sp>
      <p:sp>
        <p:nvSpPr>
          <p:cNvPr id="65" name="文本框 64">
            <a:extLst>
              <a:ext uri="{FF2B5EF4-FFF2-40B4-BE49-F238E27FC236}">
                <a16:creationId xmlns:a16="http://schemas.microsoft.com/office/drawing/2014/main" id="{911B66B5-3EA4-2D3D-C411-EA081BC36396}"/>
              </a:ext>
            </a:extLst>
          </p:cNvPr>
          <p:cNvSpPr txBox="1"/>
          <p:nvPr/>
        </p:nvSpPr>
        <p:spPr>
          <a:xfrm>
            <a:off x="7217856" y="4895358"/>
            <a:ext cx="911290" cy="307777"/>
          </a:xfrm>
          <a:prstGeom prst="rect">
            <a:avLst/>
          </a:prstGeom>
          <a:noFill/>
        </p:spPr>
        <p:txBody>
          <a:bodyPr wrap="square">
            <a:spAutoFit/>
          </a:bodyPr>
          <a:lstStyle/>
          <a:p>
            <a:pPr algn="ctr"/>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学习策略</a:t>
            </a:r>
            <a:endParaRPr lang="zh-CN" altLang="en-US" sz="1400" dirty="0"/>
          </a:p>
        </p:txBody>
      </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850F75B5-0737-A5FB-F6B9-F76A2B984B53}"/>
                  </a:ext>
                </a:extLst>
              </p:cNvPr>
              <p:cNvSpPr txBox="1"/>
              <p:nvPr/>
            </p:nvSpPr>
            <p:spPr>
              <a:xfrm>
                <a:off x="1579984" y="5563408"/>
                <a:ext cx="1223864" cy="307777"/>
              </a:xfrm>
              <a:prstGeom prst="rect">
                <a:avLst/>
              </a:prstGeom>
              <a:noFill/>
            </p:spPr>
            <p:txBody>
              <a:bodyPr wrap="square">
                <a:spAutoFit/>
              </a:bodyPr>
              <a:lstStyle/>
              <a:p>
                <a:pPr algn="ctr"/>
                <a14:m>
                  <m:oMath xmlns:m="http://schemas.openxmlformats.org/officeDocument/2006/math">
                    <m:r>
                      <a:rPr lang="en-US" altLang="zh-CN" sz="14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𝜇</m:t>
                    </m:r>
                    <m:r>
                      <a:rPr lang="en-US" altLang="zh-CN" sz="14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zh-CN" altLang="en-US" sz="1400" i="1">
                        <a:latin typeface="Cambria Math" panose="02040503050406030204" pitchFamily="18" charset="0"/>
                        <a:ea typeface="阿里巴巴普惠体 R" panose="00020600040101010101" pitchFamily="18" charset="-122"/>
                        <a:cs typeface="阿里巴巴普惠体 R" panose="00020600040101010101" pitchFamily="18" charset="-122"/>
                      </a:rPr>
                      <m:t>的</m:t>
                    </m:r>
                  </m:oMath>
                </a14:m>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占用度量</a:t>
                </a:r>
                <a:endParaRPr lang="zh-CN" altLang="en-US" sz="1400" dirty="0"/>
              </a:p>
            </p:txBody>
          </p:sp>
        </mc:Choice>
        <mc:Fallback xmlns="">
          <p:sp>
            <p:nvSpPr>
              <p:cNvPr id="66" name="文本框 65">
                <a:extLst>
                  <a:ext uri="{FF2B5EF4-FFF2-40B4-BE49-F238E27FC236}">
                    <a16:creationId xmlns:a16="http://schemas.microsoft.com/office/drawing/2014/main" id="{850F75B5-0737-A5FB-F6B9-F76A2B984B53}"/>
                  </a:ext>
                </a:extLst>
              </p:cNvPr>
              <p:cNvSpPr txBox="1">
                <a:spLocks noRot="1" noChangeAspect="1" noMove="1" noResize="1" noEditPoints="1" noAdjustHandles="1" noChangeArrowheads="1" noChangeShapeType="1" noTextEdit="1"/>
              </p:cNvSpPr>
              <p:nvPr/>
            </p:nvSpPr>
            <p:spPr>
              <a:xfrm>
                <a:off x="1579984" y="5563408"/>
                <a:ext cx="1223864" cy="307777"/>
              </a:xfrm>
              <a:prstGeom prst="rect">
                <a:avLst/>
              </a:prstGeom>
              <a:blipFill>
                <a:blip r:embed="rId9"/>
                <a:stretch>
                  <a:fillRect t="-4000" r="-49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7AAE94D-142C-4679-60BB-0FB5C8C67E03}"/>
                  </a:ext>
                </a:extLst>
              </p:cNvPr>
              <p:cNvSpPr txBox="1"/>
              <p:nvPr/>
            </p:nvSpPr>
            <p:spPr>
              <a:xfrm>
                <a:off x="6771157" y="5563408"/>
                <a:ext cx="1223864" cy="307777"/>
              </a:xfrm>
              <a:prstGeom prst="rect">
                <a:avLst/>
              </a:prstGeom>
              <a:noFill/>
            </p:spPr>
            <p:txBody>
              <a:bodyPr wrap="square">
                <a:spAutoFit/>
              </a:bodyPr>
              <a:lstStyle/>
              <a:p>
                <a:pPr algn="ctr"/>
                <a14:m>
                  <m:oMath xmlns:m="http://schemas.openxmlformats.org/officeDocument/2006/math">
                    <m:r>
                      <a:rPr lang="en-US" altLang="zh-CN" sz="14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𝜋</m:t>
                    </m:r>
                    <m:r>
                      <a:rPr lang="en-US" altLang="zh-CN" sz="1400" b="0" i="1" smtClean="0">
                        <a:latin typeface="Cambria Math" panose="02040503050406030204" pitchFamily="18" charset="0"/>
                        <a:ea typeface="阿里巴巴普惠体 R" panose="00020600040101010101" pitchFamily="18" charset="-122"/>
                        <a:cs typeface="阿里巴巴普惠体 R" panose="00020600040101010101" pitchFamily="18" charset="-122"/>
                      </a:rPr>
                      <m:t> </m:t>
                    </m:r>
                    <m:r>
                      <a:rPr lang="zh-CN" altLang="en-US" sz="1400" i="1">
                        <a:latin typeface="Cambria Math" panose="02040503050406030204" pitchFamily="18" charset="0"/>
                        <a:ea typeface="阿里巴巴普惠体 R" panose="00020600040101010101" pitchFamily="18" charset="-122"/>
                        <a:cs typeface="阿里巴巴普惠体 R" panose="00020600040101010101" pitchFamily="18" charset="-122"/>
                      </a:rPr>
                      <m:t>的</m:t>
                    </m:r>
                  </m:oMath>
                </a14:m>
                <a:r>
                  <a:rPr lang="zh-CN" altLang="en-US" sz="1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占用度量</a:t>
                </a:r>
                <a:endParaRPr lang="zh-CN" altLang="en-US" sz="1400" dirty="0"/>
              </a:p>
            </p:txBody>
          </p:sp>
        </mc:Choice>
        <mc:Fallback xmlns="">
          <p:sp>
            <p:nvSpPr>
              <p:cNvPr id="67" name="文本框 66">
                <a:extLst>
                  <a:ext uri="{FF2B5EF4-FFF2-40B4-BE49-F238E27FC236}">
                    <a16:creationId xmlns:a16="http://schemas.microsoft.com/office/drawing/2014/main" id="{77AAE94D-142C-4679-60BB-0FB5C8C67E03}"/>
                  </a:ext>
                </a:extLst>
              </p:cNvPr>
              <p:cNvSpPr txBox="1">
                <a:spLocks noRot="1" noChangeAspect="1" noMove="1" noResize="1" noEditPoints="1" noAdjustHandles="1" noChangeArrowheads="1" noChangeShapeType="1" noTextEdit="1"/>
              </p:cNvSpPr>
              <p:nvPr/>
            </p:nvSpPr>
            <p:spPr>
              <a:xfrm>
                <a:off x="6771157" y="5563408"/>
                <a:ext cx="1223864" cy="307777"/>
              </a:xfrm>
              <a:prstGeom prst="rect">
                <a:avLst/>
              </a:prstGeom>
              <a:blipFill>
                <a:blip r:embed="rId10"/>
                <a:stretch>
                  <a:fillRect t="-4000" r="-995" b="-20000"/>
                </a:stretch>
              </a:blipFill>
            </p:spPr>
            <p:txBody>
              <a:bodyPr/>
              <a:lstStyle/>
              <a:p>
                <a:r>
                  <a:rPr lang="zh-CN" altLang="en-US">
                    <a:noFill/>
                  </a:rPr>
                  <a:t> </a:t>
                </a:r>
              </a:p>
            </p:txBody>
          </p:sp>
        </mc:Fallback>
      </mc:AlternateContent>
      <p:sp>
        <p:nvSpPr>
          <p:cNvPr id="19" name="页脚占位符 4">
            <a:extLst>
              <a:ext uri="{FF2B5EF4-FFF2-40B4-BE49-F238E27FC236}">
                <a16:creationId xmlns:a16="http://schemas.microsoft.com/office/drawing/2014/main" id="{49B1EB6E-420F-BF26-887E-565CF9446AAC}"/>
              </a:ext>
            </a:extLst>
          </p:cNvPr>
          <p:cNvSpPr>
            <a:spLocks noGrp="1"/>
          </p:cNvSpPr>
          <p:nvPr>
            <p:ph type="ftr" sz="quarter" idx="11"/>
          </p:nvPr>
        </p:nvSpPr>
        <p:spPr>
          <a:xfrm>
            <a:off x="494003" y="6395364"/>
            <a:ext cx="4739179" cy="206381"/>
          </a:xfrm>
        </p:spPr>
        <p:txBody>
          <a:bodyPr/>
          <a:lstStyle/>
          <a:p>
            <a:r>
              <a:rPr lang="en-US" altLang="zh-CN" dirty="0"/>
              <a:t>Gulcehre, </a:t>
            </a:r>
            <a:r>
              <a:rPr lang="en-US" altLang="zh-CN" dirty="0" err="1"/>
              <a:t>Caglar</a:t>
            </a:r>
            <a:r>
              <a:rPr lang="en-US" altLang="zh-CN" dirty="0"/>
              <a:t>, et al. RL unplugged: Benchmarks for offline reinforcement learning. </a:t>
            </a:r>
            <a:r>
              <a:rPr lang="en-US" altLang="zh-CN" dirty="0" err="1"/>
              <a:t>arXiv</a:t>
            </a:r>
            <a:r>
              <a:rPr lang="en-US" altLang="zh-CN" dirty="0"/>
              <a:t> preprint arXiv:2006.13888 (2020).</a:t>
            </a:r>
          </a:p>
        </p:txBody>
      </p:sp>
    </p:spTree>
    <p:custDataLst>
      <p:tags r:id="rId1"/>
    </p:custDataLst>
    <p:extLst>
      <p:ext uri="{BB962C8B-B14F-4D97-AF65-F5344CB8AC3E}">
        <p14:creationId xmlns:p14="http://schemas.microsoft.com/office/powerpoint/2010/main" val="255449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E21C0E7-7491-4E2C-8350-EC8415EBB79D}"/>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 name="标题 3">
            <a:extLst>
              <a:ext uri="{FF2B5EF4-FFF2-40B4-BE49-F238E27FC236}">
                <a16:creationId xmlns:a16="http://schemas.microsoft.com/office/drawing/2014/main" id="{6E52140B-2E7E-4CE8-94BE-D4BB09C25C53}"/>
              </a:ext>
            </a:extLst>
          </p:cNvPr>
          <p:cNvSpPr>
            <a:spLocks noGrp="1"/>
          </p:cNvSpPr>
          <p:nvPr>
            <p:ph type="title"/>
          </p:nvPr>
        </p:nvSpPr>
        <p:spPr>
          <a:xfrm>
            <a:off x="668762" y="-3487"/>
            <a:ext cx="8137922" cy="1028699"/>
          </a:xfrm>
        </p:spPr>
        <p:txBody>
          <a:bodyPr/>
          <a:lstStyle/>
          <a:p>
            <a:r>
              <a:rPr lang="zh-CN" altLang="en-US" dirty="0"/>
              <a:t>离线强化学习的主要科学问题和方法概览</a:t>
            </a:r>
            <a:endParaRPr lang="en-US" dirty="0"/>
          </a:p>
        </p:txBody>
      </p:sp>
      <p:sp>
        <p:nvSpPr>
          <p:cNvPr id="12" name="内容占位符 2">
            <a:extLst>
              <a:ext uri="{FF2B5EF4-FFF2-40B4-BE49-F238E27FC236}">
                <a16:creationId xmlns:a16="http://schemas.microsoft.com/office/drawing/2014/main" id="{6EB03543-B018-E080-5FCC-16BF2BFEFE3D}"/>
              </a:ext>
            </a:extLst>
          </p:cNvPr>
          <p:cNvSpPr txBox="1">
            <a:spLocks/>
          </p:cNvSpPr>
          <p:nvPr/>
        </p:nvSpPr>
        <p:spPr>
          <a:xfrm>
            <a:off x="502442" y="1275014"/>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离线强化学习面临的最重要的挑战是外延误差（</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Extrapolation Error</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也即是处理分布外（</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out-of-distribution</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OOD</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1"/>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智能体如果涉足到了从没有见过的、远离数据集的状态动作对，怎么办？</a:t>
            </a:r>
          </a:p>
        </p:txBody>
      </p:sp>
      <p:sp>
        <p:nvSpPr>
          <p:cNvPr id="37" name="矩形 36">
            <a:extLst>
              <a:ext uri="{FF2B5EF4-FFF2-40B4-BE49-F238E27FC236}">
                <a16:creationId xmlns:a16="http://schemas.microsoft.com/office/drawing/2014/main" id="{95CE8729-BD2F-3502-2A87-07E202A0946C}"/>
              </a:ext>
            </a:extLst>
          </p:cNvPr>
          <p:cNvSpPr/>
          <p:nvPr/>
        </p:nvSpPr>
        <p:spPr>
          <a:xfrm>
            <a:off x="771331" y="3631846"/>
            <a:ext cx="3964442" cy="2364499"/>
          </a:xfrm>
          <a:prstGeom prst="rect">
            <a:avLst/>
          </a:prstGeom>
          <a:solidFill>
            <a:schemeClr val="tx2">
              <a:lumMod val="20000"/>
              <a:lumOff val="80000"/>
            </a:schemeClr>
          </a:solidFill>
          <a:ln w="12700" cap="flat" cmpd="sng" algn="ctr">
            <a:solidFill>
              <a:srgbClr val="5B9BD5">
                <a:shade val="50000"/>
              </a:srgbClr>
            </a:solidFill>
            <a:prstDash val="solid"/>
            <a:miter lim="800000"/>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44" name="内容占位符 2">
            <a:extLst>
              <a:ext uri="{FF2B5EF4-FFF2-40B4-BE49-F238E27FC236}">
                <a16:creationId xmlns:a16="http://schemas.microsoft.com/office/drawing/2014/main" id="{F0F1D685-707B-EB65-177C-B508B55DACB0}"/>
              </a:ext>
            </a:extLst>
          </p:cNvPr>
          <p:cNvSpPr txBox="1">
            <a:spLocks/>
          </p:cNvSpPr>
          <p:nvPr/>
        </p:nvSpPr>
        <p:spPr>
          <a:xfrm>
            <a:off x="945043" y="3729848"/>
            <a:ext cx="3732073" cy="461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000" dirty="0">
                <a:ea typeface="阿里巴巴普惠体 R" panose="00020600040101010101" pitchFamily="18" charset="-122"/>
              </a:rPr>
              <a:t>无模型的方法</a:t>
            </a:r>
            <a:endParaRPr lang="en-US" altLang="zh-CN" sz="2000" dirty="0">
              <a:ea typeface="阿里巴巴普惠体 R" panose="00020600040101010101" pitchFamily="18" charset="-122"/>
            </a:endParaRPr>
          </a:p>
        </p:txBody>
      </p:sp>
      <p:sp>
        <p:nvSpPr>
          <p:cNvPr id="45" name="内容占位符 2">
            <a:extLst>
              <a:ext uri="{FF2B5EF4-FFF2-40B4-BE49-F238E27FC236}">
                <a16:creationId xmlns:a16="http://schemas.microsoft.com/office/drawing/2014/main" id="{9C841D21-6824-91AA-0F33-7E930647CEE2}"/>
              </a:ext>
            </a:extLst>
          </p:cNvPr>
          <p:cNvSpPr txBox="1">
            <a:spLocks/>
          </p:cNvSpPr>
          <p:nvPr/>
        </p:nvSpPr>
        <p:spPr>
          <a:xfrm>
            <a:off x="1023341" y="4148995"/>
            <a:ext cx="1840251" cy="2146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ea typeface="阿里巴巴普惠体 R" panose="00020600040101010101" pitchFamily="18" charset="-122"/>
              </a:rPr>
              <a:t>显式限制</a:t>
            </a:r>
            <a:endParaRPr lang="en-US" altLang="zh-CN" sz="1800" dirty="0">
              <a:ea typeface="阿里巴巴普惠体 R" panose="00020600040101010101" pitchFamily="18" charset="-122"/>
            </a:endParaRPr>
          </a:p>
          <a:p>
            <a:pPr lvl="1"/>
            <a:r>
              <a:rPr lang="en-US" altLang="zh-CN" sz="2000" dirty="0">
                <a:solidFill>
                  <a:srgbClr val="E24E0C"/>
                </a:solidFill>
                <a:latin typeface="阿里巴巴普惠体 L"/>
                <a:ea typeface="阿里巴巴普惠体 R" panose="00020600040101010101" pitchFamily="18" charset="-122"/>
              </a:rPr>
              <a:t>BCQ</a:t>
            </a:r>
          </a:p>
          <a:p>
            <a:pPr lvl="1"/>
            <a:r>
              <a:rPr lang="en-US" altLang="zh-CN" sz="2000" dirty="0">
                <a:latin typeface="阿里巴巴普惠体 L"/>
                <a:ea typeface="阿里巴巴普惠体 R" panose="00020600040101010101" pitchFamily="18" charset="-122"/>
              </a:rPr>
              <a:t>BEAR</a:t>
            </a:r>
          </a:p>
          <a:p>
            <a:pPr lvl="1"/>
            <a:r>
              <a:rPr lang="en-US" altLang="zh-CN" sz="2000" dirty="0">
                <a:latin typeface="阿里巴巴普惠体 L"/>
                <a:ea typeface="阿里巴巴普惠体 R" panose="00020600040101010101" pitchFamily="18" charset="-122"/>
              </a:rPr>
              <a:t>BRAC</a:t>
            </a:r>
          </a:p>
          <a:p>
            <a:pPr lvl="1"/>
            <a:r>
              <a:rPr lang="en-US" altLang="zh-CN" sz="2000" dirty="0">
                <a:solidFill>
                  <a:srgbClr val="E24E0C"/>
                </a:solidFill>
                <a:latin typeface="阿里巴巴普惠体 L"/>
                <a:ea typeface="阿里巴巴普惠体 R" panose="00020600040101010101" pitchFamily="18" charset="-122"/>
              </a:rPr>
              <a:t>CQL</a:t>
            </a:r>
          </a:p>
        </p:txBody>
      </p:sp>
      <p:sp>
        <p:nvSpPr>
          <p:cNvPr id="50" name="矩形 49">
            <a:extLst>
              <a:ext uri="{FF2B5EF4-FFF2-40B4-BE49-F238E27FC236}">
                <a16:creationId xmlns:a16="http://schemas.microsoft.com/office/drawing/2014/main" id="{DA3EC9B8-9A12-9E3B-4241-775C75142CC4}"/>
              </a:ext>
            </a:extLst>
          </p:cNvPr>
          <p:cNvSpPr/>
          <p:nvPr/>
        </p:nvSpPr>
        <p:spPr>
          <a:xfrm>
            <a:off x="4814071" y="3631846"/>
            <a:ext cx="3732073" cy="2364499"/>
          </a:xfrm>
          <a:prstGeom prst="rect">
            <a:avLst/>
          </a:prstGeom>
          <a:solidFill>
            <a:srgbClr val="FFC000">
              <a:lumMod val="20000"/>
              <a:lumOff val="80000"/>
            </a:srgbClr>
          </a:solidFill>
          <a:ln w="12700" cap="flat" cmpd="sng" algn="ctr">
            <a:solidFill>
              <a:srgbClr val="5B9BD5">
                <a:shade val="50000"/>
              </a:srgbClr>
            </a:solidFill>
            <a:prstDash val="solid"/>
            <a:miter lim="800000"/>
          </a:ln>
          <a:effectLst/>
        </p:spPr>
        <p:txBody>
          <a:bodyPr rtlCol="0" anchor="ctr"/>
          <a:lstStyle/>
          <a:p>
            <a:pPr algn="ctr"/>
            <a:endParaRPr lang="zh-CN" altLang="en-US" kern="0">
              <a:solidFill>
                <a:prstClr val="white"/>
              </a:solidFill>
              <a:latin typeface="Calibri"/>
              <a:ea typeface="宋体" panose="02010600030101010101" pitchFamily="2" charset="-122"/>
            </a:endParaRPr>
          </a:p>
        </p:txBody>
      </p:sp>
      <p:sp>
        <p:nvSpPr>
          <p:cNvPr id="51" name="内容占位符 2">
            <a:extLst>
              <a:ext uri="{FF2B5EF4-FFF2-40B4-BE49-F238E27FC236}">
                <a16:creationId xmlns:a16="http://schemas.microsoft.com/office/drawing/2014/main" id="{390EB6B5-55FC-7B71-D66E-176E3A14BC48}"/>
              </a:ext>
            </a:extLst>
          </p:cNvPr>
          <p:cNvSpPr txBox="1">
            <a:spLocks/>
          </p:cNvSpPr>
          <p:nvPr/>
        </p:nvSpPr>
        <p:spPr>
          <a:xfrm>
            <a:off x="4987783" y="3729848"/>
            <a:ext cx="3732073" cy="461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000" dirty="0">
                <a:ea typeface="阿里巴巴普惠体 R" panose="00020600040101010101" pitchFamily="18" charset="-122"/>
              </a:rPr>
              <a:t>基于模型的方法</a:t>
            </a:r>
            <a:endParaRPr lang="en-US" altLang="zh-CN" sz="2000" dirty="0">
              <a:ea typeface="阿里巴巴普惠体 R" panose="00020600040101010101" pitchFamily="18" charset="-122"/>
            </a:endParaRPr>
          </a:p>
        </p:txBody>
      </p:sp>
      <p:sp>
        <p:nvSpPr>
          <p:cNvPr id="52" name="内容占位符 2">
            <a:extLst>
              <a:ext uri="{FF2B5EF4-FFF2-40B4-BE49-F238E27FC236}">
                <a16:creationId xmlns:a16="http://schemas.microsoft.com/office/drawing/2014/main" id="{C8D5700A-96CD-113B-FA8D-BF56064C00A8}"/>
              </a:ext>
            </a:extLst>
          </p:cNvPr>
          <p:cNvSpPr txBox="1">
            <a:spLocks/>
          </p:cNvSpPr>
          <p:nvPr/>
        </p:nvSpPr>
        <p:spPr>
          <a:xfrm>
            <a:off x="5066081" y="4148995"/>
            <a:ext cx="3430997" cy="2146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ea typeface="阿里巴巴普惠体 R" panose="00020600040101010101" pitchFamily="18" charset="-122"/>
              </a:rPr>
              <a:t>使用学习的模型估计不确定性</a:t>
            </a:r>
            <a:endParaRPr lang="en-US" altLang="zh-CN" sz="1800" dirty="0">
              <a:ea typeface="阿里巴巴普惠体 R" panose="00020600040101010101" pitchFamily="18" charset="-122"/>
            </a:endParaRPr>
          </a:p>
          <a:p>
            <a:pPr lvl="1"/>
            <a:r>
              <a:rPr lang="en-US" altLang="zh-CN" sz="2000" dirty="0" err="1">
                <a:latin typeface="阿里巴巴普惠体 L"/>
                <a:ea typeface="阿里巴巴普惠体 R" panose="00020600040101010101" pitchFamily="18" charset="-122"/>
              </a:rPr>
              <a:t>MORel</a:t>
            </a:r>
            <a:endParaRPr lang="en-US" altLang="zh-CN" sz="2000" dirty="0">
              <a:latin typeface="阿里巴巴普惠体 L"/>
              <a:ea typeface="阿里巴巴普惠体 R" panose="00020600040101010101" pitchFamily="18" charset="-122"/>
            </a:endParaRPr>
          </a:p>
          <a:p>
            <a:pPr lvl="1"/>
            <a:r>
              <a:rPr lang="en-US" altLang="zh-CN" sz="2000" dirty="0">
                <a:latin typeface="阿里巴巴普惠体 L"/>
                <a:ea typeface="阿里巴巴普惠体 R" panose="00020600040101010101" pitchFamily="18" charset="-122"/>
              </a:rPr>
              <a:t>MOPO</a:t>
            </a:r>
          </a:p>
          <a:p>
            <a:pPr lvl="1"/>
            <a:r>
              <a:rPr lang="en-US" altLang="zh-CN" sz="2000" dirty="0">
                <a:latin typeface="阿里巴巴普惠体 L"/>
                <a:ea typeface="阿里巴巴普惠体 R" panose="00020600040101010101" pitchFamily="18" charset="-122"/>
              </a:rPr>
              <a:t>COMBO</a:t>
            </a:r>
          </a:p>
          <a:p>
            <a:pPr lvl="1"/>
            <a:r>
              <a:rPr lang="en-US" altLang="zh-CN" sz="2000" dirty="0">
                <a:latin typeface="阿里巴巴普惠体 L"/>
                <a:ea typeface="阿里巴巴普惠体 R" panose="00020600040101010101" pitchFamily="18" charset="-122"/>
              </a:rPr>
              <a:t>…</a:t>
            </a:r>
            <a:endParaRPr lang="zh-CN" altLang="en-US" sz="2000" dirty="0">
              <a:latin typeface="阿里巴巴普惠体 L"/>
              <a:ea typeface="阿里巴巴普惠体 R" panose="00020600040101010101" pitchFamily="18" charset="-122"/>
            </a:endParaRPr>
          </a:p>
        </p:txBody>
      </p:sp>
      <p:sp>
        <p:nvSpPr>
          <p:cNvPr id="53" name="内容占位符 2">
            <a:extLst>
              <a:ext uri="{FF2B5EF4-FFF2-40B4-BE49-F238E27FC236}">
                <a16:creationId xmlns:a16="http://schemas.microsoft.com/office/drawing/2014/main" id="{D931585F-C094-21E3-FD68-2A467FE93B73}"/>
              </a:ext>
            </a:extLst>
          </p:cNvPr>
          <p:cNvSpPr txBox="1">
            <a:spLocks/>
          </p:cNvSpPr>
          <p:nvPr/>
        </p:nvSpPr>
        <p:spPr>
          <a:xfrm>
            <a:off x="2731152" y="4148995"/>
            <a:ext cx="1840251" cy="2146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ea typeface="阿里巴巴普惠体 R" panose="00020600040101010101" pitchFamily="18" charset="-122"/>
              </a:rPr>
              <a:t>隐式限制</a:t>
            </a:r>
            <a:endParaRPr lang="en-US" altLang="zh-CN" sz="1800" dirty="0">
              <a:ea typeface="阿里巴巴普惠体 R" panose="00020600040101010101" pitchFamily="18" charset="-122"/>
            </a:endParaRPr>
          </a:p>
          <a:p>
            <a:pPr lvl="1"/>
            <a:r>
              <a:rPr lang="en-US" altLang="zh-CN" sz="2000" dirty="0">
                <a:latin typeface="阿里巴巴普惠体 L"/>
                <a:ea typeface="阿里巴巴普惠体 R" panose="00020600040101010101" pitchFamily="18" charset="-122"/>
              </a:rPr>
              <a:t>AWR</a:t>
            </a:r>
          </a:p>
          <a:p>
            <a:pPr lvl="1"/>
            <a:r>
              <a:rPr lang="en-US" altLang="zh-CN" sz="2000" dirty="0">
                <a:latin typeface="阿里巴巴普惠体 L"/>
                <a:ea typeface="阿里巴巴普惠体 R" panose="00020600040101010101" pitchFamily="18" charset="-122"/>
              </a:rPr>
              <a:t>REM</a:t>
            </a:r>
          </a:p>
          <a:p>
            <a:pPr lvl="1"/>
            <a:r>
              <a:rPr lang="en-US" altLang="zh-CN" sz="2000" dirty="0">
                <a:latin typeface="阿里巴巴普惠体 L"/>
                <a:ea typeface="阿里巴巴普惠体 R" panose="00020600040101010101" pitchFamily="18" charset="-122"/>
              </a:rPr>
              <a:t>BAIL</a:t>
            </a:r>
          </a:p>
          <a:p>
            <a:pPr lvl="1"/>
            <a:r>
              <a:rPr lang="en-US" altLang="zh-CN" sz="2000" dirty="0">
                <a:latin typeface="阿里巴巴普惠体 L"/>
                <a:ea typeface="阿里巴巴普惠体 R" panose="00020600040101010101" pitchFamily="18" charset="-122"/>
              </a:rPr>
              <a:t>…</a:t>
            </a:r>
          </a:p>
        </p:txBody>
      </p:sp>
      <p:sp>
        <p:nvSpPr>
          <p:cNvPr id="56" name="内容占位符 2">
            <a:extLst>
              <a:ext uri="{FF2B5EF4-FFF2-40B4-BE49-F238E27FC236}">
                <a16:creationId xmlns:a16="http://schemas.microsoft.com/office/drawing/2014/main" id="{179708BD-ED95-E566-C0AD-89730DAB597A}"/>
              </a:ext>
            </a:extLst>
          </p:cNvPr>
          <p:cNvSpPr txBox="1">
            <a:spLocks/>
          </p:cNvSpPr>
          <p:nvPr/>
        </p:nvSpPr>
        <p:spPr>
          <a:xfrm>
            <a:off x="502442" y="2701382"/>
            <a:ext cx="8137922" cy="1355678"/>
          </a:xfrm>
          <a:prstGeom prst="rect">
            <a:avLst/>
          </a:prstGeom>
        </p:spPr>
        <p:txBody>
          <a:bodyPr vert="horz" lIns="91440" tIns="45720" rIns="91440" bIns="45720" rtlCol="0">
            <a:normAutofit/>
          </a:bodyPr>
          <a:lstStyle>
            <a:lvl1pPr marL="285750" indent="-285750" algn="l" defTabSz="914400" rtl="0" eaLnBrk="1" latinLnBrk="0" hangingPunct="1">
              <a:lnSpc>
                <a:spcPct val="100000"/>
              </a:lnSpc>
              <a:spcBef>
                <a:spcPts val="1000"/>
              </a:spcBef>
              <a:buClr>
                <a:schemeClr val="accent1"/>
              </a:buClr>
              <a:buSzPct val="88000"/>
              <a:buFont typeface="Wingdings" pitchFamily="2" charset="2"/>
              <a:buChar char="p"/>
              <a:defRPr sz="20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500"/>
              </a:spcBef>
              <a:buClr>
                <a:schemeClr val="accent1"/>
              </a:buClr>
              <a:buSzPct val="100000"/>
              <a:buFont typeface="Arial" panose="020B0604020202020204" pitchFamily="34" charset="0"/>
              <a:buChar char="•"/>
              <a:defRPr sz="1600" b="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离线强化学习的主要方法在于设计训练中的限制，从而避免分布外问题，可以大致分为无模型的方法和基于模型的方法</a:t>
            </a:r>
            <a:endPar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4" name="页脚占位符 4">
            <a:extLst>
              <a:ext uri="{FF2B5EF4-FFF2-40B4-BE49-F238E27FC236}">
                <a16:creationId xmlns:a16="http://schemas.microsoft.com/office/drawing/2014/main" id="{071C8760-FC4C-F04D-2D1C-745D933D6D69}"/>
              </a:ext>
            </a:extLst>
          </p:cNvPr>
          <p:cNvSpPr>
            <a:spLocks noGrp="1"/>
          </p:cNvSpPr>
          <p:nvPr>
            <p:ph type="ftr" sz="quarter" idx="11"/>
          </p:nvPr>
        </p:nvSpPr>
        <p:spPr>
          <a:xfrm>
            <a:off x="494003" y="6395364"/>
            <a:ext cx="4739179" cy="206381"/>
          </a:xfrm>
        </p:spPr>
        <p:txBody>
          <a:bodyPr/>
          <a:lstStyle/>
          <a:p>
            <a:r>
              <a:rPr lang="en-US" altLang="zh-CN" dirty="0"/>
              <a:t>Gulcehre, </a:t>
            </a:r>
            <a:r>
              <a:rPr lang="en-US" altLang="zh-CN" dirty="0" err="1"/>
              <a:t>Caglar</a:t>
            </a:r>
            <a:r>
              <a:rPr lang="en-US" altLang="zh-CN" dirty="0"/>
              <a:t>, et al. RL unplugged: Benchmarks for offline reinforcement learning. </a:t>
            </a:r>
            <a:r>
              <a:rPr lang="en-US" altLang="zh-CN" dirty="0" err="1"/>
              <a:t>arXiv</a:t>
            </a:r>
            <a:r>
              <a:rPr lang="en-US" altLang="zh-CN" dirty="0"/>
              <a:t> preprint arXiv:2006.13888 (2020).</a:t>
            </a:r>
          </a:p>
        </p:txBody>
      </p:sp>
    </p:spTree>
    <p:custDataLst>
      <p:tags r:id="rId1"/>
    </p:custDataLst>
    <p:extLst>
      <p:ext uri="{BB962C8B-B14F-4D97-AF65-F5344CB8AC3E}">
        <p14:creationId xmlns:p14="http://schemas.microsoft.com/office/powerpoint/2010/main" val="1237451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IMING" val="|78.7|19|15.9|1.2"/>
</p:tagLst>
</file>

<file path=ppt/tags/tag11.xml><?xml version="1.0" encoding="utf-8"?>
<p:tagLst xmlns:a="http://schemas.openxmlformats.org/drawingml/2006/main" xmlns:r="http://schemas.openxmlformats.org/officeDocument/2006/relationships" xmlns:p="http://schemas.openxmlformats.org/presentationml/2006/main">
  <p:tag name="TIMING" val="|78.7|19|15.9|1.2"/>
</p:tagLst>
</file>

<file path=ppt/tags/tag12.xml><?xml version="1.0" encoding="utf-8"?>
<p:tagLst xmlns:a="http://schemas.openxmlformats.org/drawingml/2006/main" xmlns:r="http://schemas.openxmlformats.org/officeDocument/2006/relationships" xmlns:p="http://schemas.openxmlformats.org/presentationml/2006/main">
  <p:tag name="TIMING" val="|78.7|19|15.9|1.2"/>
</p:tagLst>
</file>

<file path=ppt/tags/tag13.xml><?xml version="1.0" encoding="utf-8"?>
<p:tagLst xmlns:a="http://schemas.openxmlformats.org/drawingml/2006/main" xmlns:r="http://schemas.openxmlformats.org/officeDocument/2006/relationships" xmlns:p="http://schemas.openxmlformats.org/presentationml/2006/main">
  <p:tag name="TIMING" val="|78.7|19|15.9|1.2"/>
</p:tagLst>
</file>

<file path=ppt/tags/tag14.xml><?xml version="1.0" encoding="utf-8"?>
<p:tagLst xmlns:a="http://schemas.openxmlformats.org/drawingml/2006/main" xmlns:r="http://schemas.openxmlformats.org/officeDocument/2006/relationships" xmlns:p="http://schemas.openxmlformats.org/presentationml/2006/main">
  <p:tag name="TIMING" val="|78.7|19|15.9|1.2"/>
</p:tagLst>
</file>

<file path=ppt/tags/tag15.xml><?xml version="1.0" encoding="utf-8"?>
<p:tagLst xmlns:a="http://schemas.openxmlformats.org/drawingml/2006/main" xmlns:r="http://schemas.openxmlformats.org/officeDocument/2006/relationships" xmlns:p="http://schemas.openxmlformats.org/presentationml/2006/main">
  <p:tag name="TIMING" val="|78.7|19|15.9|1.2"/>
</p:tagLst>
</file>

<file path=ppt/tags/tag16.xml><?xml version="1.0" encoding="utf-8"?>
<p:tagLst xmlns:a="http://schemas.openxmlformats.org/drawingml/2006/main" xmlns:r="http://schemas.openxmlformats.org/officeDocument/2006/relationships" xmlns:p="http://schemas.openxmlformats.org/presentationml/2006/main">
  <p:tag name="TIMING" val="|78.7|19|15.9|1.2"/>
</p:tagLst>
</file>

<file path=ppt/tags/tag17.xml><?xml version="1.0" encoding="utf-8"?>
<p:tagLst xmlns:a="http://schemas.openxmlformats.org/drawingml/2006/main" xmlns:r="http://schemas.openxmlformats.org/officeDocument/2006/relationships" xmlns:p="http://schemas.openxmlformats.org/presentationml/2006/main">
  <p:tag name="TIMING" val="|78.7|19|15.9|1.2"/>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IMING" val="|78.7|19|15.9|1.2"/>
</p:tagLst>
</file>

<file path=ppt/tags/tag4.xml><?xml version="1.0" encoding="utf-8"?>
<p:tagLst xmlns:a="http://schemas.openxmlformats.org/drawingml/2006/main" xmlns:r="http://schemas.openxmlformats.org/officeDocument/2006/relationships" xmlns:p="http://schemas.openxmlformats.org/presentationml/2006/main">
  <p:tag name="TIMING" val="|78.7|19|15.9|1.2"/>
</p:tagLst>
</file>

<file path=ppt/tags/tag5.xml><?xml version="1.0" encoding="utf-8"?>
<p:tagLst xmlns:a="http://schemas.openxmlformats.org/drawingml/2006/main" xmlns:r="http://schemas.openxmlformats.org/officeDocument/2006/relationships" xmlns:p="http://schemas.openxmlformats.org/presentationml/2006/main">
  <p:tag name="TIMING" val="|78.7|19|15.9|1.2"/>
</p:tagLst>
</file>

<file path=ppt/tags/tag6.xml><?xml version="1.0" encoding="utf-8"?>
<p:tagLst xmlns:a="http://schemas.openxmlformats.org/drawingml/2006/main" xmlns:r="http://schemas.openxmlformats.org/officeDocument/2006/relationships" xmlns:p="http://schemas.openxmlformats.org/presentationml/2006/main">
  <p:tag name="TIMING" val="|78.7|19|15.9|1.2"/>
</p:tagLst>
</file>

<file path=ppt/tags/tag7.xml><?xml version="1.0" encoding="utf-8"?>
<p:tagLst xmlns:a="http://schemas.openxmlformats.org/drawingml/2006/main" xmlns:r="http://schemas.openxmlformats.org/officeDocument/2006/relationships" xmlns:p="http://schemas.openxmlformats.org/presentationml/2006/main">
  <p:tag name="TIMING" val="|78.7|19|15.9|1.2"/>
</p:tagLst>
</file>

<file path=ppt/tags/tag8.xml><?xml version="1.0" encoding="utf-8"?>
<p:tagLst xmlns:a="http://schemas.openxmlformats.org/drawingml/2006/main" xmlns:r="http://schemas.openxmlformats.org/officeDocument/2006/relationships" xmlns:p="http://schemas.openxmlformats.org/presentationml/2006/main">
  <p:tag name="TIMING" val="|78.7|19|15.9|1.2"/>
</p:tagLst>
</file>

<file path=ppt/tags/tag9.xml><?xml version="1.0" encoding="utf-8"?>
<p:tagLst xmlns:a="http://schemas.openxmlformats.org/drawingml/2006/main" xmlns:r="http://schemas.openxmlformats.org/officeDocument/2006/relationships" xmlns:p="http://schemas.openxmlformats.org/presentationml/2006/main">
  <p:tag name="TIMING" val="|78.7|19|15.9|1.2"/>
</p:tagLst>
</file>

<file path=ppt/theme/theme1.xml><?xml version="1.0" encoding="utf-8"?>
<a:theme xmlns:a="http://schemas.openxmlformats.org/drawingml/2006/main" name="主题5">
  <a:themeElements>
    <a:clrScheme name="伯禹配色v2">
      <a:dk1>
        <a:srgbClr val="000000"/>
      </a:dk1>
      <a:lt1>
        <a:srgbClr val="FFFFFF"/>
      </a:lt1>
      <a:dk2>
        <a:srgbClr val="57B9F2"/>
      </a:dk2>
      <a:lt2>
        <a:srgbClr val="E7E6E6"/>
      </a:lt2>
      <a:accent1>
        <a:srgbClr val="29AAF5"/>
      </a:accent1>
      <a:accent2>
        <a:srgbClr val="F05E50"/>
      </a:accent2>
      <a:accent3>
        <a:srgbClr val="29B29A"/>
      </a:accent3>
      <a:accent4>
        <a:srgbClr val="E74B7B"/>
      </a:accent4>
      <a:accent5>
        <a:srgbClr val="FF9200"/>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12427</TotalTime>
  <Words>1656</Words>
  <Application>Microsoft Office PowerPoint</Application>
  <PresentationFormat>全屏显示(4:3)</PresentationFormat>
  <Paragraphs>202</Paragraphs>
  <Slides>22</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5" baseType="lpstr">
      <vt:lpstr>Alibaba PuHuiTi</vt:lpstr>
      <vt:lpstr>阿里巴巴普惠体 B</vt:lpstr>
      <vt:lpstr>阿里巴巴普惠体 L</vt:lpstr>
      <vt:lpstr>阿里巴巴普惠体 R</vt:lpstr>
      <vt:lpstr>Microsoft YaHei</vt:lpstr>
      <vt:lpstr>Arial</vt:lpstr>
      <vt:lpstr>Calibri</vt:lpstr>
      <vt:lpstr>Cambria Math</vt:lpstr>
      <vt:lpstr>Wingdings</vt:lpstr>
      <vt:lpstr>主题5</vt:lpstr>
      <vt:lpstr>think-cell Slide</vt:lpstr>
      <vt:lpstr>Aurora Equation</vt:lpstr>
      <vt:lpstr>Formula</vt:lpstr>
      <vt:lpstr>PowerPoint 演示文稿</vt:lpstr>
      <vt:lpstr>课程大纲</vt:lpstr>
      <vt:lpstr>PowerPoint 演示文稿</vt:lpstr>
      <vt:lpstr>离线强化学习</vt:lpstr>
      <vt:lpstr>离线强化学习</vt:lpstr>
      <vt:lpstr>离线强化学习的不同</vt:lpstr>
      <vt:lpstr>离线强化学习的优势</vt:lpstr>
      <vt:lpstr>离线强化学习的主要科学问题和方法概览</vt:lpstr>
      <vt:lpstr>离线强化学习的主要科学问题和方法概览</vt:lpstr>
      <vt:lpstr>BCQ算法</vt:lpstr>
      <vt:lpstr>Q学习中的外延误差</vt:lpstr>
      <vt:lpstr>BCQ：批量限制Q学习</vt:lpstr>
      <vt:lpstr>BCQ：批量限制Q学习</vt:lpstr>
      <vt:lpstr>BCQ：批量限制Q学习</vt:lpstr>
      <vt:lpstr>BCQ：批量限制Q学习</vt:lpstr>
      <vt:lpstr>BCQ：批量限制Q学习的实验效果</vt:lpstr>
      <vt:lpstr>CQL算法</vt:lpstr>
      <vt:lpstr>CQL：保守Q学习</vt:lpstr>
      <vt:lpstr>CQL：保守Q学习</vt:lpstr>
      <vt:lpstr>CQL：保守Q学习的实验</vt:lpstr>
      <vt:lpstr>总结离线强化学习</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11-离线强化学习</dc:title>
  <dc:creator>Weinan Zhang</dc:creator>
  <cp:lastModifiedBy>Zhang Weinan</cp:lastModifiedBy>
  <cp:revision>304</cp:revision>
  <cp:lastPrinted>2019-07-12T11:51:00Z</cp:lastPrinted>
  <dcterms:created xsi:type="dcterms:W3CDTF">2019-04-27T16:00:00Z</dcterms:created>
  <dcterms:modified xsi:type="dcterms:W3CDTF">2022-05-16T09:44:21Z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2052-10.1.0.7698</vt:lpwstr>
  </property>
</Properties>
</file>