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09" r:id="rId2"/>
    <p:sldId id="463" r:id="rId3"/>
    <p:sldId id="307" r:id="rId4"/>
    <p:sldId id="308" r:id="rId5"/>
    <p:sldId id="309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318" r:id="rId14"/>
    <p:sldId id="321" r:id="rId15"/>
    <p:sldId id="319" r:id="rId16"/>
    <p:sldId id="322" r:id="rId17"/>
    <p:sldId id="323" r:id="rId18"/>
    <p:sldId id="324" r:id="rId19"/>
    <p:sldId id="325" r:id="rId20"/>
    <p:sldId id="326" r:id="rId21"/>
    <p:sldId id="327" r:id="rId22"/>
    <p:sldId id="462" r:id="rId23"/>
    <p:sldId id="30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40">
          <p15:clr>
            <a:srgbClr val="A4A3A4"/>
          </p15:clr>
        </p15:guide>
        <p15:guide id="2" orient="horz" pos="640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3928">
          <p15:clr>
            <a:srgbClr val="A4A3A4"/>
          </p15:clr>
        </p15:guide>
        <p15:guide id="5" orient="horz" pos="3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4E0C"/>
    <a:srgbClr val="17ABE3"/>
    <a:srgbClr val="A20000"/>
    <a:srgbClr val="A40000"/>
    <a:srgbClr val="9E0000"/>
    <a:srgbClr val="C7450B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3" autoAdjust="0"/>
    <p:restoredTop sz="92756" autoAdjust="0"/>
  </p:normalViewPr>
  <p:slideViewPr>
    <p:cSldViewPr snapToGrid="0">
      <p:cViewPr varScale="1">
        <p:scale>
          <a:sx n="147" d="100"/>
          <a:sy n="147" d="100"/>
        </p:scale>
        <p:origin x="4716" y="120"/>
      </p:cViewPr>
      <p:guideLst>
        <p:guide pos="5440"/>
        <p:guide orient="horz" pos="640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2022/5/16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‹#›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</a:defRPr>
            </a:lvl1pPr>
          </a:lstStyle>
          <a:p>
            <a:fld id="{E86D8963-CFCD-4740-AF60-049850373CDF}" type="datetimeFigureOut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</a:defRPr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62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制作感谢页（伯禹</a:t>
            </a:r>
            <a:r>
              <a:rPr kumimoji="1" lang="en-US" altLang="zh-CN" dirty="0"/>
              <a:t>logo+</a:t>
            </a:r>
            <a:r>
              <a:rPr kumimoji="1" lang="zh-CN" altLang="en-US" dirty="0"/>
              <a:t>打造</a:t>
            </a:r>
            <a:r>
              <a:rPr kumimoji="1" lang="en-US" altLang="zh-CN" dirty="0"/>
              <a:t>AI</a:t>
            </a:r>
            <a:r>
              <a:rPr kumimoji="1" lang="zh-CN" altLang="en-US" dirty="0"/>
              <a:t>领域的黄埔军校）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7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00543" y="3863753"/>
            <a:ext cx="292569" cy="148948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-1525233" y="558078"/>
            <a:ext cx="5606064" cy="5606064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1040067" y="1043244"/>
            <a:ext cx="4635731" cy="4635731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3221" y="2050783"/>
            <a:ext cx="3179425" cy="32847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8196" y="2002626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313221" y="2820980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428196" y="2781327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13221" y="3599681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428196" y="3560028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313221" y="4378382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428196" y="4338729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14576" y="2471256"/>
            <a:ext cx="1586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kumimoji="1" lang="en-US" altLang="zh-CN" sz="5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Contents</a:t>
            </a:r>
            <a:endParaRPr kumimoji="1" lang="zh-CN" altLang="en-US" sz="2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2059916" y="1068397"/>
            <a:ext cx="4616441" cy="4616441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441307" y="1467919"/>
            <a:ext cx="3817398" cy="3817398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59916" y="2818892"/>
            <a:ext cx="4627179" cy="1220215"/>
          </a:xfrm>
        </p:spPr>
        <p:txBody>
          <a:bodyPr anchor="ctr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大标题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3788" y="1993474"/>
            <a:ext cx="2812436" cy="82541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22E-9164-4696-9168-EDBA700053FC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94464" y="11939"/>
            <a:ext cx="7870345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>
            <a:normAutofit/>
          </a:bodyPr>
          <a:lstStyle>
            <a:lvl1pPr>
              <a:defRPr sz="18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defRPr sz="16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sz="14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</p:spPr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4B24-CB5B-412F-B128-4628C90E8BC1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502444" y="2"/>
            <a:ext cx="8137922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983768" y="2782669"/>
            <a:ext cx="333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B0F0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THANK YOU</a:t>
            </a:r>
            <a:endParaRPr lang="zh-CN" altLang="en-US" sz="3600" b="1" dirty="0">
              <a:solidFill>
                <a:srgbClr val="00B0F0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86431" y="896645"/>
            <a:ext cx="8708994" cy="355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7EA80D07-DD1C-4394-B772-7A3A4926BCD2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r>
              <a:rPr lang="en-US" altLang="zh-CN" dirty="0"/>
              <a:t>Boyu.AI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7728" y="4053047"/>
            <a:ext cx="620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参数化行动空间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17728" y="5013115"/>
            <a:ext cx="5885155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A218AF-4E0B-46A9-B4FA-11ABC544612C}"/>
              </a:ext>
            </a:extLst>
          </p:cNvPr>
          <p:cNvSpPr txBox="1"/>
          <p:nvPr/>
        </p:nvSpPr>
        <p:spPr>
          <a:xfrm>
            <a:off x="2317728" y="730136"/>
            <a:ext cx="5887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强化学习</a:t>
            </a:r>
            <a:r>
              <a:rPr lang="en-US" altLang="zh-CN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2022</a:t>
            </a:r>
          </a:p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第</a:t>
            </a:r>
            <a:r>
              <a:rPr lang="en-US" altLang="zh-CN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12</a:t>
            </a:r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节</a:t>
            </a:r>
            <a:endParaRPr lang="zh-CN" altLang="en-US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290B1-B0B9-4B1B-9B40-8F86C1E93176}"/>
              </a:ext>
            </a:extLst>
          </p:cNvPr>
          <p:cNvSpPr txBox="1"/>
          <p:nvPr/>
        </p:nvSpPr>
        <p:spPr>
          <a:xfrm>
            <a:off x="2324816" y="1785532"/>
            <a:ext cx="549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涉及知识点：</a:t>
            </a:r>
            <a:endParaRPr lang="en-US" altLang="zh-CN" sz="32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参数化行动空间</a:t>
            </a:r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74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411155"/>
            <a:ext cx="8137922" cy="617545"/>
          </a:xfrm>
        </p:spPr>
        <p:txBody>
          <a:bodyPr/>
          <a:lstStyle/>
          <a:p>
            <a:r>
              <a:rPr lang="zh-CN" altLang="en-US" dirty="0"/>
              <a:t>使用参数化动作马尔可夫决策过程的强化学习算法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2" y="1219983"/>
            <a:ext cx="8487445" cy="493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离散动作空间</a:t>
            </a:r>
            <a:r>
              <a:rPr lang="zh-CN" altLang="en-US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：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深度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Q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网络（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DQN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），双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Q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网络（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Double-DQN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A3C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连续动作空间</a:t>
            </a:r>
            <a:r>
              <a:rPr lang="zh-CN" altLang="en-US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：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确定性策略梯度（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DPG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），深度确定性策略梯度（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DDPG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参数化动作空间</a:t>
            </a:r>
            <a:r>
              <a:rPr lang="zh-CN" altLang="en-US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：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？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要求算法能够处理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离散</a:t>
            </a:r>
            <a:r>
              <a:rPr lang="en-US" altLang="zh-CN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连续混合动作空间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。主要有三个途径：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离散化连续动作空间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将离散动作空间放宽到连续空间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分开处理离散动作和连续动作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52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离散化连续动作空间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137923" cy="49362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离散</a:t>
                </a:r>
                <a:r>
                  <a:rPr lang="en-US" altLang="zh-CN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连续混合动作空间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可以被表示为：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={(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for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all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∈{1…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}}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我们可以用离散的子集来近似每一个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，然后使用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深度</a:t>
                </a:r>
                <a:r>
                  <a:rPr lang="en-US" altLang="zh-CN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Q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网络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DQN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）或</a:t>
                </a:r>
                <a:r>
                  <a:rPr lang="en-US" altLang="zh-CN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A3C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算法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训练离散策略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但是，这种做法并不完美：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可能会导致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自然结构的丢失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欧几里得空间内的区域时，构建一个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良好的近似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通常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需要大量的离散动作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137923" cy="4936268"/>
              </a:xfrm>
              <a:prstGeom prst="rect">
                <a:avLst/>
              </a:prstGeom>
              <a:blipFill>
                <a:blip r:embed="rId4"/>
                <a:stretch>
                  <a:fillRect l="-449" r="-3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45">
            <a:extLst>
              <a:ext uri="{FF2B5EF4-FFF2-40B4-BE49-F238E27FC236}">
                <a16:creationId xmlns:a16="http://schemas.microsoft.com/office/drawing/2014/main" id="{AE6ED6C9-E73C-4D23-B91E-C38D1851777A}"/>
              </a:ext>
            </a:extLst>
          </p:cNvPr>
          <p:cNvSpPr txBox="1"/>
          <p:nvPr/>
        </p:nvSpPr>
        <p:spPr>
          <a:xfrm>
            <a:off x="502442" y="6205154"/>
            <a:ext cx="673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Xiong</a:t>
            </a:r>
            <a:r>
              <a:rPr lang="en-US" altLang="zh-CN" sz="1200" dirty="0">
                <a:solidFill>
                  <a:srgbClr val="00B0F0"/>
                </a:solidFill>
              </a:rPr>
              <a:t>, </a:t>
            </a:r>
            <a:r>
              <a:rPr lang="en-US" altLang="zh-CN" sz="1200" dirty="0" err="1">
                <a:solidFill>
                  <a:srgbClr val="00B0F0"/>
                </a:solidFill>
              </a:rPr>
              <a:t>Jiechao</a:t>
            </a:r>
            <a:r>
              <a:rPr lang="en-US" altLang="zh-CN" sz="1200" dirty="0">
                <a:solidFill>
                  <a:srgbClr val="00B0F0"/>
                </a:solidFill>
              </a:rPr>
              <a:t>, et al. Parametrized Deep Q-Networks Learning: Reinforcement Learning with Discrete-Continuous Hybrid Action Space. 2017.</a:t>
            </a:r>
          </a:p>
        </p:txBody>
      </p:sp>
    </p:spTree>
    <p:extLst>
      <p:ext uri="{BB962C8B-B14F-4D97-AF65-F5344CB8AC3E}">
        <p14:creationId xmlns:p14="http://schemas.microsoft.com/office/powerpoint/2010/main" val="373427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放宽离散动作空间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1219983"/>
                <a:ext cx="8137922" cy="49362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原始的离散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连续混合动作空间：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={(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for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all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∈{1…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}}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通过把离散动作空间放宽到连续空间，策略输出变为：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在这里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用于选择离散动作，选择可以是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确定性的（通过选取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），或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随机性的（通过概率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soft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max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从而可以使用深度确定性策略梯度（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DDPG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）算法训练连续策略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1219983"/>
                <a:ext cx="8137922" cy="4936268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45">
            <a:extLst>
              <a:ext uri="{FF2B5EF4-FFF2-40B4-BE49-F238E27FC236}">
                <a16:creationId xmlns:a16="http://schemas.microsoft.com/office/drawing/2014/main" id="{D998E57B-D839-CD2C-55B4-84CEA89DDC9F}"/>
              </a:ext>
            </a:extLst>
          </p:cNvPr>
          <p:cNvSpPr txBox="1"/>
          <p:nvPr/>
        </p:nvSpPr>
        <p:spPr>
          <a:xfrm>
            <a:off x="502442" y="6311878"/>
            <a:ext cx="673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Hausknecht</a:t>
            </a:r>
            <a:r>
              <a:rPr lang="en-US" altLang="zh-CN" sz="1200" dirty="0">
                <a:solidFill>
                  <a:srgbClr val="00B0F0"/>
                </a:solidFill>
              </a:rPr>
              <a:t> and Stone. Deep reinforcement learning in parameterized action space. ICLR 2016.</a:t>
            </a:r>
          </a:p>
        </p:txBody>
      </p:sp>
    </p:spTree>
    <p:extLst>
      <p:ext uri="{BB962C8B-B14F-4D97-AF65-F5344CB8AC3E}">
        <p14:creationId xmlns:p14="http://schemas.microsoft.com/office/powerpoint/2010/main" val="33635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深度确定性策略梯度（</a:t>
            </a:r>
            <a:r>
              <a:rPr lang="en-US" altLang="zh-CN" dirty="0"/>
              <a:t>DDPG</a:t>
            </a:r>
            <a:r>
              <a:rPr lang="zh-CN" altLang="en-US" dirty="0"/>
              <a:t>）模型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文本框 45">
            <a:extLst>
              <a:ext uri="{FF2B5EF4-FFF2-40B4-BE49-F238E27FC236}">
                <a16:creationId xmlns:a16="http://schemas.microsoft.com/office/drawing/2014/main" id="{AE6ED6C9-E73C-4D23-B91E-C38D1851777A}"/>
              </a:ext>
            </a:extLst>
          </p:cNvPr>
          <p:cNvSpPr txBox="1"/>
          <p:nvPr/>
        </p:nvSpPr>
        <p:spPr>
          <a:xfrm>
            <a:off x="502442" y="6311878"/>
            <a:ext cx="673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Hausknecht</a:t>
            </a:r>
            <a:r>
              <a:rPr lang="en-US" altLang="zh-CN" sz="1200" dirty="0">
                <a:solidFill>
                  <a:srgbClr val="00B0F0"/>
                </a:solidFill>
              </a:rPr>
              <a:t> and Stone. Deep reinforcement learning in parameterized action space. ICLR 2016.</a:t>
            </a:r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96AC4545-4115-4A5D-8E9E-4A16076D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8" y="1090621"/>
            <a:ext cx="7602309" cy="4589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3">
                <a:extLst>
                  <a:ext uri="{FF2B5EF4-FFF2-40B4-BE49-F238E27FC236}">
                    <a16:creationId xmlns:a16="http://schemas.microsoft.com/office/drawing/2014/main" id="{AD7B7917-F47B-4342-B861-3BD1FD865835}"/>
                  </a:ext>
                </a:extLst>
              </p:cNvPr>
              <p:cNvSpPr txBox="1"/>
              <p:nvPr/>
            </p:nvSpPr>
            <p:spPr>
              <a:xfrm>
                <a:off x="556953" y="5679571"/>
                <a:ext cx="8462262" cy="33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注：这里的关键部分是</a:t>
                </a:r>
                <a:r>
                  <a:rPr lang="en-US" altLang="zh-CN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DDPG</a:t>
                </a:r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中的</a:t>
                </a:r>
                <a:r>
                  <a:rPr lang="en-US" altLang="zh-CN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Q</a:t>
                </a:r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值网络（评论家），它平滑处理了离散的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  <m:r>
                      <a:rPr lang="zh-CN" altLang="en-US" sz="1600" i="1">
                        <a:latin typeface="Cambria Math" panose="02040503050406030204" pitchFamily="18" charset="0"/>
                      </a:rPr>
                      <m:t>操作</m:t>
                    </m:r>
                  </m:oMath>
                </a14:m>
                <a:endParaRPr lang="zh-CN" altLang="en-US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8" name="文本框 3">
                <a:extLst>
                  <a:ext uri="{FF2B5EF4-FFF2-40B4-BE49-F238E27FC236}">
                    <a16:creationId xmlns:a16="http://schemas.microsoft.com/office/drawing/2014/main" id="{AD7B7917-F47B-4342-B861-3BD1FD865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3" y="5679571"/>
                <a:ext cx="8462262" cy="338619"/>
              </a:xfrm>
              <a:prstGeom prst="rect">
                <a:avLst/>
              </a:prstGeom>
              <a:blipFill>
                <a:blip r:embed="rId5"/>
                <a:stretch>
                  <a:fillRect l="-360" t="-3636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14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Q-PAMDP</a:t>
            </a:r>
            <a:r>
              <a:rPr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137923" cy="49362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Q-PAMDP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算法交替学习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动作选择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参数选择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离散动作策略记作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。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为了选择动作的参数，我们为每个动作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定义动作参数策略，记作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。则输出策略由下式给出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𝑥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𝑑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离散动作策略和动作参数策略的参数为：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𝑤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𝑑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 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=[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137923" cy="4936268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45">
            <a:extLst>
              <a:ext uri="{FF2B5EF4-FFF2-40B4-BE49-F238E27FC236}">
                <a16:creationId xmlns:a16="http://schemas.microsoft.com/office/drawing/2014/main" id="{AE6ED6C9-E73C-4D23-B91E-C38D1851777A}"/>
              </a:ext>
            </a:extLst>
          </p:cNvPr>
          <p:cNvSpPr txBox="1"/>
          <p:nvPr/>
        </p:nvSpPr>
        <p:spPr>
          <a:xfrm>
            <a:off x="502442" y="6205154"/>
            <a:ext cx="673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Masson and </a:t>
            </a:r>
            <a:r>
              <a:rPr lang="en-US" altLang="zh-CN" sz="1200" dirty="0" err="1">
                <a:solidFill>
                  <a:srgbClr val="00B0F0"/>
                </a:solidFill>
              </a:rPr>
              <a:t>Ranchod</a:t>
            </a:r>
            <a:r>
              <a:rPr lang="en-US" altLang="zh-CN" sz="1200" dirty="0">
                <a:solidFill>
                  <a:srgbClr val="00B0F0"/>
                </a:solidFill>
              </a:rPr>
              <a:t>. Reinforcement Learning with Parameterized Actions. AAAI 2016.</a:t>
            </a:r>
          </a:p>
        </p:txBody>
      </p:sp>
    </p:spTree>
    <p:extLst>
      <p:ext uri="{BB962C8B-B14F-4D97-AF65-F5344CB8AC3E}">
        <p14:creationId xmlns:p14="http://schemas.microsoft.com/office/powerpoint/2010/main" val="257593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Q-PAMDP</a:t>
            </a:r>
            <a:r>
              <a:rPr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137923" cy="49362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给定策略从某一初始状态开始的期望累计奖励作为优化的目标函数：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Θ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对于固定的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</m:oMath>
                </a14:m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，令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我们可以为每个固定的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</m:oMath>
                </a14:m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使用</a:t>
                </a:r>
                <a:r>
                  <a:rPr lang="en-US" altLang="zh-CN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Q-</a:t>
                </a: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学习算法学习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。最后，对于固定的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𝑤</m:t>
                    </m:r>
                  </m:oMath>
                </a14:m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，我们定义，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))</m:t>
                      </m:r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对于</m:t>
                    </m:r>
                  </m:oMath>
                </a14:m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固定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</m:oMath>
                </a14:m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的最佳离散策略表现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137923" cy="4936268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45">
            <a:extLst>
              <a:ext uri="{FF2B5EF4-FFF2-40B4-BE49-F238E27FC236}">
                <a16:creationId xmlns:a16="http://schemas.microsoft.com/office/drawing/2014/main" id="{AE6ED6C9-E73C-4D23-B91E-C38D1851777A}"/>
              </a:ext>
            </a:extLst>
          </p:cNvPr>
          <p:cNvSpPr txBox="1"/>
          <p:nvPr/>
        </p:nvSpPr>
        <p:spPr>
          <a:xfrm>
            <a:off x="502442" y="6205154"/>
            <a:ext cx="673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Masson and </a:t>
            </a:r>
            <a:r>
              <a:rPr lang="en-US" altLang="zh-CN" sz="1200" dirty="0" err="1">
                <a:solidFill>
                  <a:srgbClr val="00B0F0"/>
                </a:solidFill>
              </a:rPr>
              <a:t>Ranchod</a:t>
            </a:r>
            <a:r>
              <a:rPr lang="en-US" altLang="zh-CN" sz="1200" dirty="0">
                <a:solidFill>
                  <a:srgbClr val="00B0F0"/>
                </a:solidFill>
              </a:rPr>
              <a:t>. Reinforcement Learning with Parameterized Actions. AAAI 2016.</a:t>
            </a:r>
          </a:p>
        </p:txBody>
      </p:sp>
    </p:spTree>
    <p:extLst>
      <p:ext uri="{BB962C8B-B14F-4D97-AF65-F5344CB8AC3E}">
        <p14:creationId xmlns:p14="http://schemas.microsoft.com/office/powerpoint/2010/main" val="363948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>
            <a:extLst>
              <a:ext uri="{FF2B5EF4-FFF2-40B4-BE49-F238E27FC236}">
                <a16:creationId xmlns:a16="http://schemas.microsoft.com/office/drawing/2014/main" id="{C8335BBF-E203-46CA-9F27-6DD8A0DD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48" y="1225264"/>
            <a:ext cx="6442304" cy="37455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Q-PAMDP</a:t>
            </a:r>
            <a:r>
              <a:rPr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文本框 45">
            <a:extLst>
              <a:ext uri="{FF2B5EF4-FFF2-40B4-BE49-F238E27FC236}">
                <a16:creationId xmlns:a16="http://schemas.microsoft.com/office/drawing/2014/main" id="{AE6ED6C9-E73C-4D23-B91E-C38D1851777A}"/>
              </a:ext>
            </a:extLst>
          </p:cNvPr>
          <p:cNvSpPr txBox="1"/>
          <p:nvPr/>
        </p:nvSpPr>
        <p:spPr>
          <a:xfrm>
            <a:off x="502442" y="6205154"/>
            <a:ext cx="673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Masson and </a:t>
            </a:r>
            <a:r>
              <a:rPr lang="en-US" altLang="zh-CN" sz="1200" dirty="0" err="1">
                <a:solidFill>
                  <a:srgbClr val="00B0F0"/>
                </a:solidFill>
              </a:rPr>
              <a:t>Ranchod</a:t>
            </a:r>
            <a:r>
              <a:rPr lang="en-US" altLang="zh-CN" sz="1200" dirty="0">
                <a:solidFill>
                  <a:srgbClr val="00B0F0"/>
                </a:solidFill>
              </a:rPr>
              <a:t>. Reinforcement Learning with Parameterized Actions. AAAI 2016.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3">
                <a:extLst>
                  <a:ext uri="{FF2B5EF4-FFF2-40B4-BE49-F238E27FC236}">
                    <a16:creationId xmlns:a16="http://schemas.microsoft.com/office/drawing/2014/main" id="{400D873B-9006-4713-BF8E-4DA92591C587}"/>
                  </a:ext>
                </a:extLst>
              </p:cNvPr>
              <p:cNvSpPr txBox="1"/>
              <p:nvPr/>
            </p:nvSpPr>
            <p:spPr>
              <a:xfrm>
                <a:off x="1160584" y="5234242"/>
                <a:ext cx="6822831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P-UPDATE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一个针对目标函数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优化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的策略搜索方法</a:t>
                </a:r>
                <a:endParaRPr 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8" name="文本框 3">
                <a:extLst>
                  <a:ext uri="{FF2B5EF4-FFF2-40B4-BE49-F238E27FC236}">
                    <a16:creationId xmlns:a16="http://schemas.microsoft.com/office/drawing/2014/main" id="{400D873B-9006-4713-BF8E-4DA92591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84" y="5234242"/>
                <a:ext cx="6822831" cy="371384"/>
              </a:xfrm>
              <a:prstGeom prst="rect">
                <a:avLst/>
              </a:prstGeom>
              <a:blipFill>
                <a:blip r:embed="rId5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B238D289-F58B-405F-80BD-7BC6F0747BEA}"/>
              </a:ext>
            </a:extLst>
          </p:cNvPr>
          <p:cNvGrpSpPr/>
          <p:nvPr/>
        </p:nvGrpSpPr>
        <p:grpSpPr>
          <a:xfrm>
            <a:off x="5062430" y="3642452"/>
            <a:ext cx="3879203" cy="1216167"/>
            <a:chOff x="5062430" y="3642452"/>
            <a:chExt cx="3879203" cy="121616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9AB648D-2868-416F-8A97-3994C21F94B2}"/>
                </a:ext>
              </a:extLst>
            </p:cNvPr>
            <p:cNvSpPr/>
            <p:nvPr/>
          </p:nvSpPr>
          <p:spPr>
            <a:xfrm>
              <a:off x="5448925" y="3642452"/>
              <a:ext cx="3477718" cy="9895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E821487-7865-4F4B-A209-A52720943EC8}"/>
                    </a:ext>
                  </a:extLst>
                </p:cNvPr>
                <p:cNvSpPr txBox="1"/>
                <p:nvPr/>
              </p:nvSpPr>
              <p:spPr>
                <a:xfrm>
                  <a:off x="5062430" y="3642452"/>
                  <a:ext cx="3879203" cy="1216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𝑑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endParaRPr>
                </a:p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 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𝜃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=[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]</m:t>
                        </m:r>
                      </m:oMath>
                    </m:oMathPara>
                  </a14:m>
                  <a:endPara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endParaRPr>
                </a:p>
                <a:p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E821487-7865-4F4B-A209-A52720943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30" y="3642452"/>
                  <a:ext cx="3879203" cy="12161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517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参数化深度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Q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网络（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DQN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2" y="1219983"/>
            <a:ext cx="8431351" cy="493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离散动作空间：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深度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Q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网络（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DQN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b="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连续动作空间：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深度确定性策略梯度（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DDPG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混合动作空间：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DQN + DDPG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？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思路：使用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深度</a:t>
            </a:r>
            <a:r>
              <a:rPr lang="en-US" altLang="zh-CN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Q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网络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选择离散动作，使用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深度确定性策略梯度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决定连续参数。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6" name="文本框 45">
            <a:extLst>
              <a:ext uri="{FF2B5EF4-FFF2-40B4-BE49-F238E27FC236}">
                <a16:creationId xmlns:a16="http://schemas.microsoft.com/office/drawing/2014/main" id="{AE6ED6C9-E73C-4D23-B91E-C38D1851777A}"/>
              </a:ext>
            </a:extLst>
          </p:cNvPr>
          <p:cNvSpPr txBox="1"/>
          <p:nvPr/>
        </p:nvSpPr>
        <p:spPr>
          <a:xfrm>
            <a:off x="502442" y="6205154"/>
            <a:ext cx="673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Xiong</a:t>
            </a:r>
            <a:r>
              <a:rPr lang="en-US" altLang="zh-CN" sz="1200" dirty="0">
                <a:solidFill>
                  <a:srgbClr val="00B0F0"/>
                </a:solidFill>
              </a:rPr>
              <a:t>, </a:t>
            </a:r>
            <a:r>
              <a:rPr lang="en-US" altLang="zh-CN" sz="1200" dirty="0" err="1">
                <a:solidFill>
                  <a:srgbClr val="00B0F0"/>
                </a:solidFill>
              </a:rPr>
              <a:t>Jiechao</a:t>
            </a:r>
            <a:r>
              <a:rPr lang="en-US" altLang="zh-CN" sz="1200" dirty="0">
                <a:solidFill>
                  <a:srgbClr val="00B0F0"/>
                </a:solidFill>
              </a:rPr>
              <a:t>, et al. Parametrized Deep Q-Networks Learning: Reinforcement Learning with Discrete-Continuous Hybrid Action Space. 2017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506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参数化深度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Q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网络（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DQN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文本框 45">
            <a:extLst>
              <a:ext uri="{FF2B5EF4-FFF2-40B4-BE49-F238E27FC236}">
                <a16:creationId xmlns:a16="http://schemas.microsoft.com/office/drawing/2014/main" id="{AE6ED6C9-E73C-4D23-B91E-C38D1851777A}"/>
              </a:ext>
            </a:extLst>
          </p:cNvPr>
          <p:cNvSpPr txBox="1"/>
          <p:nvPr/>
        </p:nvSpPr>
        <p:spPr>
          <a:xfrm>
            <a:off x="502442" y="6205154"/>
            <a:ext cx="673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Xiong</a:t>
            </a:r>
            <a:r>
              <a:rPr lang="en-US" altLang="zh-CN" sz="1200" dirty="0">
                <a:solidFill>
                  <a:srgbClr val="00B0F0"/>
                </a:solidFill>
              </a:rPr>
              <a:t>, </a:t>
            </a:r>
            <a:r>
              <a:rPr lang="en-US" altLang="zh-CN" sz="1200" dirty="0" err="1">
                <a:solidFill>
                  <a:srgbClr val="00B0F0"/>
                </a:solidFill>
              </a:rPr>
              <a:t>Jiechao</a:t>
            </a:r>
            <a:r>
              <a:rPr lang="en-US" altLang="zh-CN" sz="1200" dirty="0">
                <a:solidFill>
                  <a:srgbClr val="00B0F0"/>
                </a:solidFill>
              </a:rPr>
              <a:t>, et al. Parametrized Deep Q-Networks Learning: Reinforcement Learning with Discrete-Continuous Hybrid Action Space. 2017</a:t>
            </a:r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5AED2A6D-5F3C-45B1-98B7-4918FA06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68" y="1200047"/>
            <a:ext cx="7169464" cy="36384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6EFE29-8AC8-474B-BA2A-2B7B26F07446}"/>
                  </a:ext>
                </a:extLst>
              </p:cNvPr>
              <p:cNvSpPr txBox="1"/>
              <p:nvPr/>
            </p:nvSpPr>
            <p:spPr>
              <a:xfrm>
                <a:off x="627875" y="5009876"/>
                <a:ext cx="7888250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6EFE29-8AC8-474B-BA2A-2B7B26F07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" y="5009876"/>
                <a:ext cx="7888250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简单实例上的实验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文本框 45">
            <a:extLst>
              <a:ext uri="{FF2B5EF4-FFF2-40B4-BE49-F238E27FC236}">
                <a16:creationId xmlns:a16="http://schemas.microsoft.com/office/drawing/2014/main" id="{AE6ED6C9-E73C-4D23-B91E-C38D1851777A}"/>
              </a:ext>
            </a:extLst>
          </p:cNvPr>
          <p:cNvSpPr txBox="1"/>
          <p:nvPr/>
        </p:nvSpPr>
        <p:spPr>
          <a:xfrm>
            <a:off x="502442" y="6205154"/>
            <a:ext cx="673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Xiong</a:t>
            </a:r>
            <a:r>
              <a:rPr lang="en-US" altLang="zh-CN" sz="1200" dirty="0">
                <a:solidFill>
                  <a:srgbClr val="00B0F0"/>
                </a:solidFill>
              </a:rPr>
              <a:t>, </a:t>
            </a:r>
            <a:r>
              <a:rPr lang="en-US" altLang="zh-CN" sz="1200" dirty="0" err="1">
                <a:solidFill>
                  <a:srgbClr val="00B0F0"/>
                </a:solidFill>
              </a:rPr>
              <a:t>Jiechao</a:t>
            </a:r>
            <a:r>
              <a:rPr lang="en-US" altLang="zh-CN" sz="1200" dirty="0">
                <a:solidFill>
                  <a:srgbClr val="00B0F0"/>
                </a:solidFill>
              </a:rPr>
              <a:t>, et al. Parametrized Deep Q-Networks Learning: Reinforcement Learning with Discrete-Continuous Hybrid Action Space. 2017</a:t>
            </a:r>
          </a:p>
        </p:txBody>
      </p:sp>
      <p:pic>
        <p:nvPicPr>
          <p:cNvPr id="8" name="图片 3">
            <a:extLst>
              <a:ext uri="{FF2B5EF4-FFF2-40B4-BE49-F238E27FC236}">
                <a16:creationId xmlns:a16="http://schemas.microsoft.com/office/drawing/2014/main" id="{64859267-EB44-434F-9C1E-8FB8505C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6" y="1688448"/>
            <a:ext cx="8723428" cy="2778370"/>
          </a:xfrm>
          <a:prstGeom prst="rect">
            <a:avLst/>
          </a:prstGeom>
        </p:spPr>
      </p:pic>
      <p:sp>
        <p:nvSpPr>
          <p:cNvPr id="9" name="文本框 4">
            <a:extLst>
              <a:ext uri="{FF2B5EF4-FFF2-40B4-BE49-F238E27FC236}">
                <a16:creationId xmlns:a16="http://schemas.microsoft.com/office/drawing/2014/main" id="{E8D779DB-697B-4F4E-B8F3-2DC50CDBC8C6}"/>
              </a:ext>
            </a:extLst>
          </p:cNvPr>
          <p:cNvSpPr txBox="1"/>
          <p:nvPr/>
        </p:nvSpPr>
        <p:spPr>
          <a:xfrm>
            <a:off x="1200495" y="45723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平均奖励</a:t>
            </a:r>
            <a:endParaRPr lang="en-US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D495A626-593A-4B96-99A5-F68AC957CC74}"/>
              </a:ext>
            </a:extLst>
          </p:cNvPr>
          <p:cNvSpPr txBox="1"/>
          <p:nvPr/>
        </p:nvSpPr>
        <p:spPr>
          <a:xfrm>
            <a:off x="3676602" y="457234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平均目标百分比</a:t>
            </a:r>
            <a:endParaRPr lang="en-US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1" name="文本框 9">
            <a:extLst>
              <a:ext uri="{FF2B5EF4-FFF2-40B4-BE49-F238E27FC236}">
                <a16:creationId xmlns:a16="http://schemas.microsoft.com/office/drawing/2014/main" id="{6763E56D-3B4D-4953-98D9-0F3B823FFB9C}"/>
              </a:ext>
            </a:extLst>
          </p:cNvPr>
          <p:cNvSpPr txBox="1"/>
          <p:nvPr/>
        </p:nvSpPr>
        <p:spPr>
          <a:xfrm>
            <a:off x="6815623" y="4572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平均轮长度</a:t>
            </a:r>
            <a:endParaRPr lang="en-US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08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475200"/>
            <a:ext cx="8137922" cy="553500"/>
          </a:xfrm>
        </p:spPr>
        <p:txBody>
          <a:bodyPr/>
          <a:lstStyle/>
          <a:p>
            <a:r>
              <a:rPr lang="zh-CN" altLang="en-US" dirty="0"/>
              <a:t>课程大纲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296DFD-E508-42FA-958A-3E7E11E25FD0}"/>
              </a:ext>
            </a:extLst>
          </p:cNvPr>
          <p:cNvSpPr/>
          <p:nvPr/>
        </p:nvSpPr>
        <p:spPr>
          <a:xfrm>
            <a:off x="4574342" y="1375401"/>
            <a:ext cx="4107305" cy="4471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R" panose="00020600040101010101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524147-056F-43D7-83E9-6329A912AA9F}"/>
              </a:ext>
            </a:extLst>
          </p:cNvPr>
          <p:cNvSpPr/>
          <p:nvPr/>
        </p:nvSpPr>
        <p:spPr>
          <a:xfrm>
            <a:off x="389744" y="1375401"/>
            <a:ext cx="4107305" cy="4471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R" panose="00020600040101010101"/>
              <a:cs typeface="+mn-cs"/>
            </a:endParaRP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35F314D7-0FDD-4D89-AF44-585DD2B76D8D}"/>
              </a:ext>
            </a:extLst>
          </p:cNvPr>
          <p:cNvSpPr txBox="1">
            <a:spLocks/>
          </p:cNvSpPr>
          <p:nvPr/>
        </p:nvSpPr>
        <p:spPr>
          <a:xfrm>
            <a:off x="550129" y="2161303"/>
            <a:ext cx="3886200" cy="3833293"/>
          </a:xfrm>
          <a:prstGeom prst="rect">
            <a:avLst/>
          </a:prstGeom>
        </p:spPr>
        <p:txBody>
          <a:bodyPr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强化学习、探索与利用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MDP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和动态规划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值函数估计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无模型控制方法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规划与学习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参数化的值函数和策略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深度强化学习价值方法</a:t>
            </a:r>
            <a:endParaRPr lang="en-US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深度强化学习策略方法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6D3298F2-5082-4464-B494-69D8F2C400B7}"/>
              </a:ext>
            </a:extLst>
          </p:cNvPr>
          <p:cNvSpPr txBox="1">
            <a:spLocks/>
          </p:cNvSpPr>
          <p:nvPr/>
        </p:nvSpPr>
        <p:spPr>
          <a:xfrm>
            <a:off x="4629150" y="2161303"/>
            <a:ext cx="4190510" cy="3893253"/>
          </a:xfrm>
          <a:prstGeom prst="rect">
            <a:avLst/>
          </a:prstGeom>
        </p:spPr>
        <p:txBody>
          <a:bodyPr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ea typeface="阿里巴巴普惠体 R" panose="00020600040101010101"/>
              </a:rPr>
              <a:t>  9.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基于模型的深度强化学习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10.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模仿学习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11.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离线强化学习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ea typeface="阿里巴巴普惠体 R" panose="00020600040101010101"/>
              </a:rPr>
              <a:t>12. </a:t>
            </a:r>
            <a:r>
              <a:rPr lang="zh-CN" altLang="en-US" sz="2400" dirty="0">
                <a:solidFill>
                  <a:srgbClr val="FF0000"/>
                </a:solidFill>
                <a:ea typeface="阿里巴巴普惠体 R" panose="00020600040101010101"/>
              </a:rPr>
              <a:t>参数化动作空间</a:t>
            </a:r>
            <a:endParaRPr lang="en-US" altLang="zh-CN" sz="2400" dirty="0">
              <a:solidFill>
                <a:srgbClr val="FF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13.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目标导向的强化学习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14.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多智能体强化学习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15.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强化学习大模型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16.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技术交流与回顾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22843E-8B2C-474B-B4E6-1BF440AA651B}"/>
              </a:ext>
            </a:extLst>
          </p:cNvPr>
          <p:cNvSpPr/>
          <p:nvPr/>
        </p:nvSpPr>
        <p:spPr>
          <a:xfrm>
            <a:off x="902675" y="1397001"/>
            <a:ext cx="3081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阿里巴巴普惠体 R" panose="00020600040101010101"/>
                <a:cs typeface="+mn-cs"/>
              </a:rPr>
              <a:t>强化学习基础部分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C5F941-010B-4E6A-B42B-E0A68B592CA6}"/>
              </a:ext>
            </a:extLst>
          </p:cNvPr>
          <p:cNvSpPr/>
          <p:nvPr/>
        </p:nvSpPr>
        <p:spPr>
          <a:xfrm>
            <a:off x="5400966" y="139700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阿里巴巴普惠体 R" panose="00020600040101010101"/>
                <a:cs typeface="+mn-cs"/>
              </a:rPr>
              <a:t>强化学习前沿部分</a:t>
            </a:r>
          </a:p>
        </p:txBody>
      </p:sp>
    </p:spTree>
    <p:extLst>
      <p:ext uri="{BB962C8B-B14F-4D97-AF65-F5344CB8AC3E}">
        <p14:creationId xmlns:p14="http://schemas.microsoft.com/office/powerpoint/2010/main" val="369960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半场区域进攻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文本框 45">
            <a:extLst>
              <a:ext uri="{FF2B5EF4-FFF2-40B4-BE49-F238E27FC236}">
                <a16:creationId xmlns:a16="http://schemas.microsoft.com/office/drawing/2014/main" id="{AE6ED6C9-E73C-4D23-B91E-C38D1851777A}"/>
              </a:ext>
            </a:extLst>
          </p:cNvPr>
          <p:cNvSpPr txBox="1"/>
          <p:nvPr/>
        </p:nvSpPr>
        <p:spPr>
          <a:xfrm>
            <a:off x="681738" y="6240464"/>
            <a:ext cx="673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https://github.com/LARG/HFO</a:t>
            </a:r>
          </a:p>
        </p:txBody>
      </p:sp>
      <p:pic>
        <p:nvPicPr>
          <p:cNvPr id="12" name="Picture 2" descr="3 on 3 HFO">
            <a:extLst>
              <a:ext uri="{FF2B5EF4-FFF2-40B4-BE49-F238E27FC236}">
                <a16:creationId xmlns:a16="http://schemas.microsoft.com/office/drawing/2014/main" id="{184EA272-133E-469F-ACD3-D146E407D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481" y="1371601"/>
            <a:ext cx="4457478" cy="286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4">
            <a:extLst>
              <a:ext uri="{FF2B5EF4-FFF2-40B4-BE49-F238E27FC236}">
                <a16:creationId xmlns:a16="http://schemas.microsoft.com/office/drawing/2014/main" id="{75922D2D-4BDB-4534-AE9C-F28BC8EE5F91}"/>
              </a:ext>
            </a:extLst>
          </p:cNvPr>
          <p:cNvSpPr txBox="1"/>
          <p:nvPr/>
        </p:nvSpPr>
        <p:spPr>
          <a:xfrm>
            <a:off x="628650" y="1516685"/>
            <a:ext cx="249138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冲刺</a:t>
            </a:r>
            <a:r>
              <a:rPr lang="en-US" sz="2200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sz="2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</a:t>
            </a:r>
            <a:r>
              <a:rPr lang="zh-CN" altLang="en-US" sz="2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方向，速度</a:t>
            </a:r>
            <a:r>
              <a:rPr lang="en-US" sz="2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)</a:t>
            </a:r>
          </a:p>
          <a:p>
            <a:endParaRPr lang="en-US" sz="22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2200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转向</a:t>
            </a:r>
            <a:r>
              <a:rPr lang="en-US" sz="2200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sz="2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</a:t>
            </a:r>
            <a:r>
              <a:rPr lang="zh-CN" altLang="en-US" sz="2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方向</a:t>
            </a:r>
            <a:r>
              <a:rPr lang="en-US" sz="2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)</a:t>
            </a:r>
          </a:p>
          <a:p>
            <a:endParaRPr lang="en-US" sz="22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2200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滑铲</a:t>
            </a:r>
            <a:r>
              <a:rPr lang="en-US" sz="2200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sz="2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</a:t>
            </a:r>
            <a:r>
              <a:rPr lang="zh-CN" altLang="en-US" sz="2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方向</a:t>
            </a:r>
            <a:r>
              <a:rPr lang="en-US" sz="2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)</a:t>
            </a:r>
          </a:p>
          <a:p>
            <a:endParaRPr lang="en-US" sz="22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2200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踢球</a:t>
            </a:r>
            <a:r>
              <a:rPr lang="en-US" sz="2200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sz="2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</a:t>
            </a:r>
            <a:r>
              <a:rPr lang="zh-CN" altLang="en-US" sz="2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方向，力度</a:t>
            </a:r>
            <a:r>
              <a:rPr lang="en-US" sz="2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)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5DB5BF0-A76E-41B4-B1F9-FC0D347DFD82}"/>
              </a:ext>
            </a:extLst>
          </p:cNvPr>
          <p:cNvSpPr txBox="1">
            <a:spLocks/>
          </p:cNvSpPr>
          <p:nvPr/>
        </p:nvSpPr>
        <p:spPr>
          <a:xfrm>
            <a:off x="502444" y="4451242"/>
            <a:ext cx="8137921" cy="234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RoboCup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2D Half-Field-Offense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HFO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一个探索单智能体学习，多智能体学习和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adhoc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团队合作的研究平台。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HFO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具有低级连续状态空间和参数化连续动作空间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207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HFO</a:t>
            </a:r>
            <a:r>
              <a:rPr lang="zh-CN" altLang="en-US" dirty="0"/>
              <a:t>实验结果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9" name="图片 2">
            <a:extLst>
              <a:ext uri="{FF2B5EF4-FFF2-40B4-BE49-F238E27FC236}">
                <a16:creationId xmlns:a16="http://schemas.microsoft.com/office/drawing/2014/main" id="{5F6198E8-A56F-4802-BE70-049277999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68" y="1516685"/>
            <a:ext cx="6909664" cy="3824630"/>
          </a:xfrm>
          <a:prstGeom prst="rect">
            <a:avLst/>
          </a:prstGeom>
        </p:spPr>
      </p:pic>
      <p:sp>
        <p:nvSpPr>
          <p:cNvPr id="10" name="文本框 45">
            <a:extLst>
              <a:ext uri="{FF2B5EF4-FFF2-40B4-BE49-F238E27FC236}">
                <a16:creationId xmlns:a16="http://schemas.microsoft.com/office/drawing/2014/main" id="{33719720-6570-4143-BE28-FDB3F91C2BFF}"/>
              </a:ext>
            </a:extLst>
          </p:cNvPr>
          <p:cNvSpPr txBox="1"/>
          <p:nvPr/>
        </p:nvSpPr>
        <p:spPr>
          <a:xfrm>
            <a:off x="502442" y="6205154"/>
            <a:ext cx="673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Xiong</a:t>
            </a:r>
            <a:r>
              <a:rPr lang="en-US" altLang="zh-CN" sz="1200" dirty="0">
                <a:solidFill>
                  <a:srgbClr val="00B0F0"/>
                </a:solidFill>
              </a:rPr>
              <a:t>, </a:t>
            </a:r>
            <a:r>
              <a:rPr lang="en-US" altLang="zh-CN" sz="1200" dirty="0" err="1">
                <a:solidFill>
                  <a:srgbClr val="00B0F0"/>
                </a:solidFill>
              </a:rPr>
              <a:t>Jiechao</a:t>
            </a:r>
            <a:r>
              <a:rPr lang="en-US" altLang="zh-CN" sz="1200" dirty="0">
                <a:solidFill>
                  <a:srgbClr val="00B0F0"/>
                </a:solidFill>
              </a:rPr>
              <a:t>, et al. Parametrized Deep Q-Networks Learning: Reinforcement Learning with Discrete-Continuous Hybrid Action Space. 2017</a:t>
            </a:r>
          </a:p>
        </p:txBody>
      </p:sp>
    </p:spTree>
    <p:extLst>
      <p:ext uri="{BB962C8B-B14F-4D97-AF65-F5344CB8AC3E}">
        <p14:creationId xmlns:p14="http://schemas.microsoft.com/office/powerpoint/2010/main" val="2092892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总结参数化动作空间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2" y="1219983"/>
            <a:ext cx="8137923" cy="493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一个参数化的动作空间是一个混合动作空间：包含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离散的动作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连续的动作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（</a:t>
            </a:r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参数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智能体可以同时决定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执行何种离散动作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使用什么样的连续参数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来执行该动作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CF0BE12-D499-39AD-0128-1CF9C3CE71E0}"/>
              </a:ext>
            </a:extLst>
          </p:cNvPr>
          <p:cNvSpPr txBox="1">
            <a:spLocks/>
          </p:cNvSpPr>
          <p:nvPr/>
        </p:nvSpPr>
        <p:spPr>
          <a:xfrm>
            <a:off x="502442" y="3300559"/>
            <a:ext cx="8239481" cy="2543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ea typeface="阿里巴巴普惠体 R" panose="00020600040101010101" pitchFamily="18" charset="-122"/>
              </a:rPr>
              <a:t>参数化动作空间</a:t>
            </a:r>
            <a:r>
              <a:rPr lang="zh-CN" altLang="en-US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：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要求算法能够处理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离散</a:t>
            </a:r>
            <a:r>
              <a:rPr lang="en-US" altLang="zh-CN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连续混合动作空间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。主要有三个途径：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离散化连续动作空间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将离散动作空间放宽到连续空间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分开处理离散动作和连续动作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20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8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马尔科夫决策过程（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MDPs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）中的动作空间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F7F4115A-9CBA-463F-B9AB-AEEDD7F97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74" y="1854502"/>
            <a:ext cx="2691281" cy="2844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5">
            <a:extLst>
              <a:ext uri="{FF2B5EF4-FFF2-40B4-BE49-F238E27FC236}">
                <a16:creationId xmlns:a16="http://schemas.microsoft.com/office/drawing/2014/main" id="{EFA51B6E-9B0A-432C-9AD2-A3A37D4604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0" b="4280"/>
          <a:stretch/>
        </p:blipFill>
        <p:spPr>
          <a:xfrm>
            <a:off x="5434135" y="1854501"/>
            <a:ext cx="2697126" cy="2844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10">
            <a:extLst>
              <a:ext uri="{FF2B5EF4-FFF2-40B4-BE49-F238E27FC236}">
                <a16:creationId xmlns:a16="http://schemas.microsoft.com/office/drawing/2014/main" id="{E648E9E5-56B8-493C-B730-0BD54B72CC44}"/>
              </a:ext>
            </a:extLst>
          </p:cNvPr>
          <p:cNvSpPr txBox="1"/>
          <p:nvPr/>
        </p:nvSpPr>
        <p:spPr>
          <a:xfrm>
            <a:off x="5924790" y="4993388"/>
            <a:ext cx="17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连续动作空间</a:t>
            </a: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2F6F456A-AEB4-4C85-9FB5-CE860ED29839}"/>
              </a:ext>
            </a:extLst>
          </p:cNvPr>
          <p:cNvSpPr txBox="1"/>
          <p:nvPr/>
        </p:nvSpPr>
        <p:spPr>
          <a:xfrm>
            <a:off x="1510300" y="4993388"/>
            <a:ext cx="17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离散动作空间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3">
                <a:extLst>
                  <a:ext uri="{FF2B5EF4-FFF2-40B4-BE49-F238E27FC236}">
                    <a16:creationId xmlns:a16="http://schemas.microsoft.com/office/drawing/2014/main" id="{BB05BC93-5AA3-4448-BF64-119656A96B12}"/>
                  </a:ext>
                </a:extLst>
              </p:cNvPr>
              <p:cNvSpPr txBox="1"/>
              <p:nvPr/>
            </p:nvSpPr>
            <p:spPr>
              <a:xfrm>
                <a:off x="1173667" y="5362720"/>
                <a:ext cx="2389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0" name="文本框 3">
                <a:extLst>
                  <a:ext uri="{FF2B5EF4-FFF2-40B4-BE49-F238E27FC236}">
                    <a16:creationId xmlns:a16="http://schemas.microsoft.com/office/drawing/2014/main" id="{BB05BC93-5AA3-4448-BF64-119656A96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667" y="5362720"/>
                <a:ext cx="238908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3">
                <a:extLst>
                  <a:ext uri="{FF2B5EF4-FFF2-40B4-BE49-F238E27FC236}">
                    <a16:creationId xmlns:a16="http://schemas.microsoft.com/office/drawing/2014/main" id="{0B288E6F-43AB-4BB2-9930-991ABC528F11}"/>
                  </a:ext>
                </a:extLst>
              </p:cNvPr>
              <p:cNvSpPr txBox="1"/>
              <p:nvPr/>
            </p:nvSpPr>
            <p:spPr>
              <a:xfrm>
                <a:off x="5588157" y="5362720"/>
                <a:ext cx="2389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1" name="文本框 3">
                <a:extLst>
                  <a:ext uri="{FF2B5EF4-FFF2-40B4-BE49-F238E27FC236}">
                    <a16:creationId xmlns:a16="http://schemas.microsoft.com/office/drawing/2014/main" id="{0B288E6F-43AB-4BB2-9930-991ABC528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157" y="5362720"/>
                <a:ext cx="2389081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60BCE892-E91C-4138-B01F-4CEB296E2570}"/>
              </a:ext>
            </a:extLst>
          </p:cNvPr>
          <p:cNvSpPr txBox="1"/>
          <p:nvPr/>
        </p:nvSpPr>
        <p:spPr>
          <a:xfrm>
            <a:off x="290898" y="6390239"/>
            <a:ext cx="21868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F0"/>
                </a:solidFill>
              </a:rPr>
              <a:t>Image credit: DeepMind &amp;</a:t>
            </a:r>
            <a:r>
              <a:rPr lang="zh-CN" altLang="en-US" sz="1050" dirty="0">
                <a:solidFill>
                  <a:srgbClr val="00B0F0"/>
                </a:solidFill>
              </a:rPr>
              <a:t> </a:t>
            </a:r>
            <a:r>
              <a:rPr lang="en-US" sz="1050" dirty="0">
                <a:solidFill>
                  <a:srgbClr val="00B0F0"/>
                </a:solidFill>
              </a:rPr>
              <a:t>Nature</a:t>
            </a:r>
          </a:p>
        </p:txBody>
      </p:sp>
    </p:spTree>
    <p:extLst>
      <p:ext uri="{BB962C8B-B14F-4D97-AF65-F5344CB8AC3E}">
        <p14:creationId xmlns:p14="http://schemas.microsoft.com/office/powerpoint/2010/main" val="182295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445ECA9-B8FE-44C2-A822-AB500E8556AC}"/>
              </a:ext>
            </a:extLst>
          </p:cNvPr>
          <p:cNvSpPr/>
          <p:nvPr/>
        </p:nvSpPr>
        <p:spPr>
          <a:xfrm>
            <a:off x="1008993" y="1466555"/>
            <a:ext cx="7126014" cy="4572000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离散 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vs. 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连续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872666" y="3186171"/>
            <a:ext cx="3273369" cy="288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智能体从有限动作集合中选择一个动作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分类问题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无法对已选择的动作进行微调</a:t>
            </a:r>
            <a:endParaRPr lang="en-US" altLang="zh-CN" dirty="0">
              <a:solidFill>
                <a:srgbClr val="FF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3">
                <a:extLst>
                  <a:ext uri="{FF2B5EF4-FFF2-40B4-BE49-F238E27FC236}">
                    <a16:creationId xmlns:a16="http://schemas.microsoft.com/office/drawing/2014/main" id="{7AD5D126-646A-4129-80BC-576223F6DB09}"/>
                  </a:ext>
                </a:extLst>
              </p:cNvPr>
              <p:cNvSpPr txBox="1"/>
              <p:nvPr/>
            </p:nvSpPr>
            <p:spPr>
              <a:xfrm>
                <a:off x="1491511" y="2277471"/>
                <a:ext cx="2389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3">
                <a:extLst>
                  <a:ext uri="{FF2B5EF4-FFF2-40B4-BE49-F238E27FC236}">
                    <a16:creationId xmlns:a16="http://schemas.microsoft.com/office/drawing/2014/main" id="{7AD5D126-646A-4129-80BC-576223F6D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11" y="2277471"/>
                <a:ext cx="2389081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3">
                <a:extLst>
                  <a:ext uri="{FF2B5EF4-FFF2-40B4-BE49-F238E27FC236}">
                    <a16:creationId xmlns:a16="http://schemas.microsoft.com/office/drawing/2014/main" id="{8E4EB902-F352-450E-9FBA-F7D3F1958480}"/>
                  </a:ext>
                </a:extLst>
              </p:cNvPr>
              <p:cNvSpPr txBox="1"/>
              <p:nvPr/>
            </p:nvSpPr>
            <p:spPr>
              <a:xfrm>
                <a:off x="5263408" y="2270924"/>
                <a:ext cx="2389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3">
                <a:extLst>
                  <a:ext uri="{FF2B5EF4-FFF2-40B4-BE49-F238E27FC236}">
                    <a16:creationId xmlns:a16="http://schemas.microsoft.com/office/drawing/2014/main" id="{8E4EB902-F352-450E-9FBA-F7D3F1958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408" y="2270924"/>
                <a:ext cx="2389081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7944E69-69DB-467E-9027-3614744CEAF5}"/>
              </a:ext>
            </a:extLst>
          </p:cNvPr>
          <p:cNvSpPr txBox="1">
            <a:spLocks/>
          </p:cNvSpPr>
          <p:nvPr/>
        </p:nvSpPr>
        <p:spPr>
          <a:xfrm>
            <a:off x="4629611" y="3186171"/>
            <a:ext cx="3273369" cy="288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动作被表示为一个实值向量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回归问题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无法考虑所选动作之间的种类差异</a:t>
            </a:r>
            <a:endParaRPr lang="en-US" altLang="zh-CN" dirty="0">
              <a:solidFill>
                <a:srgbClr val="FF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1D20BB0B-A04D-4F9B-ABE0-16B1122DE97B}"/>
              </a:ext>
            </a:extLst>
          </p:cNvPr>
          <p:cNvSpPr txBox="1">
            <a:spLocks/>
          </p:cNvSpPr>
          <p:nvPr/>
        </p:nvSpPr>
        <p:spPr>
          <a:xfrm>
            <a:off x="1782009" y="1679317"/>
            <a:ext cx="2020867" cy="4281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离散动作空间</a:t>
            </a:r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56C173A3-C850-48D3-995D-0266F922F5D0}"/>
              </a:ext>
            </a:extLst>
          </p:cNvPr>
          <p:cNvSpPr txBox="1">
            <a:spLocks/>
          </p:cNvSpPr>
          <p:nvPr/>
        </p:nvSpPr>
        <p:spPr>
          <a:xfrm>
            <a:off x="5341125" y="1679317"/>
            <a:ext cx="2119712" cy="4281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连续动作空间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598FDC-923D-4AAD-9556-F719E8D55AAD}"/>
              </a:ext>
            </a:extLst>
          </p:cNvPr>
          <p:cNvSpPr/>
          <p:nvPr/>
        </p:nvSpPr>
        <p:spPr>
          <a:xfrm>
            <a:off x="4476792" y="1466555"/>
            <a:ext cx="189348" cy="45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参数化动作空间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2" y="1219983"/>
            <a:ext cx="8487445" cy="493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每一个离散动作都可以被赋连续动作值（或者说参数，即参数化的动作）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6" name="Picture 2" descr="Image result for world cup">
            <a:extLst>
              <a:ext uri="{FF2B5EF4-FFF2-40B4-BE49-F238E27FC236}">
                <a16:creationId xmlns:a16="http://schemas.microsoft.com/office/drawing/2014/main" id="{D096A18F-276C-4D50-A060-079FBF3C1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62" y="2260395"/>
            <a:ext cx="4221276" cy="2815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8">
            <a:extLst>
              <a:ext uri="{FF2B5EF4-FFF2-40B4-BE49-F238E27FC236}">
                <a16:creationId xmlns:a16="http://schemas.microsoft.com/office/drawing/2014/main" id="{4B9771FC-015B-44B0-9D96-17DA787F6F0F}"/>
              </a:ext>
            </a:extLst>
          </p:cNvPr>
          <p:cNvSpPr txBox="1"/>
          <p:nvPr/>
        </p:nvSpPr>
        <p:spPr>
          <a:xfrm>
            <a:off x="1585402" y="5453351"/>
            <a:ext cx="59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{</a:t>
            </a:r>
            <a:r>
              <a:rPr lang="zh-CN" altLang="en-US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冲刺</a:t>
            </a:r>
            <a:r>
              <a:rPr 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方向</a:t>
            </a:r>
            <a:r>
              <a:rPr 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,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速度</a:t>
            </a:r>
            <a:r>
              <a:rPr 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)</a:t>
            </a:r>
            <a:r>
              <a:rPr 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, </a:t>
            </a:r>
            <a:r>
              <a:rPr lang="zh-CN" altLang="en-US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转向</a:t>
            </a:r>
            <a:r>
              <a:rPr lang="en-US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方向</a:t>
            </a:r>
            <a:r>
              <a:rPr 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)</a:t>
            </a:r>
            <a:r>
              <a:rPr 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, </a:t>
            </a:r>
            <a:r>
              <a:rPr lang="zh-CN" altLang="en-US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踢球 </a:t>
            </a:r>
            <a:r>
              <a:rPr 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方向</a:t>
            </a:r>
            <a:r>
              <a:rPr 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,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力度</a:t>
            </a:r>
            <a:r>
              <a:rPr 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)</a:t>
            </a:r>
            <a:r>
              <a:rPr 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, </a:t>
            </a:r>
            <a:r>
              <a:rPr lang="zh-CN" altLang="en-US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停止</a:t>
            </a:r>
            <a:r>
              <a:rPr 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263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参数化动作空间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2" y="1219983"/>
            <a:ext cx="8487445" cy="493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每一个离散动作都可以被赋连续动作值（或者说参数，即参数化的动作）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4B9771FC-015B-44B0-9D96-17DA787F6F0F}"/>
              </a:ext>
            </a:extLst>
          </p:cNvPr>
          <p:cNvSpPr txBox="1"/>
          <p:nvPr/>
        </p:nvSpPr>
        <p:spPr>
          <a:xfrm>
            <a:off x="3355919" y="5361119"/>
            <a:ext cx="255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离散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按键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+  </a:t>
            </a:r>
            <a:r>
              <a:rPr lang="zh-CN" altLang="en-US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连续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摇杆</a:t>
            </a:r>
            <a:endParaRPr lang="en-US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8" name="Picture 2" descr="https://timgsa.baidu.com/timg?image&amp;quality=80&amp;size=b9999_10000&amp;sec=1539090924724&amp;di=fb1946399772c9c9ffc5a89022e84da8&amp;imgtype=0&amp;src=http%3A%2F%2Fwww.72byte.com%2FUploads%2Fpost%2Fimage%2F20160913%2F1473749688182375.jpg">
            <a:extLst>
              <a:ext uri="{FF2B5EF4-FFF2-40B4-BE49-F238E27FC236}">
                <a16:creationId xmlns:a16="http://schemas.microsoft.com/office/drawing/2014/main" id="{33A13B22-7DE1-4419-B59B-4E35C708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56" y="2083879"/>
            <a:ext cx="4473088" cy="269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96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参数化动作空间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2" y="1219983"/>
            <a:ext cx="8245967" cy="493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一个参数化的动作空间是一个混合动作空间：包含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离散的动作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连续的动作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（</a:t>
            </a:r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参数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智能体可以同时决定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执行何种离散动作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使用什么样的连续参数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来执行该动作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许多强化学习场景都有一个自然的参数化动作空间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MOBA/RTS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游戏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交易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带时间参数的行为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参数化动作空间是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结构化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的，其结构往往非常关键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14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参数化动作空间的结构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6976" y="4464905"/>
            <a:ext cx="8133389" cy="2016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动作选择是分层的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动作空间的结构是一种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与马尔可夫决策过程相关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的有用信息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6" name="矩形: 圆角 123">
            <a:extLst>
              <a:ext uri="{FF2B5EF4-FFF2-40B4-BE49-F238E27FC236}">
                <a16:creationId xmlns:a16="http://schemas.microsoft.com/office/drawing/2014/main" id="{4F9E8F9A-6286-4578-9211-59FC6BFA3962}"/>
              </a:ext>
            </a:extLst>
          </p:cNvPr>
          <p:cNvSpPr/>
          <p:nvPr/>
        </p:nvSpPr>
        <p:spPr>
          <a:xfrm>
            <a:off x="6068579" y="3467621"/>
            <a:ext cx="2181536" cy="49378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122">
            <a:extLst>
              <a:ext uri="{FF2B5EF4-FFF2-40B4-BE49-F238E27FC236}">
                <a16:creationId xmlns:a16="http://schemas.microsoft.com/office/drawing/2014/main" id="{D094B710-97D3-460C-A219-2FDD13E3C3C8}"/>
              </a:ext>
            </a:extLst>
          </p:cNvPr>
          <p:cNvSpPr/>
          <p:nvPr/>
        </p:nvSpPr>
        <p:spPr>
          <a:xfrm>
            <a:off x="4721288" y="3470542"/>
            <a:ext cx="1062112" cy="49378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121">
            <a:extLst>
              <a:ext uri="{FF2B5EF4-FFF2-40B4-BE49-F238E27FC236}">
                <a16:creationId xmlns:a16="http://schemas.microsoft.com/office/drawing/2014/main" id="{A3A70C8A-FAF9-4970-96FF-2C9CB76C27A1}"/>
              </a:ext>
            </a:extLst>
          </p:cNvPr>
          <p:cNvSpPr/>
          <p:nvPr/>
        </p:nvSpPr>
        <p:spPr>
          <a:xfrm>
            <a:off x="4019275" y="3467621"/>
            <a:ext cx="459600" cy="49378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圆角 120">
            <a:extLst>
              <a:ext uri="{FF2B5EF4-FFF2-40B4-BE49-F238E27FC236}">
                <a16:creationId xmlns:a16="http://schemas.microsoft.com/office/drawing/2014/main" id="{7DEC69C1-790B-4A3B-8735-BBECCCF30D3B}"/>
              </a:ext>
            </a:extLst>
          </p:cNvPr>
          <p:cNvSpPr/>
          <p:nvPr/>
        </p:nvSpPr>
        <p:spPr>
          <a:xfrm>
            <a:off x="1075592" y="3473709"/>
            <a:ext cx="2858109" cy="49378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6">
            <a:extLst>
              <a:ext uri="{FF2B5EF4-FFF2-40B4-BE49-F238E27FC236}">
                <a16:creationId xmlns:a16="http://schemas.microsoft.com/office/drawing/2014/main" id="{9C0118A9-B818-4626-AEF4-B136815B28B9}"/>
              </a:ext>
            </a:extLst>
          </p:cNvPr>
          <p:cNvSpPr/>
          <p:nvPr/>
        </p:nvSpPr>
        <p:spPr>
          <a:xfrm>
            <a:off x="4404946" y="1334737"/>
            <a:ext cx="334108" cy="35169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7">
            <a:extLst>
              <a:ext uri="{FF2B5EF4-FFF2-40B4-BE49-F238E27FC236}">
                <a16:creationId xmlns:a16="http://schemas.microsoft.com/office/drawing/2014/main" id="{335B4144-6C1A-42F7-BE27-812EF40BD417}"/>
              </a:ext>
            </a:extLst>
          </p:cNvPr>
          <p:cNvSpPr/>
          <p:nvPr/>
        </p:nvSpPr>
        <p:spPr>
          <a:xfrm>
            <a:off x="4843096" y="2445497"/>
            <a:ext cx="334108" cy="3516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8">
            <a:extLst>
              <a:ext uri="{FF2B5EF4-FFF2-40B4-BE49-F238E27FC236}">
                <a16:creationId xmlns:a16="http://schemas.microsoft.com/office/drawing/2014/main" id="{3B86D449-86FE-4C17-B210-8F4C054EB246}"/>
              </a:ext>
            </a:extLst>
          </p:cNvPr>
          <p:cNvSpPr/>
          <p:nvPr/>
        </p:nvSpPr>
        <p:spPr>
          <a:xfrm>
            <a:off x="4080161" y="2445497"/>
            <a:ext cx="334108" cy="3516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箭头连接符 11">
            <a:extLst>
              <a:ext uri="{FF2B5EF4-FFF2-40B4-BE49-F238E27FC236}">
                <a16:creationId xmlns:a16="http://schemas.microsoft.com/office/drawing/2014/main" id="{4530DB67-E69A-4FAC-8EE0-D82BC4149758}"/>
              </a:ext>
            </a:extLst>
          </p:cNvPr>
          <p:cNvCxnSpPr>
            <a:cxnSpLocks/>
            <a:stCxn id="10" idx="3"/>
            <a:endCxn id="17" idx="7"/>
          </p:cNvCxnSpPr>
          <p:nvPr/>
        </p:nvCxnSpPr>
        <p:spPr>
          <a:xfrm flipH="1">
            <a:off x="2951195" y="1634925"/>
            <a:ext cx="1502680" cy="84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C563E50-D41B-4F16-B54C-9128D584CB76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 flipH="1">
            <a:off x="4247215" y="1634925"/>
            <a:ext cx="206660" cy="81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136E8CBF-0288-42D9-A5EC-409A78F8FE18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4690125" y="1634925"/>
            <a:ext cx="320025" cy="81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7">
            <a:extLst>
              <a:ext uri="{FF2B5EF4-FFF2-40B4-BE49-F238E27FC236}">
                <a16:creationId xmlns:a16="http://schemas.microsoft.com/office/drawing/2014/main" id="{380605A5-D7D0-4BE7-8FE9-ABB3EAD0D44D}"/>
              </a:ext>
            </a:extLst>
          </p:cNvPr>
          <p:cNvCxnSpPr>
            <a:cxnSpLocks/>
            <a:stCxn id="10" idx="5"/>
            <a:endCxn id="26" idx="1"/>
          </p:cNvCxnSpPr>
          <p:nvPr/>
        </p:nvCxnSpPr>
        <p:spPr>
          <a:xfrm>
            <a:off x="4690125" y="1634925"/>
            <a:ext cx="1310880" cy="86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21">
            <a:extLst>
              <a:ext uri="{FF2B5EF4-FFF2-40B4-BE49-F238E27FC236}">
                <a16:creationId xmlns:a16="http://schemas.microsoft.com/office/drawing/2014/main" id="{21F9219B-C4EA-479E-92F8-A86FC132471B}"/>
              </a:ext>
            </a:extLst>
          </p:cNvPr>
          <p:cNvSpPr/>
          <p:nvPr/>
        </p:nvSpPr>
        <p:spPr>
          <a:xfrm>
            <a:off x="2666016" y="2432093"/>
            <a:ext cx="334108" cy="3516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22">
            <a:extLst>
              <a:ext uri="{FF2B5EF4-FFF2-40B4-BE49-F238E27FC236}">
                <a16:creationId xmlns:a16="http://schemas.microsoft.com/office/drawing/2014/main" id="{63776CD9-D6BA-4024-B4A6-69752D091230}"/>
              </a:ext>
            </a:extLst>
          </p:cNvPr>
          <p:cNvSpPr/>
          <p:nvPr/>
        </p:nvSpPr>
        <p:spPr>
          <a:xfrm>
            <a:off x="2876115" y="3542853"/>
            <a:ext cx="334108" cy="35169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23">
            <a:extLst>
              <a:ext uri="{FF2B5EF4-FFF2-40B4-BE49-F238E27FC236}">
                <a16:creationId xmlns:a16="http://schemas.microsoft.com/office/drawing/2014/main" id="{4A8DE552-114C-4014-B824-6DF95F4ADB75}"/>
              </a:ext>
            </a:extLst>
          </p:cNvPr>
          <p:cNvSpPr/>
          <p:nvPr/>
        </p:nvSpPr>
        <p:spPr>
          <a:xfrm>
            <a:off x="1812409" y="3542853"/>
            <a:ext cx="334108" cy="35169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24">
            <a:extLst>
              <a:ext uri="{FF2B5EF4-FFF2-40B4-BE49-F238E27FC236}">
                <a16:creationId xmlns:a16="http://schemas.microsoft.com/office/drawing/2014/main" id="{6926FE19-042B-4F78-A213-086FEF9402A1}"/>
              </a:ext>
            </a:extLst>
          </p:cNvPr>
          <p:cNvSpPr/>
          <p:nvPr/>
        </p:nvSpPr>
        <p:spPr>
          <a:xfrm>
            <a:off x="1149893" y="3542853"/>
            <a:ext cx="334108" cy="35169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5">
            <a:extLst>
              <a:ext uri="{FF2B5EF4-FFF2-40B4-BE49-F238E27FC236}">
                <a16:creationId xmlns:a16="http://schemas.microsoft.com/office/drawing/2014/main" id="{ED3BB15E-619B-4FFB-BD5F-7FB89551861C}"/>
              </a:ext>
            </a:extLst>
          </p:cNvPr>
          <p:cNvSpPr/>
          <p:nvPr/>
        </p:nvSpPr>
        <p:spPr>
          <a:xfrm>
            <a:off x="3538746" y="3542853"/>
            <a:ext cx="334108" cy="35169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接箭头连接符 26">
            <a:extLst>
              <a:ext uri="{FF2B5EF4-FFF2-40B4-BE49-F238E27FC236}">
                <a16:creationId xmlns:a16="http://schemas.microsoft.com/office/drawing/2014/main" id="{34E7EB19-F406-453B-9D77-B728729F58AB}"/>
              </a:ext>
            </a:extLst>
          </p:cNvPr>
          <p:cNvCxnSpPr>
            <a:stCxn id="17" idx="3"/>
            <a:endCxn id="20" idx="7"/>
          </p:cNvCxnSpPr>
          <p:nvPr/>
        </p:nvCxnSpPr>
        <p:spPr>
          <a:xfrm flipH="1">
            <a:off x="1435072" y="2732281"/>
            <a:ext cx="1279873" cy="86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7">
            <a:extLst>
              <a:ext uri="{FF2B5EF4-FFF2-40B4-BE49-F238E27FC236}">
                <a16:creationId xmlns:a16="http://schemas.microsoft.com/office/drawing/2014/main" id="{98AD012B-EA42-4526-A881-F749BC1018A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1979463" y="2732281"/>
            <a:ext cx="735482" cy="81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7E6769BC-D872-45CE-A056-545104CBC21D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2951195" y="2732281"/>
            <a:ext cx="91974" cy="81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9">
            <a:extLst>
              <a:ext uri="{FF2B5EF4-FFF2-40B4-BE49-F238E27FC236}">
                <a16:creationId xmlns:a16="http://schemas.microsoft.com/office/drawing/2014/main" id="{9173C198-9910-45BF-B39A-84E39AD66149}"/>
              </a:ext>
            </a:extLst>
          </p:cNvPr>
          <p:cNvCxnSpPr>
            <a:cxnSpLocks/>
            <a:stCxn id="17" idx="5"/>
            <a:endCxn id="21" idx="1"/>
          </p:cNvCxnSpPr>
          <p:nvPr/>
        </p:nvCxnSpPr>
        <p:spPr>
          <a:xfrm>
            <a:off x="2951195" y="2732281"/>
            <a:ext cx="636480" cy="86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36">
            <a:extLst>
              <a:ext uri="{FF2B5EF4-FFF2-40B4-BE49-F238E27FC236}">
                <a16:creationId xmlns:a16="http://schemas.microsoft.com/office/drawing/2014/main" id="{A4CBE5E1-3F21-4BE0-AD45-AEDAFF782733}"/>
              </a:ext>
            </a:extLst>
          </p:cNvPr>
          <p:cNvSpPr/>
          <p:nvPr/>
        </p:nvSpPr>
        <p:spPr>
          <a:xfrm>
            <a:off x="5952076" y="2445497"/>
            <a:ext cx="334108" cy="3516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37">
            <a:extLst>
              <a:ext uri="{FF2B5EF4-FFF2-40B4-BE49-F238E27FC236}">
                <a16:creationId xmlns:a16="http://schemas.microsoft.com/office/drawing/2014/main" id="{4CFEDBC3-0AA2-444B-9DC0-EB0BE69B6AD9}"/>
              </a:ext>
            </a:extLst>
          </p:cNvPr>
          <p:cNvSpPr/>
          <p:nvPr/>
        </p:nvSpPr>
        <p:spPr>
          <a:xfrm>
            <a:off x="6747549" y="3542853"/>
            <a:ext cx="334108" cy="35169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38">
            <a:extLst>
              <a:ext uri="{FF2B5EF4-FFF2-40B4-BE49-F238E27FC236}">
                <a16:creationId xmlns:a16="http://schemas.microsoft.com/office/drawing/2014/main" id="{2D01C236-1910-4F38-BC88-CF3C358C0B63}"/>
              </a:ext>
            </a:extLst>
          </p:cNvPr>
          <p:cNvSpPr/>
          <p:nvPr/>
        </p:nvSpPr>
        <p:spPr>
          <a:xfrm>
            <a:off x="6136155" y="3559186"/>
            <a:ext cx="334108" cy="35169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椭圆 40">
            <a:extLst>
              <a:ext uri="{FF2B5EF4-FFF2-40B4-BE49-F238E27FC236}">
                <a16:creationId xmlns:a16="http://schemas.microsoft.com/office/drawing/2014/main" id="{5097BDEB-30B4-418F-9EC1-392D7C44DF83}"/>
              </a:ext>
            </a:extLst>
          </p:cNvPr>
          <p:cNvSpPr/>
          <p:nvPr/>
        </p:nvSpPr>
        <p:spPr>
          <a:xfrm>
            <a:off x="7837099" y="3542853"/>
            <a:ext cx="334108" cy="35169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接箭头连接符 42">
            <a:extLst>
              <a:ext uri="{FF2B5EF4-FFF2-40B4-BE49-F238E27FC236}">
                <a16:creationId xmlns:a16="http://schemas.microsoft.com/office/drawing/2014/main" id="{713C2482-1587-482E-B02B-C51C8E186D62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6119130" y="2797189"/>
            <a:ext cx="184079" cy="76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43">
            <a:extLst>
              <a:ext uri="{FF2B5EF4-FFF2-40B4-BE49-F238E27FC236}">
                <a16:creationId xmlns:a16="http://schemas.microsoft.com/office/drawing/2014/main" id="{4BFDA3D8-7613-44A4-A816-AE64E7A55565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6237255" y="2745685"/>
            <a:ext cx="677348" cy="79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44">
            <a:extLst>
              <a:ext uri="{FF2B5EF4-FFF2-40B4-BE49-F238E27FC236}">
                <a16:creationId xmlns:a16="http://schemas.microsoft.com/office/drawing/2014/main" id="{B618CCC9-5DCA-4DF2-BE0A-3F350098C509}"/>
              </a:ext>
            </a:extLst>
          </p:cNvPr>
          <p:cNvCxnSpPr>
            <a:stCxn id="26" idx="5"/>
            <a:endCxn id="29" idx="1"/>
          </p:cNvCxnSpPr>
          <p:nvPr/>
        </p:nvCxnSpPr>
        <p:spPr>
          <a:xfrm>
            <a:off x="6237255" y="2745685"/>
            <a:ext cx="1648773" cy="84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83">
            <a:extLst>
              <a:ext uri="{FF2B5EF4-FFF2-40B4-BE49-F238E27FC236}">
                <a16:creationId xmlns:a16="http://schemas.microsoft.com/office/drawing/2014/main" id="{B583EE8B-ACE1-44EA-A24C-4BF5F6E34E92}"/>
              </a:ext>
            </a:extLst>
          </p:cNvPr>
          <p:cNvSpPr txBox="1"/>
          <p:nvPr/>
        </p:nvSpPr>
        <p:spPr>
          <a:xfrm>
            <a:off x="2214821" y="3473709"/>
            <a:ext cx="13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  <a:ea typeface="微软雅黑" panose="020B0503020204020204" pitchFamily="34" charset="-122"/>
                <a:cs typeface="+mj-cs"/>
              </a:rPr>
              <a:t>……</a:t>
            </a:r>
          </a:p>
        </p:txBody>
      </p:sp>
      <p:sp>
        <p:nvSpPr>
          <p:cNvPr id="34" name="文本框 94">
            <a:extLst>
              <a:ext uri="{FF2B5EF4-FFF2-40B4-BE49-F238E27FC236}">
                <a16:creationId xmlns:a16="http://schemas.microsoft.com/office/drawing/2014/main" id="{386C2C09-ACFF-4F43-8DDB-FB37B9FA458C}"/>
              </a:ext>
            </a:extLst>
          </p:cNvPr>
          <p:cNvSpPr txBox="1"/>
          <p:nvPr/>
        </p:nvSpPr>
        <p:spPr>
          <a:xfrm>
            <a:off x="7113677" y="3473709"/>
            <a:ext cx="13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  <a:ea typeface="微软雅黑" panose="020B0503020204020204" pitchFamily="34" charset="-122"/>
                <a:cs typeface="+mj-cs"/>
              </a:rPr>
              <a:t>……</a:t>
            </a:r>
          </a:p>
        </p:txBody>
      </p:sp>
      <p:sp>
        <p:nvSpPr>
          <p:cNvPr id="35" name="椭圆 95">
            <a:extLst>
              <a:ext uri="{FF2B5EF4-FFF2-40B4-BE49-F238E27FC236}">
                <a16:creationId xmlns:a16="http://schemas.microsoft.com/office/drawing/2014/main" id="{5ABF433E-AB1A-41CA-8C3B-468F9942D484}"/>
              </a:ext>
            </a:extLst>
          </p:cNvPr>
          <p:cNvSpPr/>
          <p:nvPr/>
        </p:nvSpPr>
        <p:spPr>
          <a:xfrm>
            <a:off x="4792546" y="3538667"/>
            <a:ext cx="334108" cy="35169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96">
            <a:extLst>
              <a:ext uri="{FF2B5EF4-FFF2-40B4-BE49-F238E27FC236}">
                <a16:creationId xmlns:a16="http://schemas.microsoft.com/office/drawing/2014/main" id="{B24B6FA9-93E2-44F3-90E4-9B697DFEE184}"/>
              </a:ext>
            </a:extLst>
          </p:cNvPr>
          <p:cNvSpPr/>
          <p:nvPr/>
        </p:nvSpPr>
        <p:spPr>
          <a:xfrm>
            <a:off x="5395798" y="3538668"/>
            <a:ext cx="334108" cy="35169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直接箭头连接符 97">
            <a:extLst>
              <a:ext uri="{FF2B5EF4-FFF2-40B4-BE49-F238E27FC236}">
                <a16:creationId xmlns:a16="http://schemas.microsoft.com/office/drawing/2014/main" id="{8D4E0139-A8FF-42BE-AD19-13EA7C7C46FA}"/>
              </a:ext>
            </a:extLst>
          </p:cNvPr>
          <p:cNvCxnSpPr>
            <a:cxnSpLocks/>
            <a:stCxn id="12" idx="4"/>
            <a:endCxn id="39" idx="0"/>
          </p:cNvCxnSpPr>
          <p:nvPr/>
        </p:nvCxnSpPr>
        <p:spPr>
          <a:xfrm>
            <a:off x="4247215" y="2797189"/>
            <a:ext cx="10297" cy="7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01">
            <a:extLst>
              <a:ext uri="{FF2B5EF4-FFF2-40B4-BE49-F238E27FC236}">
                <a16:creationId xmlns:a16="http://schemas.microsoft.com/office/drawing/2014/main" id="{2E2F075D-3FBA-44FB-B459-F003B133AABE}"/>
              </a:ext>
            </a:extLst>
          </p:cNvPr>
          <p:cNvCxnSpPr>
            <a:cxnSpLocks/>
            <a:stCxn id="11" idx="4"/>
            <a:endCxn id="36" idx="0"/>
          </p:cNvCxnSpPr>
          <p:nvPr/>
        </p:nvCxnSpPr>
        <p:spPr>
          <a:xfrm>
            <a:off x="5010150" y="2797189"/>
            <a:ext cx="552702" cy="74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110">
            <a:extLst>
              <a:ext uri="{FF2B5EF4-FFF2-40B4-BE49-F238E27FC236}">
                <a16:creationId xmlns:a16="http://schemas.microsoft.com/office/drawing/2014/main" id="{E44ECFEA-F93A-4B83-B9A1-35B8ABEF960A}"/>
              </a:ext>
            </a:extLst>
          </p:cNvPr>
          <p:cNvSpPr/>
          <p:nvPr/>
        </p:nvSpPr>
        <p:spPr>
          <a:xfrm>
            <a:off x="4090458" y="3538667"/>
            <a:ext cx="334108" cy="35169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接箭头连接符 113">
            <a:extLst>
              <a:ext uri="{FF2B5EF4-FFF2-40B4-BE49-F238E27FC236}">
                <a16:creationId xmlns:a16="http://schemas.microsoft.com/office/drawing/2014/main" id="{00D68F8C-1328-4AFD-99F8-CEF5AAAD5478}"/>
              </a:ext>
            </a:extLst>
          </p:cNvPr>
          <p:cNvCxnSpPr>
            <a:cxnSpLocks/>
          </p:cNvCxnSpPr>
          <p:nvPr/>
        </p:nvCxnSpPr>
        <p:spPr>
          <a:xfrm flipH="1">
            <a:off x="4959600" y="2797189"/>
            <a:ext cx="50550" cy="7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17">
            <a:extLst>
              <a:ext uri="{FF2B5EF4-FFF2-40B4-BE49-F238E27FC236}">
                <a16:creationId xmlns:a16="http://schemas.microsoft.com/office/drawing/2014/main" id="{A54274FB-838D-411C-9034-0910C04C3EDC}"/>
              </a:ext>
            </a:extLst>
          </p:cNvPr>
          <p:cNvSpPr txBox="1"/>
          <p:nvPr/>
        </p:nvSpPr>
        <p:spPr>
          <a:xfrm>
            <a:off x="1658129" y="1661722"/>
            <a:ext cx="231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1.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离散动作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42" name="文本框 118">
            <a:extLst>
              <a:ext uri="{FF2B5EF4-FFF2-40B4-BE49-F238E27FC236}">
                <a16:creationId xmlns:a16="http://schemas.microsoft.com/office/drawing/2014/main" id="{EE5BC14E-8285-4023-88D2-EAE499DA2C7E}"/>
              </a:ext>
            </a:extLst>
          </p:cNvPr>
          <p:cNvSpPr txBox="1"/>
          <p:nvPr/>
        </p:nvSpPr>
        <p:spPr>
          <a:xfrm>
            <a:off x="673953" y="2664841"/>
            <a:ext cx="191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2.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参数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21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参数化动作马尔可夫决策过程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3" y="1219983"/>
            <a:ext cx="8137922" cy="493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一个参数化动作指的是一个用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实值向量参数化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的离散动作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通过这种将不同类型连续动作</a:t>
            </a:r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区别对待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的方式对动作建模，将结构引入动作空间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在参数化动作马尔可夫决策过程（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PAMDPs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）模型的情况下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有不同的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离散动作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需要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合适的参数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使其适应实际情景，或者有多个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互斥的连续动作</a:t>
            </a:r>
            <a:endParaRPr lang="en-US" altLang="zh-CN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6" name="文本框 45">
            <a:extLst>
              <a:ext uri="{FF2B5EF4-FFF2-40B4-BE49-F238E27FC236}">
                <a16:creationId xmlns:a16="http://schemas.microsoft.com/office/drawing/2014/main" id="{3F71DE3B-0E16-4288-A921-B36AF581A7AA}"/>
              </a:ext>
            </a:extLst>
          </p:cNvPr>
          <p:cNvSpPr txBox="1"/>
          <p:nvPr/>
        </p:nvSpPr>
        <p:spPr>
          <a:xfrm>
            <a:off x="502442" y="6205154"/>
            <a:ext cx="673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Masson, Warwick, et al. Reinforcement Learning with Parameterized Actions. AAAI 2016.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82">
                <a:extLst>
                  <a:ext uri="{FF2B5EF4-FFF2-40B4-BE49-F238E27FC236}">
                    <a16:creationId xmlns:a16="http://schemas.microsoft.com/office/drawing/2014/main" id="{FDF80264-1265-433B-BAAE-3E9AE42E727D}"/>
                  </a:ext>
                </a:extLst>
              </p:cNvPr>
              <p:cNvSpPr txBox="1"/>
              <p:nvPr/>
            </p:nvSpPr>
            <p:spPr>
              <a:xfrm>
                <a:off x="1957724" y="4698033"/>
                <a:ext cx="5227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{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,(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}</m:t>
                      </m:r>
                    </m:oMath>
                  </m:oMathPara>
                </a14:m>
                <a:endParaRPr lang="en-US" sz="2400" dirty="0"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82">
                <a:extLst>
                  <a:ext uri="{FF2B5EF4-FFF2-40B4-BE49-F238E27FC236}">
                    <a16:creationId xmlns:a16="http://schemas.microsoft.com/office/drawing/2014/main" id="{FDF80264-1265-433B-BAAE-3E9AE42E7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724" y="4698033"/>
                <a:ext cx="5227360" cy="461665"/>
              </a:xfrm>
              <a:prstGeom prst="rect">
                <a:avLst/>
              </a:prstGeom>
              <a:blipFill>
                <a:blip r:embed="rId4"/>
                <a:stretch>
                  <a:fillRect r="-117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93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伯禹配色v2">
      <a:dk1>
        <a:srgbClr val="000000"/>
      </a:dk1>
      <a:lt1>
        <a:srgbClr val="FFFFFF"/>
      </a:lt1>
      <a:dk2>
        <a:srgbClr val="57B9F2"/>
      </a:dk2>
      <a:lt2>
        <a:srgbClr val="E7E6E6"/>
      </a:lt2>
      <a:accent1>
        <a:srgbClr val="29AAF5"/>
      </a:accent1>
      <a:accent2>
        <a:srgbClr val="F05E50"/>
      </a:accent2>
      <a:accent3>
        <a:srgbClr val="29B29A"/>
      </a:accent3>
      <a:accent4>
        <a:srgbClr val="E74B7B"/>
      </a:accent4>
      <a:accent5>
        <a:srgbClr val="FF9200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12434</TotalTime>
  <Words>1518</Words>
  <Application>Microsoft Office PowerPoint</Application>
  <PresentationFormat>全屏显示(4:3)</PresentationFormat>
  <Paragraphs>181</Paragraphs>
  <Slides>23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Alibaba PuHuiTi</vt:lpstr>
      <vt:lpstr>阿里巴巴普惠体 B</vt:lpstr>
      <vt:lpstr>阿里巴巴普惠体 R</vt:lpstr>
      <vt:lpstr>Microsoft YaHei</vt:lpstr>
      <vt:lpstr>Arial</vt:lpstr>
      <vt:lpstr>Calibri</vt:lpstr>
      <vt:lpstr>Calisto MT</vt:lpstr>
      <vt:lpstr>Cambria Math</vt:lpstr>
      <vt:lpstr>Wingdings</vt:lpstr>
      <vt:lpstr>主题5</vt:lpstr>
      <vt:lpstr>think-cell Slide</vt:lpstr>
      <vt:lpstr>PowerPoint 演示文稿</vt:lpstr>
      <vt:lpstr>课程大纲</vt:lpstr>
      <vt:lpstr>马尔科夫决策过程（MDPs）中的动作空间</vt:lpstr>
      <vt:lpstr>离散 vs. 连续</vt:lpstr>
      <vt:lpstr>参数化动作空间</vt:lpstr>
      <vt:lpstr>参数化动作空间</vt:lpstr>
      <vt:lpstr>参数化动作空间</vt:lpstr>
      <vt:lpstr>参数化动作空间的结构</vt:lpstr>
      <vt:lpstr>参数化动作马尔可夫决策过程</vt:lpstr>
      <vt:lpstr>使用参数化动作马尔可夫决策过程的强化学习算法</vt:lpstr>
      <vt:lpstr>离散化连续动作空间</vt:lpstr>
      <vt:lpstr>放宽离散动作空间</vt:lpstr>
      <vt:lpstr>深度确定性策略梯度（DDPG）模型</vt:lpstr>
      <vt:lpstr>Q-PAMDP算法</vt:lpstr>
      <vt:lpstr>Q-PAMDP算法</vt:lpstr>
      <vt:lpstr>Q-PAMDP算法</vt:lpstr>
      <vt:lpstr>参数化深度Q网络（DQN）</vt:lpstr>
      <vt:lpstr>参数化深度Q网络（DQN）</vt:lpstr>
      <vt:lpstr>简单实例上的实验</vt:lpstr>
      <vt:lpstr>半场区域进攻</vt:lpstr>
      <vt:lpstr>HFO实验结果</vt:lpstr>
      <vt:lpstr>总结参数化动作空间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12-参数化行动空间</dc:title>
  <dc:creator>Weinan Zhang</dc:creator>
  <cp:lastModifiedBy>Zhang Weinan</cp:lastModifiedBy>
  <cp:revision>304</cp:revision>
  <cp:lastPrinted>2019-07-12T11:51:00Z</cp:lastPrinted>
  <dcterms:created xsi:type="dcterms:W3CDTF">2019-04-27T16:00:00Z</dcterms:created>
  <dcterms:modified xsi:type="dcterms:W3CDTF">2022-05-16T09:27:32Z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2052-10.1.0.7698</vt:lpwstr>
  </property>
</Properties>
</file>