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2"/>
    <p:sldId id="461" r:id="rId3"/>
    <p:sldId id="388" r:id="rId4"/>
    <p:sldId id="386" r:id="rId5"/>
    <p:sldId id="384" r:id="rId6"/>
    <p:sldId id="396" r:id="rId7"/>
    <p:sldId id="387" r:id="rId8"/>
    <p:sldId id="385" r:id="rId9"/>
    <p:sldId id="30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3" autoAdjust="0"/>
    <p:restoredTop sz="92756" autoAdjust="0"/>
  </p:normalViewPr>
  <p:slideViewPr>
    <p:cSldViewPr snapToGrid="0">
      <p:cViewPr varScale="1">
        <p:scale>
          <a:sx n="147" d="100"/>
          <a:sy n="147" d="100"/>
        </p:scale>
        <p:origin x="4716" y="120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该环境中，有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个红色的对抗智能体（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adversary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个蓝色的正常智能体，以及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个地点（一般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N=2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个地点中有一个是目标地点（绿色）。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正常智能体知道哪一个是目标地点，但对抗智能体则不知道。正常智能体是合作关系：它们其中任意一个距离目标地点足够近，则每个正常智能体都能获得相同的奖励。对抗智能体如果距离目标地点足够近，它也能获得奖励，但它需要猜哪一个才是目标地点。所以正常智能体需要合作起来，分散去到不同的坐标点，这样来欺骗到对抗智能体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可以看到，正常智能体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的回报结果完全一致，这是因为它们的奖励函数是完全一样的。从训练结果中可以看出，正常智能体最终保持住了正向的回报，说明它们通过合作成功地占领了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个不同的地点，进而让对抗智能体无法知道哪个地点是目标地点。同时，我们也可以发现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MADDPG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的收敛速度和稳定性都比较不错。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61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14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9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62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目标导向的强化学习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13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24816" y="1785532"/>
            <a:ext cx="549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目标导向的强化学习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强化学习、探索与利用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参数化的值函数和策略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14.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多智能体强化学习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412423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zh-CN" altLang="en-US" dirty="0"/>
              <a:t>强化学习的任务复杂度</a:t>
            </a:r>
            <a:endParaRPr 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19CDEC2-EBA6-4146-9447-81CD910F610E}"/>
              </a:ext>
            </a:extLst>
          </p:cNvPr>
          <p:cNvSpPr txBox="1">
            <a:spLocks/>
          </p:cNvSpPr>
          <p:nvPr/>
        </p:nvSpPr>
        <p:spPr>
          <a:xfrm>
            <a:off x="502441" y="1256522"/>
            <a:ext cx="8175027" cy="88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大部分的（深度）强化学习方法一般都只能完成特定任务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ea typeface="阿里巴巴普惠体 R" panose="00020600040101010101" pitchFamily="18" charset="-122"/>
              </a:rPr>
              <a:t>例如走迷宫，需要固定地图、起点和重点，智能体学习到特定路线</a:t>
            </a:r>
            <a:endParaRPr lang="en-US" altLang="zh-CN" dirty="0">
              <a:ea typeface="阿里巴巴普惠体 R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610028-4DCB-1963-4CBC-675EA2F9B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91"/>
          <a:stretch/>
        </p:blipFill>
        <p:spPr>
          <a:xfrm>
            <a:off x="1587170" y="2089176"/>
            <a:ext cx="5483725" cy="163410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D56E31-CA3F-56F2-E72C-672DF5D5BE8B}"/>
              </a:ext>
            </a:extLst>
          </p:cNvPr>
          <p:cNvSpPr txBox="1">
            <a:spLocks/>
          </p:cNvSpPr>
          <p:nvPr/>
        </p:nvSpPr>
        <p:spPr>
          <a:xfrm>
            <a:off x="502441" y="3709200"/>
            <a:ext cx="8175027" cy="114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如果随意标定起点和终点，智能体不经过新的训练往往很难有效完成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ea typeface="阿里巴巴普惠体 R" panose="00020600040101010101" pitchFamily="18" charset="-122"/>
              </a:rPr>
              <a:t>又例如，智能体需要走入到不同房间去拿物品，全都拿到了才算完成任务。此整体任务比较复杂，但可以分解成为几个简单的小任务。</a:t>
            </a:r>
            <a:endParaRPr lang="en-US" altLang="zh-CN" dirty="0">
              <a:ea typeface="阿里巴巴普惠体 R" panose="00020600040101010101" pitchFamily="18" charset="-122"/>
            </a:endParaRPr>
          </a:p>
        </p:txBody>
      </p:sp>
      <p:pic>
        <p:nvPicPr>
          <p:cNvPr id="18434" name="Picture 2" descr="Q-MAP: A CONVOLUTIONAL APPROACH FOR GOAL- ORIENTED REINFORCEMENT LEARNING">
            <a:extLst>
              <a:ext uri="{FF2B5EF4-FFF2-40B4-BE49-F238E27FC236}">
                <a16:creationId xmlns:a16="http://schemas.microsoft.com/office/drawing/2014/main" id="{90DB6F0C-93BF-855B-E9B5-2EB04F7B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62" y="4851205"/>
            <a:ext cx="1335394" cy="17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22870D2D-9742-B1E0-EE6E-E49D2BFB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5" y="4851204"/>
            <a:ext cx="1600351" cy="17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81A0BCA-C3A8-6432-7268-75442D33AE72}"/>
              </a:ext>
            </a:extLst>
          </p:cNvPr>
          <p:cNvSpPr txBox="1"/>
          <p:nvPr/>
        </p:nvSpPr>
        <p:spPr>
          <a:xfrm>
            <a:off x="1349077" y="5291001"/>
            <a:ext cx="131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机械臂抓取多个物品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403571-BE12-AA72-0572-8932519B439B}"/>
              </a:ext>
            </a:extLst>
          </p:cNvPr>
          <p:cNvSpPr txBox="1"/>
          <p:nvPr/>
        </p:nvSpPr>
        <p:spPr>
          <a:xfrm>
            <a:off x="6563251" y="5291001"/>
            <a:ext cx="131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先拿到钥匙才能去开门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08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zh-CN" altLang="en-US" dirty="0"/>
              <a:t>目标导向的强化学习</a:t>
            </a:r>
            <a:endParaRPr 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19CDEC2-EBA6-4146-9447-81CD910F610E}"/>
              </a:ext>
            </a:extLst>
          </p:cNvPr>
          <p:cNvSpPr txBox="1">
            <a:spLocks/>
          </p:cNvSpPr>
          <p:nvPr/>
        </p:nvSpPr>
        <p:spPr>
          <a:xfrm>
            <a:off x="502442" y="2273128"/>
            <a:ext cx="8137922" cy="144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目标导向的强化学习（</a:t>
            </a:r>
            <a:r>
              <a:rPr lang="en-US" altLang="zh-CN" dirty="0"/>
              <a:t>Goal-oriented RL</a:t>
            </a:r>
            <a:r>
              <a:rPr lang="zh-CN" altLang="en-US" dirty="0"/>
              <a:t>，</a:t>
            </a:r>
            <a:r>
              <a:rPr lang="en-US" altLang="zh-CN" dirty="0" err="1"/>
              <a:t>GoRL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MDP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环境中额外定义一个目标，将此目标显式地告诉智能体，并在训练过程中使用此目标信息，进而在测试阶段给定新的目标，使得智能体能直接泛化来解决此任务。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6EC006F-5896-A905-6047-D97D04BA4D63}"/>
              </a:ext>
            </a:extLst>
          </p:cNvPr>
          <p:cNvSpPr txBox="1">
            <a:spLocks/>
          </p:cNvSpPr>
          <p:nvPr/>
        </p:nvSpPr>
        <p:spPr>
          <a:xfrm>
            <a:off x="502442" y="1301471"/>
            <a:ext cx="8137922" cy="76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思路：如果把每次任务的终点以一种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目标信息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显式加到智能体的输入和奖励信号中，是否能训练出能完成不同终点的任务呢？</a:t>
            </a:r>
            <a:endParaRPr lang="en-US" altLang="zh-CN" dirty="0">
              <a:ea typeface="阿里巴巴普惠体 R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26978B-6C1C-9322-DB8D-0C94E6DD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31" y="3582022"/>
            <a:ext cx="5837316" cy="2441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2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zh-CN" altLang="en-US" dirty="0"/>
              <a:t>目标导向的强化学习的问题建模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119CDEC2-EBA6-4146-9447-81CD910F61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323481"/>
                <a:ext cx="8137922" cy="3651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GoRL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的问题通常被建模为一个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的扩充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是环境状态集合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𝒜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是智能体动作集合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是环境转移的概率，其中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在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的分布集合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∈(0,1)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是奖励随时间步的衰减因子</a:t>
                </a:r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是目标集合</a:t>
                </a:r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是将状态映射成目标的函数</a:t>
                </a:r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有时直接就是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等式转换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有时是取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的几个维度作为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ℝ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为加入目标信息的新奖励函数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为加入目标信息的策略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119CDEC2-EBA6-4146-9447-81CD910F6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323481"/>
                <a:ext cx="8137922" cy="3651666"/>
              </a:xfrm>
              <a:prstGeom prst="rect">
                <a:avLst/>
              </a:prstGeom>
              <a:blipFill>
                <a:blip r:embed="rId5"/>
                <a:stretch>
                  <a:fillRect l="-449" t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7ADE2F-E877-3906-B657-57EED92802D1}"/>
                  </a:ext>
                </a:extLst>
              </p:cNvPr>
              <p:cNvSpPr txBox="1"/>
              <p:nvPr/>
            </p:nvSpPr>
            <p:spPr>
              <a:xfrm>
                <a:off x="1535634" y="5424892"/>
                <a:ext cx="6214572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(⋅|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(⋅|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7ADE2F-E877-3906-B657-57EED928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4" y="5424892"/>
                <a:ext cx="6214572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89F7537-59A7-47CF-7590-C61099C4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003" y="6395364"/>
            <a:ext cx="4739179" cy="206381"/>
          </a:xfrm>
        </p:spPr>
        <p:txBody>
          <a:bodyPr/>
          <a:lstStyle/>
          <a:p>
            <a:r>
              <a:rPr lang="en-US" altLang="zh-CN" dirty="0"/>
              <a:t>Liu, </a:t>
            </a:r>
            <a:r>
              <a:rPr lang="en-US" altLang="zh-CN" dirty="0" err="1"/>
              <a:t>Minghuan</a:t>
            </a:r>
            <a:r>
              <a:rPr lang="en-US" altLang="zh-CN" dirty="0"/>
              <a:t>, </a:t>
            </a:r>
            <a:r>
              <a:rPr lang="en-US" altLang="zh-CN" dirty="0" err="1"/>
              <a:t>Menghui</a:t>
            </a:r>
            <a:r>
              <a:rPr lang="en-US" altLang="zh-CN" dirty="0"/>
              <a:t> Zhu, and Weinan Zhang. Goal-Conditioned Reinforcement Learning: Problems and Solutions. IJCAI 2022.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315FEB-CE7B-D758-853F-1917BA419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0152" y="2892964"/>
            <a:ext cx="1585355" cy="155124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D21A81C-E407-E6E8-D977-B5D5D9A0C6C1}"/>
              </a:ext>
            </a:extLst>
          </p:cNvPr>
          <p:cNvSpPr txBox="1">
            <a:spLocks/>
          </p:cNvSpPr>
          <p:nvPr/>
        </p:nvSpPr>
        <p:spPr>
          <a:xfrm>
            <a:off x="502442" y="4975146"/>
            <a:ext cx="8137922" cy="46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阿里巴巴普惠体 R" panose="00020600040101010101" pitchFamily="18" charset="-122"/>
              </a:rPr>
              <a:t>智能体目标是仍然是最大化期望累积奖励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zh-CN" altLang="en-US" dirty="0"/>
              <a:t>目标导向的强化学习的具体模块定义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119CDEC2-EBA6-4146-9447-81CD910F61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323480"/>
                <a:ext cx="8137922" cy="798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目标导向的奖励函数</a:t>
                </a:r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𝒜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ℝ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为加入目标信息的新奖励函数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119CDEC2-EBA6-4146-9447-81CD910F6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323480"/>
                <a:ext cx="8137922" cy="798486"/>
              </a:xfrm>
              <a:prstGeom prst="rect">
                <a:avLst/>
              </a:prstGeom>
              <a:blipFill>
                <a:blip r:embed="rId5"/>
                <a:stretch>
                  <a:fillRect l="-449" t="-3817" b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F5D06EBD-2FA0-5637-BB67-6532A91C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003" y="6395364"/>
            <a:ext cx="4739179" cy="206381"/>
          </a:xfrm>
        </p:spPr>
        <p:txBody>
          <a:bodyPr/>
          <a:lstStyle/>
          <a:p>
            <a:r>
              <a:rPr lang="en-US" altLang="zh-CN" dirty="0"/>
              <a:t>Schaul, Tom, et al. Universal value function approximators. International conference on machine learning. ICML, 2015.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333020-4CF7-4FAB-1BF8-0A02362CD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122" y="2143603"/>
            <a:ext cx="4690663" cy="630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1923C609-0669-F92D-0422-0464F55109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2927689"/>
                <a:ext cx="8137922" cy="1504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目标导向的策略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为加入目标信息的策略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最简单的定义可以直接即使原始策略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也可以定义策略网络同时输入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1923C609-0669-F92D-0422-0464F5510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2927689"/>
                <a:ext cx="8137922" cy="1504126"/>
              </a:xfrm>
              <a:prstGeom prst="rect">
                <a:avLst/>
              </a:prstGeom>
              <a:blipFill>
                <a:blip r:embed="rId7"/>
                <a:stretch>
                  <a:fillRect l="-449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3195463-170C-985F-AA39-6BC60B15DF54}"/>
              </a:ext>
            </a:extLst>
          </p:cNvPr>
          <p:cNvSpPr txBox="1"/>
          <p:nvPr/>
        </p:nvSpPr>
        <p:spPr>
          <a:xfrm>
            <a:off x="6784808" y="2108702"/>
            <a:ext cx="185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（一个较小的阈值）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0EE2A0E-59C4-86DB-2158-8A1957C74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4646607"/>
                <a:ext cx="8137922" cy="1504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普适价值函数逼近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</a:t>
                </a:r>
                <a:r>
                  <a:rPr lang="en-US" altLang="zh-CN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Universal Value Function Approximators</a:t>
                </a:r>
                <a:r>
                  <a:rPr lang="zh-CN" altLang="en-US" sz="18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sz="18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𝒮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阿里巴巴普惠体 R" panose="00020600040101010101" pitchFamily="18" charset="-122"/>
                      </a:rPr>
                      <m:t>ℝ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为加入目标信息的目标函数逼近网络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最简单的实现可以直接在</a:t>
                </a:r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/>
                    <a:cs typeface="阿里巴巴普惠体 R" panose="00020600040101010101" pitchFamily="18" charset="-122"/>
                  </a:rPr>
                  <a:t>MLP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输入层拼接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0EE2A0E-59C4-86DB-2158-8A1957C7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646607"/>
                <a:ext cx="8137922" cy="1504126"/>
              </a:xfrm>
              <a:prstGeom prst="rect">
                <a:avLst/>
              </a:prstGeom>
              <a:blipFill>
                <a:blip r:embed="rId8"/>
                <a:stretch>
                  <a:fillRect l="-449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BA20ED0-399B-9204-4378-FF547AE52D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312" y="4153191"/>
            <a:ext cx="1120712" cy="19245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zh-CN" altLang="en-US" dirty="0"/>
              <a:t>经典</a:t>
            </a:r>
            <a:r>
              <a:rPr lang="en-US" altLang="zh-CN" dirty="0" err="1"/>
              <a:t>GoRL</a:t>
            </a:r>
            <a:r>
              <a:rPr lang="zh-CN" altLang="en-US" dirty="0"/>
              <a:t>算法：</a:t>
            </a:r>
            <a:r>
              <a:rPr lang="en-US" altLang="zh-CN" dirty="0"/>
              <a:t>HER</a:t>
            </a:r>
            <a:endParaRPr 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19CDEC2-EBA6-4146-9447-81CD910F610E}"/>
              </a:ext>
            </a:extLst>
          </p:cNvPr>
          <p:cNvSpPr txBox="1">
            <a:spLocks/>
          </p:cNvSpPr>
          <p:nvPr/>
        </p:nvSpPr>
        <p:spPr>
          <a:xfrm>
            <a:off x="502442" y="1268050"/>
            <a:ext cx="8137922" cy="281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观察：可以发现目标导向的强化学习的奖励往往是非常稀疏的。智能体在训练初期难以完成目标而只能得到的奖励，从而使得整个算法的训练速度较慢。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事后经验回放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hindsight experience replay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HER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）算法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HER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使用重标注（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relabeling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）的方法，有效地利用“失败”的经验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E62AC2-2751-C441-56D8-2D7C4A58E59A}"/>
              </a:ext>
            </a:extLst>
          </p:cNvPr>
          <p:cNvSpPr/>
          <p:nvPr/>
        </p:nvSpPr>
        <p:spPr>
          <a:xfrm>
            <a:off x="5563182" y="3429000"/>
            <a:ext cx="3234309" cy="2636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43FE13-70BF-5C89-BBAD-38FE7F56C1BD}"/>
              </a:ext>
            </a:extLst>
          </p:cNvPr>
          <p:cNvSpPr txBox="1"/>
          <p:nvPr/>
        </p:nvSpPr>
        <p:spPr>
          <a:xfrm>
            <a:off x="5790643" y="5658507"/>
            <a:ext cx="52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起点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EA6187-F99A-EDFE-D011-CE5A8A88EEAA}"/>
                  </a:ext>
                </a:extLst>
              </p:cNvPr>
              <p:cNvSpPr txBox="1"/>
              <p:nvPr/>
            </p:nvSpPr>
            <p:spPr>
              <a:xfrm>
                <a:off x="7805342" y="4972612"/>
                <a:ext cx="928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原始目标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EA6187-F99A-EDFE-D011-CE5A8A8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342" y="4972612"/>
                <a:ext cx="92836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2B917C9-DDE6-E9E0-6D85-FB5AB85F0EF8}"/>
              </a:ext>
            </a:extLst>
          </p:cNvPr>
          <p:cNvSpPr txBox="1"/>
          <p:nvPr/>
        </p:nvSpPr>
        <p:spPr>
          <a:xfrm>
            <a:off x="5999582" y="4134473"/>
            <a:ext cx="85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一条失败的轨迹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B07F645-F9A3-7D8C-A6D5-E6F4BFEEB3D4}"/>
                  </a:ext>
                </a:extLst>
              </p:cNvPr>
              <p:cNvSpPr txBox="1"/>
              <p:nvPr/>
            </p:nvSpPr>
            <p:spPr>
              <a:xfrm>
                <a:off x="7476122" y="3647082"/>
                <a:ext cx="12461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/>
                  <a:t>重标注目标</a:t>
                </a:r>
                <a14:m>
                  <m:oMath xmlns:m="http://schemas.openxmlformats.org/officeDocument/2006/math">
                    <m:r>
                      <a:rPr lang="en-US" altLang="zh-CN" sz="12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1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sz="1200" b="1" dirty="0"/>
              </a:p>
              <a:p>
                <a:pPr algn="ctr"/>
                <a:r>
                  <a:rPr lang="zh-CN" altLang="en-US" sz="1200" dirty="0"/>
                  <a:t>此轨迹变成一条“成功”的轨迹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B07F645-F9A3-7D8C-A6D5-E6F4BFEE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22" y="3647082"/>
                <a:ext cx="1246194" cy="830997"/>
              </a:xfrm>
              <a:prstGeom prst="rect">
                <a:avLst/>
              </a:prstGeom>
              <a:blipFill>
                <a:blip r:embed="rId6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B74736-2655-714E-6DE3-B05D19C9EDC1}"/>
              </a:ext>
            </a:extLst>
          </p:cNvPr>
          <p:cNvGrpSpPr/>
          <p:nvPr/>
        </p:nvGrpSpPr>
        <p:grpSpPr>
          <a:xfrm rot="20700000">
            <a:off x="5781795" y="4113137"/>
            <a:ext cx="2510916" cy="1268476"/>
            <a:chOff x="5655863" y="3902905"/>
            <a:chExt cx="2510916" cy="1268476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7337B09-ECB5-C56D-BBE0-CA2B1DB73812}"/>
                </a:ext>
              </a:extLst>
            </p:cNvPr>
            <p:cNvSpPr/>
            <p:nvPr/>
          </p:nvSpPr>
          <p:spPr>
            <a:xfrm>
              <a:off x="5751646" y="3967348"/>
              <a:ext cx="1647316" cy="1103397"/>
            </a:xfrm>
            <a:custGeom>
              <a:avLst/>
              <a:gdLst>
                <a:gd name="connsiteX0" fmla="*/ 0 w 1647316"/>
                <a:gd name="connsiteY0" fmla="*/ 1103397 h 1103397"/>
                <a:gd name="connsiteX1" fmla="*/ 279206 w 1647316"/>
                <a:gd name="connsiteY1" fmla="*/ 831171 h 1103397"/>
                <a:gd name="connsiteX2" fmla="*/ 844598 w 1647316"/>
                <a:gd name="connsiteY2" fmla="*/ 726469 h 1103397"/>
                <a:gd name="connsiteX3" fmla="*/ 872519 w 1647316"/>
                <a:gd name="connsiteY3" fmla="*/ 314640 h 1103397"/>
                <a:gd name="connsiteX4" fmla="*/ 1151725 w 1647316"/>
                <a:gd name="connsiteY4" fmla="*/ 258799 h 1103397"/>
                <a:gd name="connsiteX5" fmla="*/ 1361129 w 1647316"/>
                <a:gd name="connsiteY5" fmla="*/ 161077 h 1103397"/>
                <a:gd name="connsiteX6" fmla="*/ 1458852 w 1647316"/>
                <a:gd name="connsiteY6" fmla="*/ 21474 h 1103397"/>
                <a:gd name="connsiteX7" fmla="*/ 1647316 w 1647316"/>
                <a:gd name="connsiteY7" fmla="*/ 533 h 110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316" h="1103397">
                  <a:moveTo>
                    <a:pt x="0" y="1103397"/>
                  </a:moveTo>
                  <a:cubicBezTo>
                    <a:pt x="69220" y="998694"/>
                    <a:pt x="138440" y="893992"/>
                    <a:pt x="279206" y="831171"/>
                  </a:cubicBezTo>
                  <a:cubicBezTo>
                    <a:pt x="419972" y="768350"/>
                    <a:pt x="745713" y="812557"/>
                    <a:pt x="844598" y="726469"/>
                  </a:cubicBezTo>
                  <a:cubicBezTo>
                    <a:pt x="943483" y="640381"/>
                    <a:pt x="821331" y="392585"/>
                    <a:pt x="872519" y="314640"/>
                  </a:cubicBezTo>
                  <a:cubicBezTo>
                    <a:pt x="923707" y="236695"/>
                    <a:pt x="1070290" y="284393"/>
                    <a:pt x="1151725" y="258799"/>
                  </a:cubicBezTo>
                  <a:cubicBezTo>
                    <a:pt x="1233160" y="233205"/>
                    <a:pt x="1309941" y="200631"/>
                    <a:pt x="1361129" y="161077"/>
                  </a:cubicBezTo>
                  <a:cubicBezTo>
                    <a:pt x="1412317" y="121523"/>
                    <a:pt x="1411154" y="48231"/>
                    <a:pt x="1458852" y="21474"/>
                  </a:cubicBezTo>
                  <a:cubicBezTo>
                    <a:pt x="1506550" y="-5283"/>
                    <a:pt x="1647316" y="533"/>
                    <a:pt x="1647316" y="5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BADD277-A9C3-6247-641C-769EB1041168}"/>
                </a:ext>
              </a:extLst>
            </p:cNvPr>
            <p:cNvSpPr/>
            <p:nvPr/>
          </p:nvSpPr>
          <p:spPr>
            <a:xfrm>
              <a:off x="5655863" y="5010837"/>
              <a:ext cx="160544" cy="16054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9D2899C-EF62-64B8-4E11-0084ACF2BC45}"/>
                </a:ext>
              </a:extLst>
            </p:cNvPr>
            <p:cNvSpPr/>
            <p:nvPr/>
          </p:nvSpPr>
          <p:spPr>
            <a:xfrm>
              <a:off x="8006235" y="4901563"/>
              <a:ext cx="160544" cy="160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0B90C55-6624-C0E6-91F7-40A785B17E04}"/>
                </a:ext>
              </a:extLst>
            </p:cNvPr>
            <p:cNvSpPr/>
            <p:nvPr/>
          </p:nvSpPr>
          <p:spPr>
            <a:xfrm>
              <a:off x="7332053" y="3902905"/>
              <a:ext cx="160544" cy="1605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D84FF6E-8BF6-3399-D179-87ED85E02E9A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 flipV="1">
              <a:off x="5816407" y="4981835"/>
              <a:ext cx="2189828" cy="109274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形 24">
            <a:extLst>
              <a:ext uri="{FF2B5EF4-FFF2-40B4-BE49-F238E27FC236}">
                <a16:creationId xmlns:a16="http://schemas.microsoft.com/office/drawing/2014/main" id="{74C7E36F-3087-0293-6D60-074B2E48B1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662" y="5419870"/>
            <a:ext cx="333511" cy="333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BF305554-FA46-EB42-88C2-E388E5742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723" y="3439788"/>
                <a:ext cx="4811391" cy="2815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初始化策略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的参数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l-GR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初始化经验回放池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Helvetica Neue"/>
                  </a:rPr>
                  <a:t>For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 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序列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根据环境给予的目标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和初始状态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，使用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在环境中采样得到轨迹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，将其以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的形式存入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中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中采样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元组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对于这些元组，选择一个状态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″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，将其映射为新的目标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′=</m:t>
                    </m:r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″)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并计算新的奖励值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err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，然后将新的数据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b="0" i="1" dirty="0" err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替换原先的元组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使用这些新元组，对策略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进行训练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Helvetica Neue"/>
                  </a:rPr>
                  <a:t>End for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BF305554-FA46-EB42-88C2-E388E574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3" y="3439788"/>
                <a:ext cx="4811391" cy="2815339"/>
              </a:xfrm>
              <a:prstGeom prst="rect">
                <a:avLst/>
              </a:prstGeom>
              <a:blipFill>
                <a:blip r:embed="rId9"/>
                <a:stretch>
                  <a:fillRect t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2416B3-F27F-632A-CECC-B2CB85DBDEDA}"/>
              </a:ext>
            </a:extLst>
          </p:cNvPr>
          <p:cNvSpPr txBox="1"/>
          <p:nvPr/>
        </p:nvSpPr>
        <p:spPr>
          <a:xfrm>
            <a:off x="1560518" y="3124561"/>
            <a:ext cx="2341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HER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算法流程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C238F5-6D52-EA5C-010E-585E746E9F52}"/>
              </a:ext>
            </a:extLst>
          </p:cNvPr>
          <p:cNvSpPr txBox="1"/>
          <p:nvPr/>
        </p:nvSpPr>
        <p:spPr>
          <a:xfrm>
            <a:off x="1585408" y="6087596"/>
            <a:ext cx="3954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注：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HER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框架适合各种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RL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方法（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DQN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DDPG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PPO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zh-CN" altLang="en-US" sz="1200" dirty="0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1CB200E0-48F5-8ACF-9487-0473781E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003" y="6395364"/>
            <a:ext cx="4739179" cy="206381"/>
          </a:xfrm>
        </p:spPr>
        <p:txBody>
          <a:bodyPr/>
          <a:lstStyle/>
          <a:p>
            <a:r>
              <a:rPr lang="en-US" altLang="zh-CN" dirty="0" err="1"/>
              <a:t>Andrychowicz</a:t>
            </a:r>
            <a:r>
              <a:rPr lang="en-US" altLang="zh-CN" dirty="0"/>
              <a:t>, Marcin et al. Hindsight experience replay. NIPS 2017.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92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Name">
            <a:extLst>
              <a:ext uri="{FF2B5EF4-FFF2-40B4-BE49-F238E27FC236}">
                <a16:creationId xmlns:a16="http://schemas.microsoft.com/office/drawing/2014/main" id="{2EC88E33-1C87-C77B-3878-095C4F35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9" y="1952470"/>
            <a:ext cx="3581102" cy="271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21C0E7-7491-4E2C-8350-EC8415E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52140B-2E7E-4CE8-94BE-D4BB09C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2" y="-3487"/>
            <a:ext cx="8137922" cy="1028699"/>
          </a:xfrm>
        </p:spPr>
        <p:txBody>
          <a:bodyPr/>
          <a:lstStyle/>
          <a:p>
            <a:r>
              <a:rPr lang="en-US" altLang="zh-CN" dirty="0"/>
              <a:t>HER</a:t>
            </a:r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6575E29-C07B-CD73-AE53-750E6C5BA5B2}"/>
              </a:ext>
            </a:extLst>
          </p:cNvPr>
          <p:cNvSpPr txBox="1">
            <a:spLocks/>
          </p:cNvSpPr>
          <p:nvPr/>
        </p:nvSpPr>
        <p:spPr>
          <a:xfrm>
            <a:off x="502442" y="1303324"/>
            <a:ext cx="8137922" cy="46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实验环境：最基本的二维世界行走至目标点的任务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2F768D-CC58-1B46-89FA-48BDEABE3E48}"/>
              </a:ext>
            </a:extLst>
          </p:cNvPr>
          <p:cNvSpPr txBox="1"/>
          <p:nvPr/>
        </p:nvSpPr>
        <p:spPr>
          <a:xfrm>
            <a:off x="1212830" y="1758169"/>
            <a:ext cx="1860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二维世界行走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CDBD51-A3CE-EC01-E6D1-12CF92A27174}"/>
              </a:ext>
            </a:extLst>
          </p:cNvPr>
          <p:cNvSpPr txBox="1"/>
          <p:nvPr/>
        </p:nvSpPr>
        <p:spPr>
          <a:xfrm>
            <a:off x="494003" y="4767445"/>
            <a:ext cx="39453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二维网格世界上，每维范围是，在每一个序列初始，智能体处于的位置，环境将自动从的一个矩形区域内生成一个目标。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每一个时刻智能体可以选择纵向和横向分别移动作为动作。当智能体距离目标足够近的时候，它将收到的奖励并结束任务，否则奖励为。每一条序列的最大长度为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50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。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91EAA5E6-85DA-735F-94EC-832D0055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15" y="1744208"/>
            <a:ext cx="3265148" cy="23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1488661-36B5-1697-3B89-1BE95917CD39}"/>
              </a:ext>
            </a:extLst>
          </p:cNvPr>
          <p:cNvSpPr txBox="1"/>
          <p:nvPr/>
        </p:nvSpPr>
        <p:spPr>
          <a:xfrm>
            <a:off x="6227607" y="2771226"/>
            <a:ext cx="1860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采取了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HER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训练方法的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DDPG</a:t>
            </a:r>
            <a:endParaRPr lang="zh-CN" altLang="en-US" sz="1400" dirty="0"/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6EC68E9F-0680-560E-B35D-F44A2FF6C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15" y="4072339"/>
            <a:ext cx="3265148" cy="23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BB24316-39BC-B789-687B-300E6D148DF1}"/>
              </a:ext>
            </a:extLst>
          </p:cNvPr>
          <p:cNvSpPr txBox="1"/>
          <p:nvPr/>
        </p:nvSpPr>
        <p:spPr>
          <a:xfrm>
            <a:off x="5257366" y="4636314"/>
            <a:ext cx="1050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没有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HER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DDPG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0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|19|15.9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12433</TotalTime>
  <Words>1335</Words>
  <Application>Microsoft Office PowerPoint</Application>
  <PresentationFormat>全屏显示(4:3)</PresentationFormat>
  <Paragraphs>103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Alibaba PuHuiTi</vt:lpstr>
      <vt:lpstr>Helvetica Neue</vt:lpstr>
      <vt:lpstr>阿里巴巴普惠体 B</vt:lpstr>
      <vt:lpstr>阿里巴巴普惠体 R</vt:lpstr>
      <vt:lpstr>Microsoft YaHei</vt:lpstr>
      <vt:lpstr>Arial</vt:lpstr>
      <vt:lpstr>Calibri</vt:lpstr>
      <vt:lpstr>Cambria Math</vt:lpstr>
      <vt:lpstr>Wingdings</vt:lpstr>
      <vt:lpstr>主题5</vt:lpstr>
      <vt:lpstr>think-cell Slide</vt:lpstr>
      <vt:lpstr>PowerPoint 演示文稿</vt:lpstr>
      <vt:lpstr>课程大纲</vt:lpstr>
      <vt:lpstr>强化学习的任务复杂度</vt:lpstr>
      <vt:lpstr>目标导向的强化学习</vt:lpstr>
      <vt:lpstr>目标导向的强化学习的问题建模</vt:lpstr>
      <vt:lpstr>目标导向的强化学习的具体模块定义</vt:lpstr>
      <vt:lpstr>经典GoRL算法：HER</vt:lpstr>
      <vt:lpstr>HER实验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13-目标导向的强化学习</dc:title>
  <dc:creator>Weinan Zhang</dc:creator>
  <cp:lastModifiedBy>Zhang Weinan</cp:lastModifiedBy>
  <cp:revision>306</cp:revision>
  <cp:lastPrinted>2019-07-12T11:51:00Z</cp:lastPrinted>
  <dcterms:created xsi:type="dcterms:W3CDTF">2019-04-27T16:00:00Z</dcterms:created>
  <dcterms:modified xsi:type="dcterms:W3CDTF">2022-05-16T09:28:52Z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