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8" r:id="rId2"/>
    <p:sldMasterId id="2147483677" r:id="rId3"/>
  </p:sldMasterIdLst>
  <p:notesMasterIdLst>
    <p:notesMasterId r:id="rId40"/>
  </p:notesMasterIdLst>
  <p:handoutMasterIdLst>
    <p:handoutMasterId r:id="rId41"/>
  </p:handoutMasterIdLst>
  <p:sldIdLst>
    <p:sldId id="409" r:id="rId4"/>
    <p:sldId id="461" r:id="rId5"/>
    <p:sldId id="302" r:id="rId6"/>
    <p:sldId id="370" r:id="rId7"/>
    <p:sldId id="427" r:id="rId8"/>
    <p:sldId id="374" r:id="rId9"/>
    <p:sldId id="428" r:id="rId10"/>
    <p:sldId id="375" r:id="rId11"/>
    <p:sldId id="376" r:id="rId12"/>
    <p:sldId id="377" r:id="rId13"/>
    <p:sldId id="429" r:id="rId14"/>
    <p:sldId id="430" r:id="rId15"/>
    <p:sldId id="433" r:id="rId16"/>
    <p:sldId id="434" r:id="rId17"/>
    <p:sldId id="431" r:id="rId18"/>
    <p:sldId id="414" r:id="rId19"/>
    <p:sldId id="416" r:id="rId20"/>
    <p:sldId id="417" r:id="rId21"/>
    <p:sldId id="418" r:id="rId22"/>
    <p:sldId id="419" r:id="rId23"/>
    <p:sldId id="378" r:id="rId24"/>
    <p:sldId id="379" r:id="rId25"/>
    <p:sldId id="380" r:id="rId26"/>
    <p:sldId id="383" r:id="rId27"/>
    <p:sldId id="384" r:id="rId28"/>
    <p:sldId id="385" r:id="rId29"/>
    <p:sldId id="386" r:id="rId30"/>
    <p:sldId id="387" r:id="rId31"/>
    <p:sldId id="382" r:id="rId32"/>
    <p:sldId id="420" r:id="rId33"/>
    <p:sldId id="422" r:id="rId34"/>
    <p:sldId id="423" r:id="rId35"/>
    <p:sldId id="424" r:id="rId36"/>
    <p:sldId id="425" r:id="rId37"/>
    <p:sldId id="352" r:id="rId38"/>
    <p:sldId id="30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0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4E0C"/>
    <a:srgbClr val="17ABE3"/>
    <a:srgbClr val="A20000"/>
    <a:srgbClr val="A40000"/>
    <a:srgbClr val="9E0000"/>
    <a:srgbClr val="C7450B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802" autoAdjust="0"/>
  </p:normalViewPr>
  <p:slideViewPr>
    <p:cSldViewPr snapToGrid="0">
      <p:cViewPr varScale="1">
        <p:scale>
          <a:sx n="150" d="100"/>
          <a:sy n="150" d="100"/>
        </p:scale>
        <p:origin x="4626" y="126"/>
      </p:cViewPr>
      <p:guideLst>
        <p:guide pos="5440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2022/5/16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‹#›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86D8963-CFCD-4740-AF60-049850373CDF}" type="datetimeFigureOut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2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E6FDB6-6D2B-46C1-9FA1-D82906A37C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R" panose="00020600040101010101" pitchFamily="18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pitchFamily="18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制作感谢页（伯禹</a:t>
            </a:r>
            <a:r>
              <a:rPr kumimoji="1" lang="en-US" altLang="zh-CN" dirty="0"/>
              <a:t>logo+</a:t>
            </a:r>
            <a:r>
              <a:rPr kumimoji="1" lang="zh-CN" altLang="en-US" dirty="0"/>
              <a:t>打造</a:t>
            </a:r>
            <a:r>
              <a:rPr kumimoji="1" lang="en-US" altLang="zh-CN" dirty="0"/>
              <a:t>AI</a:t>
            </a:r>
            <a:r>
              <a:rPr kumimoji="1" lang="zh-CN" altLang="en-US" dirty="0"/>
              <a:t>领域的黄埔军校）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6D5035-281B-48A3-AAEF-370C250ED6CB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26BE868-DEDB-446D-8061-DA06019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  <p:extLst>
      <p:ext uri="{BB962C8B-B14F-4D97-AF65-F5344CB8AC3E}">
        <p14:creationId xmlns:p14="http://schemas.microsoft.com/office/powerpoint/2010/main" val="35605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10A5ED6-BA28-4AB3-9FFA-AD4263DD4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B87EDC-97F7-4F50-A29C-7C7880825747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7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C14769-18E2-474D-B94B-82A38383FED5}"/>
              </a:ext>
            </a:extLst>
          </p:cNvPr>
          <p:cNvSpPr txBox="1"/>
          <p:nvPr userDrawn="1"/>
        </p:nvSpPr>
        <p:spPr>
          <a:xfrm>
            <a:off x="2983768" y="2827958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83270F-EE02-4635-BD8A-599009BBCC52}"/>
              </a:ext>
            </a:extLst>
          </p:cNvPr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70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CA9E9A2-5D3E-4A6D-98CA-FAD6AF8F5F4B}"/>
              </a:ext>
            </a:extLst>
          </p:cNvPr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2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0851EE6-6491-074F-9A62-4AE5D275B554}"/>
              </a:ext>
            </a:extLst>
          </p:cNvPr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FCD97E-1210-8E49-A3E6-087A08B4628B}"/>
              </a:ext>
            </a:extLst>
          </p:cNvPr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1EBC602-977D-2E4D-936A-A720A33E5F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6F59A00-FC52-814E-A4FA-34A355682DE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1F8E2B3-1AF5-E344-9FEB-7D9BBB6B1F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4E4CE0-1183-7E42-9C8E-632D338645F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9537913-5FDE-4740-ACDA-21BC9AFC23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2D1555A-987F-1743-9074-0F1426D22CF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0BCFD9-ACBE-844E-8E38-48C32DA503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DE7C2FB-9784-AB48-823F-3E3087D8251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A7512E-A300-6949-8394-88CC02088232}"/>
              </a:ext>
            </a:extLst>
          </p:cNvPr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767F12-5BD4-2E4B-8DB7-937C33D9B0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2" y="4038539"/>
            <a:ext cx="1338940" cy="600379"/>
          </a:xfrm>
          <a:prstGeom prst="rect">
            <a:avLst/>
          </a:prstGeom>
        </p:spPr>
      </p:pic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635D535-85FB-5F46-8B39-8C156F6830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2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BB3B47-2B46-D249-B092-A9CCE28AAB2F}"/>
              </a:ext>
            </a:extLst>
          </p:cNvPr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3102EB-F9B9-1143-9E23-3112F527DD90}"/>
              </a:ext>
            </a:extLst>
          </p:cNvPr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D84D06-D058-6E4F-822A-0988906D4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61A469E-ED3F-5643-941D-D33FA4BF16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A059A4A-F24A-C440-A775-A53C26D567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4139109"/>
            <a:ext cx="1338940" cy="600379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023EE441-02DB-0A49-B917-B01072C7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6D5035-281B-48A3-AAEF-370C250ED6CB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26BE868-DEDB-446D-8061-DA06019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  <p:extLst>
      <p:ext uri="{BB962C8B-B14F-4D97-AF65-F5344CB8AC3E}">
        <p14:creationId xmlns:p14="http://schemas.microsoft.com/office/powerpoint/2010/main" val="10277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10A5ED6-BA28-4AB3-9FFA-AD4263DD4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B87EDC-97F7-4F50-A29C-7C7880825747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2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2" y="4038539"/>
            <a:ext cx="1338940" cy="600379"/>
          </a:xfrm>
          <a:prstGeom prst="rect">
            <a:avLst/>
          </a:prstGeom>
        </p:spPr>
      </p:pic>
      <p:sp>
        <p:nvSpPr>
          <p:cNvPr id="2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4139109"/>
            <a:ext cx="1338940" cy="600379"/>
          </a:xfrm>
          <a:prstGeom prst="rect">
            <a:avLst/>
          </a:prstGeom>
        </p:spPr>
      </p:pic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983768" y="2782669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CA9E9A2-5D3E-4A6D-98CA-FAD6AF8F5F4B}"/>
              </a:ext>
            </a:extLst>
          </p:cNvPr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0851EE6-6491-074F-9A62-4AE5D275B554}"/>
              </a:ext>
            </a:extLst>
          </p:cNvPr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FCD97E-1210-8E49-A3E6-087A08B4628B}"/>
              </a:ext>
            </a:extLst>
          </p:cNvPr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1EBC602-977D-2E4D-936A-A720A33E5F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6F59A00-FC52-814E-A4FA-34A355682DE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1F8E2B3-1AF5-E344-9FEB-7D9BBB6B1F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4E4CE0-1183-7E42-9C8E-632D338645F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9537913-5FDE-4740-ACDA-21BC9AFC23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2D1555A-987F-1743-9074-0F1426D22CF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0BCFD9-ACBE-844E-8E38-48C32DA503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DE7C2FB-9784-AB48-823F-3E3087D8251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A7512E-A300-6949-8394-88CC02088232}"/>
              </a:ext>
            </a:extLst>
          </p:cNvPr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767F12-5BD4-2E4B-8DB7-937C33D9B0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2" y="4038539"/>
            <a:ext cx="1338940" cy="600379"/>
          </a:xfrm>
          <a:prstGeom prst="rect">
            <a:avLst/>
          </a:prstGeom>
        </p:spPr>
      </p:pic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635D535-85FB-5F46-8B39-8C156F6830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BB3B47-2B46-D249-B092-A9CCE28AAB2F}"/>
              </a:ext>
            </a:extLst>
          </p:cNvPr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3102EB-F9B9-1143-9E23-3112F527DD90}"/>
              </a:ext>
            </a:extLst>
          </p:cNvPr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D84D06-D058-6E4F-822A-0988906D4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61A469E-ED3F-5643-941D-D33FA4BF16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A059A4A-F24A-C440-A775-A53C26D567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4139109"/>
            <a:ext cx="1338940" cy="600379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023EE441-02DB-0A49-B917-B01072C7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pPr/>
              <a:t>2022/5/16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6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3" r:id="rId4"/>
    <p:sldLayoutId id="2147483674" r:id="rId5"/>
    <p:sldLayoutId id="214748367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5440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pPr/>
              <a:t>2022/5/16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9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2" r:id="rId4"/>
    <p:sldLayoutId id="214748368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5440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emf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5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马尔可夫决策过程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A218AF-4E0B-46A9-B4FA-11ABC544612C}"/>
              </a:ext>
            </a:extLst>
          </p:cNvPr>
          <p:cNvSpPr txBox="1"/>
          <p:nvPr/>
        </p:nvSpPr>
        <p:spPr>
          <a:xfrm>
            <a:off x="2317728" y="730136"/>
            <a:ext cx="588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强化学习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2022</a:t>
            </a:r>
          </a:p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第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</a:t>
            </a:r>
            <a:r>
              <a:rPr lang="zh-CN" altLang="en-US" sz="28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290B1-B0B9-4B1B-9B40-8F86C1E93176}"/>
              </a:ext>
            </a:extLst>
          </p:cNvPr>
          <p:cNvSpPr txBox="1"/>
          <p:nvPr/>
        </p:nvSpPr>
        <p:spPr>
          <a:xfrm>
            <a:off x="2317728" y="1785532"/>
            <a:ext cx="5492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涉及知识点：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马尔可夫决策过程、基于动态规划的强化学习、基于模型的强化学习</a:t>
            </a:r>
            <a:endParaRPr lang="zh-CN" altLang="en-US" sz="3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74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MDP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的动态</a:t>
            </a:r>
            <a:r>
              <a:rPr lang="zh-CN" altLang="en-US" dirty="0"/>
              <a:t>性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282390"/>
                <a:ext cx="8137922" cy="45591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Char char="p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在大部分情况下，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05E5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奖励只和状态相关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05E5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比如，在迷宫游戏中，奖励只和位置相关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在围棋中，奖励只基于最终所围地盘的大小有关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Char char="p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这时，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奖励函数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</a:t>
                </a:r>
                <a14:m>
                  <m:oMath xmlns:m="http://schemas.openxmlformats.org/officeDocument/2006/math">
                    <m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 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: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⟼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ℝ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Char char="p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的过程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Char char="p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累积奖励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282390"/>
                <a:ext cx="8137922" cy="4559117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F984D2-21E0-433F-9126-14381FE084D5}"/>
                  </a:ext>
                </a:extLst>
              </p:cNvPr>
              <p:cNvSpPr txBox="1"/>
              <p:nvPr/>
            </p:nvSpPr>
            <p:spPr>
              <a:xfrm>
                <a:off x="1231180" y="4012488"/>
                <a:ext cx="6680447" cy="53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0    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groupCh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1    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groupCh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2     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groupCh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⋅⋅⋅</m:t>
                    </m:r>
                  </m:oMath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F984D2-21E0-433F-9126-14381FE08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4012488"/>
                <a:ext cx="6680447" cy="536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4968CB-E544-40D8-B076-D2B166DB4519}"/>
                  </a:ext>
                </a:extLst>
              </p:cNvPr>
              <p:cNvSpPr txBox="1"/>
              <p:nvPr/>
            </p:nvSpPr>
            <p:spPr>
              <a:xfrm>
                <a:off x="1231180" y="5175500"/>
                <a:ext cx="6680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𝛾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 ⋅⋅⋅</m:t>
                      </m:r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4968CB-E544-40D8-B076-D2B166DB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5175500"/>
                <a:ext cx="6680447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9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FF3AE4-8046-4605-B662-E89627CD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E9AB6F-438B-41A7-81A7-2B4296DB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2"/>
            <a:ext cx="7860877" cy="1028699"/>
          </a:xfrm>
        </p:spPr>
        <p:txBody>
          <a:bodyPr/>
          <a:lstStyle/>
          <a:p>
            <a:r>
              <a:rPr lang="en-US" altLang="zh-CN" dirty="0"/>
              <a:t>REVIEW: </a:t>
            </a:r>
            <a:r>
              <a:rPr lang="zh-CN" altLang="en-US" dirty="0"/>
              <a:t>在与</a:t>
            </a:r>
            <a:r>
              <a:rPr lang="zh-CN" altLang="en-US" dirty="0">
                <a:solidFill>
                  <a:srgbClr val="00B0F0"/>
                </a:solidFill>
              </a:rPr>
              <a:t>动态环境</a:t>
            </a:r>
            <a:r>
              <a:rPr lang="zh-CN" altLang="en-US" dirty="0"/>
              <a:t>的交互中学习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672FC1-8402-4A53-BAB9-D0F8CE1D729B}"/>
              </a:ext>
            </a:extLst>
          </p:cNvPr>
          <p:cNvSpPr txBox="1"/>
          <p:nvPr/>
        </p:nvSpPr>
        <p:spPr>
          <a:xfrm>
            <a:off x="1738859" y="2046158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Model</a:t>
            </a:r>
            <a:endParaRPr lang="zh-CN" altLang="en-US" sz="2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31EF9B8E-207C-4B8E-9B97-0FC7AA7AD76F}"/>
              </a:ext>
            </a:extLst>
          </p:cNvPr>
          <p:cNvSpPr/>
          <p:nvPr/>
        </p:nvSpPr>
        <p:spPr>
          <a:xfrm>
            <a:off x="3290341" y="2165864"/>
            <a:ext cx="944380" cy="320821"/>
          </a:xfrm>
          <a:prstGeom prst="leftArrow">
            <a:avLst>
              <a:gd name="adj1" fmla="val 23950"/>
              <a:gd name="adj2" fmla="val 825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A489BD-6668-4090-B5C2-00CC1249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05" y="1497115"/>
            <a:ext cx="3612668" cy="16142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E4CD07C-4D83-4503-99C3-20ED1E11C079}"/>
              </a:ext>
            </a:extLst>
          </p:cNvPr>
          <p:cNvSpPr txBox="1"/>
          <p:nvPr/>
        </p:nvSpPr>
        <p:spPr>
          <a:xfrm>
            <a:off x="5720373" y="3140440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Fixed Data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EA91E4-4A8A-4BAB-8D83-C48982A210BF}"/>
              </a:ext>
            </a:extLst>
          </p:cNvPr>
          <p:cNvSpPr txBox="1"/>
          <p:nvPr/>
        </p:nvSpPr>
        <p:spPr>
          <a:xfrm>
            <a:off x="1738859" y="4766873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Agent</a:t>
            </a:r>
            <a:endParaRPr lang="zh-CN" altLang="en-US" sz="2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4BE25DB4-CC2B-48C0-9F1E-0FFAE6FF6C00}"/>
              </a:ext>
            </a:extLst>
          </p:cNvPr>
          <p:cNvSpPr/>
          <p:nvPr/>
        </p:nvSpPr>
        <p:spPr>
          <a:xfrm>
            <a:off x="3245871" y="4881940"/>
            <a:ext cx="1139253" cy="314793"/>
          </a:xfrm>
          <a:prstGeom prst="leftRightArrow">
            <a:avLst>
              <a:gd name="adj1" fmla="val 20953"/>
              <a:gd name="adj2" fmla="val 8043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283F7-BE76-4FA8-9E1A-E3948861F2F5}"/>
              </a:ext>
            </a:extLst>
          </p:cNvPr>
          <p:cNvSpPr txBox="1"/>
          <p:nvPr/>
        </p:nvSpPr>
        <p:spPr>
          <a:xfrm>
            <a:off x="4889220" y="5936105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Dynamic Environment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0DA9774-7606-4051-A449-FCBFD8E53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01" y="3954008"/>
            <a:ext cx="2158220" cy="1949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C4EC2B7-7936-4124-BCD5-051674FF32A5}"/>
              </a:ext>
            </a:extLst>
          </p:cNvPr>
          <p:cNvSpPr txBox="1"/>
          <p:nvPr/>
        </p:nvSpPr>
        <p:spPr>
          <a:xfrm>
            <a:off x="547141" y="1289155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有监督、无监督学习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5D35D1-F385-4FF9-B6F1-7F4E3C0C95F7}"/>
              </a:ext>
            </a:extLst>
          </p:cNvPr>
          <p:cNvSpPr txBox="1"/>
          <p:nvPr/>
        </p:nvSpPr>
        <p:spPr>
          <a:xfrm>
            <a:off x="562131" y="4129791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强化学习</a:t>
            </a:r>
          </a:p>
        </p:txBody>
      </p:sp>
    </p:spTree>
    <p:extLst>
      <p:ext uri="{BB962C8B-B14F-4D97-AF65-F5344CB8AC3E}">
        <p14:creationId xmlns:p14="http://schemas.microsoft.com/office/powerpoint/2010/main" val="23807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1F2AAF9-1F41-42E0-B584-2B5A524E23E9}"/>
              </a:ext>
            </a:extLst>
          </p:cNvPr>
          <p:cNvSpPr/>
          <p:nvPr/>
        </p:nvSpPr>
        <p:spPr>
          <a:xfrm>
            <a:off x="831954" y="1214203"/>
            <a:ext cx="5561351" cy="1813810"/>
          </a:xfrm>
          <a:prstGeom prst="roundRect">
            <a:avLst>
              <a:gd name="adj" fmla="val 6750"/>
            </a:avLst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A89EFC-5727-4A14-BF6A-4E8E666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2E50B0D-D2D1-4AB7-89B0-78D67A4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和动态环境交互产生的数据分布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91F8A9-034C-4E58-ACD7-144AD9C39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2444" y="3304338"/>
            <a:ext cx="8137922" cy="70334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给定同一个动态环境（即</a:t>
            </a:r>
            <a:r>
              <a:rPr lang="en-US" altLang="zh-CN" sz="2000" dirty="0"/>
              <a:t>MDP</a:t>
            </a:r>
            <a:r>
              <a:rPr lang="zh-CN" altLang="en-US" sz="2000" dirty="0"/>
              <a:t>），不同的策略采样出来的</a:t>
            </a:r>
            <a:r>
              <a:rPr lang="en-US" altLang="zh-CN" sz="2000" dirty="0"/>
              <a:t>(</a:t>
            </a:r>
            <a:r>
              <a:rPr lang="zh-CN" altLang="en-US" sz="2000" dirty="0"/>
              <a:t>状态</a:t>
            </a:r>
            <a:r>
              <a:rPr lang="en-US" altLang="zh-CN" sz="2000" dirty="0"/>
              <a:t>-</a:t>
            </a:r>
            <a:r>
              <a:rPr lang="zh-CN" altLang="en-US" sz="2000" dirty="0"/>
              <a:t>行动</a:t>
            </a:r>
            <a:r>
              <a:rPr lang="en-US" altLang="zh-CN" sz="2000" dirty="0"/>
              <a:t>)</a:t>
            </a:r>
            <a:r>
              <a:rPr lang="zh-CN" altLang="en-US" sz="2000" dirty="0"/>
              <a:t>对的分布是不同的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5A3937-030A-4D0D-986C-E50E03ED110A}"/>
              </a:ext>
            </a:extLst>
          </p:cNvPr>
          <p:cNvSpPr txBox="1"/>
          <p:nvPr/>
        </p:nvSpPr>
        <p:spPr>
          <a:xfrm>
            <a:off x="1019757" y="1848866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Agent</a:t>
            </a:r>
            <a:endParaRPr lang="zh-CN" altLang="en-US" sz="2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EAC0EDE7-C67D-464F-AC6C-890DC12BC846}"/>
              </a:ext>
            </a:extLst>
          </p:cNvPr>
          <p:cNvSpPr/>
          <p:nvPr/>
        </p:nvSpPr>
        <p:spPr>
          <a:xfrm>
            <a:off x="2653400" y="2001409"/>
            <a:ext cx="856724" cy="236726"/>
          </a:xfrm>
          <a:prstGeom prst="leftRightArrow">
            <a:avLst>
              <a:gd name="adj1" fmla="val 20953"/>
              <a:gd name="adj2" fmla="val 8043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54785-AB0B-4F82-817B-525A995CC31D}"/>
              </a:ext>
            </a:extLst>
          </p:cNvPr>
          <p:cNvSpPr txBox="1"/>
          <p:nvPr/>
        </p:nvSpPr>
        <p:spPr>
          <a:xfrm>
            <a:off x="3540103" y="2545576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Dynamic Environment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CE7B55-5A8A-42EC-9117-7FF871E1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15" y="1490528"/>
            <a:ext cx="1138765" cy="102869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1341A66-DFE3-4284-888C-B723531358C7}"/>
              </a:ext>
            </a:extLst>
          </p:cNvPr>
          <p:cNvSpPr/>
          <p:nvPr/>
        </p:nvSpPr>
        <p:spPr>
          <a:xfrm>
            <a:off x="6393305" y="2001187"/>
            <a:ext cx="759991" cy="267710"/>
          </a:xfrm>
          <a:prstGeom prst="rightArrow">
            <a:avLst>
              <a:gd name="adj1" fmla="val 23976"/>
              <a:gd name="adj2" fmla="val 7602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A8C3DD-CBEB-4DC7-9B30-3773962A9911}"/>
              </a:ext>
            </a:extLst>
          </p:cNvPr>
          <p:cNvSpPr txBox="1"/>
          <p:nvPr/>
        </p:nvSpPr>
        <p:spPr>
          <a:xfrm>
            <a:off x="7770512" y="254557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Data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7CF1698-E19D-49A2-8CB9-3E1E7FA0F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16" r="63226"/>
          <a:stretch/>
        </p:blipFill>
        <p:spPr>
          <a:xfrm>
            <a:off x="7580383" y="1544687"/>
            <a:ext cx="984426" cy="929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C7DA2C-E4B2-4610-8642-E5F52DC7ACA6}"/>
                  </a:ext>
                </a:extLst>
              </p:cNvPr>
              <p:cNvSpPr txBox="1"/>
              <p:nvPr/>
            </p:nvSpPr>
            <p:spPr>
              <a:xfrm>
                <a:off x="1231180" y="4859826"/>
                <a:ext cx="6680447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C7DA2C-E4B2-4610-8642-E5F52DC7A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4859826"/>
                <a:ext cx="6680447" cy="777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086B4CED-C4BC-4A08-87E2-E7EE4B2B41BA}"/>
              </a:ext>
            </a:extLst>
          </p:cNvPr>
          <p:cNvSpPr txBox="1">
            <a:spLocks/>
          </p:cNvSpPr>
          <p:nvPr/>
        </p:nvSpPr>
        <p:spPr>
          <a:xfrm>
            <a:off x="502444" y="4253200"/>
            <a:ext cx="8137922" cy="70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占用度量（</a:t>
            </a:r>
            <a:r>
              <a:rPr lang="en-US" altLang="zh-CN" sz="2000" dirty="0"/>
              <a:t>Occupancy Measure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910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A89EFC-5727-4A14-BF6A-4E8E666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2E50B0D-D2D1-4AB7-89B0-78D67A4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占用度量和策略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91F8A9-034C-4E58-ACD7-144AD9C39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039" y="1371601"/>
            <a:ext cx="8137922" cy="44220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占用度量（</a:t>
            </a:r>
            <a:r>
              <a:rPr lang="en-US" altLang="zh-CN" sz="2000" dirty="0"/>
              <a:t>Occupancy Measure</a:t>
            </a:r>
            <a:r>
              <a:rPr lang="zh-CN" altLang="en-US" sz="2000" dirty="0"/>
              <a:t>）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4A907CB-A7CA-4052-ADDC-0DA12F78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6490468" cy="206381"/>
          </a:xfrm>
        </p:spPr>
        <p:txBody>
          <a:bodyPr/>
          <a:lstStyle/>
          <a:p>
            <a:r>
              <a:rPr lang="en-US" altLang="zh-CN" dirty="0"/>
              <a:t>U. Syed, M. Bowling, and R. E. </a:t>
            </a:r>
            <a:r>
              <a:rPr lang="en-US" altLang="zh-CN" dirty="0" err="1"/>
              <a:t>Schapire</a:t>
            </a:r>
            <a:r>
              <a:rPr lang="en-US" altLang="zh-CN" dirty="0"/>
              <a:t>. Apprenticeship learning using linear programming. ICML 2008.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C7DA2C-E4B2-4610-8642-E5F52DC7ACA6}"/>
                  </a:ext>
                </a:extLst>
              </p:cNvPr>
              <p:cNvSpPr txBox="1"/>
              <p:nvPr/>
            </p:nvSpPr>
            <p:spPr>
              <a:xfrm>
                <a:off x="1231180" y="1813810"/>
                <a:ext cx="6680447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∙|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C7DA2C-E4B2-4610-8642-E5F52DC7A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1813810"/>
                <a:ext cx="6680447" cy="777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4">
                <a:extLst>
                  <a:ext uri="{FF2B5EF4-FFF2-40B4-BE49-F238E27FC236}">
                    <a16:creationId xmlns:a16="http://schemas.microsoft.com/office/drawing/2014/main" id="{7DE9206E-8E5F-4520-A3CF-4D3E87FE15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4" y="2960106"/>
                <a:ext cx="8137922" cy="854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05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05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定理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：和同一个动态环境交互的两个策略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得到</m:t>
                    </m:r>
                  </m:oMath>
                </a14:m>
                <a:r>
                  <a:rPr lang="zh-CN" altLang="en-US" sz="2000" dirty="0"/>
                  <a:t>的占用度量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5" name="内容占位符 4">
                <a:extLst>
                  <a:ext uri="{FF2B5EF4-FFF2-40B4-BE49-F238E27FC236}">
                    <a16:creationId xmlns:a16="http://schemas.microsoft.com/office/drawing/2014/main" id="{7DE9206E-8E5F-4520-A3CF-4D3E87FE1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4" y="2960106"/>
                <a:ext cx="8137922" cy="854891"/>
              </a:xfrm>
              <a:prstGeom prst="rect">
                <a:avLst/>
              </a:prstGeom>
              <a:blipFill>
                <a:blip r:embed="rId3"/>
                <a:stretch>
                  <a:fillRect l="-674" t="-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4">
                <a:extLst>
                  <a:ext uri="{FF2B5EF4-FFF2-40B4-BE49-F238E27FC236}">
                    <a16:creationId xmlns:a16="http://schemas.microsoft.com/office/drawing/2014/main" id="{8802620C-42B4-4082-B5A6-C092C37960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4" y="4533848"/>
                <a:ext cx="8137922" cy="4274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05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05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定理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：给定一占用度量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可生成该占用度量的唯一策略是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6" name="内容占位符 4">
                <a:extLst>
                  <a:ext uri="{FF2B5EF4-FFF2-40B4-BE49-F238E27FC236}">
                    <a16:creationId xmlns:a16="http://schemas.microsoft.com/office/drawing/2014/main" id="{8802620C-42B4-4082-B5A6-C092C379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4" y="4533848"/>
                <a:ext cx="8137922" cy="427446"/>
              </a:xfrm>
              <a:prstGeom prst="rect">
                <a:avLst/>
              </a:prstGeom>
              <a:blipFill>
                <a:blip r:embed="rId4"/>
                <a:stretch>
                  <a:fillRect l="-674" t="-14286"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0F1B33-63C2-4B85-BE40-ACF27569C4C8}"/>
                  </a:ext>
                </a:extLst>
              </p:cNvPr>
              <p:cNvSpPr/>
              <p:nvPr/>
            </p:nvSpPr>
            <p:spPr>
              <a:xfrm>
                <a:off x="3451547" y="4965651"/>
                <a:ext cx="2071913" cy="759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0F1B33-63C2-4B85-BE40-ACF27569C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47" y="4965651"/>
                <a:ext cx="2071913" cy="759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E419C0E-6BA4-48BF-ADB6-8488F072E294}"/>
                  </a:ext>
                </a:extLst>
              </p:cNvPr>
              <p:cNvSpPr txBox="1"/>
              <p:nvPr/>
            </p:nvSpPr>
            <p:spPr>
              <a:xfrm>
                <a:off x="2286000" y="3737370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E419C0E-6BA4-48BF-ADB6-8488F072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737370"/>
                <a:ext cx="4572000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0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A89EFC-5727-4A14-BF6A-4E8E666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2E50B0D-D2D1-4AB7-89B0-78D67A4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占用度量和策略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91F8A9-034C-4E58-ACD7-144AD9C39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039" y="1371601"/>
            <a:ext cx="8137922" cy="44220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占用度量（</a:t>
            </a:r>
            <a:r>
              <a:rPr lang="en-US" altLang="zh-CN" sz="2000" dirty="0"/>
              <a:t>Occupancy Measure</a:t>
            </a:r>
            <a:r>
              <a:rPr lang="zh-CN" altLang="en-US" sz="2000" dirty="0"/>
              <a:t>）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4A907CB-A7CA-4052-ADDC-0DA12F78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6490468" cy="206381"/>
          </a:xfrm>
        </p:spPr>
        <p:txBody>
          <a:bodyPr/>
          <a:lstStyle/>
          <a:p>
            <a:r>
              <a:rPr lang="en-US" altLang="zh-CN" dirty="0"/>
              <a:t>U. Syed, M. Bowling, and R. E. </a:t>
            </a:r>
            <a:r>
              <a:rPr lang="en-US" altLang="zh-CN" dirty="0" err="1"/>
              <a:t>Schapire</a:t>
            </a:r>
            <a:r>
              <a:rPr lang="en-US" altLang="zh-CN" dirty="0"/>
              <a:t>. Apprenticeship learning using linear programming. ICML 2008.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C7DA2C-E4B2-4610-8642-E5F52DC7ACA6}"/>
                  </a:ext>
                </a:extLst>
              </p:cNvPr>
              <p:cNvSpPr txBox="1"/>
              <p:nvPr/>
            </p:nvSpPr>
            <p:spPr>
              <a:xfrm>
                <a:off x="1231180" y="1813810"/>
                <a:ext cx="6680447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∙|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(∙|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C7DA2C-E4B2-4610-8642-E5F52DC7A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1813810"/>
                <a:ext cx="6680447" cy="777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735775-018E-4006-A682-931D5F220514}"/>
                  </a:ext>
                </a:extLst>
              </p:cNvPr>
              <p:cNvSpPr txBox="1"/>
              <p:nvPr/>
            </p:nvSpPr>
            <p:spPr>
              <a:xfrm>
                <a:off x="956860" y="2955336"/>
                <a:ext cx="6680447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∙|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735775-018E-4006-A682-931D5F220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60" y="2955336"/>
                <a:ext cx="6680447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1D24CC-D14B-4BFB-B5F9-3EC785DD0D3F}"/>
                  </a:ext>
                </a:extLst>
              </p:cNvPr>
              <p:cNvSpPr txBox="1"/>
              <p:nvPr/>
            </p:nvSpPr>
            <p:spPr>
              <a:xfrm>
                <a:off x="1620982" y="3796386"/>
                <a:ext cx="6943827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∙|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′|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1D24CC-D14B-4BFB-B5F9-3EC785DD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82" y="3796386"/>
                <a:ext cx="6943827" cy="777264"/>
              </a:xfrm>
              <a:prstGeom prst="rect">
                <a:avLst/>
              </a:prstGeom>
              <a:blipFill>
                <a:blip r:embed="rId4"/>
                <a:stretch>
                  <a:fillRect r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E5698F-B710-42E0-8DE0-9982A4773579}"/>
                  </a:ext>
                </a:extLst>
              </p:cNvPr>
              <p:cNvSpPr txBox="1"/>
              <p:nvPr/>
            </p:nvSpPr>
            <p:spPr>
              <a:xfrm>
                <a:off x="1231180" y="4665658"/>
                <a:ext cx="6943827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9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∙|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(∙|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′))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E5698F-B710-42E0-8DE0-9982A4773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4665658"/>
                <a:ext cx="6943827" cy="777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5CE954-28AC-46A5-BABC-CDA6D8FBE791}"/>
                  </a:ext>
                </a:extLst>
              </p:cNvPr>
              <p:cNvSpPr txBox="1"/>
              <p:nvPr/>
            </p:nvSpPr>
            <p:spPr>
              <a:xfrm>
                <a:off x="1221971" y="5456831"/>
                <a:ext cx="2671982" cy="661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9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5CE954-28AC-46A5-BABC-CDA6D8FB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71" y="5456831"/>
                <a:ext cx="2671982" cy="661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内容占位符 4">
            <a:extLst>
              <a:ext uri="{FF2B5EF4-FFF2-40B4-BE49-F238E27FC236}">
                <a16:creationId xmlns:a16="http://schemas.microsoft.com/office/drawing/2014/main" id="{E0C7B210-6A90-48C1-BE43-14DD8DB8299D}"/>
              </a:ext>
            </a:extLst>
          </p:cNvPr>
          <p:cNvSpPr txBox="1">
            <a:spLocks/>
          </p:cNvSpPr>
          <p:nvPr/>
        </p:nvSpPr>
        <p:spPr>
          <a:xfrm>
            <a:off x="503039" y="2717611"/>
            <a:ext cx="8137922" cy="44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状态占用度量</a:t>
            </a:r>
          </a:p>
        </p:txBody>
      </p:sp>
    </p:spTree>
    <p:extLst>
      <p:ext uri="{BB962C8B-B14F-4D97-AF65-F5344CB8AC3E}">
        <p14:creationId xmlns:p14="http://schemas.microsoft.com/office/powerpoint/2010/main" val="277292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A89EFC-5727-4A14-BF6A-4E8E666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2E50B0D-D2D1-4AB7-89B0-78D67A4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占用度量和累计奖励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91F8A9-034C-4E58-ACD7-144AD9C39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039" y="1371601"/>
            <a:ext cx="8137922" cy="44220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占用度量（</a:t>
            </a:r>
            <a:r>
              <a:rPr lang="en-US" altLang="zh-CN" sz="2000" dirty="0"/>
              <a:t>Occupancy Measure</a:t>
            </a:r>
            <a:r>
              <a:rPr lang="zh-CN" altLang="en-US" sz="2000" dirty="0"/>
              <a:t>）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4A907CB-A7CA-4052-ADDC-0DA12F78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6490468" cy="206381"/>
          </a:xfrm>
        </p:spPr>
        <p:txBody>
          <a:bodyPr/>
          <a:lstStyle/>
          <a:p>
            <a:r>
              <a:rPr lang="en-US" altLang="zh-CN" dirty="0"/>
              <a:t>U. Syed, M. Bowling, and R. E. </a:t>
            </a:r>
            <a:r>
              <a:rPr lang="en-US" altLang="zh-CN" dirty="0" err="1"/>
              <a:t>Schapire</a:t>
            </a:r>
            <a:r>
              <a:rPr lang="en-US" altLang="zh-CN" dirty="0"/>
              <a:t>. Apprenticeship learning using linear programming. ICML 2008.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C7DA2C-E4B2-4610-8642-E5F52DC7ACA6}"/>
                  </a:ext>
                </a:extLst>
              </p:cNvPr>
              <p:cNvSpPr txBox="1"/>
              <p:nvPr/>
            </p:nvSpPr>
            <p:spPr>
              <a:xfrm>
                <a:off x="1231180" y="1813810"/>
                <a:ext cx="6680447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∙|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C7DA2C-E4B2-4610-8642-E5F52DC7A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1813810"/>
                <a:ext cx="6680447" cy="777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7DE9206E-8E5F-4520-A3CF-4D3E87FE150C}"/>
              </a:ext>
            </a:extLst>
          </p:cNvPr>
          <p:cNvSpPr txBox="1">
            <a:spLocks/>
          </p:cNvSpPr>
          <p:nvPr/>
        </p:nvSpPr>
        <p:spPr>
          <a:xfrm>
            <a:off x="502444" y="2960106"/>
            <a:ext cx="8137922" cy="85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defTabSz="914400">
              <a:lnSpc>
                <a:spcPct val="150000"/>
              </a:lnSpc>
              <a:spcBef>
                <a:spcPts val="1000"/>
              </a:spcBef>
              <a:buClr>
                <a:srgbClr val="29AAF5"/>
              </a:buClr>
              <a:buSzPct val="88000"/>
              <a:buFont typeface="Wingdings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策略的累积奖励为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609FCE3-2722-46A8-9B55-BE0FBDBBDEF3}"/>
                  </a:ext>
                </a:extLst>
              </p:cNvPr>
              <p:cNvSpPr txBox="1"/>
              <p:nvPr/>
            </p:nvSpPr>
            <p:spPr>
              <a:xfrm>
                <a:off x="777601" y="3627027"/>
                <a:ext cx="7787208" cy="449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∙|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(∙|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𝛾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 ⋅⋅⋅]</m:t>
                      </m:r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609FCE3-2722-46A8-9B55-BE0FBDBBD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01" y="3627027"/>
                <a:ext cx="7787208" cy="449739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90446C0-99E9-45C6-B941-A759BE887D1D}"/>
                  </a:ext>
                </a:extLst>
              </p:cNvPr>
              <p:cNvSpPr txBox="1"/>
              <p:nvPr/>
            </p:nvSpPr>
            <p:spPr>
              <a:xfrm>
                <a:off x="1458686" y="4160570"/>
                <a:ext cx="6823497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∙|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(∙|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90446C0-99E9-45C6-B941-A759BE88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6" y="4160570"/>
                <a:ext cx="6823497" cy="777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73E203-B997-4F50-9EAD-DF7AC36C3C78}"/>
                  </a:ext>
                </a:extLst>
              </p:cNvPr>
              <p:cNvSpPr txBox="1"/>
              <p:nvPr/>
            </p:nvSpPr>
            <p:spPr>
              <a:xfrm>
                <a:off x="1231180" y="5016541"/>
                <a:ext cx="3074814" cy="68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73E203-B997-4F50-9EAD-DF7AC36C3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5016541"/>
                <a:ext cx="3074814" cy="684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2DADBBA-30A1-4D92-80E1-0A625B26836A}"/>
                  </a:ext>
                </a:extLst>
              </p:cNvPr>
              <p:cNvSpPr txBox="1"/>
              <p:nvPr/>
            </p:nvSpPr>
            <p:spPr>
              <a:xfrm>
                <a:off x="3383135" y="5114379"/>
                <a:ext cx="30748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2DADBBA-30A1-4D92-80E1-0A625B26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35" y="5114379"/>
                <a:ext cx="3074814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D7E7EEC-C97C-4821-B358-8B5F6B8D61A7}"/>
              </a:ext>
            </a:extLst>
          </p:cNvPr>
          <p:cNvSpPr txBox="1"/>
          <p:nvPr/>
        </p:nvSpPr>
        <p:spPr>
          <a:xfrm>
            <a:off x="4305994" y="56842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强化学习中的简写</a:t>
            </a:r>
          </a:p>
        </p:txBody>
      </p:sp>
    </p:spTree>
    <p:extLst>
      <p:ext uri="{BB962C8B-B14F-4D97-AF65-F5344CB8AC3E}">
        <p14:creationId xmlns:p14="http://schemas.microsoft.com/office/powerpoint/2010/main" val="11545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基于动态规划的强化学习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C85E48-DBA7-46B6-AEE8-007C8B59CEE6}"/>
              </a:ext>
            </a:extLst>
          </p:cNvPr>
          <p:cNvSpPr txBox="1"/>
          <p:nvPr/>
        </p:nvSpPr>
        <p:spPr>
          <a:xfrm>
            <a:off x="2317728" y="4643267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en-US" altLang="zh-CN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MDP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目标和策略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028700"/>
                <a:ext cx="8137922" cy="56502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目标：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选择能够最大化累积奖励期望的动作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∈[0,1]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未来奖励的折扣因子，使得和未来奖励相比起来智能体更重视即时奖励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以金融为例，今天的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$1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比明天的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$1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更有价值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给定一个特定的策略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𝐴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即，在状态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下采取动作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定义</m:t>
                    </m:r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价值函数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即，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给定起始状态和根据策略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采取动作时的累积奖励期望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028700"/>
                <a:ext cx="8137922" cy="5650234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/>
              <p:nvPr/>
            </p:nvSpPr>
            <p:spPr>
              <a:xfrm>
                <a:off x="1231179" y="1657289"/>
                <a:ext cx="6680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)+⋯]</m:t>
                      </m:r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9" y="1657289"/>
                <a:ext cx="6680447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/>
              <p:nvPr/>
            </p:nvSpPr>
            <p:spPr>
              <a:xfrm>
                <a:off x="1231179" y="5200711"/>
                <a:ext cx="6680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9" y="5200711"/>
                <a:ext cx="6680447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5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价值函数的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Bellman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等式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606858"/>
                <a:ext cx="8137922" cy="4234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定义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价值函数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606858"/>
                <a:ext cx="8137922" cy="4234649"/>
              </a:xfrm>
              <a:prstGeom prst="rect">
                <a:avLst/>
              </a:prstGeom>
              <a:blipFill>
                <a:blip r:embed="rId4"/>
                <a:stretch>
                  <a:fillRect l="-449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/>
              <p:nvPr/>
            </p:nvSpPr>
            <p:spPr>
              <a:xfrm>
                <a:off x="1777476" y="2815833"/>
                <a:ext cx="668044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</a:endParaRPr>
              </a:p>
              <a:p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476" y="2815833"/>
                <a:ext cx="6680447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>
            <a:extLst>
              <a:ext uri="{FF2B5EF4-FFF2-40B4-BE49-F238E27FC236}">
                <a16:creationId xmlns:a16="http://schemas.microsoft.com/office/drawing/2014/main" id="{AAD62E68-EE8A-4FAE-B564-7049E03C5058}"/>
              </a:ext>
            </a:extLst>
          </p:cNvPr>
          <p:cNvSpPr/>
          <p:nvPr/>
        </p:nvSpPr>
        <p:spPr>
          <a:xfrm rot="16200000">
            <a:off x="5060311" y="1579804"/>
            <a:ext cx="114779" cy="2175584"/>
          </a:xfrm>
          <a:prstGeom prst="leftBrace">
            <a:avLst>
              <a:gd name="adj1" fmla="val 8333"/>
              <a:gd name="adj2" fmla="val 50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FB604C-48FE-46C1-87E9-E10255ADCAF4}"/>
                  </a:ext>
                </a:extLst>
              </p:cNvPr>
              <p:cNvSpPr txBox="1"/>
              <p:nvPr/>
            </p:nvSpPr>
            <p:spPr>
              <a:xfrm>
                <a:off x="689684" y="3186001"/>
                <a:ext cx="6680447" cy="1150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′)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′)</m:t>
                                </m:r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</a:endParaRPr>
              </a:p>
              <a:p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FB604C-48FE-46C1-87E9-E10255ADC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84" y="3186001"/>
                <a:ext cx="6680447" cy="1150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F6A8E7-13DA-4216-BF4B-04C89B440B82}"/>
                  </a:ext>
                </a:extLst>
              </p:cNvPr>
              <p:cNvSpPr txBox="1"/>
              <p:nvPr/>
            </p:nvSpPr>
            <p:spPr>
              <a:xfrm>
                <a:off x="1234513" y="2180805"/>
                <a:ext cx="6680447" cy="58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⋅⋅⋅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F6A8E7-13DA-4216-BF4B-04C89B440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13" y="2180805"/>
                <a:ext cx="6680447" cy="5879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CACD493-6480-4A23-9E11-2EF76FA8C4B0}"/>
              </a:ext>
            </a:extLst>
          </p:cNvPr>
          <p:cNvSpPr txBox="1"/>
          <p:nvPr/>
        </p:nvSpPr>
        <p:spPr>
          <a:xfrm>
            <a:off x="6090082" y="3429000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Bellman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等式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CA97DD-D8A1-405D-A860-27AC0A3D24AB}"/>
              </a:ext>
            </a:extLst>
          </p:cNvPr>
          <p:cNvSpPr txBox="1"/>
          <p:nvPr/>
        </p:nvSpPr>
        <p:spPr>
          <a:xfrm>
            <a:off x="2494921" y="4292983"/>
            <a:ext cx="11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立即奖励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4434A-6E84-41EF-91A2-1B93AD13961C}"/>
              </a:ext>
            </a:extLst>
          </p:cNvPr>
          <p:cNvSpPr txBox="1"/>
          <p:nvPr/>
        </p:nvSpPr>
        <p:spPr>
          <a:xfrm>
            <a:off x="3119018" y="5093025"/>
            <a:ext cx="11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时间折扣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0BA4C0-7135-4665-A446-6431552DDF22}"/>
              </a:ext>
            </a:extLst>
          </p:cNvPr>
          <p:cNvSpPr txBox="1"/>
          <p:nvPr/>
        </p:nvSpPr>
        <p:spPr>
          <a:xfrm>
            <a:off x="3935865" y="4292983"/>
            <a:ext cx="11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状态转移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185076-F785-4EEF-A94E-5EA0F098D2CC}"/>
              </a:ext>
            </a:extLst>
          </p:cNvPr>
          <p:cNvSpPr txBox="1"/>
          <p:nvPr/>
        </p:nvSpPr>
        <p:spPr>
          <a:xfrm>
            <a:off x="4750699" y="5080898"/>
            <a:ext cx="212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下一个状态的价值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C469E4-4C58-4CB1-A88D-C04004F1DEED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3051257" y="3798332"/>
            <a:ext cx="1" cy="494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585F5F-CEBC-47B1-A072-932240AB39DB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675355" y="3798333"/>
            <a:ext cx="0" cy="1294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DA147B-13C1-40BF-B4C2-FC59FD5B21D9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485593" y="3863109"/>
            <a:ext cx="6609" cy="429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1D8B04-1932-4DED-B891-6314BA12DDEF}"/>
              </a:ext>
            </a:extLst>
          </p:cNvPr>
          <p:cNvCxnSpPr>
            <a:cxnSpLocks/>
          </p:cNvCxnSpPr>
          <p:nvPr/>
        </p:nvCxnSpPr>
        <p:spPr>
          <a:xfrm flipV="1">
            <a:off x="5304940" y="3863110"/>
            <a:ext cx="11254" cy="120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4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最优价值函数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112919"/>
                <a:ext cx="8137922" cy="57450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对状态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来说的最优价值函数是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所有策略可获得的最大可能折扣奖励的和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最优价值函数的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Bellman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等式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最优策略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s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112919"/>
                <a:ext cx="8137922" cy="5745081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/>
              <p:nvPr/>
            </p:nvSpPr>
            <p:spPr>
              <a:xfrm>
                <a:off x="1231177" y="2211199"/>
                <a:ext cx="6680447" cy="49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7" y="2211199"/>
                <a:ext cx="6680447" cy="4949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/>
              <p:nvPr/>
            </p:nvSpPr>
            <p:spPr>
              <a:xfrm>
                <a:off x="1231177" y="4336522"/>
                <a:ext cx="6680447" cy="84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7" y="4336522"/>
                <a:ext cx="6680447" cy="849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D6EC11-9CA0-4559-A693-3FB493E6848B}"/>
                  </a:ext>
                </a:extLst>
              </p:cNvPr>
              <p:cNvSpPr txBox="1"/>
              <p:nvPr/>
            </p:nvSpPr>
            <p:spPr>
              <a:xfrm>
                <a:off x="1231177" y="3209561"/>
                <a:ext cx="6680447" cy="85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D6EC11-9CA0-4559-A693-3FB493E68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7" y="3209561"/>
                <a:ext cx="6680447" cy="850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B9358B-C7D8-49AE-9551-4876D05195E2}"/>
                  </a:ext>
                </a:extLst>
              </p:cNvPr>
              <p:cNvSpPr txBox="1"/>
              <p:nvPr/>
            </p:nvSpPr>
            <p:spPr>
              <a:xfrm>
                <a:off x="1231177" y="5734463"/>
                <a:ext cx="6680447" cy="42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B9358B-C7D8-49AE-9551-4876D051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7" y="5734463"/>
                <a:ext cx="6680447" cy="421782"/>
              </a:xfrm>
              <a:prstGeom prst="rect">
                <a:avLst/>
              </a:prstGeom>
              <a:blipFill>
                <a:blip r:embed="rId8"/>
                <a:stretch>
                  <a:fillRect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0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75200"/>
            <a:ext cx="8137922" cy="553500"/>
          </a:xfrm>
        </p:spPr>
        <p:txBody>
          <a:bodyPr/>
          <a:lstStyle/>
          <a:p>
            <a:r>
              <a:rPr lang="zh-CN" altLang="en-US" dirty="0"/>
              <a:t>课程大纲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296DFD-E508-42FA-958A-3E7E11E25FD0}"/>
              </a:ext>
            </a:extLst>
          </p:cNvPr>
          <p:cNvSpPr/>
          <p:nvPr/>
        </p:nvSpPr>
        <p:spPr>
          <a:xfrm>
            <a:off x="4574342" y="1375401"/>
            <a:ext cx="4107305" cy="4471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524147-056F-43D7-83E9-6329A912AA9F}"/>
              </a:ext>
            </a:extLst>
          </p:cNvPr>
          <p:cNvSpPr/>
          <p:nvPr/>
        </p:nvSpPr>
        <p:spPr>
          <a:xfrm>
            <a:off x="389744" y="1375401"/>
            <a:ext cx="4107305" cy="447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35F314D7-0FDD-4D89-AF44-585DD2B76D8D}"/>
              </a:ext>
            </a:extLst>
          </p:cNvPr>
          <p:cNvSpPr txBox="1">
            <a:spLocks/>
          </p:cNvSpPr>
          <p:nvPr/>
        </p:nvSpPr>
        <p:spPr>
          <a:xfrm>
            <a:off x="550129" y="2161303"/>
            <a:ext cx="3886200" cy="383329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强化学习、探索与利用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srgbClr val="FF0000"/>
                </a:solidFill>
                <a:ea typeface="阿里巴巴普惠体 R" panose="00020600040101010101"/>
              </a:rPr>
              <a:t>MDP</a:t>
            </a:r>
            <a:r>
              <a:rPr lang="zh-CN" altLang="en-US" sz="2400" dirty="0">
                <a:solidFill>
                  <a:srgbClr val="FF0000"/>
                </a:solidFill>
                <a:ea typeface="阿里巴巴普惠体 R" panose="00020600040101010101"/>
              </a:rPr>
              <a:t>和动态规划</a:t>
            </a:r>
            <a:endParaRPr lang="en-US" sz="2400" dirty="0">
              <a:solidFill>
                <a:srgbClr val="FF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值函数估计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无模型控制方法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规划与学习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参数化的值函数和策略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深度强化学习价值方法</a:t>
            </a:r>
            <a:endParaRPr lang="en-US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深度强化学习策略方法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6D3298F2-5082-4464-B494-69D8F2C400B7}"/>
              </a:ext>
            </a:extLst>
          </p:cNvPr>
          <p:cNvSpPr txBox="1">
            <a:spLocks/>
          </p:cNvSpPr>
          <p:nvPr/>
        </p:nvSpPr>
        <p:spPr>
          <a:xfrm>
            <a:off x="4629150" y="2161303"/>
            <a:ext cx="4190510" cy="389325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ea typeface="阿里巴巴普惠体 R" panose="00020600040101010101"/>
              </a:rPr>
              <a:t>  9.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基于模型的深度强化学习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10.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模仿学习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11.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离线强化学习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12.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参数化动作空间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13.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目标导向的强化学习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14.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多智能体强化学习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强化学习大模型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16.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技术交流与回顾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22843E-8B2C-474B-B4E6-1BF440AA651B}"/>
              </a:ext>
            </a:extLst>
          </p:cNvPr>
          <p:cNvSpPr/>
          <p:nvPr/>
        </p:nvSpPr>
        <p:spPr>
          <a:xfrm>
            <a:off x="902675" y="1397001"/>
            <a:ext cx="3081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强化学习基础部分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C5F941-010B-4E6A-B42B-E0A68B592CA6}"/>
              </a:ext>
            </a:extLst>
          </p:cNvPr>
          <p:cNvSpPr/>
          <p:nvPr/>
        </p:nvSpPr>
        <p:spPr>
          <a:xfrm>
            <a:off x="5400966" y="139700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强化学习前沿部分</a:t>
            </a:r>
          </a:p>
        </p:txBody>
      </p:sp>
    </p:spTree>
    <p:extLst>
      <p:ext uri="{BB962C8B-B14F-4D97-AF65-F5344CB8AC3E}">
        <p14:creationId xmlns:p14="http://schemas.microsoft.com/office/powerpoint/2010/main" val="3699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价值迭代和策略迭代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302E9C-4641-499E-908B-5995ED47B116}"/>
              </a:ext>
            </a:extLst>
          </p:cNvPr>
          <p:cNvSpPr txBox="1">
            <a:spLocks/>
          </p:cNvSpPr>
          <p:nvPr/>
        </p:nvSpPr>
        <p:spPr>
          <a:xfrm>
            <a:off x="502443" y="1444521"/>
            <a:ext cx="8137922" cy="42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价值函数和策略相关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可以对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最优价值函数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最优策略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执行迭代更新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价值迭代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策略迭代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87BF16-D34D-40FC-860F-36FAF79958FF}"/>
                  </a:ext>
                </a:extLst>
              </p:cNvPr>
              <p:cNvSpPr txBox="1"/>
              <p:nvPr/>
            </p:nvSpPr>
            <p:spPr>
              <a:xfrm>
                <a:off x="1231180" y="2000672"/>
                <a:ext cx="6680447" cy="85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87BF16-D34D-40FC-860F-36FAF799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2000672"/>
                <a:ext cx="6680447" cy="850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349994-F844-4A68-A0FF-C868BC52542F}"/>
                  </a:ext>
                </a:extLst>
              </p:cNvPr>
              <p:cNvSpPr txBox="1"/>
              <p:nvPr/>
            </p:nvSpPr>
            <p:spPr>
              <a:xfrm>
                <a:off x="1231180" y="2947860"/>
                <a:ext cx="6680447" cy="84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349994-F844-4A68-A0FF-C868BC525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2947860"/>
                <a:ext cx="6680447" cy="849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价值迭代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311675"/>
                <a:ext cx="8137922" cy="5286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对于一个动作空间和状态空间有限的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价值迭代过程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对每个状态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初始化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=0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重复以下过程直到收敛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{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    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对每个状态，更新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    }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  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注意：在以上的计算中没有明确的策略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311675"/>
                <a:ext cx="8137922" cy="5286552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/>
              <p:nvPr/>
            </p:nvSpPr>
            <p:spPr>
              <a:xfrm>
                <a:off x="1231180" y="2011430"/>
                <a:ext cx="6680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|&lt;∞</m:t>
                      </m:r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2011430"/>
                <a:ext cx="668044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/>
              <p:nvPr/>
            </p:nvSpPr>
            <p:spPr>
              <a:xfrm>
                <a:off x="1231180" y="4352943"/>
                <a:ext cx="6680447" cy="85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4352943"/>
                <a:ext cx="6680447" cy="850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D8E5548-16D9-4A80-8BBA-FDAD941B6264}"/>
              </a:ext>
            </a:extLst>
          </p:cNvPr>
          <p:cNvSpPr txBox="1"/>
          <p:nvPr/>
        </p:nvSpPr>
        <p:spPr>
          <a:xfrm>
            <a:off x="214706" y="6471269"/>
            <a:ext cx="83461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价值迭代收敛性证明：</a:t>
            </a:r>
            <a:r>
              <a:rPr lang="en-US" altLang="zh-CN" sz="1050" dirty="0"/>
              <a:t>https://towardsdatascience.com/mathematical-analysis-of-reinforcement-learning-bellman-equation-ac9f0954e19f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599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同步 </a:t>
            </a:r>
            <a:r>
              <a:rPr lang="en-US" altLang="zh-CN" dirty="0"/>
              <a:t>vs. </a:t>
            </a:r>
            <a:r>
              <a:rPr lang="zh-CN" altLang="en-US" dirty="0"/>
              <a:t>异步价值迭代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443329"/>
                <a:ext cx="8137922" cy="4234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同步的价值迭代会储存两份价值函数的拷贝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中</m:t>
                    </m:r>
                  </m:oMath>
                </a14:m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的所有状态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s</m:t>
                    </m:r>
                  </m:oMath>
                </a14:m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𝑜𝑙𝑑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)←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阿里巴巴普惠体 R" panose="00020600040101010101" pitchFamily="18" charset="-122"/>
                          </a:rPr>
                          <m:t>𝑛𝑒𝑤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异步价值迭代只储存一份价值函数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中</m:t>
                    </m:r>
                  </m:oMath>
                </a14:m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的所有状态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s</m:t>
                    </m:r>
                  </m:oMath>
                </a14:m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443329"/>
                <a:ext cx="8137922" cy="4234649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/>
              <p:nvPr/>
            </p:nvSpPr>
            <p:spPr>
              <a:xfrm>
                <a:off x="1231180" y="2359520"/>
                <a:ext cx="6680447" cy="921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2359520"/>
                <a:ext cx="6680447" cy="921471"/>
              </a:xfrm>
              <a:prstGeom prst="rect">
                <a:avLst/>
              </a:prstGeom>
              <a:blipFill>
                <a:blip r:embed="rId5"/>
                <a:stretch>
                  <a:fillRect b="-1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2BD0B3-89C1-47B8-8CAF-EE3E1D40E620}"/>
                  </a:ext>
                </a:extLst>
              </p:cNvPr>
              <p:cNvSpPr txBox="1"/>
              <p:nvPr/>
            </p:nvSpPr>
            <p:spPr>
              <a:xfrm>
                <a:off x="1231179" y="5390423"/>
                <a:ext cx="6680447" cy="10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2BD0B3-89C1-47B8-8CAF-EE3E1D40E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9" y="5390423"/>
                <a:ext cx="6680447" cy="10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价值迭代例子：最短路径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CA2B79-2B77-4284-89C4-49E0553D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9" y="1526917"/>
            <a:ext cx="7422281" cy="44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策略迭代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268783"/>
                <a:ext cx="8137922" cy="53710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对于一个动作空间和状态空间有限的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</a:p>
              <a:p>
                <a:pPr>
                  <a:lnSpc>
                    <a:spcPct val="16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策略迭代过程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随机初始化策略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重复以下过程直到收敛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{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让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≔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对每个状态，更新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    }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更新价值函数会很耗时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268783"/>
                <a:ext cx="8137922" cy="5371008"/>
              </a:xfrm>
              <a:prstGeom prst="rect">
                <a:avLst/>
              </a:prstGeom>
              <a:blipFill>
                <a:blip r:embed="rId4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/>
              <p:nvPr/>
            </p:nvSpPr>
            <p:spPr>
              <a:xfrm>
                <a:off x="1231180" y="1907521"/>
                <a:ext cx="6680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|&lt;∞</m:t>
                      </m:r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1907521"/>
                <a:ext cx="668044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/>
              <p:nvPr/>
            </p:nvSpPr>
            <p:spPr>
              <a:xfrm>
                <a:off x="1231179" y="4739176"/>
                <a:ext cx="6680447" cy="85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9" y="4739176"/>
                <a:ext cx="6680447" cy="850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0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策略迭代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241" y="3664610"/>
                <a:ext cx="3781458" cy="2340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策略评估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估计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V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迭代的评估策略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策略改进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生成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贪心策略改进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41" y="3664610"/>
                <a:ext cx="3781458" cy="2340244"/>
              </a:xfrm>
              <a:prstGeom prst="rect">
                <a:avLst/>
              </a:prstGeom>
              <a:blipFill>
                <a:blip r:embed="rId4"/>
                <a:stretch>
                  <a:fillRect l="-968" t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FDC0237-ABAA-415B-9853-D8E0BB852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41" y="1219135"/>
            <a:ext cx="3781458" cy="22098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6E9C06-FC75-4F90-BFCA-9168DF5AD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323" y="1524568"/>
            <a:ext cx="3058418" cy="42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举例：策略评估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2818356"/>
                <a:ext cx="8137922" cy="30231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非折扣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=1</m:t>
                        </m:r>
                      </m:e>
                    </m:d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非终止状态：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1, 2, …,14</a:t>
                </a: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两个终止状态（灰色方格）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如果动作指向所有方格以外，则这一步不动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奖励均为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-1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，直到到达终止状态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智能体的策略为均匀随机策略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2818356"/>
                <a:ext cx="8137922" cy="3023151"/>
              </a:xfrm>
              <a:prstGeom prst="rect">
                <a:avLst/>
              </a:prstGeom>
              <a:blipFill>
                <a:blip r:embed="rId4"/>
                <a:stretch>
                  <a:fillRect l="-449" t="-1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/>
              <p:nvPr/>
            </p:nvSpPr>
            <p:spPr>
              <a:xfrm>
                <a:off x="1410475" y="5440821"/>
                <a:ext cx="6680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|⋅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|⋅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|⋅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|⋅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75" y="5440821"/>
                <a:ext cx="6680447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0AD68F4-25ED-4C32-9CAC-9B59407DF7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65"/>
          <a:stretch/>
        </p:blipFill>
        <p:spPr>
          <a:xfrm>
            <a:off x="4432076" y="1244056"/>
            <a:ext cx="1488724" cy="13873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11A133-ED21-4BF5-91FD-B6DFEF298A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532" r="61019" b="23085"/>
          <a:stretch/>
        </p:blipFill>
        <p:spPr>
          <a:xfrm>
            <a:off x="3220681" y="1273479"/>
            <a:ext cx="1052545" cy="879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9C049E-794A-4DF0-A161-6B99B241C37D}"/>
              </a:ext>
            </a:extLst>
          </p:cNvPr>
          <p:cNvSpPr txBox="1"/>
          <p:nvPr/>
        </p:nvSpPr>
        <p:spPr>
          <a:xfrm>
            <a:off x="3394230" y="2158196"/>
            <a:ext cx="705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动作</a:t>
            </a:r>
          </a:p>
        </p:txBody>
      </p:sp>
    </p:spTree>
    <p:extLst>
      <p:ext uri="{BB962C8B-B14F-4D97-AF65-F5344CB8AC3E}">
        <p14:creationId xmlns:p14="http://schemas.microsoft.com/office/powerpoint/2010/main" val="298924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举例：策略评估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302E9C-4641-499E-908B-5995ED47B116}"/>
              </a:ext>
            </a:extLst>
          </p:cNvPr>
          <p:cNvSpPr txBox="1">
            <a:spLocks/>
          </p:cNvSpPr>
          <p:nvPr/>
        </p:nvSpPr>
        <p:spPr>
          <a:xfrm>
            <a:off x="1279056" y="1783082"/>
            <a:ext cx="1271288" cy="4560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K=0</a:t>
            </a: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K=1</a:t>
            </a: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K=2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/>
              <p:nvPr/>
            </p:nvSpPr>
            <p:spPr>
              <a:xfrm>
                <a:off x="2550344" y="1399746"/>
                <a:ext cx="1803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随机策略的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44" y="1399746"/>
                <a:ext cx="1803447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60DE98-78FF-40B1-9CCA-E8EE22F5BF22}"/>
                  </a:ext>
                </a:extLst>
              </p:cNvPr>
              <p:cNvSpPr txBox="1"/>
              <p:nvPr/>
            </p:nvSpPr>
            <p:spPr>
              <a:xfrm>
                <a:off x="4790211" y="1399746"/>
                <a:ext cx="2049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对应的贪心策略</a:t>
                </a:r>
                <a:endParaRPr lang="zh-CN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60DE98-78FF-40B1-9CCA-E8EE22F5B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11" y="1399746"/>
                <a:ext cx="2049327" cy="369332"/>
              </a:xfrm>
              <a:prstGeom prst="rect">
                <a:avLst/>
              </a:prstGeom>
              <a:blipFill>
                <a:blip r:embed="rId5"/>
                <a:stretch>
                  <a:fillRect t="-8333" r="-89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79B8B6EF-0688-4C83-94B5-77ABB7C99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974" y="1870764"/>
            <a:ext cx="4103055" cy="474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举例：策略评估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302E9C-4641-499E-908B-5995ED47B116}"/>
              </a:ext>
            </a:extLst>
          </p:cNvPr>
          <p:cNvSpPr txBox="1">
            <a:spLocks/>
          </p:cNvSpPr>
          <p:nvPr/>
        </p:nvSpPr>
        <p:spPr>
          <a:xfrm>
            <a:off x="1279056" y="1783082"/>
            <a:ext cx="1271288" cy="4560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K=3</a:t>
            </a: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K=10</a:t>
            </a: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K=∞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04A4C1-483F-4D30-BB5E-D2066E21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06" y="1868155"/>
            <a:ext cx="4052951" cy="469360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88848C-B083-49A7-9709-C854BA06F398}"/>
              </a:ext>
            </a:extLst>
          </p:cNvPr>
          <p:cNvCxnSpPr>
            <a:cxnSpLocks/>
            <a:stCxn id="47" idx="1"/>
            <a:endCxn id="9" idx="3"/>
          </p:cNvCxnSpPr>
          <p:nvPr/>
        </p:nvCxnSpPr>
        <p:spPr>
          <a:xfrm flipH="1">
            <a:off x="6676657" y="4214955"/>
            <a:ext cx="8725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06E809C-2110-4D0C-A835-8770C36C5B0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6739003" y="2530259"/>
            <a:ext cx="810154" cy="168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87979F-B375-4F10-B5A3-2293A65A58B8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747257" y="4214955"/>
            <a:ext cx="801900" cy="1622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E4DC073-1287-41C4-873B-482DE04B8E17}"/>
                  </a:ext>
                </a:extLst>
              </p:cNvPr>
              <p:cNvSpPr txBox="1"/>
              <p:nvPr/>
            </p:nvSpPr>
            <p:spPr>
              <a:xfrm>
                <a:off x="7549157" y="3891789"/>
                <a:ext cx="1177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algn="ctr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最优策略</a:t>
                </a: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E4DC073-1287-41C4-873B-482DE04B8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57" y="3891789"/>
                <a:ext cx="1177447" cy="646331"/>
              </a:xfrm>
              <a:prstGeom prst="rect">
                <a:avLst/>
              </a:prstGeom>
              <a:blipFill>
                <a:blip r:embed="rId5"/>
                <a:stretch>
                  <a:fillRect l="-51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18C592-1516-4510-B3F0-B2B20960E04E}"/>
                  </a:ext>
                </a:extLst>
              </p:cNvPr>
              <p:cNvSpPr txBox="1"/>
              <p:nvPr/>
            </p:nvSpPr>
            <p:spPr>
              <a:xfrm>
                <a:off x="2550344" y="1399746"/>
                <a:ext cx="1803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随机策略的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18C592-1516-4510-B3F0-B2B20960E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44" y="1399746"/>
                <a:ext cx="1803447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273D55-EF55-4354-BBC8-ED84ABCD919B}"/>
                  </a:ext>
                </a:extLst>
              </p:cNvPr>
              <p:cNvSpPr txBox="1"/>
              <p:nvPr/>
            </p:nvSpPr>
            <p:spPr>
              <a:xfrm>
                <a:off x="4790211" y="1399746"/>
                <a:ext cx="2049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对应的贪心策略</a:t>
                </a:r>
                <a:endParaRPr lang="zh-CN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273D55-EF55-4354-BBC8-ED84ABCD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11" y="1399746"/>
                <a:ext cx="2049327" cy="369332"/>
              </a:xfrm>
              <a:prstGeom prst="rect">
                <a:avLst/>
              </a:prstGeom>
              <a:blipFill>
                <a:blip r:embed="rId7"/>
                <a:stretch>
                  <a:fillRect t="-8333" r="-89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价值迭代 </a:t>
            </a:r>
            <a:r>
              <a:rPr lang="en-US" altLang="zh-CN" dirty="0"/>
              <a:t>vs.</a:t>
            </a:r>
            <a:r>
              <a:rPr lang="zh-CN" altLang="en-US" dirty="0"/>
              <a:t> 策略迭代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302E9C-4641-499E-908B-5995ED47B116}"/>
              </a:ext>
            </a:extLst>
          </p:cNvPr>
          <p:cNvSpPr txBox="1">
            <a:spLocks/>
          </p:cNvSpPr>
          <p:nvPr/>
        </p:nvSpPr>
        <p:spPr>
          <a:xfrm>
            <a:off x="502443" y="3760228"/>
            <a:ext cx="7325249" cy="289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备注：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价值迭代是贪心更新法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策略迭代中，用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Bellman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等式更新价值函数代价很大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对于空间较小的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MDP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，策略迭代通常很快收敛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对于空间较大的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MDP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，价值迭代更实用（效率更高）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如果没有状态转移循环，最好使用价值迭代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0C9CBE9-55C4-4068-83E8-641D8C5E7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147208"/>
                <a:ext cx="4069557" cy="24139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价值迭代</a:t>
                </a:r>
                <a:endParaRPr lang="en-US" altLang="zh-CN" sz="1800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lvl="1" indent="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对每个状态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s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初始化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=0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lvl="1" indent="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重复以下过程直到收敛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{</a:t>
                </a:r>
              </a:p>
              <a:p>
                <a:pPr marL="0" lvl="2" indent="457200">
                  <a:spcBef>
                    <a:spcPts val="0"/>
                  </a:spcBef>
                  <a:buNone/>
                </a:pP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对每个状态，更新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lvl="1" indent="457200">
                  <a:spcBef>
                    <a:spcPts val="0"/>
                  </a:spcBef>
                  <a:buFont typeface="+mj-lt"/>
                  <a:buAutoNum type="arabicPeriod"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lvl="1" indent="457200">
                  <a:spcBef>
                    <a:spcPts val="0"/>
                  </a:spcBef>
                  <a:buFont typeface="+mj-lt"/>
                  <a:buAutoNum type="arabicPeriod"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lvl="1" indent="457200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}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0C9CBE9-55C4-4068-83E8-641D8C5E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147208"/>
                <a:ext cx="4069557" cy="2413997"/>
              </a:xfrm>
              <a:prstGeom prst="rect">
                <a:avLst/>
              </a:prstGeom>
              <a:blipFill>
                <a:blip r:embed="rId4"/>
                <a:stretch>
                  <a:fillRect l="-1647" t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63FB45-7E50-4D32-B84D-965BF9AD7496}"/>
                  </a:ext>
                </a:extLst>
              </p:cNvPr>
              <p:cNvSpPr txBox="1"/>
              <p:nvPr/>
            </p:nvSpPr>
            <p:spPr>
              <a:xfrm>
                <a:off x="524417" y="2223076"/>
                <a:ext cx="4317351" cy="69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63FB45-7E50-4D32-B84D-965BF9AD7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17" y="2223076"/>
                <a:ext cx="4317351" cy="698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36E2133-0751-465A-A0CB-D2F927430459}"/>
              </a:ext>
            </a:extLst>
          </p:cNvPr>
          <p:cNvCxnSpPr>
            <a:cxnSpLocks/>
          </p:cNvCxnSpPr>
          <p:nvPr/>
        </p:nvCxnSpPr>
        <p:spPr>
          <a:xfrm>
            <a:off x="4464157" y="1147208"/>
            <a:ext cx="0" cy="259807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49427D9-B872-48BC-8ADA-C2C490C95A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3926" y="1166104"/>
                <a:ext cx="4068961" cy="2491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策略迭代</a:t>
                </a:r>
                <a:endParaRPr lang="en-US" altLang="zh-CN" sz="1800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lvl="1" indent="-457200"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随机初始化策略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lvl="1" indent="-457200"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重复以下过程直到收敛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{</a:t>
                </a:r>
              </a:p>
              <a:p>
                <a:pPr marL="900000" lvl="2" indent="-457200">
                  <a:buFont typeface="+mj-lt"/>
                  <a:buAutoNum type="alphaLcParenR"/>
                </a:pP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让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≔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00000" lvl="2" indent="-457200">
                  <a:buFont typeface="+mj-lt"/>
                  <a:buAutoNum type="alphaLcParenR"/>
                </a:pP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对每个状态，更新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2" indent="0">
                  <a:buNone/>
                </a:pP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}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49427D9-B872-48BC-8ADA-C2C490C95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26" y="1166104"/>
                <a:ext cx="4068961" cy="2491496"/>
              </a:xfrm>
              <a:prstGeom prst="rect">
                <a:avLst/>
              </a:prstGeom>
              <a:blipFill>
                <a:blip r:embed="rId6"/>
                <a:stretch>
                  <a:fillRect l="-1349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F8AA405-3E1E-4FB9-A215-108E56E3DD2F}"/>
                  </a:ext>
                </a:extLst>
              </p:cNvPr>
              <p:cNvSpPr txBox="1"/>
              <p:nvPr/>
            </p:nvSpPr>
            <p:spPr>
              <a:xfrm>
                <a:off x="5278762" y="2613217"/>
                <a:ext cx="3502746" cy="69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F8AA405-3E1E-4FB9-A215-108E56E3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62" y="2613217"/>
                <a:ext cx="3502746" cy="698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马尔可夫决策过程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181F61-9DC0-45D7-B2BC-65D78020B54A}"/>
              </a:ext>
            </a:extLst>
          </p:cNvPr>
          <p:cNvSpPr txBox="1"/>
          <p:nvPr/>
        </p:nvSpPr>
        <p:spPr>
          <a:xfrm>
            <a:off x="2277270" y="4838139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基于模型的强化学习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74BEE-C522-4A1F-811C-B47765233978}"/>
              </a:ext>
            </a:extLst>
          </p:cNvPr>
          <p:cNvSpPr txBox="1"/>
          <p:nvPr/>
        </p:nvSpPr>
        <p:spPr>
          <a:xfrm>
            <a:off x="2277270" y="4868119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en-US" altLang="zh-CN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学习一个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MDP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模型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200727"/>
                <a:ext cx="8137922" cy="53386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目前我们关注在给出一个已知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模型后：（也就是说，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状态转移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′)</m:t>
                    </m:r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和奖励函数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明确给定后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计算最优价值函数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学习最优策略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在实际问题中，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状态转移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奖励函数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一般不是明确给出的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比如，我们只看到了一些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episodes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Episode1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Episode2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200727"/>
                <a:ext cx="8137922" cy="5338617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/>
              <p:nvPr/>
            </p:nvSpPr>
            <p:spPr>
              <a:xfrm>
                <a:off x="1959917" y="4352413"/>
                <a:ext cx="6680447" cy="636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⋅⋅⋅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917" y="4352413"/>
                <a:ext cx="6680447" cy="6360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CDE6BA-3AF7-4F16-887E-1AEF4F7B428F}"/>
                  </a:ext>
                </a:extLst>
              </p:cNvPr>
              <p:cNvSpPr txBox="1"/>
              <p:nvPr/>
            </p:nvSpPr>
            <p:spPr>
              <a:xfrm>
                <a:off x="1959917" y="5080920"/>
                <a:ext cx="6680447" cy="636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⋅⋅⋅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CDE6BA-3AF7-4F16-887E-1AEF4F7B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917" y="5080920"/>
                <a:ext cx="6680447" cy="6360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学习一个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MDP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模型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542" y="3370782"/>
                <a:ext cx="8042823" cy="26659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从“经验”中学习一个</a:t>
                </a:r>
                <a:r>
                  <a:rPr lang="en-US" altLang="zh-CN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模型</a:t>
                </a:r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状态转移概率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s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’</m:t>
                        </m:r>
                      </m:e>
                    </m:d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buFont typeface="Wingdings" panose="05000000000000000000" pitchFamily="2" charset="2"/>
                  <a:buChar char="p"/>
                </a:pP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，也就是立即奖赏期望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2" y="3370782"/>
                <a:ext cx="8042823" cy="2665982"/>
              </a:xfrm>
              <a:prstGeom prst="rect">
                <a:avLst/>
              </a:prstGeom>
              <a:blipFill>
                <a:blip r:embed="rId5"/>
                <a:stretch>
                  <a:fillRect l="-455"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3A5D8FE-A925-483D-B8BC-A1739DC3A352}"/>
              </a:ext>
            </a:extLst>
          </p:cNvPr>
          <p:cNvSpPr txBox="1"/>
          <p:nvPr/>
        </p:nvSpPr>
        <p:spPr>
          <a:xfrm>
            <a:off x="601906" y="1556200"/>
            <a:ext cx="7895323" cy="157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Episode1</a:t>
            </a: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Episode2</a:t>
            </a: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ts val="500"/>
              </a:lnSpc>
            </a:pPr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.                                                             . </a:t>
            </a:r>
          </a:p>
          <a:p>
            <a:pPr>
              <a:lnSpc>
                <a:spcPts val="500"/>
              </a:lnSpc>
            </a:pPr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.                                                             .</a:t>
            </a:r>
          </a:p>
          <a:p>
            <a:pPr>
              <a:lnSpc>
                <a:spcPts val="500"/>
              </a:lnSpc>
            </a:pPr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.                                                             .</a:t>
            </a:r>
            <a:endParaRPr lang="zh-CN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/>
              <p:nvPr/>
            </p:nvSpPr>
            <p:spPr>
              <a:xfrm>
                <a:off x="679707" y="4242169"/>
                <a:ext cx="7878491" cy="679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𝑠𝑎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0">
                              <a:latin typeface="阿里巴巴普惠体 R" panose="00020600040101010101" pitchFamily="18" charset="-122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在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阿里巴巴普惠体 R" panose="00020600040101010101" pitchFamily="18" charset="-122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下采取动作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阿里巴巴普惠体 R" panose="00020600040101010101" pitchFamily="18" charset="-122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并转移到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’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阿里巴巴普惠体 R" panose="00020600040101010101" pitchFamily="18" charset="-122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的次数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i="0">
                              <a:latin typeface="阿里巴巴普惠体 R" panose="00020600040101010101" pitchFamily="18" charset="-122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在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阿里巴巴普惠体 R" panose="00020600040101010101" pitchFamily="18" charset="-122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下采取动作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阿里巴巴普惠体 R" panose="00020600040101010101" pitchFamily="18" charset="-122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的次数</m:t>
                          </m:r>
                        </m:den>
                      </m:f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  <a:ea typeface="Cambria Math" panose="02040503050406030204" pitchFamily="18" charset="0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A5D99-5182-4091-BAC2-CA336E3F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7" y="4242169"/>
                <a:ext cx="7878491" cy="679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557074-10E1-4B83-8D40-1969CDC26CE1}"/>
                  </a:ext>
                </a:extLst>
              </p:cNvPr>
              <p:cNvSpPr txBox="1"/>
              <p:nvPr/>
            </p:nvSpPr>
            <p:spPr>
              <a:xfrm>
                <a:off x="2055017" y="1313651"/>
                <a:ext cx="6680447" cy="636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⋅⋅⋅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557074-10E1-4B83-8D40-1969CDC26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17" y="1313651"/>
                <a:ext cx="6680447" cy="636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21C32F-1DE9-4EAF-B87A-71C604616839}"/>
                  </a:ext>
                </a:extLst>
              </p:cNvPr>
              <p:cNvSpPr txBox="1"/>
              <p:nvPr/>
            </p:nvSpPr>
            <p:spPr>
              <a:xfrm>
                <a:off x="2055017" y="2017877"/>
                <a:ext cx="6680447" cy="636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⋅⋅⋅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21C32F-1DE9-4EAF-B87A-71C604616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17" y="2017877"/>
                <a:ext cx="6680447" cy="6360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893A80-3FC0-487A-9D95-EEF3B82BC4BB}"/>
                  </a:ext>
                </a:extLst>
              </p:cNvPr>
              <p:cNvSpPr txBox="1"/>
              <p:nvPr/>
            </p:nvSpPr>
            <p:spPr>
              <a:xfrm>
                <a:off x="1278728" y="5556242"/>
                <a:ext cx="6680447" cy="38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893A80-3FC0-487A-9D95-EEF3B82B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28" y="5556242"/>
                <a:ext cx="6680447" cy="388248"/>
              </a:xfrm>
              <a:prstGeom prst="rect">
                <a:avLst/>
              </a:prstGeom>
              <a:blipFill>
                <a:blip r:embed="rId9"/>
                <a:stretch>
                  <a:fillRect b="-1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83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学习模型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&amp;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优化策略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265320"/>
                <a:ext cx="8137922" cy="4498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算法</a:t>
                </a:r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随机初始化策略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重复以下过程直到收敛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{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中执行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收集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经验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数据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使用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中的累积经验更新对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的估计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利用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的估计执行价值迭代，得到新的估计价值函数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为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贪心策略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}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265320"/>
                <a:ext cx="8137922" cy="4498171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7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学习一个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MDP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模型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302E9C-4641-499E-908B-5995ED47B116}"/>
              </a:ext>
            </a:extLst>
          </p:cNvPr>
          <p:cNvSpPr txBox="1">
            <a:spLocks/>
          </p:cNvSpPr>
          <p:nvPr/>
        </p:nvSpPr>
        <p:spPr>
          <a:xfrm>
            <a:off x="502443" y="1261795"/>
            <a:ext cx="8137922" cy="497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在实际问题中，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状态转移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奖励函数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一般不是明确给出的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比如，我们只看到了一些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episodes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Episode1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Episode2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另一种解决方式是不学习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MDP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，从经验中直接学习价值函数和策略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也就是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模型无关的强化学习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Model-free Reinforcement Learning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/>
              <p:nvPr/>
            </p:nvSpPr>
            <p:spPr>
              <a:xfrm>
                <a:off x="1959916" y="2602906"/>
                <a:ext cx="6680447" cy="636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⋅⋅⋅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916" y="2602906"/>
                <a:ext cx="6680447" cy="6360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CDE6BA-3AF7-4F16-887E-1AEF4F7B428F}"/>
                  </a:ext>
                </a:extLst>
              </p:cNvPr>
              <p:cNvSpPr txBox="1"/>
              <p:nvPr/>
            </p:nvSpPr>
            <p:spPr>
              <a:xfrm>
                <a:off x="1959916" y="3551260"/>
                <a:ext cx="6680447" cy="636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brk m:alnAt="2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⋅⋅⋅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CDE6BA-3AF7-4F16-887E-1AEF4F7B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916" y="3551260"/>
                <a:ext cx="6680447" cy="6360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349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C4EC72-3878-46DC-B271-F214741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B0A317-CA6F-4D3A-87F9-A0CB5C40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马尔可夫决策过程总结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515A53-D28B-4149-8676-420D29BF58A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02444" y="1273629"/>
                <a:ext cx="8137922" cy="486364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MDP</a:t>
                </a:r>
                <a:r>
                  <a:rPr lang="zh-CN" altLang="en-US" sz="2000" dirty="0"/>
                  <a:t>由一个五元组构成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，其中状态转移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sz="2000" dirty="0"/>
                  <a:t>奖励函数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构成了动态系统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/>
                  <a:t>动态系统和策略交互的占用度量</a:t>
                </a:r>
                <a:endParaRPr lang="en-US" altLang="zh-CN" sz="20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8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一个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白盒</a:t>
                </a:r>
                <a:r>
                  <a:rPr lang="zh-CN" altLang="en-US" sz="2000" dirty="0"/>
                  <a:t>环境给定的情况下，可用动态规划的方法求解最优策略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值迭代和策略迭代</a:t>
                </a:r>
                <a:endParaRPr lang="en-US" altLang="zh-CN" sz="18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如果环境是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黑盒</a:t>
                </a:r>
                <a:r>
                  <a:rPr lang="zh-CN" altLang="en-US" sz="2000" dirty="0"/>
                  <a:t>的，可以根据统计信息来拟合出动态环境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，然后做动态规划求解最优策略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515A53-D28B-4149-8676-420D29BF5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02444" y="1273629"/>
                <a:ext cx="8137922" cy="4863646"/>
              </a:xfrm>
              <a:blipFill>
                <a:blip r:embed="rId2"/>
                <a:stretch>
                  <a:fillRect l="-674" t="-1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22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8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随机过程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302E9C-4641-499E-908B-5995ED47B116}"/>
              </a:ext>
            </a:extLst>
          </p:cNvPr>
          <p:cNvSpPr txBox="1">
            <a:spLocks/>
          </p:cNvSpPr>
          <p:nvPr/>
        </p:nvSpPr>
        <p:spPr>
          <a:xfrm>
            <a:off x="502443" y="1371600"/>
            <a:ext cx="8137922" cy="446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AAF5"/>
              </a:buClr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随机过程是一个或多个事件、随机系统或者随机现象随时间发生演变的过程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  <a:buClr>
                <a:srgbClr val="29AAF5"/>
              </a:buClr>
            </a:pPr>
            <a:endParaRPr lang="en-US" altLang="zh-CN" sz="1600" dirty="0">
              <a:solidFill>
                <a:srgbClr val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  <a:buClr>
                <a:srgbClr val="29AAF5"/>
              </a:buClr>
            </a:pPr>
            <a:r>
              <a:rPr lang="zh-CN" altLang="en-US" sz="1600" dirty="0">
                <a:solidFill>
                  <a:srgbClr val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概率论研究</a:t>
            </a:r>
            <a:r>
              <a:rPr lang="zh-CN" altLang="en-US" sz="16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静态</a:t>
            </a:r>
            <a:r>
              <a:rPr lang="zh-CN" altLang="en-US" sz="1600" dirty="0">
                <a:solidFill>
                  <a:srgbClr val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随机现象的统计规律</a:t>
            </a:r>
            <a:endParaRPr lang="en-US" altLang="zh-CN" sz="1600" dirty="0">
              <a:solidFill>
                <a:srgbClr val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  <a:buClr>
                <a:srgbClr val="29AAF5"/>
              </a:buClr>
            </a:pPr>
            <a:r>
              <a:rPr lang="zh-CN" altLang="en-US" sz="1600" dirty="0">
                <a:solidFill>
                  <a:srgbClr val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随机过程研究</a:t>
            </a:r>
            <a:r>
              <a:rPr lang="zh-CN" altLang="en-US" sz="16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动态</a:t>
            </a:r>
            <a:r>
              <a:rPr lang="zh-CN" altLang="en-US" sz="1600" dirty="0">
                <a:solidFill>
                  <a:srgbClr val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随机现象的统计规律</a:t>
            </a:r>
            <a:endParaRPr lang="en-US" altLang="zh-CN" sz="1600" dirty="0">
              <a:solidFill>
                <a:srgbClr val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  <a:buClr>
                <a:srgbClr val="29AAF5"/>
              </a:buClr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4CF380-D06C-4D96-B3D9-D1CA497D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14" y="3414009"/>
            <a:ext cx="2639534" cy="25740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6EC1134-BC15-4F2E-9F78-42B0470BFA41}"/>
              </a:ext>
            </a:extLst>
          </p:cNvPr>
          <p:cNvSpPr txBox="1"/>
          <p:nvPr/>
        </p:nvSpPr>
        <p:spPr>
          <a:xfrm>
            <a:off x="1514007" y="6217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布朗运动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4CB60C-A415-4349-BF5C-3FA89A4B9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74" y="3429000"/>
            <a:ext cx="3680288" cy="26457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9B778D-6431-46C6-ABCC-C7F584D19DC0}"/>
              </a:ext>
            </a:extLst>
          </p:cNvPr>
          <p:cNvSpPr txBox="1"/>
          <p:nvPr/>
        </p:nvSpPr>
        <p:spPr>
          <a:xfrm>
            <a:off x="5711253" y="6217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天气变化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88120F-6D4E-41AF-8D66-4689B280ED25}"/>
                  </a:ext>
                </a:extLst>
              </p:cNvPr>
              <p:cNvSpPr txBox="1"/>
              <p:nvPr/>
            </p:nvSpPr>
            <p:spPr>
              <a:xfrm>
                <a:off x="1231180" y="1846262"/>
                <a:ext cx="6680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88120F-6D4E-41AF-8D66-4689B280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1846262"/>
                <a:ext cx="6680447" cy="369332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随机过程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EC1134-BC15-4F2E-9F78-42B0470BFA41}"/>
              </a:ext>
            </a:extLst>
          </p:cNvPr>
          <p:cNvSpPr txBox="1"/>
          <p:nvPr/>
        </p:nvSpPr>
        <p:spPr>
          <a:xfrm>
            <a:off x="2031101" y="34485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足球比赛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FEAC82-7CD5-422B-8ECF-ABBD1A26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16" y="1184224"/>
            <a:ext cx="3387743" cy="2225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4BBF37-92AA-4C24-8541-A572D268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74" y="1178366"/>
            <a:ext cx="3466726" cy="22260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DF38AE5-D6DE-40BC-B619-E023E652EEB6}"/>
              </a:ext>
            </a:extLst>
          </p:cNvPr>
          <p:cNvSpPr txBox="1"/>
          <p:nvPr/>
        </p:nvSpPr>
        <p:spPr>
          <a:xfrm>
            <a:off x="6040970" y="34485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城市交通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FE43CBB-7391-4194-9B60-26E68498A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88" y="3988852"/>
            <a:ext cx="3387777" cy="23157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A8B1B8-B041-4497-AB3D-F26CF171BA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58" r="6928"/>
          <a:stretch/>
        </p:blipFill>
        <p:spPr>
          <a:xfrm>
            <a:off x="4762874" y="3995201"/>
            <a:ext cx="3466726" cy="23094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64C08E-C642-49E5-A310-5945BE3A01EF}"/>
              </a:ext>
            </a:extLst>
          </p:cNvPr>
          <p:cNvSpPr txBox="1"/>
          <p:nvPr/>
        </p:nvSpPr>
        <p:spPr>
          <a:xfrm>
            <a:off x="2031101" y="62921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生态系统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0726C0-3E8A-4C33-BDFC-03249C07A7A3}"/>
              </a:ext>
            </a:extLst>
          </p:cNvPr>
          <p:cNvSpPr txBox="1"/>
          <p:nvPr/>
        </p:nvSpPr>
        <p:spPr>
          <a:xfrm>
            <a:off x="6246153" y="6292193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星系</a:t>
            </a:r>
          </a:p>
        </p:txBody>
      </p:sp>
    </p:spTree>
    <p:extLst>
      <p:ext uri="{BB962C8B-B14F-4D97-AF65-F5344CB8AC3E}">
        <p14:creationId xmlns:p14="http://schemas.microsoft.com/office/powerpoint/2010/main" val="166610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642BEB7-3152-48B3-B95C-86D7DCCEFF2E}"/>
              </a:ext>
            </a:extLst>
          </p:cNvPr>
          <p:cNvSpPr/>
          <p:nvPr/>
        </p:nvSpPr>
        <p:spPr>
          <a:xfrm>
            <a:off x="6744533" y="2893102"/>
            <a:ext cx="1784871" cy="2608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马尔可夫过程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2696067"/>
                <a:ext cx="8137922" cy="37507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Char char="p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定义：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t</m:t>
                        </m:r>
                      </m:sub>
                    </m:sSub>
                    <m:r>
                      <a:rPr kumimoji="0" lang="zh-CN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马尔可夫的，当且仅当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Char char="p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性质：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状态从历史（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history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）中捕获了所有相关信息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当状态已知的时候，可以抛开历史不管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也就是说，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当前状态是未来的充分统计量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AAF5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2696067"/>
                <a:ext cx="8137922" cy="3750778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/>
              <p:nvPr/>
            </p:nvSpPr>
            <p:spPr>
              <a:xfrm>
                <a:off x="1231180" y="3781068"/>
                <a:ext cx="668044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ℙ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|</m:t>
                      </m:r>
                      <m:sSub>
                        <m:sSub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]=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ℙ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|</m:t>
                      </m:r>
                      <m:sSub>
                        <m:sSub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,…,</m:t>
                      </m:r>
                      <m:sSub>
                        <m:sSub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A5D8FE-A925-483D-B8BC-A1739DC3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0" y="3781068"/>
                <a:ext cx="6680447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C71E61A-2FE3-4262-9262-3CA1D0C28F91}"/>
              </a:ext>
            </a:extLst>
          </p:cNvPr>
          <p:cNvSpPr/>
          <p:nvPr/>
        </p:nvSpPr>
        <p:spPr>
          <a:xfrm>
            <a:off x="1282571" y="2218543"/>
            <a:ext cx="6936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阿里巴巴普惠体 R" panose="00020600040101010101" pitchFamily="18" charset="-122"/>
                <a:cs typeface="+mn-cs"/>
              </a:rPr>
              <a:t>“The future is independent of the past given the present”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101C9E2-C895-46DD-852D-E9314B9D8340}"/>
              </a:ext>
            </a:extLst>
          </p:cNvPr>
          <p:cNvSpPr txBox="1">
            <a:spLocks/>
          </p:cNvSpPr>
          <p:nvPr/>
        </p:nvSpPr>
        <p:spPr>
          <a:xfrm>
            <a:off x="502443" y="1553592"/>
            <a:ext cx="8137922" cy="61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Clr>
                <a:srgbClr val="29AAF5"/>
              </a:buClr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马尔可夫过程（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Markov Process</a:t>
            </a:r>
            <a:r>
              <a:rPr lang="zh-CN" altLang="en-US" dirty="0">
                <a:solidFill>
                  <a:srgbClr val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）是具有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马尔可夫性质</a:t>
            </a:r>
            <a:r>
              <a:rPr lang="zh-CN" altLang="en-US" dirty="0">
                <a:solidFill>
                  <a:srgbClr val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的随机过程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12" name="图片 11" descr="图片包含 游戏机, 标志, 画, 窗户&#10;&#10;描述已自动生成">
            <a:extLst>
              <a:ext uri="{FF2B5EF4-FFF2-40B4-BE49-F238E27FC236}">
                <a16:creationId xmlns:a16="http://schemas.microsoft.com/office/drawing/2014/main" id="{D9FAE98D-05CE-4745-97C6-90AE8BC731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33" y="3037714"/>
            <a:ext cx="1821305" cy="18213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B214040-92E1-47BC-B5D0-5EBD73CDF01C}"/>
              </a:ext>
            </a:extLst>
          </p:cNvPr>
          <p:cNvSpPr/>
          <p:nvPr/>
        </p:nvSpPr>
        <p:spPr>
          <a:xfrm>
            <a:off x="6813655" y="4840378"/>
            <a:ext cx="161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一个具有两个转换状态的马尔可夫链</a:t>
            </a:r>
          </a:p>
        </p:txBody>
      </p:sp>
    </p:spTree>
    <p:extLst>
      <p:ext uri="{BB962C8B-B14F-4D97-AF65-F5344CB8AC3E}">
        <p14:creationId xmlns:p14="http://schemas.microsoft.com/office/powerpoint/2010/main" val="12047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马尔可夫决策过程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302E9C-4641-499E-908B-5995ED47B116}"/>
              </a:ext>
            </a:extLst>
          </p:cNvPr>
          <p:cNvSpPr txBox="1">
            <a:spLocks/>
          </p:cNvSpPr>
          <p:nvPr/>
        </p:nvSpPr>
        <p:spPr>
          <a:xfrm>
            <a:off x="502443" y="1553592"/>
            <a:ext cx="8137922" cy="461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AAF5"/>
              </a:buClr>
              <a:buSzPct val="88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马尔可夫决策过程（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Markov Decision Process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MDP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9AAF5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提供了一套为在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AAF5"/>
                </a:solidFill>
                <a:effectLst/>
                <a:uLnTx/>
                <a:uFillTx/>
                <a:latin typeface="Microsoft YaHei" panose="020B0503020204020204" pitchFamily="34" charset="-122"/>
                <a:ea typeface="阿里巴巴普惠体 R" panose="00020600040101010101" pitchFamily="18" charset="-122"/>
                <a:cs typeface="+mn-cs"/>
              </a:rPr>
              <a:t>结果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AAF5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部分随机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AAF5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部分在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决策者的控制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AAF5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下的决策过程建模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的数学框架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AAF5"/>
              </a:buClr>
              <a:buSzPct val="88000"/>
              <a:buFont typeface="Wingdings" pitchFamily="2" charset="2"/>
              <a:buChar char="p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AAF5"/>
              </a:buClr>
              <a:buSzPct val="88000"/>
              <a:buFont typeface="Wingdings" pitchFamily="2" charset="2"/>
              <a:buChar char="p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AAF5"/>
              </a:buClr>
              <a:buSzPct val="88000"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MDP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形式化地描述了一种强化学习的环境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9AAF5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环境完全可观测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9AAF5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即，当前状态可以完全表征过程（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AAF5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马尔可夫性质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5CAFF4-4CDB-4EEC-9DA9-7E2D6CCA699A}"/>
                  </a:ext>
                </a:extLst>
              </p:cNvPr>
              <p:cNvSpPr/>
              <p:nvPr/>
            </p:nvSpPr>
            <p:spPr>
              <a:xfrm>
                <a:off x="2834900" y="2989501"/>
                <a:ext cx="35135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5CAFF4-4CDB-4EEC-9DA9-7E2D6CCA6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00" y="2989501"/>
                <a:ext cx="3513591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C0AFE02-BA51-4077-9AE9-A82B5DFBB9C2}"/>
                  </a:ext>
                </a:extLst>
              </p:cNvPr>
              <p:cNvSpPr/>
              <p:nvPr/>
            </p:nvSpPr>
            <p:spPr>
              <a:xfrm>
                <a:off x="2834900" y="3514393"/>
                <a:ext cx="17492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C0AFE02-BA51-4077-9AE9-A82B5DFBB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00" y="3514393"/>
                <a:ext cx="1749261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4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MDP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五元组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997" y="1351480"/>
                <a:ext cx="8137922" cy="4992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Char char="p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可以由一个五元组表示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S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 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𝐴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𝑠𝑎</m:t>
                            </m:r>
                          </m:sub>
                        </m:sSub>
                      </m:e>
                    </m:d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状态的集合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AAF5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比如，迷宫中的位置，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Atari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游戏中的当前屏幕显示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𝐴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是动作的集合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AAF5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比如，向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N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W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移动，手柄操纵杆方向和按钮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AAF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9AAF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𝑃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9AAF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𝑠𝑎</m:t>
                        </m:r>
                      </m:sub>
                    </m:sSub>
                    <m:r>
                      <a:rPr kumimoji="0" lang="zh-CN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状态转移概率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AAF5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对每个状态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∈</m:t>
                    </m:r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和动作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∈</m:t>
                    </m:r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𝐴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P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𝑠𝑎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是下一个状态在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S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中的概率分布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∈[0,1]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对未来奖励的折扣因子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AAF5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: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×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𝐴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⟼</m:t>
                    </m:r>
                    <m:r>
                      <a: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ℝ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是奖励函数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AAF5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有时奖励只和状态相关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97" y="1351480"/>
                <a:ext cx="8137922" cy="4992174"/>
              </a:xfrm>
              <a:prstGeom prst="rect">
                <a:avLst/>
              </a:prstGeom>
              <a:blipFill>
                <a:blip r:embed="rId5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4297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MDP</a:t>
            </a:r>
            <a:r>
              <a:rPr lang="zh-CN" altLang="en-US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的动态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B4CECD-8BE4-4A88-84A9-D3EA5837F7E3}"/>
              </a:ext>
            </a:extLst>
          </p:cNvPr>
          <p:cNvSpPr/>
          <p:nvPr/>
        </p:nvSpPr>
        <p:spPr>
          <a:xfrm>
            <a:off x="904009" y="1631373"/>
            <a:ext cx="4260273" cy="14339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282390"/>
                <a:ext cx="8137922" cy="45591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9AAF5"/>
                  </a:buClr>
                  <a:buSzPct val="88000"/>
                  <a:buFont typeface="Wingdings" pitchFamily="2" charset="2"/>
                  <a:buChar char="p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的动态如下所示：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开始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智能体选择某个动作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0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∈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𝐴</m:t>
                    </m:r>
                  </m:oMath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智能体得到奖励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随机转移到下一个状态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~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阿里巴巴普惠体 R" panose="00020600040101010101" pitchFamily="18" charset="-12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阿里巴巴普惠体 R" panose="00020600040101010101" pitchFamily="18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阿里巴巴普惠体 R" panose="00020600040101010101" pitchFamily="18" charset="-122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Cambria Math" panose="02040503050406030204" pitchFamily="18" charset="0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这个过程不断进行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直到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终止状态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AAF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9AAF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s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AAF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𝑇</m:t>
                        </m:r>
                      </m:sub>
                    </m:sSub>
                    <m:r>
                      <a:rPr kumimoji="0" lang="zh-CN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AAF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出现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为止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，或者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AAF5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无止尽地进行下去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AAF5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智能体的总回报为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Wingdings" panose="05000000000000000000" pitchFamily="2" charset="2"/>
                  <a:buChar char="p"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Wingdings" panose="05000000000000000000" pitchFamily="2" charset="2"/>
                  <a:buChar char="p"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Wingdings" panose="05000000000000000000" pitchFamily="2" charset="2"/>
                  <a:buChar char="p"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29AAF5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9302E9C-4641-499E-908B-5995ED47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282390"/>
                <a:ext cx="8137922" cy="4559117"/>
              </a:xfrm>
              <a:prstGeom prst="rect">
                <a:avLst/>
              </a:prstGeom>
              <a:blipFill>
                <a:blip r:embed="rId5"/>
                <a:stretch>
                  <a:fillRect l="-449" t="-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F984D2-21E0-433F-9126-14381FE084D5}"/>
                  </a:ext>
                </a:extLst>
              </p:cNvPr>
              <p:cNvSpPr txBox="1"/>
              <p:nvPr/>
            </p:nvSpPr>
            <p:spPr>
              <a:xfrm>
                <a:off x="1231179" y="3648671"/>
                <a:ext cx="6680447" cy="53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0    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groupCh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1    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groupCh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2     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groupCh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⋅⋅⋅</m:t>
                    </m:r>
                  </m:oMath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F984D2-21E0-433F-9126-14381FE08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9" y="3648671"/>
                <a:ext cx="6680447" cy="536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4968CB-E544-40D8-B076-D2B166DB4519}"/>
                  </a:ext>
                </a:extLst>
              </p:cNvPr>
              <p:cNvSpPr txBox="1"/>
              <p:nvPr/>
            </p:nvSpPr>
            <p:spPr>
              <a:xfrm>
                <a:off x="1231179" y="5175500"/>
                <a:ext cx="6680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𝛾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 ⋅⋅⋅</m:t>
                      </m:r>
                    </m:oMath>
                  </m:oMathPara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4968CB-E544-40D8-B076-D2B166DB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9" y="5175500"/>
                <a:ext cx="6680447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24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2_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2894</TotalTime>
  <Words>2123</Words>
  <Application>Microsoft Office PowerPoint</Application>
  <PresentationFormat>全屏显示(4:3)</PresentationFormat>
  <Paragraphs>416</Paragraphs>
  <Slides>36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Alibaba PuHuiTi</vt:lpstr>
      <vt:lpstr>阿里巴巴普惠体 B</vt:lpstr>
      <vt:lpstr>阿里巴巴普惠体 R</vt:lpstr>
      <vt:lpstr>Microsoft YaHei</vt:lpstr>
      <vt:lpstr>Arial</vt:lpstr>
      <vt:lpstr>Calibri</vt:lpstr>
      <vt:lpstr>Cambria Math</vt:lpstr>
      <vt:lpstr>Wingdings</vt:lpstr>
      <vt:lpstr>主题5</vt:lpstr>
      <vt:lpstr>1_主题5</vt:lpstr>
      <vt:lpstr>2_主题5</vt:lpstr>
      <vt:lpstr>think-cell Slide</vt:lpstr>
      <vt:lpstr>PowerPoint 演示文稿</vt:lpstr>
      <vt:lpstr>课程大纲</vt:lpstr>
      <vt:lpstr>PowerPoint 演示文稿</vt:lpstr>
      <vt:lpstr>随机过程</vt:lpstr>
      <vt:lpstr>随机过程</vt:lpstr>
      <vt:lpstr>马尔可夫过程</vt:lpstr>
      <vt:lpstr>马尔可夫决策过程</vt:lpstr>
      <vt:lpstr>MDP五元组</vt:lpstr>
      <vt:lpstr>MDP的动态</vt:lpstr>
      <vt:lpstr>MDP的动态性</vt:lpstr>
      <vt:lpstr>REVIEW: 在与动态环境的交互中学习</vt:lpstr>
      <vt:lpstr>和动态环境交互产生的数据分布</vt:lpstr>
      <vt:lpstr>占用度量和策略</vt:lpstr>
      <vt:lpstr>占用度量和策略</vt:lpstr>
      <vt:lpstr>占用度量和累计奖励</vt:lpstr>
      <vt:lpstr>PowerPoint 演示文稿</vt:lpstr>
      <vt:lpstr>MDP目标和策略</vt:lpstr>
      <vt:lpstr>价值函数的Bellman等式</vt:lpstr>
      <vt:lpstr>最优价值函数</vt:lpstr>
      <vt:lpstr>价值迭代和策略迭代</vt:lpstr>
      <vt:lpstr>价值迭代</vt:lpstr>
      <vt:lpstr>同步 vs. 异步价值迭代</vt:lpstr>
      <vt:lpstr>价值迭代例子：最短路径</vt:lpstr>
      <vt:lpstr>策略迭代</vt:lpstr>
      <vt:lpstr>策略迭代</vt:lpstr>
      <vt:lpstr>举例：策略评估</vt:lpstr>
      <vt:lpstr>举例：策略评估</vt:lpstr>
      <vt:lpstr>举例：策略评估</vt:lpstr>
      <vt:lpstr>价值迭代 vs. 策略迭代</vt:lpstr>
      <vt:lpstr>PowerPoint 演示文稿</vt:lpstr>
      <vt:lpstr>学习一个MDP模型</vt:lpstr>
      <vt:lpstr>学习一个MDP模型</vt:lpstr>
      <vt:lpstr>学习模型&amp;优化策略</vt:lpstr>
      <vt:lpstr>学习一个MDP模型</vt:lpstr>
      <vt:lpstr>马尔可夫决策过程总结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Weinan Zhang</dc:creator>
  <cp:lastModifiedBy>Zhang Weinan</cp:lastModifiedBy>
  <cp:revision>189</cp:revision>
  <cp:lastPrinted>2019-07-12T11:51:00Z</cp:lastPrinted>
  <dcterms:created xsi:type="dcterms:W3CDTF">2019-04-27T16:00:00Z</dcterms:created>
  <dcterms:modified xsi:type="dcterms:W3CDTF">2022-05-15T19:06:38Z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2052-10.1.0.7698</vt:lpwstr>
  </property>
</Properties>
</file>