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7" r:id="rId2"/>
  </p:sldMasterIdLst>
  <p:notesMasterIdLst>
    <p:notesMasterId r:id="rId37"/>
  </p:notesMasterIdLst>
  <p:handoutMasterIdLst>
    <p:handoutMasterId r:id="rId38"/>
  </p:handoutMasterIdLst>
  <p:sldIdLst>
    <p:sldId id="409" r:id="rId3"/>
    <p:sldId id="461" r:id="rId4"/>
    <p:sldId id="451" r:id="rId5"/>
    <p:sldId id="400" r:id="rId6"/>
    <p:sldId id="401" r:id="rId7"/>
    <p:sldId id="296" r:id="rId8"/>
    <p:sldId id="402" r:id="rId9"/>
    <p:sldId id="403" r:id="rId10"/>
    <p:sldId id="410" r:id="rId11"/>
    <p:sldId id="404" r:id="rId12"/>
    <p:sldId id="411" r:id="rId13"/>
    <p:sldId id="405" r:id="rId14"/>
    <p:sldId id="406" r:id="rId15"/>
    <p:sldId id="412" r:id="rId16"/>
    <p:sldId id="414" r:id="rId17"/>
    <p:sldId id="415" r:id="rId18"/>
    <p:sldId id="416" r:id="rId19"/>
    <p:sldId id="417" r:id="rId20"/>
    <p:sldId id="418" r:id="rId21"/>
    <p:sldId id="420" r:id="rId22"/>
    <p:sldId id="421" r:id="rId23"/>
    <p:sldId id="422" r:id="rId24"/>
    <p:sldId id="408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52" r:id="rId34"/>
    <p:sldId id="352" r:id="rId35"/>
    <p:sldId id="30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40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4E0C"/>
    <a:srgbClr val="17ABE3"/>
    <a:srgbClr val="A20000"/>
    <a:srgbClr val="A40000"/>
    <a:srgbClr val="9E0000"/>
    <a:srgbClr val="C7450B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05" autoAdjust="0"/>
  </p:normalViewPr>
  <p:slideViewPr>
    <p:cSldViewPr snapToGrid="0">
      <p:cViewPr varScale="1">
        <p:scale>
          <a:sx n="159" d="100"/>
          <a:sy n="159" d="100"/>
        </p:scale>
        <p:origin x="4386" y="132"/>
      </p:cViewPr>
      <p:guideLst>
        <p:guide pos="5440"/>
        <p:guide orient="horz" pos="640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2022/5/16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‹#›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86D8963-CFCD-4740-AF60-049850373CDF}" type="datetimeFigureOut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2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94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44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04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922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942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149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660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92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754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942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441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052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758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893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23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277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45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284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71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942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048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10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制作感谢页（伯禹</a:t>
            </a:r>
            <a:r>
              <a:rPr kumimoji="1" lang="en-US" altLang="zh-CN" dirty="0"/>
              <a:t>logo+</a:t>
            </a:r>
            <a:r>
              <a:rPr kumimoji="1" lang="zh-CN" altLang="en-US" dirty="0"/>
              <a:t>打造</a:t>
            </a:r>
            <a:r>
              <a:rPr kumimoji="1" lang="en-US" altLang="zh-CN" dirty="0"/>
              <a:t>AI</a:t>
            </a:r>
            <a:r>
              <a:rPr kumimoji="1" lang="zh-CN" altLang="en-US" dirty="0"/>
              <a:t>领域的黄埔军校）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8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00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30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92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6D5035-281B-48A3-AAEF-370C250ED6CB}"/>
              </a:ext>
            </a:extLst>
          </p:cNvPr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26BE868-DEDB-446D-8061-DA06019D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  <p:extLst>
      <p:ext uri="{BB962C8B-B14F-4D97-AF65-F5344CB8AC3E}">
        <p14:creationId xmlns:p14="http://schemas.microsoft.com/office/powerpoint/2010/main" val="10277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10A5ED6-BA28-4AB3-9FFA-AD4263DD4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B87EDC-97F7-4F50-A29C-7C7880825747}"/>
              </a:ext>
            </a:extLst>
          </p:cNvPr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2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983768" y="2782669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CA9E9A2-5D3E-4A6D-98CA-FAD6AF8F5F4B}"/>
              </a:ext>
            </a:extLst>
          </p:cNvPr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2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0851EE6-6491-074F-9A62-4AE5D275B554}"/>
              </a:ext>
            </a:extLst>
          </p:cNvPr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FCD97E-1210-8E49-A3E6-087A08B4628B}"/>
              </a:ext>
            </a:extLst>
          </p:cNvPr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1EBC602-977D-2E4D-936A-A720A33E5F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6F59A00-FC52-814E-A4FA-34A355682DE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1F8E2B3-1AF5-E344-9FEB-7D9BBB6B1F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4E4CE0-1183-7E42-9C8E-632D338645F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9537913-5FDE-4740-ACDA-21BC9AFC23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2D1555A-987F-1743-9074-0F1426D22CF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0BCFD9-ACBE-844E-8E38-48C32DA5031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DE7C2FB-9784-AB48-823F-3E3087D8251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A7512E-A300-6949-8394-88CC02088232}"/>
              </a:ext>
            </a:extLst>
          </p:cNvPr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9635D535-85FB-5F46-8B39-8C156F6830C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2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BB3B47-2B46-D249-B092-A9CCE28AAB2F}"/>
              </a:ext>
            </a:extLst>
          </p:cNvPr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3102EB-F9B9-1143-9E23-3112F527DD90}"/>
              </a:ext>
            </a:extLst>
          </p:cNvPr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D84D06-D058-6E4F-822A-0988906D4D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61A469E-ED3F-5643-941D-D33FA4BF16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023EE441-02DB-0A49-B917-B01072C7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pPr/>
              <a:t>2022/5/16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9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2" r:id="rId4"/>
    <p:sldLayoutId id="214748368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5440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3.png"/><Relationship Id="rId5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6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0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6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Relationship Id="rId6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6" Type="http://schemas.openxmlformats.org/officeDocument/2006/relationships/image" Target="../media/image90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7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28" y="405304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值函数估计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3115"/>
            <a:ext cx="588515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A218AF-4E0B-46A9-B4FA-11ABC544612C}"/>
              </a:ext>
            </a:extLst>
          </p:cNvPr>
          <p:cNvSpPr txBox="1"/>
          <p:nvPr/>
        </p:nvSpPr>
        <p:spPr>
          <a:xfrm>
            <a:off x="2317728" y="730136"/>
            <a:ext cx="588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强化学习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2022</a:t>
            </a:r>
          </a:p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第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3</a:t>
            </a:r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290B1-B0B9-4B1B-9B40-8F86C1E93176}"/>
              </a:ext>
            </a:extLst>
          </p:cNvPr>
          <p:cNvSpPr txBox="1"/>
          <p:nvPr/>
        </p:nvSpPr>
        <p:spPr>
          <a:xfrm>
            <a:off x="2317728" y="1785532"/>
            <a:ext cx="5492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涉及知识点：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无模型的强化学习、蒙特卡洛方法、蒙特卡洛价值预测、重要性采样、时序差分学习</a:t>
            </a:r>
            <a:endParaRPr lang="zh-CN" altLang="en-US" sz="3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74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蒙特卡洛价值估计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7" y="1209707"/>
                <a:ext cx="7806195" cy="523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目标：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从策略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下的经验片段学习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</m:t>
                              </m:r>
                            </m:sup>
                          </m:sSubSup>
                        </m:lim>
                      </m:limUp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p>
                      </m:sSubSup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</m:t>
                              </m:r>
                            </m:sup>
                          </m:sSubSup>
                        </m:lim>
                      </m:limUp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p>
                      </m:sSubSup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</m:t>
                              </m:r>
                            </m:sup>
                          </m:sSubSup>
                        </m:lim>
                      </m:limUp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…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𝜋</m:t>
                      </m:r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回顾：累计奖励（</a:t>
                </a: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return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）是总折扣奖励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𝛾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回顾：值函数（</a:t>
                </a: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value function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）是期望累计奖励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𝛾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≃&amp;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7" y="1209707"/>
                <a:ext cx="7806195" cy="5237138"/>
              </a:xfrm>
              <a:prstGeom prst="rect">
                <a:avLst/>
              </a:prstGeom>
              <a:blipFill>
                <a:blip r:embed="rId5"/>
                <a:stretch>
                  <a:fillRect l="-469" t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67FCD8C-104B-4E65-AD55-23B19B1937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5193" y="4860814"/>
                <a:ext cx="4485172" cy="812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zh-CN" altLang="en-US" sz="1600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使用策略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r>
                  <a:rPr lang="zh-CN" altLang="en-US" sz="1600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从状态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</m:oMath>
                </a14:m>
                <a:r>
                  <a:rPr lang="zh-CN" altLang="en-US" sz="1600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采样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𝑁</m:t>
                    </m:r>
                  </m:oMath>
                </a14:m>
                <a:r>
                  <a:rPr lang="zh-CN" altLang="en-US" sz="1600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个片段</a:t>
                </a:r>
                <a:endParaRPr lang="en-US" altLang="zh-CN" sz="1600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1600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计算平均累计奖励</a:t>
                </a:r>
                <a:endParaRPr lang="en-US" altLang="zh-CN" sz="1600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67FCD8C-104B-4E65-AD55-23B19B193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93" y="4860814"/>
                <a:ext cx="4485172" cy="812453"/>
              </a:xfrm>
              <a:prstGeom prst="rect">
                <a:avLst/>
              </a:prstGeom>
              <a:blipFill>
                <a:blip r:embed="rId6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6E7EB9-3CE8-45C4-A95F-58612B0A404D}"/>
              </a:ext>
            </a:extLst>
          </p:cNvPr>
          <p:cNvSpPr txBox="1">
            <a:spLocks/>
          </p:cNvSpPr>
          <p:nvPr/>
        </p:nvSpPr>
        <p:spPr>
          <a:xfrm>
            <a:off x="469137" y="5854274"/>
            <a:ext cx="8018796" cy="59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蒙特卡洛策略评估使用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经验均值累计奖励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而不是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期望累计奖励</a:t>
            </a:r>
            <a:endParaRPr lang="en-US" altLang="zh-CN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3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蒙特卡洛价值估计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209707"/>
                <a:ext cx="7697152" cy="523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实现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使用策略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采样片段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</m:t>
                              </m:r>
                            </m:sup>
                          </m:sSubSup>
                        </m:lim>
                      </m:limUp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p>
                      </m:sSubSup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</m:t>
                              </m:r>
                            </m:sup>
                          </m:sSubSup>
                        </m:lim>
                      </m:limUp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p>
                      </m:sSubSup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</m:t>
                              </m:r>
                            </m:sup>
                          </m:sSubSup>
                        </m:lim>
                      </m:limUp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…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𝜋</m:t>
                      </m:r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在一个片段中的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每个时间步长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都被访问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增量计数器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+1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增量总累计奖励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价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值被估计为累计奖励的均值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由大数定率有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571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→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as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→∞</m:t>
                      </m:r>
                    </m:oMath>
                  </m:oMathPara>
                </a14:m>
                <a:endParaRPr lang="zh-CN" alt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209707"/>
                <a:ext cx="7697152" cy="5237138"/>
              </a:xfrm>
              <a:prstGeom prst="rect">
                <a:avLst/>
              </a:prstGeom>
              <a:blipFill>
                <a:blip r:embed="rId5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7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增量蒙特卡洛更新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209707"/>
                <a:ext cx="7593594" cy="523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每个片段结束后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逐步</a:t>
                </a: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每个状态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和对应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累计奖励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←&amp;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←&amp;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对于非稳定的问题（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即，环境会随时间发生变化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），我们可以跟踪一个现阶段的平均值（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即，不考虑过久之前的片段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209707"/>
                <a:ext cx="7593594" cy="5237138"/>
              </a:xfrm>
              <a:prstGeom prst="rect">
                <a:avLst/>
              </a:prstGeom>
              <a:blipFill>
                <a:blip r:embed="rId5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5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蒙特</a:t>
            </a:r>
            <a:r>
              <a:rPr lang="zh-CN" altLang="en-US" dirty="0"/>
              <a:t>卡洛值估计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53" y="1106515"/>
                <a:ext cx="8136512" cy="5555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                   </m:t>
                      </m:r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≃&amp;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←&amp;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蒙特卡洛方法：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直接从经验片段进行学习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蒙特卡洛是模型无关的：未知马尔可夫决策过程的状态转移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/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蒙特卡洛从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完整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的片段中进行学习：没有使用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bootstrapping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的方法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蒙特卡洛采用最简单的思想：值（</a:t>
                </a: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value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=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平均累计奖励（</a:t>
                </a: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mean return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注意：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只能将蒙特卡洛方法应用于有限长度的马尔可夫决策过程中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即，所有的片段都有终止状态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3" y="1106515"/>
                <a:ext cx="8136512" cy="5555541"/>
              </a:xfrm>
              <a:prstGeom prst="rect">
                <a:avLst/>
              </a:prstGeom>
              <a:blipFill>
                <a:blip r:embed="rId5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369975" y="1542528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思路：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69975" y="2135434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实现：</a:t>
            </a:r>
          </a:p>
        </p:txBody>
      </p:sp>
    </p:spTree>
    <p:extLst>
      <p:ext uri="{BB962C8B-B14F-4D97-AF65-F5344CB8AC3E}">
        <p14:creationId xmlns:p14="http://schemas.microsoft.com/office/powerpoint/2010/main" val="33463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3755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重要性采样</a:t>
            </a:r>
            <a:endParaRPr lang="en-US" altLang="zh-CN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345C9A-2F2D-4CD1-9995-B0F3CD0534CF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0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重要性采样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377658"/>
                <a:ext cx="7593594" cy="4705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估计一个不同分布的期望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12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~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𝑑𝑥</m:t>
                              </m:r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𝑑𝑥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~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将每个实例的权重重新分配为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377658"/>
                <a:ext cx="7593594" cy="4705901"/>
              </a:xfrm>
              <a:prstGeom prst="rect">
                <a:avLst/>
              </a:prstGeom>
              <a:blipFill>
                <a:blip r:embed="rId5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02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使用重要性采样的</a:t>
            </a:r>
            <a:r>
              <a:rPr lang="zh-CN" altLang="en-US" dirty="0"/>
              <a:t>离线策略蒙特卡洛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396319"/>
                <a:ext cx="7734474" cy="414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使用</a:t>
                </a:r>
                <a:r>
                  <a:rPr lang="zh-CN" altLang="en-US" b="0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𝜇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产生的累计奖励评估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根据两个策略之间的重要性比率（</a:t>
                </a: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importance ratio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）对累计奖励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加权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每个片段乘以重要性比率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~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𝜇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…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396319"/>
                <a:ext cx="7734474" cy="4146064"/>
              </a:xfrm>
              <a:prstGeom prst="rect">
                <a:avLst/>
              </a:prstGeom>
              <a:blipFill>
                <a:blip r:embed="rId6"/>
                <a:stretch>
                  <a:fillRect l="-473" r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594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使用重要性采样的</a:t>
            </a:r>
            <a:r>
              <a:rPr lang="zh-CN" altLang="en-US" dirty="0"/>
              <a:t>离线策略蒙特卡洛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377658"/>
                <a:ext cx="7593594" cy="4006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值函数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以逼近修正的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累计奖励值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377658"/>
                <a:ext cx="7593594" cy="4006105"/>
              </a:xfrm>
              <a:prstGeom prst="rect">
                <a:avLst/>
              </a:prstGeom>
              <a:blipFill>
                <a:blip r:embed="rId6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2066572" y="3090604"/>
            <a:ext cx="5010539" cy="15208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559" y="3255283"/>
                <a:ext cx="4764229" cy="1458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" indent="0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无法在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非零而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𝜇</m:t>
                    </m:r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为零时使用</a:t>
                </a:r>
                <a:endParaRPr lang="en-US" altLang="zh-CN" sz="1800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重要性采样将显著增大方差（</a:t>
                </a:r>
                <a:r>
                  <a:rPr lang="en-US" altLang="zh-CN" sz="18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variance</a:t>
                </a:r>
                <a:r>
                  <a:rPr lang="zh-CN" altLang="en-US" sz="18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zh-CN" altLang="en-US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59" y="3255283"/>
                <a:ext cx="4764229" cy="1458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52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使用重要性采样的</a:t>
            </a:r>
            <a:r>
              <a:rPr lang="zh-CN" altLang="en-US" dirty="0"/>
              <a:t>离线策略时序差分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7" y="1209707"/>
                <a:ext cx="7753135" cy="5303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使用策略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𝜇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产生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时序差分目标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评估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根据重要性采样对时序差分目标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′)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加权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仅需要一步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来进行重要性采样修正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𝛾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7" y="1209707"/>
                <a:ext cx="7753135" cy="5303060"/>
              </a:xfrm>
              <a:prstGeom prst="rect">
                <a:avLst/>
              </a:prstGeom>
              <a:blipFill>
                <a:blip r:embed="rId6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8">
            <a:extLst>
              <a:ext uri="{FF2B5EF4-FFF2-40B4-BE49-F238E27FC236}">
                <a16:creationId xmlns:a16="http://schemas.microsoft.com/office/drawing/2014/main" id="{183A36F6-28DE-486D-B724-763B5DA0D80F}"/>
              </a:ext>
            </a:extLst>
          </p:cNvPr>
          <p:cNvSpPr txBox="1"/>
          <p:nvPr/>
        </p:nvSpPr>
        <p:spPr>
          <a:xfrm>
            <a:off x="3245112" y="4008636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重要性采样修正</a:t>
            </a:r>
            <a:endParaRPr lang="en-US" sz="1600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6" name="直接箭头连接符 10">
            <a:extLst>
              <a:ext uri="{FF2B5EF4-FFF2-40B4-BE49-F238E27FC236}">
                <a16:creationId xmlns:a16="http://schemas.microsoft.com/office/drawing/2014/main" id="{E514F6C4-5F79-435C-9A85-E73A89261577}"/>
              </a:ext>
            </a:extLst>
          </p:cNvPr>
          <p:cNvCxnSpPr/>
          <p:nvPr/>
        </p:nvCxnSpPr>
        <p:spPr>
          <a:xfrm flipV="1">
            <a:off x="4044370" y="3728921"/>
            <a:ext cx="0" cy="267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11">
            <a:extLst>
              <a:ext uri="{FF2B5EF4-FFF2-40B4-BE49-F238E27FC236}">
                <a16:creationId xmlns:a16="http://schemas.microsoft.com/office/drawing/2014/main" id="{2F39E26B-3DFE-454E-9A53-0E61465F5388}"/>
              </a:ext>
            </a:extLst>
          </p:cNvPr>
          <p:cNvSpPr txBox="1"/>
          <p:nvPr/>
        </p:nvSpPr>
        <p:spPr>
          <a:xfrm>
            <a:off x="4897083" y="4017091"/>
            <a:ext cx="139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时序差分目标</a:t>
            </a:r>
            <a:endParaRPr lang="en-US" altLang="zh-CN" sz="1600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8" name="直接箭头连接符 12">
            <a:extLst>
              <a:ext uri="{FF2B5EF4-FFF2-40B4-BE49-F238E27FC236}">
                <a16:creationId xmlns:a16="http://schemas.microsoft.com/office/drawing/2014/main" id="{05FE74AF-479A-42D1-B050-5D3E188AC710}"/>
              </a:ext>
            </a:extLst>
          </p:cNvPr>
          <p:cNvCxnSpPr/>
          <p:nvPr/>
        </p:nvCxnSpPr>
        <p:spPr>
          <a:xfrm flipV="1">
            <a:off x="5595358" y="3728921"/>
            <a:ext cx="0" cy="267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右大括号 13">
            <a:extLst>
              <a:ext uri="{FF2B5EF4-FFF2-40B4-BE49-F238E27FC236}">
                <a16:creationId xmlns:a16="http://schemas.microsoft.com/office/drawing/2014/main" id="{764B5B24-0DD8-4CA1-AF28-892CB01FF2CC}"/>
              </a:ext>
            </a:extLst>
          </p:cNvPr>
          <p:cNvSpPr/>
          <p:nvPr/>
        </p:nvSpPr>
        <p:spPr>
          <a:xfrm rot="5400000">
            <a:off x="5544552" y="2629560"/>
            <a:ext cx="101600" cy="189547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2053034" y="4558220"/>
            <a:ext cx="5010539" cy="15208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5B38259-0A6A-4BAA-BA7E-2BC782776C99}"/>
              </a:ext>
            </a:extLst>
          </p:cNvPr>
          <p:cNvSpPr txBox="1">
            <a:spLocks/>
          </p:cNvSpPr>
          <p:nvPr/>
        </p:nvSpPr>
        <p:spPr>
          <a:xfrm>
            <a:off x="2519093" y="4768077"/>
            <a:ext cx="4078420" cy="110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sz="18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具有比蒙特卡洛重要性采样更低的方差</a:t>
            </a:r>
            <a:endParaRPr lang="en-US" altLang="zh-CN" sz="1800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8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策略仅需在单步中被近似</a:t>
            </a:r>
            <a:endParaRPr lang="en-US" altLang="zh-CN" sz="1800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7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3755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时序差分学习</a:t>
            </a:r>
            <a:endParaRPr lang="en-US" altLang="zh-CN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213995-06D6-42FB-AEF7-F8E7BA1FE9A9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68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75200"/>
            <a:ext cx="8137922" cy="553500"/>
          </a:xfrm>
        </p:spPr>
        <p:txBody>
          <a:bodyPr/>
          <a:lstStyle/>
          <a:p>
            <a:r>
              <a:rPr lang="zh-CN" altLang="en-US" dirty="0"/>
              <a:t>课程大纲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296DFD-E508-42FA-958A-3E7E11E25FD0}"/>
              </a:ext>
            </a:extLst>
          </p:cNvPr>
          <p:cNvSpPr/>
          <p:nvPr/>
        </p:nvSpPr>
        <p:spPr>
          <a:xfrm>
            <a:off x="4574342" y="1375401"/>
            <a:ext cx="4107305" cy="4471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524147-056F-43D7-83E9-6329A912AA9F}"/>
              </a:ext>
            </a:extLst>
          </p:cNvPr>
          <p:cNvSpPr/>
          <p:nvPr/>
        </p:nvSpPr>
        <p:spPr>
          <a:xfrm>
            <a:off x="389744" y="1375401"/>
            <a:ext cx="4107305" cy="447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35F314D7-0FDD-4D89-AF44-585DD2B76D8D}"/>
              </a:ext>
            </a:extLst>
          </p:cNvPr>
          <p:cNvSpPr txBox="1">
            <a:spLocks/>
          </p:cNvSpPr>
          <p:nvPr/>
        </p:nvSpPr>
        <p:spPr>
          <a:xfrm>
            <a:off x="550129" y="2161303"/>
            <a:ext cx="3886200" cy="383329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强化学习、探索与利用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MDP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和动态规划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ea typeface="阿里巴巴普惠体 R" panose="00020600040101010101"/>
              </a:rPr>
              <a:t>值函数估计</a:t>
            </a:r>
            <a:endParaRPr lang="en-US" sz="2400" dirty="0">
              <a:solidFill>
                <a:srgbClr val="FF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无模型控制方法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规划与学习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参数化的值函数和策略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深度强化学习价值方法</a:t>
            </a:r>
            <a:endParaRPr lang="en-US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深度强化学习策略方法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6D3298F2-5082-4464-B494-69D8F2C400B7}"/>
              </a:ext>
            </a:extLst>
          </p:cNvPr>
          <p:cNvSpPr txBox="1">
            <a:spLocks/>
          </p:cNvSpPr>
          <p:nvPr/>
        </p:nvSpPr>
        <p:spPr>
          <a:xfrm>
            <a:off x="4629150" y="2161303"/>
            <a:ext cx="4190510" cy="389325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ea typeface="阿里巴巴普惠体 R" panose="00020600040101010101"/>
              </a:rPr>
              <a:t>  9.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基于模型的深度强化学习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10.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模仿学习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11.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离线强化学习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12.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参数化动作空间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13.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目标导向的强化学习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14.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多智能体强化学习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强化学习大模型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16.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技术交流与回顾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22843E-8B2C-474B-B4E6-1BF440AA651B}"/>
              </a:ext>
            </a:extLst>
          </p:cNvPr>
          <p:cNvSpPr/>
          <p:nvPr/>
        </p:nvSpPr>
        <p:spPr>
          <a:xfrm>
            <a:off x="902675" y="1397001"/>
            <a:ext cx="3081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强化学习基础部分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C5F941-010B-4E6A-B42B-E0A68B592CA6}"/>
              </a:ext>
            </a:extLst>
          </p:cNvPr>
          <p:cNvSpPr/>
          <p:nvPr/>
        </p:nvSpPr>
        <p:spPr>
          <a:xfrm>
            <a:off x="5400966" y="139700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强化学习前沿部分</a:t>
            </a:r>
          </a:p>
        </p:txBody>
      </p:sp>
    </p:spTree>
    <p:extLst>
      <p:ext uri="{BB962C8B-B14F-4D97-AF65-F5344CB8AC3E}">
        <p14:creationId xmlns:p14="http://schemas.microsoft.com/office/powerpoint/2010/main" val="3699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时序差分学习（</a:t>
            </a:r>
            <a:r>
              <a:rPr lang="en-US" altLang="zh-CN" dirty="0">
                <a:solidFill>
                  <a:srgbClr val="00B0F0"/>
                </a:solidFill>
              </a:rPr>
              <a:t>Temporal Difference Learning</a:t>
            </a:r>
            <a:r>
              <a:rPr lang="zh-CN" altLang="en-US" dirty="0"/>
              <a:t>）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232" y="1209707"/>
                <a:ext cx="7958627" cy="523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𝛾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+…=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时序差分方法直接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从经验片段中进行学习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时序差分是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模型无关的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不需要预先获取马尔可夫决策过程的状态转移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/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通过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bootstrapping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，时序差分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从不完整的片段中学习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时序差分更新当前预测值使之接近估计累计奖励（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非真实值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2" y="1209707"/>
                <a:ext cx="7958627" cy="5237138"/>
              </a:xfrm>
              <a:prstGeom prst="rect">
                <a:avLst/>
              </a:prstGeom>
              <a:blipFill>
                <a:blip r:embed="rId5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5">
            <a:extLst>
              <a:ext uri="{FF2B5EF4-FFF2-40B4-BE49-F238E27FC236}">
                <a16:creationId xmlns:a16="http://schemas.microsoft.com/office/drawing/2014/main" id="{AFBED4FA-78D2-4095-A7D4-F8841B08AD71}"/>
              </a:ext>
            </a:extLst>
          </p:cNvPr>
          <p:cNvSpPr txBox="1"/>
          <p:nvPr/>
        </p:nvSpPr>
        <p:spPr>
          <a:xfrm>
            <a:off x="3918031" y="251941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观测值</a:t>
            </a:r>
            <a:endParaRPr lang="en-US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E0078276-C854-441B-BEE4-670CFC5D6642}"/>
              </a:ext>
            </a:extLst>
          </p:cNvPr>
          <p:cNvSpPr txBox="1"/>
          <p:nvPr/>
        </p:nvSpPr>
        <p:spPr>
          <a:xfrm>
            <a:off x="4925442" y="2525005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对未来的猜测</a:t>
            </a:r>
            <a:endParaRPr lang="en-US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10" name="直接箭头连接符 8">
            <a:extLst>
              <a:ext uri="{FF2B5EF4-FFF2-40B4-BE49-F238E27FC236}">
                <a16:creationId xmlns:a16="http://schemas.microsoft.com/office/drawing/2014/main" id="{E6461113-17E8-4A16-9B25-B24E3B62023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13332" y="2252904"/>
            <a:ext cx="0" cy="266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9">
            <a:extLst>
              <a:ext uri="{FF2B5EF4-FFF2-40B4-BE49-F238E27FC236}">
                <a16:creationId xmlns:a16="http://schemas.microsoft.com/office/drawing/2014/main" id="{AC71D7E7-FE54-4BE2-B74B-E3F3F374609F}"/>
              </a:ext>
            </a:extLst>
          </p:cNvPr>
          <p:cNvCxnSpPr/>
          <p:nvPr/>
        </p:nvCxnSpPr>
        <p:spPr>
          <a:xfrm flipH="1" flipV="1">
            <a:off x="5606723" y="2226391"/>
            <a:ext cx="2080" cy="293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3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蒙特卡洛 </a:t>
            </a:r>
            <a:r>
              <a:rPr lang="en-US" altLang="zh-CN" dirty="0"/>
              <a:t>vs. </a:t>
            </a:r>
            <a:r>
              <a:rPr lang="zh-CN" altLang="en-US" dirty="0"/>
              <a:t>时序差分（</a:t>
            </a:r>
            <a:r>
              <a:rPr lang="en-US" altLang="zh-CN" dirty="0"/>
              <a:t>MC vs. TD)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7" y="1209707"/>
                <a:ext cx="7809119" cy="523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相同的目标：</a:t>
                </a:r>
                <a:r>
                  <a:rPr lang="zh-CN" altLang="en-US" b="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从策略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r>
                  <a:rPr lang="zh-CN" altLang="en-US" b="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下的经验片段学习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增量地进行每次蒙特卡洛过程（</a:t>
                </a: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MC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更新值函数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使之接近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准确累计奖励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最简单的时序差分学习算法（</a:t>
                </a: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TD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使之接近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估计累计奖励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时序差分目标：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时序差分误差：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7" y="1209707"/>
                <a:ext cx="7809119" cy="5237138"/>
              </a:xfrm>
              <a:prstGeom prst="rect">
                <a:avLst/>
              </a:prstGeom>
              <a:blipFill>
                <a:blip r:embed="rId5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37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驾车回家的例子（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MC vs. TD)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EDE5C4EA-FDB1-40F7-8F82-6F0F86E43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99201"/>
              </p:ext>
            </p:extLst>
          </p:nvPr>
        </p:nvGraphicFramePr>
        <p:xfrm>
          <a:off x="4185800" y="1176383"/>
          <a:ext cx="4437500" cy="2047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6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状态</a:t>
                      </a:r>
                      <a:endParaRPr lang="en-US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经过的时间</a:t>
                      </a:r>
                      <a:endParaRPr lang="en-US" altLang="zh-CN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(</a:t>
                      </a:r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分钟</a:t>
                      </a:r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)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预计所剩时间</a:t>
                      </a:r>
                      <a:endParaRPr lang="en-US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预计总时间</a:t>
                      </a:r>
                      <a:endParaRPr lang="en-US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70673" marR="70673" marT="35337" marB="3533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离开公司</a:t>
                      </a:r>
                      <a:endParaRPr lang="en-US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0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30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30</a:t>
                      </a:r>
                    </a:p>
                  </a:txBody>
                  <a:tcPr marL="70673" marR="70673" marT="35337" marB="3533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开始驾车，</a:t>
                      </a:r>
                      <a:endParaRPr lang="en-US" altLang="zh-CN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下雨</a:t>
                      </a:r>
                      <a:endParaRPr lang="en-US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5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35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40</a:t>
                      </a:r>
                    </a:p>
                  </a:txBody>
                  <a:tcPr marL="70673" marR="70673" marT="35337" marB="3533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离开高速公路</a:t>
                      </a:r>
                      <a:endParaRPr lang="en-US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20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15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35</a:t>
                      </a:r>
                    </a:p>
                  </a:txBody>
                  <a:tcPr marL="70673" marR="70673" marT="35337" marB="3533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卡车后跟车</a:t>
                      </a:r>
                      <a:endParaRPr lang="en-US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30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10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40</a:t>
                      </a:r>
                    </a:p>
                  </a:txBody>
                  <a:tcPr marL="70673" marR="70673" marT="35337" marB="3533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到达家所在街道</a:t>
                      </a:r>
                      <a:endParaRPr lang="en-US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40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3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43</a:t>
                      </a:r>
                    </a:p>
                  </a:txBody>
                  <a:tcPr marL="70673" marR="70673" marT="35337" marB="3533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直奔家门</a:t>
                      </a:r>
                      <a:endParaRPr lang="en-US" sz="1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43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0</a:t>
                      </a:r>
                    </a:p>
                  </a:txBody>
                  <a:tcPr marL="70673" marR="70673" marT="35337" marB="353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43</a:t>
                      </a:r>
                    </a:p>
                  </a:txBody>
                  <a:tcPr marL="70673" marR="70673" marT="35337" marB="3533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图片 5" descr="图片包含 汽车, 户外, 道路, 视图&#10;&#10;描述已自动生成">
            <a:extLst>
              <a:ext uri="{FF2B5EF4-FFF2-40B4-BE49-F238E27FC236}">
                <a16:creationId xmlns:a16="http://schemas.microsoft.com/office/drawing/2014/main" id="{59D0038D-7ACA-4AC7-A091-C2652C3525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4619" b="5626"/>
          <a:stretch/>
        </p:blipFill>
        <p:spPr>
          <a:xfrm>
            <a:off x="475247" y="1176383"/>
            <a:ext cx="3609472" cy="2047543"/>
          </a:xfrm>
          <a:prstGeom prst="rect">
            <a:avLst/>
          </a:prstGeom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BE1FCCFE-479C-42DA-A5A6-D2EDC5AE5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90" y="3249478"/>
            <a:ext cx="6776334" cy="32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蒙特卡洛（</a:t>
            </a:r>
            <a:r>
              <a:rPr lang="en-US" altLang="zh-CN" dirty="0"/>
              <a:t>MC</a:t>
            </a:r>
            <a:r>
              <a:rPr lang="zh-CN" altLang="en-US" dirty="0"/>
              <a:t>）和时序差分（</a:t>
            </a:r>
            <a:r>
              <a:rPr lang="en-US" altLang="zh-CN" dirty="0"/>
              <a:t>TD</a:t>
            </a:r>
            <a:r>
              <a:rPr lang="zh-CN" altLang="en-US" dirty="0"/>
              <a:t>）的优缺点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5B38259-0A6A-4BAA-BA7E-2BC782776C99}"/>
              </a:ext>
            </a:extLst>
          </p:cNvPr>
          <p:cNvSpPr txBox="1">
            <a:spLocks/>
          </p:cNvSpPr>
          <p:nvPr/>
        </p:nvSpPr>
        <p:spPr>
          <a:xfrm>
            <a:off x="681738" y="1209707"/>
            <a:ext cx="7734474" cy="523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时序差分：能够在知道最后结果之前进行学习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时序差分能够在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每一步之后进行在线学习</a:t>
            </a:r>
            <a:endParaRPr lang="en-US" altLang="zh-CN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蒙特卡洛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必须等待片段结束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，直到累计奖励已知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时序差分：能够无需最后结果地进行学习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时序差分能够从不完整的序列中学习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蒙特卡洛只能从完整序列中学习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时序差分在连续（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无终止的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）环境下工作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蒙特卡洛只能在片段化的（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有终止的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）环境下工作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68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偏差（</a:t>
            </a:r>
            <a:r>
              <a:rPr lang="en-US" altLang="zh-CN" dirty="0"/>
              <a:t>Bias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方差（</a:t>
            </a:r>
            <a:r>
              <a:rPr lang="en-US" altLang="zh-CN" dirty="0"/>
              <a:t>Variance</a:t>
            </a:r>
            <a:r>
              <a:rPr lang="zh-CN" altLang="en-US" dirty="0"/>
              <a:t>）的权衡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209707"/>
                <a:ext cx="7818450" cy="523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累计奖励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𝑇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的无偏估计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</a:t>
                </a:r>
                <a:r>
                  <a:rPr lang="zh-CN" altLang="en-US" dirty="0">
                    <a:solidFill>
                      <a:srgbClr val="00B0F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真实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的无偏估计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有</m:t>
                    </m:r>
                    <m:r>
                      <m:rPr>
                        <m:nor/>
                      </m:rPr>
                      <a: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偏估计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时序差分目标具有比累计奖励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更低的方差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累计奖励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——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取决于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多步随机动作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多步状态转移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多步奖励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时序差分目标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——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取决于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单步随机动作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单步状态转移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单步奖励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209707"/>
                <a:ext cx="7818450" cy="5237138"/>
              </a:xfrm>
              <a:prstGeom prst="rect">
                <a:avLst/>
              </a:prstGeom>
              <a:blipFill>
                <a:blip r:embed="rId6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805D6309-8D02-4D72-9874-4CF4E5CE6C87}"/>
              </a:ext>
            </a:extLst>
          </p:cNvPr>
          <p:cNvSpPr/>
          <p:nvPr/>
        </p:nvSpPr>
        <p:spPr>
          <a:xfrm rot="5400000">
            <a:off x="3861014" y="2546118"/>
            <a:ext cx="143773" cy="82590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28480-2780-4509-9DFE-C3A21D63EDDB}"/>
              </a:ext>
            </a:extLst>
          </p:cNvPr>
          <p:cNvSpPr txBox="1"/>
          <p:nvPr/>
        </p:nvSpPr>
        <p:spPr>
          <a:xfrm>
            <a:off x="3491953" y="3095401"/>
            <a:ext cx="11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当前估计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4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蒙特卡洛（</a:t>
            </a:r>
            <a:r>
              <a:rPr lang="en-US" altLang="zh-CN" dirty="0"/>
              <a:t>MC</a:t>
            </a:r>
            <a:r>
              <a:rPr lang="zh-CN" altLang="en-US" dirty="0"/>
              <a:t>）和时序差分（</a:t>
            </a:r>
            <a:r>
              <a:rPr lang="en-US" altLang="zh-CN" dirty="0"/>
              <a:t>TD</a:t>
            </a:r>
            <a:r>
              <a:rPr lang="zh-CN" altLang="en-US" dirty="0"/>
              <a:t>）的优缺点（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5B38259-0A6A-4BAA-BA7E-2BC782776C99}"/>
              </a:ext>
            </a:extLst>
          </p:cNvPr>
          <p:cNvSpPr txBox="1">
            <a:spLocks/>
          </p:cNvSpPr>
          <p:nvPr/>
        </p:nvSpPr>
        <p:spPr>
          <a:xfrm>
            <a:off x="513787" y="3316710"/>
            <a:ext cx="3899593" cy="2923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蒙特卡洛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具有高方差，无偏差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良好的收敛性质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使用函数近似时依然如此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对初始值不敏感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易于理解和使用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8415" y="3316710"/>
                <a:ext cx="3979313" cy="2755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dirty="0">
                    <a:solidFill>
                      <a:srgbClr val="00B0F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具有低方差，有偏差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通常比蒙特卡洛更加高效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时序差分最终收敛到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但使用函数近似并不总是如此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比蒙特卡洛对初始值更加敏感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415" y="3316710"/>
                <a:ext cx="3979313" cy="2755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4558415" y="3413593"/>
            <a:ext cx="0" cy="235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FC584C5-3816-49BA-A3DC-AE4BBB3BB655}"/>
                  </a:ext>
                </a:extLst>
              </p:cNvPr>
              <p:cNvSpPr/>
              <p:nvPr/>
            </p:nvSpPr>
            <p:spPr>
              <a:xfrm>
                <a:off x="112197" y="2179583"/>
                <a:ext cx="3796453" cy="747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           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FC584C5-3816-49BA-A3DC-AE4BBB3BB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7" y="2179583"/>
                <a:ext cx="3796453" cy="7475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6FD8DB8-6258-441F-80F2-6EF83492029D}"/>
                  </a:ext>
                </a:extLst>
              </p:cNvPr>
              <p:cNvSpPr/>
              <p:nvPr/>
            </p:nvSpPr>
            <p:spPr>
              <a:xfrm>
                <a:off x="1856851" y="2179583"/>
                <a:ext cx="7399344" cy="747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en-US" altLang="zh-CN" sz="2000" dirty="0"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6FD8DB8-6258-441F-80F2-6EF834920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51" y="2179583"/>
                <a:ext cx="7399344" cy="747512"/>
              </a:xfrm>
              <a:prstGeom prst="rect">
                <a:avLst/>
              </a:prstGeom>
              <a:blipFill>
                <a:blip r:embed="rId7"/>
                <a:stretch>
                  <a:fillRect b="-4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1569D6AF-FD1E-4D57-9013-35B57A24259A}"/>
              </a:ext>
            </a:extLst>
          </p:cNvPr>
          <p:cNvSpPr/>
          <p:nvPr/>
        </p:nvSpPr>
        <p:spPr>
          <a:xfrm>
            <a:off x="1736445" y="1366603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MC: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4246C2-BD0B-4F21-92B2-771F685F540A}"/>
              </a:ext>
            </a:extLst>
          </p:cNvPr>
          <p:cNvSpPr/>
          <p:nvPr/>
        </p:nvSpPr>
        <p:spPr>
          <a:xfrm>
            <a:off x="6125519" y="1366602"/>
            <a:ext cx="845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TD: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16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随机游走的例子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63559B55-3F58-4137-AADB-B5C2257A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4" y="1320800"/>
            <a:ext cx="7821312" cy="46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随机游走的例子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3A33610-0B9B-4215-A20F-809089F7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42" y="1124155"/>
            <a:ext cx="7524316" cy="4627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87F9E5-2CAE-40BD-B2B1-09C6F8131800}"/>
                  </a:ext>
                </a:extLst>
              </p:cNvPr>
              <p:cNvSpPr txBox="1"/>
              <p:nvPr/>
            </p:nvSpPr>
            <p:spPr>
              <a:xfrm>
                <a:off x="4894275" y="1563328"/>
                <a:ext cx="3746090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87F9E5-2CAE-40BD-B2B1-09C6F813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275" y="1563328"/>
                <a:ext cx="3746090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63EF7-A55D-467A-B441-332AEA7C8533}"/>
                  </a:ext>
                </a:extLst>
              </p:cNvPr>
              <p:cNvSpPr txBox="1"/>
              <p:nvPr/>
            </p:nvSpPr>
            <p:spPr>
              <a:xfrm>
                <a:off x="1536560" y="5751155"/>
                <a:ext cx="592612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63EF7-A55D-467A-B441-332AEA7C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0" y="5751155"/>
                <a:ext cx="5926124" cy="439736"/>
              </a:xfrm>
              <a:prstGeom prst="rect">
                <a:avLst/>
              </a:prstGeom>
              <a:blipFill>
                <a:blip r:embed="rId7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7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蒙特卡洛反向传播（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Backup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B0523E0B-41D0-48B6-AD49-E970564C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88" y="2408362"/>
            <a:ext cx="6362024" cy="3451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0CC900-C393-4A67-A86C-CB3DE3BE8389}"/>
                  </a:ext>
                </a:extLst>
              </p:cNvPr>
              <p:cNvSpPr txBox="1"/>
              <p:nvPr/>
            </p:nvSpPr>
            <p:spPr>
              <a:xfrm>
                <a:off x="2698955" y="1498663"/>
                <a:ext cx="3746090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0CC900-C393-4A67-A86C-CB3DE3BE8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55" y="1498663"/>
                <a:ext cx="3746090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8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时序差分反向传播（</a:t>
            </a:r>
            <a:r>
              <a:rPr lang="en-US" altLang="zh-CN" dirty="0"/>
              <a:t>Backup</a:t>
            </a:r>
            <a:r>
              <a:rPr lang="zh-CN" altLang="en-US" dirty="0"/>
              <a:t>）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F5EE22B5-6E3A-4698-BDCB-C9B46313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02" y="2408335"/>
            <a:ext cx="6470196" cy="3656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F2EEA1-867C-40CE-9CE5-F6B89C5AA691}"/>
                  </a:ext>
                </a:extLst>
              </p:cNvPr>
              <p:cNvSpPr txBox="1"/>
              <p:nvPr/>
            </p:nvSpPr>
            <p:spPr>
              <a:xfrm>
                <a:off x="1608938" y="1507064"/>
                <a:ext cx="592612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F2EEA1-867C-40CE-9CE5-F6B89C5A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938" y="1507064"/>
                <a:ext cx="5926124" cy="439736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28" y="405304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无模型的强化学习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3115"/>
            <a:ext cx="588515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7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动态规划反向传播（</a:t>
            </a:r>
            <a:r>
              <a:rPr lang="en-US" altLang="zh-CN" dirty="0"/>
              <a:t>Backup</a:t>
            </a:r>
            <a:r>
              <a:rPr lang="zh-CN" altLang="en-US" dirty="0"/>
              <a:t>）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F2EEA1-867C-40CE-9CE5-F6B89C5AA691}"/>
                  </a:ext>
                </a:extLst>
              </p:cNvPr>
              <p:cNvSpPr txBox="1"/>
              <p:nvPr/>
            </p:nvSpPr>
            <p:spPr>
              <a:xfrm>
                <a:off x="1608938" y="1507064"/>
                <a:ext cx="5926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F2EEA1-867C-40CE-9CE5-F6B89C5A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938" y="1507064"/>
                <a:ext cx="5926124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4">
            <a:extLst>
              <a:ext uri="{FF2B5EF4-FFF2-40B4-BE49-F238E27FC236}">
                <a16:creationId xmlns:a16="http://schemas.microsoft.com/office/drawing/2014/main" id="{0E71F265-37D2-4743-A325-9DBEF209B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667" y="2293290"/>
            <a:ext cx="6434343" cy="37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多步时序查分学习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209707"/>
                <a:ext cx="7593594" cy="523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B0F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对于有时间约束的情况，我们可以跳过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步预测的部分，直接进入模型无关的控制</a:t>
                </a:r>
                <a:endParaRPr lang="en-US" altLang="zh-CN" dirty="0">
                  <a:solidFill>
                    <a:srgbClr val="00B0F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步累计奖励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𝛾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+…+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步时序差分学习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209707"/>
                <a:ext cx="7593594" cy="5237138"/>
              </a:xfrm>
              <a:prstGeom prst="rect">
                <a:avLst/>
              </a:prstGeom>
              <a:blipFill>
                <a:blip r:embed="rId5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3">
            <a:extLst>
              <a:ext uri="{FF2B5EF4-FFF2-40B4-BE49-F238E27FC236}">
                <a16:creationId xmlns:a16="http://schemas.microsoft.com/office/drawing/2014/main" id="{51F0355D-CD6B-4712-98A7-F18C4EF22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220" y="4773809"/>
            <a:ext cx="6194937" cy="17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总览强化学习值函数估计多种方法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014577-F29D-461B-8D58-40F274E8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33" y="1137563"/>
            <a:ext cx="6199994" cy="5447198"/>
          </a:xfrm>
          <a:prstGeom prst="rect">
            <a:avLst/>
          </a:prstGeom>
        </p:spPr>
      </p:pic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820B417D-8528-4000-956E-C24C15F2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477032"/>
            <a:ext cx="5362898" cy="206381"/>
          </a:xfrm>
        </p:spPr>
        <p:txBody>
          <a:bodyPr/>
          <a:lstStyle/>
          <a:p>
            <a:r>
              <a:rPr lang="en-US" dirty="0"/>
              <a:t>Slide credit: David Silver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2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C4EC72-3878-46DC-B271-F2147413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B0A317-CA6F-4D3A-87F9-A0CB5C40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值函数估计总结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15A53-D28B-4149-8676-420D29BF58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2444" y="1273629"/>
            <a:ext cx="8137922" cy="486364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无模型的强化学习在黑盒环境下使用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要优化智能体策略，首要任务则是精准、高效地估计状态或者</a:t>
            </a:r>
            <a:r>
              <a:rPr lang="en-US" altLang="zh-CN" sz="2000" dirty="0"/>
              <a:t>(</a:t>
            </a:r>
            <a:r>
              <a:rPr lang="zh-CN" altLang="en-US" sz="2000" dirty="0"/>
              <a:t>状态、动作</a:t>
            </a:r>
            <a:r>
              <a:rPr lang="en-US" altLang="zh-CN" sz="2000" dirty="0"/>
              <a:t>)</a:t>
            </a:r>
            <a:r>
              <a:rPr lang="zh-CN" altLang="en-US" sz="2000" dirty="0"/>
              <a:t>的价值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在黑盒环境下，值函数的估计方法主要包括蒙特卡洛方法和时序差分法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蒙特卡洛方法通过采样到底的方式直接估计价值函数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时序差分学习通过下一步的价值估计来更新当前一步的价值估计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/>
              <a:t>实际使用中，时序差分方法更加常见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3722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8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无模型的强化学习（</a:t>
            </a:r>
            <a:r>
              <a:rPr lang="en-US" altLang="zh-CN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Model-free RL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7" y="1209707"/>
                <a:ext cx="7958627" cy="523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在现实问题中，通常没有明确地给出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状态转移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奖励函数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例如，我们仅能观察到部分片段（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episodes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Episode 1: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1</m:t>
                            </m:r>
                          </m:e>
                        </m:d>
                      </m:sup>
                    </m:sSubSup>
                    <m:limUpp>
                      <m:limUp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(1)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(1)</m:t>
                        </m:r>
                      </m:sup>
                    </m:sSubSup>
                    <m:limUpp>
                      <m:limUp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(1)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(1)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(1)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…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𝑇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(1)</m:t>
                        </m:r>
                      </m:sup>
                    </m:sSubSup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Episode 2: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</m:e>
                        </m:d>
                      </m:sup>
                    </m:sSubSup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sup>
                    </m:sSubSup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模型无关的强化学习直接从经验中学习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值（</a:t>
                </a: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value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策略（</a:t>
                </a: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policy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，而无需构建马尔可夫决策过程模型（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关键步骤：（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1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）估计值函数；（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2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）优化策略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7" y="1209707"/>
                <a:ext cx="7958627" cy="5237138"/>
              </a:xfrm>
              <a:prstGeom prst="rect">
                <a:avLst/>
              </a:prstGeom>
              <a:blipFill>
                <a:blip r:embed="rId5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4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值函数估计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209707"/>
                <a:ext cx="7846442" cy="56482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在基于模型的强化学习（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）中，值函数能够通过动态规划计算获得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𝛾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在模型无关的强化学习中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我们无法直接获得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</m:oMath>
                </a14:m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但是，我们拥有一系列可以用来估计值函数的经验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12000"/>
                  </a:lnSpc>
                  <a:buNone/>
                </a:pP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Episode 1: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1</m:t>
                            </m:r>
                          </m:e>
                        </m:d>
                      </m:sup>
                    </m:sSubSup>
                    <m:limUpp>
                      <m:limUp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(1)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(1)</m:t>
                        </m:r>
                      </m:sup>
                    </m:sSubSup>
                    <m:limUpp>
                      <m:limUp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(1)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(1)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(1)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…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𝑇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(1)</m:t>
                        </m:r>
                      </m:sup>
                    </m:sSubSup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12000"/>
                  </a:lnSpc>
                  <a:buNone/>
                </a:pP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Episode 2: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</m:e>
                        </m:d>
                      </m:sup>
                    </m:sSubSup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sup>
                    </m:sSubSup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Upp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)</m:t>
                            </m:r>
                          </m:sup>
                        </m:sSubSup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209707"/>
                <a:ext cx="7846442" cy="5648294"/>
              </a:xfrm>
              <a:prstGeom prst="rect">
                <a:avLst/>
              </a:prstGeom>
              <a:blipFill>
                <a:blip r:embed="rId5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8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3755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蒙特卡洛方法</a:t>
            </a:r>
            <a:endParaRPr lang="en-US" altLang="zh-CN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E607DC-5ED4-45E6-BA10-468B24426A16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6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蒙特卡洛方法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209707"/>
                <a:ext cx="7593594" cy="523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蒙特卡洛方法（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Monte-Carlo methods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是一类广泛的计算算法。生活中处处都是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MC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方法。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依赖于重复随机抽样来获得数值结果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例如，计算圆的面积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Circle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Surface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Square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Surface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points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circle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points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total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209707"/>
                <a:ext cx="7593594" cy="5237138"/>
              </a:xfrm>
              <a:prstGeom prst="rect">
                <a:avLst/>
              </a:prstGeom>
              <a:blipFill>
                <a:blip r:embed="rId5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8">
            <a:extLst>
              <a:ext uri="{FF2B5EF4-FFF2-40B4-BE49-F238E27FC236}">
                <a16:creationId xmlns:a16="http://schemas.microsoft.com/office/drawing/2014/main" id="{6325B5BE-E7EC-40ED-96B2-91BCE0ACF8E3}"/>
              </a:ext>
            </a:extLst>
          </p:cNvPr>
          <p:cNvGrpSpPr/>
          <p:nvPr/>
        </p:nvGrpSpPr>
        <p:grpSpPr>
          <a:xfrm>
            <a:off x="1251050" y="3311194"/>
            <a:ext cx="6641900" cy="2103133"/>
            <a:chOff x="793587" y="3491592"/>
            <a:chExt cx="6641900" cy="2103133"/>
          </a:xfrm>
        </p:grpSpPr>
        <p:pic>
          <p:nvPicPr>
            <p:cNvPr id="6" name="Picture 2" descr="https://62e528761d0685343e1c-f3d1b99a743ffa4142d9d7f1978d9686.ssl.cf2.rackcdn.com/files/114488/width237/image-20160309-13717-1c27vzw.png">
              <a:extLst>
                <a:ext uri="{FF2B5EF4-FFF2-40B4-BE49-F238E27FC236}">
                  <a16:creationId xmlns:a16="http://schemas.microsoft.com/office/drawing/2014/main" id="{C03A8B62-BD43-46F0-915E-8293C9C62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3587" y="3548742"/>
              <a:ext cx="1988834" cy="1988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paulbourke.net/geometry/circlesphere/diagram1.gif">
              <a:extLst>
                <a:ext uri="{FF2B5EF4-FFF2-40B4-BE49-F238E27FC236}">
                  <a16:creationId xmlns:a16="http://schemas.microsoft.com/office/drawing/2014/main" id="{43ED0B86-C12F-43B6-A3A0-FEF359FCC3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976"/>
            <a:stretch/>
          </p:blipFill>
          <p:spPr bwMode="auto">
            <a:xfrm flipH="1">
              <a:off x="2984522" y="3491592"/>
              <a:ext cx="2161947" cy="210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3.bp.blogspot.com/-rgY-GVwlweE/UXS9kFAy_sI/AAAAAAAAA04/95SUkNbHIDI/s640/Capture2.GIF">
              <a:extLst>
                <a:ext uri="{FF2B5EF4-FFF2-40B4-BE49-F238E27FC236}">
                  <a16:creationId xmlns:a16="http://schemas.microsoft.com/office/drawing/2014/main" id="{BE38D06E-48BD-4179-BB92-E0ACB0BEE7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9" t="26346" r="7914" b="10951"/>
            <a:stretch/>
          </p:blipFill>
          <p:spPr bwMode="auto">
            <a:xfrm flipH="1">
              <a:off x="5348570" y="3496620"/>
              <a:ext cx="2086917" cy="205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280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蒙特卡洛方法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209707"/>
                <a:ext cx="7593594" cy="523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围棋对弈：估计当前状态下的胜率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Win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Rate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win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simulation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cases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started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from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simulation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cases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started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from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total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5B38259-0A6A-4BAA-BA7E-2BC7827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209707"/>
                <a:ext cx="7593594" cy="5237138"/>
              </a:xfrm>
              <a:prstGeom prst="rect">
                <a:avLst/>
              </a:prstGeom>
              <a:blipFill>
                <a:blip r:embed="rId5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D7B188CF-91B6-4EC1-BD34-A841CEBCD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385" y="1856753"/>
            <a:ext cx="3313155" cy="3321908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8DC3521-D2F4-43AC-B38B-9D9C36CBA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668" y="1771538"/>
            <a:ext cx="2454562" cy="33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56219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蒙特卡洛价值预测</a:t>
            </a:r>
            <a:endParaRPr lang="en-US" altLang="zh-CN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D4BF0-FD08-446A-A298-0CF98A8D32A8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8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3751</TotalTime>
  <Words>1778</Words>
  <Application>Microsoft Office PowerPoint</Application>
  <PresentationFormat>全屏显示(4:3)</PresentationFormat>
  <Paragraphs>308</Paragraphs>
  <Slides>34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Alibaba PuHuiTi</vt:lpstr>
      <vt:lpstr>阿里巴巴普惠体 B</vt:lpstr>
      <vt:lpstr>阿里巴巴普惠体 R</vt:lpstr>
      <vt:lpstr>Microsoft YaHei</vt:lpstr>
      <vt:lpstr>Arial</vt:lpstr>
      <vt:lpstr>Calibri</vt:lpstr>
      <vt:lpstr>Cambria Math</vt:lpstr>
      <vt:lpstr>Wingdings</vt:lpstr>
      <vt:lpstr>主题5</vt:lpstr>
      <vt:lpstr>2_主题5</vt:lpstr>
      <vt:lpstr>think-cell Slide</vt:lpstr>
      <vt:lpstr>PowerPoint 演示文稿</vt:lpstr>
      <vt:lpstr>课程大纲</vt:lpstr>
      <vt:lpstr>PowerPoint 演示文稿</vt:lpstr>
      <vt:lpstr>无模型的强化学习（Model-free RL）</vt:lpstr>
      <vt:lpstr>值函数估计</vt:lpstr>
      <vt:lpstr>PowerPoint 演示文稿</vt:lpstr>
      <vt:lpstr>蒙特卡洛方法</vt:lpstr>
      <vt:lpstr>蒙特卡洛方法</vt:lpstr>
      <vt:lpstr>PowerPoint 演示文稿</vt:lpstr>
      <vt:lpstr>蒙特卡洛价值估计</vt:lpstr>
      <vt:lpstr>蒙特卡洛价值估计</vt:lpstr>
      <vt:lpstr>增量蒙特卡洛更新</vt:lpstr>
      <vt:lpstr>蒙特卡洛值估计</vt:lpstr>
      <vt:lpstr>PowerPoint 演示文稿</vt:lpstr>
      <vt:lpstr>重要性采样</vt:lpstr>
      <vt:lpstr>使用重要性采样的离线策略蒙特卡洛</vt:lpstr>
      <vt:lpstr>使用重要性采样的离线策略蒙特卡洛</vt:lpstr>
      <vt:lpstr>使用重要性采样的离线策略时序差分</vt:lpstr>
      <vt:lpstr>PowerPoint 演示文稿</vt:lpstr>
      <vt:lpstr>时序差分学习（Temporal Difference Learning）</vt:lpstr>
      <vt:lpstr>蒙特卡洛 vs. 时序差分（MC vs. TD)</vt:lpstr>
      <vt:lpstr>驾车回家的例子（MC vs. TD)</vt:lpstr>
      <vt:lpstr>蒙特卡洛（MC）和时序差分（TD）的优缺点</vt:lpstr>
      <vt:lpstr>偏差（Bias）/方差（Variance）的权衡</vt:lpstr>
      <vt:lpstr>蒙特卡洛（MC）和时序差分（TD）的优缺点（2）</vt:lpstr>
      <vt:lpstr>随机游走的例子</vt:lpstr>
      <vt:lpstr>随机游走的例子</vt:lpstr>
      <vt:lpstr>蒙特卡洛反向传播（Backup）</vt:lpstr>
      <vt:lpstr>时序差分反向传播（Backup）</vt:lpstr>
      <vt:lpstr>动态规划反向传播（Backup）</vt:lpstr>
      <vt:lpstr>多步时序查分学习</vt:lpstr>
      <vt:lpstr>总览强化学习值函数估计多种方法</vt:lpstr>
      <vt:lpstr>值函数估计总结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3-值函数估计</dc:title>
  <dc:creator>Weinan Zhang</dc:creator>
  <cp:lastModifiedBy>Zhang Weinan</cp:lastModifiedBy>
  <cp:revision>197</cp:revision>
  <cp:lastPrinted>2019-07-12T11:51:00Z</cp:lastPrinted>
  <dcterms:created xsi:type="dcterms:W3CDTF">2019-04-27T16:00:00Z</dcterms:created>
  <dcterms:modified xsi:type="dcterms:W3CDTF">2022-05-16T08:55:41Z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2052-10.1.0.7698</vt:lpwstr>
  </property>
</Properties>
</file>