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7" r:id="rId2"/>
  </p:sldMasterIdLst>
  <p:notesMasterIdLst>
    <p:notesMasterId r:id="rId58"/>
  </p:notesMasterIdLst>
  <p:handoutMasterIdLst>
    <p:handoutMasterId r:id="rId59"/>
  </p:handoutMasterIdLst>
  <p:sldIdLst>
    <p:sldId id="409" r:id="rId3"/>
    <p:sldId id="461" r:id="rId4"/>
    <p:sldId id="456" r:id="rId5"/>
    <p:sldId id="432" r:id="rId6"/>
    <p:sldId id="457" r:id="rId7"/>
    <p:sldId id="435" r:id="rId8"/>
    <p:sldId id="436" r:id="rId9"/>
    <p:sldId id="437" r:id="rId10"/>
    <p:sldId id="438" r:id="rId11"/>
    <p:sldId id="439" r:id="rId12"/>
    <p:sldId id="298" r:id="rId13"/>
    <p:sldId id="304" r:id="rId14"/>
    <p:sldId id="440" r:id="rId15"/>
    <p:sldId id="441" r:id="rId16"/>
    <p:sldId id="442" r:id="rId17"/>
    <p:sldId id="443" r:id="rId18"/>
    <p:sldId id="444" r:id="rId19"/>
    <p:sldId id="407" r:id="rId20"/>
    <p:sldId id="445" r:id="rId21"/>
    <p:sldId id="453" r:id="rId22"/>
    <p:sldId id="449" r:id="rId23"/>
    <p:sldId id="455" r:id="rId24"/>
    <p:sldId id="448" r:id="rId25"/>
    <p:sldId id="296" r:id="rId26"/>
    <p:sldId id="451" r:id="rId27"/>
    <p:sldId id="299" r:id="rId28"/>
    <p:sldId id="326" r:id="rId29"/>
    <p:sldId id="327" r:id="rId30"/>
    <p:sldId id="452" r:id="rId31"/>
    <p:sldId id="305" r:id="rId32"/>
    <p:sldId id="306" r:id="rId33"/>
    <p:sldId id="328" r:id="rId34"/>
    <p:sldId id="329" r:id="rId35"/>
    <p:sldId id="330" r:id="rId36"/>
    <p:sldId id="308" r:id="rId37"/>
    <p:sldId id="331" r:id="rId38"/>
    <p:sldId id="332" r:id="rId39"/>
    <p:sldId id="333" r:id="rId40"/>
    <p:sldId id="334" r:id="rId41"/>
    <p:sldId id="335" r:id="rId42"/>
    <p:sldId id="309" r:id="rId43"/>
    <p:sldId id="312" r:id="rId44"/>
    <p:sldId id="314" r:id="rId45"/>
    <p:sldId id="315" r:id="rId46"/>
    <p:sldId id="310" r:id="rId47"/>
    <p:sldId id="316" r:id="rId48"/>
    <p:sldId id="325" r:id="rId49"/>
    <p:sldId id="317" r:id="rId50"/>
    <p:sldId id="318" r:id="rId51"/>
    <p:sldId id="311" r:id="rId52"/>
    <p:sldId id="319" r:id="rId53"/>
    <p:sldId id="320" r:id="rId54"/>
    <p:sldId id="321" r:id="rId55"/>
    <p:sldId id="352" r:id="rId56"/>
    <p:sldId id="301"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40">
          <p15:clr>
            <a:srgbClr val="A4A3A4"/>
          </p15:clr>
        </p15:guide>
        <p15:guide id="2" orient="horz" pos="640">
          <p15:clr>
            <a:srgbClr val="A4A3A4"/>
          </p15:clr>
        </p15:guide>
        <p15:guide id="3" orient="horz" pos="712">
          <p15:clr>
            <a:srgbClr val="A4A3A4"/>
          </p15:clr>
        </p15:guide>
        <p15:guide id="4" orient="horz" pos="3928">
          <p15:clr>
            <a:srgbClr val="A4A3A4"/>
          </p15:clr>
        </p15:guide>
        <p15:guide id="5" orient="horz" pos="38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ABE3"/>
    <a:srgbClr val="E24E0C"/>
    <a:srgbClr val="A20000"/>
    <a:srgbClr val="A40000"/>
    <a:srgbClr val="9E0000"/>
    <a:srgbClr val="C7450B"/>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05" autoAdjust="0"/>
  </p:normalViewPr>
  <p:slideViewPr>
    <p:cSldViewPr snapToGrid="0">
      <p:cViewPr varScale="1">
        <p:scale>
          <a:sx n="159" d="100"/>
          <a:sy n="159" d="100"/>
        </p:scale>
        <p:origin x="4386" y="132"/>
      </p:cViewPr>
      <p:guideLst>
        <p:guide pos="5440"/>
        <p:guide orient="horz" pos="640"/>
        <p:guide orient="horz" pos="712"/>
        <p:guide orient="horz" pos="3928"/>
        <p:guide orient="horz" pos="386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阿里巴巴普惠体 R" panose="00020600040101010101" pitchFamily="18" charset="-122"/>
              <a:ea typeface="阿里巴巴普惠体 R"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latin typeface="阿里巴巴普惠体 R" panose="00020600040101010101" pitchFamily="18" charset="-122"/>
                <a:ea typeface="阿里巴巴普惠体 R" panose="00020600040101010101" pitchFamily="18" charset="-122"/>
              </a:rPr>
              <a:t>2022/5/16</a:t>
            </a:fld>
            <a:endParaRPr lang="zh-CN" altLang="en-US" dirty="0">
              <a:latin typeface="阿里巴巴普惠体 R" panose="00020600040101010101" pitchFamily="18" charset="-122"/>
              <a:ea typeface="阿里巴巴普惠体 R"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阿里巴巴普惠体 R" panose="00020600040101010101" pitchFamily="18" charset="-122"/>
              <a:ea typeface="阿里巴巴普惠体 R"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latin typeface="阿里巴巴普惠体 R" panose="00020600040101010101" pitchFamily="18" charset="-122"/>
                <a:ea typeface="阿里巴巴普惠体 R" panose="00020600040101010101" pitchFamily="18" charset="-122"/>
              </a:rPr>
              <a:t>‹#›</a:t>
            </a:fld>
            <a:endParaRPr lang="zh-CN" altLang="en-US" dirty="0">
              <a:latin typeface="阿里巴巴普惠体 R" panose="00020600040101010101" pitchFamily="18" charset="-122"/>
              <a:ea typeface="阿里巴巴普惠体 R" panose="00020600040101010101" pitchFamily="18"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defRPr>
            </a:lvl1pPr>
          </a:lstStyle>
          <a:p>
            <a:fld id="{E86D8963-CFCD-4740-AF60-049850373CDF}" type="datetimeFigureOut">
              <a:rPr lang="zh-CN" altLang="en-US" smtClean="0"/>
              <a:t>2022/5/16</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defRPr>
            </a:lvl1pPr>
          </a:lstStyle>
          <a:p>
            <a:fld id="{E9E6FDB6-6D2B-46C1-9FA1-D82906A37C3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mn-ea"/>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mn-ea"/>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mn-ea"/>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mn-ea"/>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dirty="0"/>
          </a:p>
        </p:txBody>
      </p:sp>
    </p:spTree>
    <p:extLst>
      <p:ext uri="{BB962C8B-B14F-4D97-AF65-F5344CB8AC3E}">
        <p14:creationId xmlns:p14="http://schemas.microsoft.com/office/powerpoint/2010/main" val="201562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12</a:t>
            </a:fld>
            <a:endParaRPr lang="zh-CN" altLang="en-US" dirty="0"/>
          </a:p>
        </p:txBody>
      </p:sp>
    </p:spTree>
    <p:extLst>
      <p:ext uri="{BB962C8B-B14F-4D97-AF65-F5344CB8AC3E}">
        <p14:creationId xmlns:p14="http://schemas.microsoft.com/office/powerpoint/2010/main" val="1471304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13</a:t>
            </a:fld>
            <a:endParaRPr lang="zh-CN" altLang="en-US" dirty="0"/>
          </a:p>
        </p:txBody>
      </p:sp>
    </p:spTree>
    <p:extLst>
      <p:ext uri="{BB962C8B-B14F-4D97-AF65-F5344CB8AC3E}">
        <p14:creationId xmlns:p14="http://schemas.microsoft.com/office/powerpoint/2010/main" val="295534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14</a:t>
            </a:fld>
            <a:endParaRPr lang="zh-CN" altLang="en-US" dirty="0"/>
          </a:p>
        </p:txBody>
      </p:sp>
    </p:spTree>
    <p:extLst>
      <p:ext uri="{BB962C8B-B14F-4D97-AF65-F5344CB8AC3E}">
        <p14:creationId xmlns:p14="http://schemas.microsoft.com/office/powerpoint/2010/main" val="183192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15</a:t>
            </a:fld>
            <a:endParaRPr lang="zh-CN" altLang="en-US" dirty="0"/>
          </a:p>
        </p:txBody>
      </p:sp>
    </p:spTree>
    <p:extLst>
      <p:ext uri="{BB962C8B-B14F-4D97-AF65-F5344CB8AC3E}">
        <p14:creationId xmlns:p14="http://schemas.microsoft.com/office/powerpoint/2010/main" val="292594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Comments</a:t>
            </a:r>
            <a:r>
              <a:rPr lang="zh-CN" altLang="en-US"/>
              <a:t>：</a:t>
            </a:r>
            <a:r>
              <a:rPr lang="en-US" altLang="zh-CN"/>
              <a:t>1</a:t>
            </a:r>
            <a:r>
              <a:rPr lang="zh-CN" altLang="en-US"/>
              <a:t>）解释什么是</a:t>
            </a:r>
            <a:r>
              <a:rPr lang="en-US" altLang="zh-CN">
                <a:latin typeface="阿里巴巴普惠体 R" panose="00020600040101010101" pitchFamily="18" charset="-122"/>
                <a:ea typeface="阿里巴巴普惠体 R" panose="00020600040101010101" pitchFamily="18" charset="-122"/>
                <a:cs typeface="阿里巴巴普惠体 R" panose="00020600040101010101" pitchFamily="18" charset="-122"/>
              </a:rPr>
              <a:t>ε-</a:t>
            </a: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贪心策略</a:t>
            </a:r>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16</a:t>
            </a:fld>
            <a:endParaRPr lang="zh-CN" altLang="en-US" dirty="0"/>
          </a:p>
        </p:txBody>
      </p:sp>
    </p:spTree>
    <p:extLst>
      <p:ext uri="{BB962C8B-B14F-4D97-AF65-F5344CB8AC3E}">
        <p14:creationId xmlns:p14="http://schemas.microsoft.com/office/powerpoint/2010/main" val="2507441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17</a:t>
            </a:fld>
            <a:endParaRPr lang="zh-CN" altLang="en-US" dirty="0"/>
          </a:p>
        </p:txBody>
      </p:sp>
    </p:spTree>
    <p:extLst>
      <p:ext uri="{BB962C8B-B14F-4D97-AF65-F5344CB8AC3E}">
        <p14:creationId xmlns:p14="http://schemas.microsoft.com/office/powerpoint/2010/main" val="277904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这样可以解答之前的问题，我认为。</a:t>
            </a:r>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18</a:t>
            </a:fld>
            <a:endParaRPr lang="zh-CN" altLang="en-US" dirty="0"/>
          </a:p>
        </p:txBody>
      </p:sp>
    </p:spTree>
    <p:extLst>
      <p:ext uri="{BB962C8B-B14F-4D97-AF65-F5344CB8AC3E}">
        <p14:creationId xmlns:p14="http://schemas.microsoft.com/office/powerpoint/2010/main" val="4046887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此处需要扩展</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20</a:t>
            </a:fld>
            <a:endParaRPr lang="zh-CN" altLang="en-US" dirty="0"/>
          </a:p>
        </p:txBody>
      </p:sp>
    </p:spTree>
    <p:extLst>
      <p:ext uri="{BB962C8B-B14F-4D97-AF65-F5344CB8AC3E}">
        <p14:creationId xmlns:p14="http://schemas.microsoft.com/office/powerpoint/2010/main" val="245267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23</a:t>
            </a:fld>
            <a:endParaRPr lang="zh-CN" altLang="en-US" dirty="0"/>
          </a:p>
        </p:txBody>
      </p:sp>
    </p:spTree>
    <p:extLst>
      <p:ext uri="{BB962C8B-B14F-4D97-AF65-F5344CB8AC3E}">
        <p14:creationId xmlns:p14="http://schemas.microsoft.com/office/powerpoint/2010/main" val="51639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24</a:t>
            </a:fld>
            <a:endParaRPr lang="zh-CN" altLang="en-US" dirty="0"/>
          </a:p>
        </p:txBody>
      </p:sp>
    </p:spTree>
    <p:extLst>
      <p:ext uri="{BB962C8B-B14F-4D97-AF65-F5344CB8AC3E}">
        <p14:creationId xmlns:p14="http://schemas.microsoft.com/office/powerpoint/2010/main" val="255556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a:t>
            </a:fld>
            <a:endParaRPr lang="zh-CN" altLang="en-US" dirty="0"/>
          </a:p>
        </p:txBody>
      </p:sp>
    </p:spTree>
    <p:extLst>
      <p:ext uri="{BB962C8B-B14F-4D97-AF65-F5344CB8AC3E}">
        <p14:creationId xmlns:p14="http://schemas.microsoft.com/office/powerpoint/2010/main" val="1005304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27</a:t>
            </a:fld>
            <a:endParaRPr lang="zh-CN" altLang="en-US" dirty="0"/>
          </a:p>
        </p:txBody>
      </p:sp>
    </p:spTree>
    <p:extLst>
      <p:ext uri="{BB962C8B-B14F-4D97-AF65-F5344CB8AC3E}">
        <p14:creationId xmlns:p14="http://schemas.microsoft.com/office/powerpoint/2010/main" val="374877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28</a:t>
            </a:fld>
            <a:endParaRPr lang="zh-CN" altLang="en-US" dirty="0"/>
          </a:p>
        </p:txBody>
      </p:sp>
    </p:spTree>
    <p:extLst>
      <p:ext uri="{BB962C8B-B14F-4D97-AF65-F5344CB8AC3E}">
        <p14:creationId xmlns:p14="http://schemas.microsoft.com/office/powerpoint/2010/main" val="395418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err="1"/>
              <a:t>G_t</a:t>
            </a:r>
            <a:r>
              <a:rPr lang="zh-CN" altLang="en-US" dirty="0"/>
              <a:t>是</a:t>
            </a:r>
            <a:r>
              <a:rPr lang="en-US" altLang="zh-CN" dirty="0"/>
              <a:t>MC</a:t>
            </a:r>
            <a:r>
              <a:rPr lang="zh-CN" altLang="en-US" dirty="0"/>
              <a:t>搜索的时的真实积累</a:t>
            </a:r>
            <a:r>
              <a:rPr lang="en-US" altLang="zh-CN" dirty="0"/>
              <a:t>reward</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29</a:t>
            </a:fld>
            <a:endParaRPr lang="zh-CN" altLang="en-US" dirty="0"/>
          </a:p>
        </p:txBody>
      </p:sp>
    </p:spTree>
    <p:extLst>
      <p:ext uri="{BB962C8B-B14F-4D97-AF65-F5344CB8AC3E}">
        <p14:creationId xmlns:p14="http://schemas.microsoft.com/office/powerpoint/2010/main" val="3096318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32</a:t>
            </a:fld>
            <a:endParaRPr lang="zh-CN" altLang="en-US" dirty="0"/>
          </a:p>
        </p:txBody>
      </p:sp>
    </p:spTree>
    <p:extLst>
      <p:ext uri="{BB962C8B-B14F-4D97-AF65-F5344CB8AC3E}">
        <p14:creationId xmlns:p14="http://schemas.microsoft.com/office/powerpoint/2010/main" val="226283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33</a:t>
            </a:fld>
            <a:endParaRPr lang="zh-CN" altLang="en-US" dirty="0"/>
          </a:p>
        </p:txBody>
      </p:sp>
    </p:spTree>
    <p:extLst>
      <p:ext uri="{BB962C8B-B14F-4D97-AF65-F5344CB8AC3E}">
        <p14:creationId xmlns:p14="http://schemas.microsoft.com/office/powerpoint/2010/main" val="3143975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34</a:t>
            </a:fld>
            <a:endParaRPr lang="zh-CN" altLang="en-US" dirty="0"/>
          </a:p>
        </p:txBody>
      </p:sp>
    </p:spTree>
    <p:extLst>
      <p:ext uri="{BB962C8B-B14F-4D97-AF65-F5344CB8AC3E}">
        <p14:creationId xmlns:p14="http://schemas.microsoft.com/office/powerpoint/2010/main" val="2794013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36</a:t>
            </a:fld>
            <a:endParaRPr lang="zh-CN" altLang="en-US" dirty="0"/>
          </a:p>
        </p:txBody>
      </p:sp>
    </p:spTree>
    <p:extLst>
      <p:ext uri="{BB962C8B-B14F-4D97-AF65-F5344CB8AC3E}">
        <p14:creationId xmlns:p14="http://schemas.microsoft.com/office/powerpoint/2010/main" val="189622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37</a:t>
            </a:fld>
            <a:endParaRPr lang="zh-CN" altLang="en-US" dirty="0"/>
          </a:p>
        </p:txBody>
      </p:sp>
    </p:spTree>
    <p:extLst>
      <p:ext uri="{BB962C8B-B14F-4D97-AF65-F5344CB8AC3E}">
        <p14:creationId xmlns:p14="http://schemas.microsoft.com/office/powerpoint/2010/main" val="2920680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38</a:t>
            </a:fld>
            <a:endParaRPr lang="zh-CN" altLang="en-US" dirty="0"/>
          </a:p>
        </p:txBody>
      </p:sp>
    </p:spTree>
    <p:extLst>
      <p:ext uri="{BB962C8B-B14F-4D97-AF65-F5344CB8AC3E}">
        <p14:creationId xmlns:p14="http://schemas.microsoft.com/office/powerpoint/2010/main" val="2132708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39</a:t>
            </a:fld>
            <a:endParaRPr lang="zh-CN" altLang="en-US" dirty="0"/>
          </a:p>
        </p:txBody>
      </p:sp>
    </p:spTree>
    <p:extLst>
      <p:ext uri="{BB962C8B-B14F-4D97-AF65-F5344CB8AC3E}">
        <p14:creationId xmlns:p14="http://schemas.microsoft.com/office/powerpoint/2010/main" val="267486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4</a:t>
            </a:fld>
            <a:endParaRPr lang="zh-CN" altLang="en-US" dirty="0"/>
          </a:p>
        </p:txBody>
      </p:sp>
    </p:spTree>
    <p:extLst>
      <p:ext uri="{BB962C8B-B14F-4D97-AF65-F5344CB8AC3E}">
        <p14:creationId xmlns:p14="http://schemas.microsoft.com/office/powerpoint/2010/main" val="2555561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40</a:t>
            </a:fld>
            <a:endParaRPr lang="zh-CN" altLang="en-US" dirty="0"/>
          </a:p>
        </p:txBody>
      </p:sp>
    </p:spTree>
    <p:extLst>
      <p:ext uri="{BB962C8B-B14F-4D97-AF65-F5344CB8AC3E}">
        <p14:creationId xmlns:p14="http://schemas.microsoft.com/office/powerpoint/2010/main" val="1131508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制作感谢页（伯禹</a:t>
            </a:r>
            <a:r>
              <a:rPr kumimoji="1" lang="en-US" altLang="zh-CN" dirty="0"/>
              <a:t>logo+</a:t>
            </a:r>
            <a:r>
              <a:rPr kumimoji="1" lang="zh-CN" altLang="en-US" dirty="0"/>
              <a:t>打造</a:t>
            </a:r>
            <a:r>
              <a:rPr kumimoji="1" lang="en-US" altLang="zh-CN" dirty="0"/>
              <a:t>AI</a:t>
            </a:r>
            <a:r>
              <a:rPr kumimoji="1" lang="zh-CN" altLang="en-US" dirty="0"/>
              <a:t>领域的黄埔军校）</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55</a:t>
            </a:fld>
            <a:endParaRPr lang="zh-CN" altLang="en-US" dirty="0"/>
          </a:p>
        </p:txBody>
      </p:sp>
    </p:spTree>
    <p:extLst>
      <p:ext uri="{BB962C8B-B14F-4D97-AF65-F5344CB8AC3E}">
        <p14:creationId xmlns:p14="http://schemas.microsoft.com/office/powerpoint/2010/main" val="326778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5</a:t>
            </a:fld>
            <a:endParaRPr lang="zh-CN" altLang="en-US" dirty="0"/>
          </a:p>
        </p:txBody>
      </p:sp>
    </p:spTree>
    <p:extLst>
      <p:ext uri="{BB962C8B-B14F-4D97-AF65-F5344CB8AC3E}">
        <p14:creationId xmlns:p14="http://schemas.microsoft.com/office/powerpoint/2010/main" val="183192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6</a:t>
            </a:fld>
            <a:endParaRPr lang="zh-CN" altLang="en-US" dirty="0"/>
          </a:p>
        </p:txBody>
      </p:sp>
    </p:spTree>
    <p:extLst>
      <p:ext uri="{BB962C8B-B14F-4D97-AF65-F5344CB8AC3E}">
        <p14:creationId xmlns:p14="http://schemas.microsoft.com/office/powerpoint/2010/main" val="168742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7</a:t>
            </a:fld>
            <a:endParaRPr lang="zh-CN" altLang="en-US" dirty="0"/>
          </a:p>
        </p:txBody>
      </p:sp>
    </p:spTree>
    <p:extLst>
      <p:ext uri="{BB962C8B-B14F-4D97-AF65-F5344CB8AC3E}">
        <p14:creationId xmlns:p14="http://schemas.microsoft.com/office/powerpoint/2010/main" val="292594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8</a:t>
            </a:fld>
            <a:endParaRPr lang="zh-CN" altLang="en-US" dirty="0"/>
          </a:p>
        </p:txBody>
      </p:sp>
    </p:spTree>
    <p:extLst>
      <p:ext uri="{BB962C8B-B14F-4D97-AF65-F5344CB8AC3E}">
        <p14:creationId xmlns:p14="http://schemas.microsoft.com/office/powerpoint/2010/main" val="250744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pPr/>
              <a:t>9</a:t>
            </a:fld>
            <a:endParaRPr lang="zh-CN" altLang="en-US" dirty="0"/>
          </a:p>
        </p:txBody>
      </p:sp>
    </p:spTree>
    <p:extLst>
      <p:ext uri="{BB962C8B-B14F-4D97-AF65-F5344CB8AC3E}">
        <p14:creationId xmlns:p14="http://schemas.microsoft.com/office/powerpoint/2010/main" val="187663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10</a:t>
            </a:fld>
            <a:endParaRPr lang="zh-CN" altLang="en-US" dirty="0"/>
          </a:p>
        </p:txBody>
      </p:sp>
    </p:spTree>
    <p:extLst>
      <p:ext uri="{BB962C8B-B14F-4D97-AF65-F5344CB8AC3E}">
        <p14:creationId xmlns:p14="http://schemas.microsoft.com/office/powerpoint/2010/main" val="255556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1900543" y="3863753"/>
            <a:ext cx="292569" cy="148948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8" name="矩形 7"/>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1B7DC22E-9164-4696-9168-EDBA700053FC}" type="datetime1">
              <a:rPr lang="zh-CN" altLang="en-US" smtClean="0"/>
              <a:t>2022/5/16</a:t>
            </a:fld>
            <a:endParaRPr lang="zh-CN" altLang="en-US"/>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pPr/>
              <a:t>‹#›</a:t>
            </a:fld>
            <a:endParaRPr lang="zh-CN" altLang="en-US" dirty="0"/>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94464" y="11939"/>
            <a:ext cx="7870345" cy="1028699"/>
          </a:xfrm>
        </p:spPr>
        <p:txBody>
          <a:bodyPr>
            <a:normAutofit/>
          </a:bodyPr>
          <a:lstStyle>
            <a:lvl1pPr>
              <a:defRPr sz="28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r>
              <a:rPr lang="en-US" altLang="zh-CN" dirty="0" err="1"/>
              <a:t>ElitesAI</a:t>
            </a:r>
            <a:r>
              <a:rPr lang="en-US" altLang="zh-CN" dirty="0"/>
              <a:t> Title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0"/>
            <a:ext cx="8137922" cy="5006975"/>
          </a:xfrm>
        </p:spPr>
        <p:txBody>
          <a:bodyPr>
            <a:normAutofit/>
          </a:bodyPr>
          <a:lstStyle>
            <a:lvl1pPr>
              <a:defRPr sz="18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a:defRPr sz="16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a:defRPr sz="14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vl4pPr>
              <a:defRPr sz="105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4pPr>
            <a:lvl5pPr>
              <a:defRPr sz="105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矩形 6">
            <a:extLst>
              <a:ext uri="{FF2B5EF4-FFF2-40B4-BE49-F238E27FC236}">
                <a16:creationId xmlns:a16="http://schemas.microsoft.com/office/drawing/2014/main" id="{506D5035-281B-48A3-AAEF-370C250ED6CB}"/>
              </a:ext>
            </a:extLst>
          </p:cNvPr>
          <p:cNvSpPr/>
          <p:nvPr userDrawn="1"/>
        </p:nvSpPr>
        <p:spPr>
          <a:xfrm>
            <a:off x="502443" y="573024"/>
            <a:ext cx="155925" cy="37795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9" name="Footer Placeholder 3">
            <a:extLst>
              <a:ext uri="{FF2B5EF4-FFF2-40B4-BE49-F238E27FC236}">
                <a16:creationId xmlns:a16="http://schemas.microsoft.com/office/drawing/2014/main" id="{E26BE868-DEDB-446D-8061-DA06019DFDEE}"/>
              </a:ext>
            </a:extLst>
          </p:cNvPr>
          <p:cNvSpPr>
            <a:spLocks noGrp="1"/>
          </p:cNvSpPr>
          <p:nvPr>
            <p:ph type="ftr" sz="quarter" idx="11"/>
          </p:nvPr>
        </p:nvSpPr>
        <p:spPr>
          <a:xfrm>
            <a:off x="502443" y="6240464"/>
            <a:ext cx="3105151" cy="206381"/>
          </a:xfrm>
        </p:spPr>
        <p:txBody>
          <a:bodyPr/>
          <a:lstStyle>
            <a:lvl1pPr>
              <a:defRPr sz="1000" b="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zh-CN" altLang="en-US" dirty="0"/>
              <a:t>此处请输出出处和引用</a:t>
            </a:r>
          </a:p>
        </p:txBody>
      </p:sp>
    </p:spTree>
    <p:extLst>
      <p:ext uri="{BB962C8B-B14F-4D97-AF65-F5344CB8AC3E}">
        <p14:creationId xmlns:p14="http://schemas.microsoft.com/office/powerpoint/2010/main" val="102775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D9354B24-CB5B-412F-B128-4628C90E8BC1}" type="datetime1">
              <a:rPr lang="zh-CN" altLang="en-US" smtClean="0"/>
              <a:t>2022/5/16</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lvl1pPr>
              <a:defRPr sz="1000" b="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zh-CN" altLang="en-US" dirty="0"/>
              <a:t>此处请输出出处和引用</a:t>
            </a:r>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pPr/>
              <a:t>‹#›</a:t>
            </a:fld>
            <a:endParaRPr lang="zh-CN" altLang="en-US" dirty="0"/>
          </a:p>
        </p:txBody>
      </p:sp>
      <p:sp>
        <p:nvSpPr>
          <p:cNvPr id="6" name="标题 5">
            <a:extLst>
              <a:ext uri="{FF2B5EF4-FFF2-40B4-BE49-F238E27FC236}">
                <a16:creationId xmlns:a16="http://schemas.microsoft.com/office/drawing/2014/main" id="{E10A5ED6-BA28-4AB3-9FFA-AD4263DD4B16}"/>
              </a:ext>
            </a:extLst>
          </p:cNvPr>
          <p:cNvSpPr>
            <a:spLocks noGrp="1"/>
          </p:cNvSpPr>
          <p:nvPr>
            <p:ph type="title" hasCustomPrompt="1"/>
          </p:nvPr>
        </p:nvSpPr>
        <p:spPr>
          <a:xfrm>
            <a:off x="502444" y="2"/>
            <a:ext cx="8137922" cy="1028699"/>
          </a:xfrm>
        </p:spPr>
        <p:txBody>
          <a:bodyPr>
            <a:normAutofit/>
          </a:bodyPr>
          <a:lstStyle>
            <a:lvl1pPr>
              <a:defRPr sz="28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r>
              <a:rPr lang="en-US" altLang="zh-CN" dirty="0"/>
              <a:t>  </a:t>
            </a:r>
            <a:r>
              <a:rPr lang="en-US" altLang="zh-CN" dirty="0" err="1"/>
              <a:t>ElitesAI</a:t>
            </a:r>
            <a:r>
              <a:rPr lang="en-US" altLang="zh-CN" dirty="0"/>
              <a:t> Title</a:t>
            </a:r>
            <a:endParaRPr lang="zh-CN" altLang="en-US" dirty="0"/>
          </a:p>
        </p:txBody>
      </p:sp>
      <p:sp>
        <p:nvSpPr>
          <p:cNvPr id="7" name="矩形 6">
            <a:extLst>
              <a:ext uri="{FF2B5EF4-FFF2-40B4-BE49-F238E27FC236}">
                <a16:creationId xmlns:a16="http://schemas.microsoft.com/office/drawing/2014/main" id="{4CB87EDC-97F7-4F50-A29C-7C7880825747}"/>
              </a:ext>
            </a:extLst>
          </p:cNvPr>
          <p:cNvSpPr/>
          <p:nvPr userDrawn="1"/>
        </p:nvSpPr>
        <p:spPr>
          <a:xfrm>
            <a:off x="502443" y="573024"/>
            <a:ext cx="155925" cy="37795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Tree>
    <p:extLst>
      <p:ext uri="{BB962C8B-B14F-4D97-AF65-F5344CB8AC3E}">
        <p14:creationId xmlns:p14="http://schemas.microsoft.com/office/powerpoint/2010/main" val="113123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8" name="矩形 7"/>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5" name="椭圆 4"/>
          <p:cNvSpPr/>
          <p:nvPr userDrawn="1"/>
        </p:nvSpPr>
        <p:spPr>
          <a:xfrm>
            <a:off x="-1525233" y="558078"/>
            <a:ext cx="5606064" cy="5606064"/>
          </a:xfrm>
          <a:prstGeom prst="ellipse">
            <a:avLst/>
          </a:prstGeom>
          <a:solidFill>
            <a:srgbClr val="33A9F8">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040067" y="1043244"/>
            <a:ext cx="4635731" cy="4635731"/>
          </a:xfrm>
          <a:prstGeom prst="ellipse">
            <a:avLst/>
          </a:prstGeom>
          <a:solidFill>
            <a:srgbClr val="33A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Placeholder 2"/>
          <p:cNvSpPr>
            <a:spLocks noGrp="1"/>
          </p:cNvSpPr>
          <p:nvPr>
            <p:ph type="body" idx="1" hasCustomPrompt="1"/>
          </p:nvPr>
        </p:nvSpPr>
        <p:spPr>
          <a:xfrm>
            <a:off x="5313221" y="2050783"/>
            <a:ext cx="3179425" cy="328473"/>
          </a:xfrm>
        </p:spPr>
        <p:txBody>
          <a:bodyPr anchor="ctr" anchorCtr="0">
            <a:noAutofit/>
          </a:bodyPr>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1" name="Text Placeholder 2"/>
          <p:cNvSpPr>
            <a:spLocks noGrp="1"/>
          </p:cNvSpPr>
          <p:nvPr>
            <p:ph type="body" idx="12" hasCustomPrompt="1"/>
          </p:nvPr>
        </p:nvSpPr>
        <p:spPr>
          <a:xfrm>
            <a:off x="4428196" y="2002626"/>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01</a:t>
            </a:r>
            <a:endParaRPr lang="zh-CN" altLang="en-US" dirty="0"/>
          </a:p>
        </p:txBody>
      </p:sp>
      <p:sp>
        <p:nvSpPr>
          <p:cNvPr id="12" name="Text Placeholder 2"/>
          <p:cNvSpPr>
            <a:spLocks noGrp="1"/>
          </p:cNvSpPr>
          <p:nvPr>
            <p:ph type="body" idx="13" hasCustomPrompt="1"/>
          </p:nvPr>
        </p:nvSpPr>
        <p:spPr>
          <a:xfrm>
            <a:off x="5313221" y="2820980"/>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4" name="Text Placeholder 2"/>
          <p:cNvSpPr>
            <a:spLocks noGrp="1"/>
          </p:cNvSpPr>
          <p:nvPr>
            <p:ph type="body" idx="14" hasCustomPrompt="1"/>
          </p:nvPr>
        </p:nvSpPr>
        <p:spPr>
          <a:xfrm>
            <a:off x="4428196" y="2781327"/>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02</a:t>
            </a:r>
            <a:endParaRPr lang="zh-CN" altLang="en-US" dirty="0"/>
          </a:p>
        </p:txBody>
      </p:sp>
      <p:sp>
        <p:nvSpPr>
          <p:cNvPr id="15" name="Text Placeholder 2"/>
          <p:cNvSpPr>
            <a:spLocks noGrp="1"/>
          </p:cNvSpPr>
          <p:nvPr>
            <p:ph type="body" idx="15" hasCustomPrompt="1"/>
          </p:nvPr>
        </p:nvSpPr>
        <p:spPr>
          <a:xfrm>
            <a:off x="5313221" y="3599681"/>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6" name="Text Placeholder 2"/>
          <p:cNvSpPr>
            <a:spLocks noGrp="1"/>
          </p:cNvSpPr>
          <p:nvPr>
            <p:ph type="body" idx="16" hasCustomPrompt="1"/>
          </p:nvPr>
        </p:nvSpPr>
        <p:spPr>
          <a:xfrm>
            <a:off x="4428196" y="3560028"/>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03</a:t>
            </a:r>
            <a:endParaRPr lang="zh-CN" altLang="en-US" dirty="0"/>
          </a:p>
        </p:txBody>
      </p:sp>
      <p:sp>
        <p:nvSpPr>
          <p:cNvPr id="17" name="Text Placeholder 2"/>
          <p:cNvSpPr>
            <a:spLocks noGrp="1"/>
          </p:cNvSpPr>
          <p:nvPr>
            <p:ph type="body" idx="17" hasCustomPrompt="1"/>
          </p:nvPr>
        </p:nvSpPr>
        <p:spPr>
          <a:xfrm>
            <a:off x="5313221" y="4378382"/>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8" name="Text Placeholder 2"/>
          <p:cNvSpPr>
            <a:spLocks noGrp="1"/>
          </p:cNvSpPr>
          <p:nvPr>
            <p:ph type="body" idx="18" hasCustomPrompt="1"/>
          </p:nvPr>
        </p:nvSpPr>
        <p:spPr>
          <a:xfrm>
            <a:off x="4428196" y="4338729"/>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04</a:t>
            </a:r>
            <a:endParaRPr lang="zh-CN" altLang="en-US" dirty="0"/>
          </a:p>
        </p:txBody>
      </p:sp>
      <p:sp>
        <p:nvSpPr>
          <p:cNvPr id="19" name="文本框 18"/>
          <p:cNvSpPr txBox="1"/>
          <p:nvPr userDrawn="1"/>
        </p:nvSpPr>
        <p:spPr>
          <a:xfrm>
            <a:off x="514576" y="2471256"/>
            <a:ext cx="1586073" cy="1292662"/>
          </a:xfrm>
          <a:prstGeom prst="rect">
            <a:avLst/>
          </a:prstGeom>
          <a:noFill/>
        </p:spPr>
        <p:txBody>
          <a:bodyPr wrap="square" rtlCol="0">
            <a:spAutoFit/>
          </a:bodyPr>
          <a:lstStyle/>
          <a:p>
            <a:r>
              <a:rPr kumimoji="1" lang="zh-CN" altLang="en-US" sz="5400" b="1" i="0" dirty="0">
                <a:solidFill>
                  <a:schemeClr val="bg1"/>
                </a:solidFill>
                <a:latin typeface="Alibaba PuHuiTi" pitchFamily="18" charset="-122"/>
                <a:ea typeface="Alibaba PuHuiTi" pitchFamily="18" charset="-122"/>
                <a:cs typeface="Alibaba PuHuiTi" pitchFamily="18" charset="-122"/>
              </a:rPr>
              <a:t>目录</a:t>
            </a:r>
            <a:endParaRPr kumimoji="1" lang="en-US" altLang="zh-CN" sz="5400" b="1" i="0" dirty="0">
              <a:solidFill>
                <a:schemeClr val="bg1"/>
              </a:solidFill>
              <a:latin typeface="Alibaba PuHuiTi" pitchFamily="18" charset="-122"/>
              <a:ea typeface="Alibaba PuHuiTi" pitchFamily="18" charset="-122"/>
              <a:cs typeface="Alibaba PuHuiTi" pitchFamily="18" charset="-122"/>
            </a:endParaRPr>
          </a:p>
          <a:p>
            <a:r>
              <a:rPr kumimoji="1" lang="zh-CN" altLang="en-US" sz="2400" b="1" i="0" dirty="0">
                <a:solidFill>
                  <a:schemeClr val="bg1"/>
                </a:solidFill>
                <a:latin typeface="Alibaba PuHuiTi" pitchFamily="18" charset="-122"/>
                <a:ea typeface="Alibaba PuHuiTi" pitchFamily="18" charset="-122"/>
                <a:cs typeface="Alibaba PuHuiTi" pitchFamily="18" charset="-122"/>
              </a:rPr>
              <a:t> </a:t>
            </a:r>
            <a:r>
              <a:rPr kumimoji="1" lang="en-US" altLang="zh-CN" sz="2400" b="1" i="0" dirty="0">
                <a:solidFill>
                  <a:schemeClr val="bg1"/>
                </a:solidFill>
                <a:latin typeface="Alibaba PuHuiTi" pitchFamily="18" charset="-122"/>
                <a:ea typeface="Alibaba PuHuiTi" pitchFamily="18" charset="-122"/>
                <a:cs typeface="Alibaba PuHuiTi" pitchFamily="18" charset="-122"/>
              </a:rPr>
              <a:t>Contents</a:t>
            </a:r>
            <a:endParaRPr kumimoji="1" lang="zh-CN" altLang="en-US" sz="2400" b="1" i="0" dirty="0">
              <a:solidFill>
                <a:schemeClr val="bg1"/>
              </a:solidFill>
              <a:latin typeface="Alibaba PuHuiTi" pitchFamily="18" charset="-122"/>
              <a:ea typeface="Alibaba PuHuiTi" pitchFamily="18" charset="-122"/>
              <a:cs typeface="Alibaba PuHuiTi" pitchFamily="18" charset="-122"/>
            </a:endParaRPr>
          </a:p>
        </p:txBody>
      </p:sp>
      <p:sp>
        <p:nvSpPr>
          <p:cNvPr id="21" name="Slide Number Placeholder 4"/>
          <p:cNvSpPr>
            <a:spLocks noGrp="1"/>
          </p:cNvSpPr>
          <p:nvPr>
            <p:ph type="sldNum" sz="quarter" idx="19"/>
          </p:nvPr>
        </p:nvSpPr>
        <p:spPr>
          <a:xfrm>
            <a:off x="6457949" y="6240464"/>
            <a:ext cx="2182416" cy="206381"/>
          </a:xfrm>
        </p:spPr>
        <p:txBody>
          <a:bodyPr/>
          <a:lstStyle>
            <a:lvl1pPr>
              <a:defRPr sz="1000" b="1">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矩形 7"/>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13" name="椭圆 12"/>
          <p:cNvSpPr/>
          <p:nvPr userDrawn="1"/>
        </p:nvSpPr>
        <p:spPr>
          <a:xfrm>
            <a:off x="2059916" y="1068397"/>
            <a:ext cx="4616441" cy="4616441"/>
          </a:xfrm>
          <a:prstGeom prst="ellipse">
            <a:avLst/>
          </a:prstGeom>
          <a:solidFill>
            <a:srgbClr val="33A9F8">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441307" y="1467919"/>
            <a:ext cx="3817398" cy="3817398"/>
          </a:xfrm>
          <a:prstGeom prst="ellipse">
            <a:avLst/>
          </a:prstGeom>
          <a:solidFill>
            <a:srgbClr val="33A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p:cNvSpPr>
            <a:spLocks noGrp="1"/>
          </p:cNvSpPr>
          <p:nvPr>
            <p:ph type="ctrTitle" hasCustomPrompt="1"/>
          </p:nvPr>
        </p:nvSpPr>
        <p:spPr>
          <a:xfrm>
            <a:off x="2059916" y="2818892"/>
            <a:ext cx="4627179" cy="1220215"/>
          </a:xfrm>
        </p:spPr>
        <p:txBody>
          <a:bodyPr anchor="ctr" anchorCtr="0">
            <a:normAutofit/>
          </a:bodyPr>
          <a:lstStyle>
            <a:lvl1pPr algn="ctr">
              <a:defRPr sz="4800" b="1">
                <a:solidFill>
                  <a:schemeClr val="bg1"/>
                </a:solidFill>
                <a:latin typeface="阿里巴巴普惠体 B" panose="00020600040101010101" pitchFamily="18" charset="-122"/>
                <a:ea typeface="阿里巴巴普惠体 B" panose="00020600040101010101" pitchFamily="18" charset="-122"/>
              </a:defRPr>
            </a:lvl1pPr>
          </a:lstStyle>
          <a:p>
            <a:r>
              <a:rPr lang="zh-CN" altLang="en-US" dirty="0"/>
              <a:t>大标题</a:t>
            </a:r>
            <a:endParaRPr lang="en-US" dirty="0"/>
          </a:p>
        </p:txBody>
      </p:sp>
      <p:sp>
        <p:nvSpPr>
          <p:cNvPr id="16" name="Subtitle 2"/>
          <p:cNvSpPr>
            <a:spLocks noGrp="1"/>
          </p:cNvSpPr>
          <p:nvPr>
            <p:ph type="subTitle" idx="1" hasCustomPrompt="1"/>
          </p:nvPr>
        </p:nvSpPr>
        <p:spPr>
          <a:xfrm>
            <a:off x="2943788" y="1993474"/>
            <a:ext cx="2812436" cy="825418"/>
          </a:xfrm>
        </p:spPr>
        <p:txBody>
          <a:bodyPr anchor="ctr" anchorCtr="0">
            <a:noAutofit/>
          </a:bodyPr>
          <a:lstStyle>
            <a:lvl1pPr marL="0" indent="0" algn="ctr">
              <a:buNone/>
              <a:defRPr sz="4800" b="1">
                <a:solidFill>
                  <a:schemeClr val="bg1"/>
                </a:solidFill>
                <a:latin typeface="阿里巴巴普惠体 B" panose="00020600040101010101" pitchFamily="18" charset="-122"/>
                <a:ea typeface="阿里巴巴普惠体 B"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01</a:t>
            </a:r>
            <a:endParaRPr lang="zh-CN" altLang="en-US" dirty="0"/>
          </a:p>
        </p:txBody>
      </p:sp>
      <p:sp>
        <p:nvSpPr>
          <p:cNvPr id="18" name="Slide Number Placeholder 4"/>
          <p:cNvSpPr>
            <a:spLocks noGrp="1"/>
          </p:cNvSpPr>
          <p:nvPr>
            <p:ph type="sldNum" sz="quarter" idx="12"/>
          </p:nvPr>
        </p:nvSpPr>
        <p:spPr>
          <a:xfrm>
            <a:off x="6457949" y="6240464"/>
            <a:ext cx="2182416" cy="206381"/>
          </a:xfrm>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B7DC22E-9164-4696-9168-EDBA700053FC}" type="datetime1">
              <a:rPr lang="zh-CN" altLang="en-US" smtClean="0"/>
              <a:t>2022/5/16</a:t>
            </a:fld>
            <a:endParaRPr lang="zh-CN" altLang="en-US"/>
          </a:p>
        </p:txBody>
      </p:sp>
      <p:sp>
        <p:nvSpPr>
          <p:cNvPr id="5" name="灯片编号占位符 4"/>
          <p:cNvSpPr>
            <a:spLocks noGrp="1"/>
          </p:cNvSpPr>
          <p:nvPr>
            <p:ph type="sldNum" sz="quarter" idx="12"/>
          </p:nvPr>
        </p:nvSpPr>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
        <p:nvSpPr>
          <p:cNvPr id="6" name="标题 5"/>
          <p:cNvSpPr>
            <a:spLocks noGrp="1"/>
          </p:cNvSpPr>
          <p:nvPr>
            <p:ph type="title" hasCustomPrompt="1"/>
          </p:nvPr>
        </p:nvSpPr>
        <p:spPr>
          <a:xfrm>
            <a:off x="694464" y="11939"/>
            <a:ext cx="7870345" cy="1028699"/>
          </a:xfrm>
        </p:spPr>
        <p:txBody>
          <a:bodyPr>
            <a:normAutofit/>
          </a:bodyPr>
          <a:lstStyle>
            <a:lvl1pPr>
              <a:defRPr sz="28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r>
              <a:rPr lang="en-US" altLang="zh-CN" dirty="0" err="1"/>
              <a:t>ElitesAI</a:t>
            </a:r>
            <a:r>
              <a:rPr lang="en-US" altLang="zh-CN" dirty="0"/>
              <a:t> Title</a:t>
            </a:r>
            <a:endParaRPr lang="zh-CN" altLang="en-US" dirty="0"/>
          </a:p>
        </p:txBody>
      </p:sp>
      <p:sp>
        <p:nvSpPr>
          <p:cNvPr id="8" name="内容占位符 7"/>
          <p:cNvSpPr>
            <a:spLocks noGrp="1"/>
          </p:cNvSpPr>
          <p:nvPr>
            <p:ph sz="quarter" idx="13"/>
          </p:nvPr>
        </p:nvSpPr>
        <p:spPr>
          <a:xfrm>
            <a:off x="502444" y="1130300"/>
            <a:ext cx="8137922" cy="5006975"/>
          </a:xfrm>
        </p:spPr>
        <p:txBody>
          <a:bodyPr>
            <a:normAutofit/>
          </a:bodyPr>
          <a:lstStyle>
            <a:lvl1pPr>
              <a:defRPr sz="18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a:defRPr sz="16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a:defRPr sz="14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vl4pPr>
              <a:defRPr sz="105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4pPr>
            <a:lvl5pPr>
              <a:defRPr sz="105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矩形 6"/>
          <p:cNvSpPr/>
          <p:nvPr userDrawn="1"/>
        </p:nvSpPr>
        <p:spPr>
          <a:xfrm>
            <a:off x="502443" y="573024"/>
            <a:ext cx="155925" cy="37795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9" name="Footer Placeholder 3"/>
          <p:cNvSpPr>
            <a:spLocks noGrp="1"/>
          </p:cNvSpPr>
          <p:nvPr>
            <p:ph type="ftr" sz="quarter" idx="11"/>
          </p:nvPr>
        </p:nvSpPr>
        <p:spPr>
          <a:xfrm>
            <a:off x="502443" y="6240464"/>
            <a:ext cx="3105151" cy="206381"/>
          </a:xfrm>
        </p:spPr>
        <p:txBody>
          <a:bodyPr/>
          <a:lstStyle>
            <a:lvl1pPr>
              <a:defRPr sz="1000" b="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zh-CN" altLang="en-US" dirty="0"/>
              <a:t>此处请输出出处和引用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354B24-CB5B-412F-B128-4628C90E8BC1}" type="datetime1">
              <a:rPr lang="zh-CN" altLang="en-US" smtClean="0"/>
              <a:t>2022/5/16</a:t>
            </a:fld>
            <a:endParaRPr lang="zh-CN" altLang="en-US" dirty="0"/>
          </a:p>
        </p:txBody>
      </p:sp>
      <p:sp>
        <p:nvSpPr>
          <p:cNvPr id="4" name="Footer Placeholder 3"/>
          <p:cNvSpPr>
            <a:spLocks noGrp="1"/>
          </p:cNvSpPr>
          <p:nvPr>
            <p:ph type="ftr" sz="quarter" idx="11"/>
          </p:nvPr>
        </p:nvSpPr>
        <p:spPr/>
        <p:txBody>
          <a:bodyPr/>
          <a:lstStyle>
            <a:lvl1pPr>
              <a:defRPr sz="1000" b="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zh-CN" altLang="en-US" dirty="0"/>
              <a:t>此处请输出出处和引用</a:t>
            </a:r>
          </a:p>
        </p:txBody>
      </p:sp>
      <p:sp>
        <p:nvSpPr>
          <p:cNvPr id="5" name="Slide Number Placeholder 4"/>
          <p:cNvSpPr>
            <a:spLocks noGrp="1"/>
          </p:cNvSpPr>
          <p:nvPr>
            <p:ph type="sldNum" sz="quarter" idx="12"/>
          </p:nvPr>
        </p:nvSpPr>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
        <p:nvSpPr>
          <p:cNvPr id="6" name="标题 5"/>
          <p:cNvSpPr>
            <a:spLocks noGrp="1"/>
          </p:cNvSpPr>
          <p:nvPr>
            <p:ph type="title" hasCustomPrompt="1"/>
          </p:nvPr>
        </p:nvSpPr>
        <p:spPr>
          <a:xfrm>
            <a:off x="502444" y="2"/>
            <a:ext cx="8137922" cy="1028699"/>
          </a:xfrm>
        </p:spPr>
        <p:txBody>
          <a:bodyPr>
            <a:normAutofit/>
          </a:bodyPr>
          <a:lstStyle>
            <a:lvl1pPr>
              <a:defRPr sz="28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r>
              <a:rPr lang="en-US" altLang="zh-CN" dirty="0"/>
              <a:t>  </a:t>
            </a:r>
            <a:r>
              <a:rPr lang="en-US" altLang="zh-CN" dirty="0" err="1"/>
              <a:t>ElitesAI</a:t>
            </a:r>
            <a:r>
              <a:rPr lang="en-US" altLang="zh-CN" dirty="0"/>
              <a:t> Title</a:t>
            </a:r>
            <a:endParaRPr lang="zh-CN" altLang="en-US" dirty="0"/>
          </a:p>
        </p:txBody>
      </p:sp>
      <p:sp>
        <p:nvSpPr>
          <p:cNvPr id="7" name="矩形 6"/>
          <p:cNvSpPr/>
          <p:nvPr userDrawn="1"/>
        </p:nvSpPr>
        <p:spPr>
          <a:xfrm>
            <a:off x="502443" y="573024"/>
            <a:ext cx="155925" cy="37795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文本框 5"/>
          <p:cNvSpPr txBox="1"/>
          <p:nvPr userDrawn="1"/>
        </p:nvSpPr>
        <p:spPr>
          <a:xfrm>
            <a:off x="2983768" y="2782669"/>
            <a:ext cx="3339445" cy="646331"/>
          </a:xfrm>
          <a:prstGeom prst="rect">
            <a:avLst/>
          </a:prstGeom>
          <a:noFill/>
        </p:spPr>
        <p:txBody>
          <a:bodyPr wrap="square" rtlCol="0">
            <a:spAutoFit/>
          </a:bodyPr>
          <a:lstStyle/>
          <a:p>
            <a:pPr algn="ctr"/>
            <a:r>
              <a:rPr lang="en-US" altLang="zh-CN" sz="3600" b="1" dirty="0">
                <a:solidFill>
                  <a:srgbClr val="00B0F0"/>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THANK YOU</a:t>
            </a:r>
            <a:endParaRPr lang="zh-CN" altLang="en-US" sz="3600" b="1" dirty="0">
              <a:solidFill>
                <a:srgbClr val="00B0F0"/>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 name="矩形 1"/>
          <p:cNvSpPr/>
          <p:nvPr userDrawn="1"/>
        </p:nvSpPr>
        <p:spPr>
          <a:xfrm>
            <a:off x="186431" y="896645"/>
            <a:ext cx="8708994" cy="355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CA9E9A2-5D3E-4A6D-98CA-FAD6AF8F5F4B}"/>
              </a:ext>
            </a:extLst>
          </p:cNvPr>
          <p:cNvSpPr/>
          <p:nvPr userDrawn="1"/>
        </p:nvSpPr>
        <p:spPr>
          <a:xfrm>
            <a:off x="1900543" y="3863753"/>
            <a:ext cx="292569" cy="148948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8" name="矩形 7">
            <a:extLst>
              <a:ext uri="{FF2B5EF4-FFF2-40B4-BE49-F238E27FC236}">
                <a16:creationId xmlns:a16="http://schemas.microsoft.com/office/drawing/2014/main" id="{7F031BF2-35C7-4895-855F-57C2A3F4CC89}"/>
              </a:ext>
            </a:extLst>
          </p:cNvPr>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Tree>
    <p:extLst>
      <p:ext uri="{BB962C8B-B14F-4D97-AF65-F5344CB8AC3E}">
        <p14:creationId xmlns:p14="http://schemas.microsoft.com/office/powerpoint/2010/main" val="302920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F031BF2-35C7-4895-855F-57C2A3F4CC89}"/>
              </a:ext>
            </a:extLst>
          </p:cNvPr>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5" name="椭圆 4">
            <a:extLst>
              <a:ext uri="{FF2B5EF4-FFF2-40B4-BE49-F238E27FC236}">
                <a16:creationId xmlns:a16="http://schemas.microsoft.com/office/drawing/2014/main" id="{D0851EE6-6491-074F-9A62-4AE5D275B554}"/>
              </a:ext>
            </a:extLst>
          </p:cNvPr>
          <p:cNvSpPr/>
          <p:nvPr userDrawn="1"/>
        </p:nvSpPr>
        <p:spPr>
          <a:xfrm>
            <a:off x="-1525233" y="558078"/>
            <a:ext cx="5606064" cy="5606064"/>
          </a:xfrm>
          <a:prstGeom prst="ellipse">
            <a:avLst/>
          </a:prstGeom>
          <a:solidFill>
            <a:srgbClr val="33A9F8">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8FCD97E-1210-8E49-A3E6-087A08B4628B}"/>
              </a:ext>
            </a:extLst>
          </p:cNvPr>
          <p:cNvSpPr/>
          <p:nvPr userDrawn="1"/>
        </p:nvSpPr>
        <p:spPr>
          <a:xfrm>
            <a:off x="-1040067" y="1043244"/>
            <a:ext cx="4635731" cy="4635731"/>
          </a:xfrm>
          <a:prstGeom prst="ellipse">
            <a:avLst/>
          </a:prstGeom>
          <a:solidFill>
            <a:srgbClr val="33A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Placeholder 2">
            <a:extLst>
              <a:ext uri="{FF2B5EF4-FFF2-40B4-BE49-F238E27FC236}">
                <a16:creationId xmlns:a16="http://schemas.microsoft.com/office/drawing/2014/main" id="{91EBC602-977D-2E4D-936A-A720A33E5F50}"/>
              </a:ext>
            </a:extLst>
          </p:cNvPr>
          <p:cNvSpPr>
            <a:spLocks noGrp="1"/>
          </p:cNvSpPr>
          <p:nvPr>
            <p:ph type="body" idx="1" hasCustomPrompt="1"/>
          </p:nvPr>
        </p:nvSpPr>
        <p:spPr>
          <a:xfrm>
            <a:off x="5313221" y="2050783"/>
            <a:ext cx="3179425" cy="328473"/>
          </a:xfrm>
        </p:spPr>
        <p:txBody>
          <a:bodyPr anchor="ctr" anchorCtr="0">
            <a:noAutofit/>
          </a:bodyPr>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1" name="Text Placeholder 2">
            <a:extLst>
              <a:ext uri="{FF2B5EF4-FFF2-40B4-BE49-F238E27FC236}">
                <a16:creationId xmlns:a16="http://schemas.microsoft.com/office/drawing/2014/main" id="{46F59A00-FC52-814E-A4FA-34A355682DEC}"/>
              </a:ext>
            </a:extLst>
          </p:cNvPr>
          <p:cNvSpPr>
            <a:spLocks noGrp="1"/>
          </p:cNvSpPr>
          <p:nvPr>
            <p:ph type="body" idx="12" hasCustomPrompt="1"/>
          </p:nvPr>
        </p:nvSpPr>
        <p:spPr>
          <a:xfrm>
            <a:off x="4428196" y="2002626"/>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01</a:t>
            </a:r>
            <a:endParaRPr lang="zh-CN" altLang="en-US" dirty="0"/>
          </a:p>
        </p:txBody>
      </p:sp>
      <p:sp>
        <p:nvSpPr>
          <p:cNvPr id="12" name="Text Placeholder 2">
            <a:extLst>
              <a:ext uri="{FF2B5EF4-FFF2-40B4-BE49-F238E27FC236}">
                <a16:creationId xmlns:a16="http://schemas.microsoft.com/office/drawing/2014/main" id="{61F8E2B3-1AF5-E344-9FEB-7D9BBB6B1F06}"/>
              </a:ext>
            </a:extLst>
          </p:cNvPr>
          <p:cNvSpPr>
            <a:spLocks noGrp="1"/>
          </p:cNvSpPr>
          <p:nvPr>
            <p:ph type="body" idx="13" hasCustomPrompt="1"/>
          </p:nvPr>
        </p:nvSpPr>
        <p:spPr>
          <a:xfrm>
            <a:off x="5313221" y="2820980"/>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4" name="Text Placeholder 2">
            <a:extLst>
              <a:ext uri="{FF2B5EF4-FFF2-40B4-BE49-F238E27FC236}">
                <a16:creationId xmlns:a16="http://schemas.microsoft.com/office/drawing/2014/main" id="{514E4CE0-1183-7E42-9C8E-632D338645F6}"/>
              </a:ext>
            </a:extLst>
          </p:cNvPr>
          <p:cNvSpPr>
            <a:spLocks noGrp="1"/>
          </p:cNvSpPr>
          <p:nvPr>
            <p:ph type="body" idx="14" hasCustomPrompt="1"/>
          </p:nvPr>
        </p:nvSpPr>
        <p:spPr>
          <a:xfrm>
            <a:off x="4428196" y="2781327"/>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02</a:t>
            </a:r>
            <a:endParaRPr lang="zh-CN" altLang="en-US" dirty="0"/>
          </a:p>
        </p:txBody>
      </p:sp>
      <p:sp>
        <p:nvSpPr>
          <p:cNvPr id="15" name="Text Placeholder 2">
            <a:extLst>
              <a:ext uri="{FF2B5EF4-FFF2-40B4-BE49-F238E27FC236}">
                <a16:creationId xmlns:a16="http://schemas.microsoft.com/office/drawing/2014/main" id="{99537913-5FDE-4740-ACDA-21BC9AFC23D4}"/>
              </a:ext>
            </a:extLst>
          </p:cNvPr>
          <p:cNvSpPr>
            <a:spLocks noGrp="1"/>
          </p:cNvSpPr>
          <p:nvPr>
            <p:ph type="body" idx="15" hasCustomPrompt="1"/>
          </p:nvPr>
        </p:nvSpPr>
        <p:spPr>
          <a:xfrm>
            <a:off x="5313221" y="3599681"/>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6" name="Text Placeholder 2">
            <a:extLst>
              <a:ext uri="{FF2B5EF4-FFF2-40B4-BE49-F238E27FC236}">
                <a16:creationId xmlns:a16="http://schemas.microsoft.com/office/drawing/2014/main" id="{D2D1555A-987F-1743-9074-0F1426D22CFF}"/>
              </a:ext>
            </a:extLst>
          </p:cNvPr>
          <p:cNvSpPr>
            <a:spLocks noGrp="1"/>
          </p:cNvSpPr>
          <p:nvPr>
            <p:ph type="body" idx="16" hasCustomPrompt="1"/>
          </p:nvPr>
        </p:nvSpPr>
        <p:spPr>
          <a:xfrm>
            <a:off x="4428196" y="3560028"/>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03</a:t>
            </a:r>
            <a:endParaRPr lang="zh-CN" altLang="en-US" dirty="0"/>
          </a:p>
        </p:txBody>
      </p:sp>
      <p:sp>
        <p:nvSpPr>
          <p:cNvPr id="17" name="Text Placeholder 2">
            <a:extLst>
              <a:ext uri="{FF2B5EF4-FFF2-40B4-BE49-F238E27FC236}">
                <a16:creationId xmlns:a16="http://schemas.microsoft.com/office/drawing/2014/main" id="{740BCFD9-ACBE-844E-8E38-48C32DA5031A}"/>
              </a:ext>
            </a:extLst>
          </p:cNvPr>
          <p:cNvSpPr>
            <a:spLocks noGrp="1"/>
          </p:cNvSpPr>
          <p:nvPr>
            <p:ph type="body" idx="17" hasCustomPrompt="1"/>
          </p:nvPr>
        </p:nvSpPr>
        <p:spPr>
          <a:xfrm>
            <a:off x="5313221" y="4378382"/>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8" name="Text Placeholder 2">
            <a:extLst>
              <a:ext uri="{FF2B5EF4-FFF2-40B4-BE49-F238E27FC236}">
                <a16:creationId xmlns:a16="http://schemas.microsoft.com/office/drawing/2014/main" id="{4DE7C2FB-9784-AB48-823F-3E3087D8251E}"/>
              </a:ext>
            </a:extLst>
          </p:cNvPr>
          <p:cNvSpPr>
            <a:spLocks noGrp="1"/>
          </p:cNvSpPr>
          <p:nvPr>
            <p:ph type="body" idx="18" hasCustomPrompt="1"/>
          </p:nvPr>
        </p:nvSpPr>
        <p:spPr>
          <a:xfrm>
            <a:off x="4428196" y="4338729"/>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04</a:t>
            </a:r>
            <a:endParaRPr lang="zh-CN" altLang="en-US" dirty="0"/>
          </a:p>
        </p:txBody>
      </p:sp>
      <p:sp>
        <p:nvSpPr>
          <p:cNvPr id="19" name="文本框 18">
            <a:extLst>
              <a:ext uri="{FF2B5EF4-FFF2-40B4-BE49-F238E27FC236}">
                <a16:creationId xmlns:a16="http://schemas.microsoft.com/office/drawing/2014/main" id="{17A7512E-A300-6949-8394-88CC02088232}"/>
              </a:ext>
            </a:extLst>
          </p:cNvPr>
          <p:cNvSpPr txBox="1"/>
          <p:nvPr userDrawn="1"/>
        </p:nvSpPr>
        <p:spPr>
          <a:xfrm>
            <a:off x="514576" y="2471256"/>
            <a:ext cx="1586073" cy="1292662"/>
          </a:xfrm>
          <a:prstGeom prst="rect">
            <a:avLst/>
          </a:prstGeom>
          <a:noFill/>
        </p:spPr>
        <p:txBody>
          <a:bodyPr wrap="square" rtlCol="0">
            <a:spAutoFit/>
          </a:bodyPr>
          <a:lstStyle/>
          <a:p>
            <a:r>
              <a:rPr kumimoji="1" lang="zh-CN" altLang="en-US" sz="5400" b="1" i="0" dirty="0">
                <a:solidFill>
                  <a:schemeClr val="bg1"/>
                </a:solidFill>
                <a:latin typeface="Alibaba PuHuiTi" pitchFamily="18" charset="-122"/>
                <a:ea typeface="Alibaba PuHuiTi" pitchFamily="18" charset="-122"/>
                <a:cs typeface="Alibaba PuHuiTi" pitchFamily="18" charset="-122"/>
              </a:rPr>
              <a:t>目录</a:t>
            </a:r>
            <a:endParaRPr kumimoji="1" lang="en-US" altLang="zh-CN" sz="5400" b="1" i="0" dirty="0">
              <a:solidFill>
                <a:schemeClr val="bg1"/>
              </a:solidFill>
              <a:latin typeface="Alibaba PuHuiTi" pitchFamily="18" charset="-122"/>
              <a:ea typeface="Alibaba PuHuiTi" pitchFamily="18" charset="-122"/>
              <a:cs typeface="Alibaba PuHuiTi" pitchFamily="18" charset="-122"/>
            </a:endParaRPr>
          </a:p>
          <a:p>
            <a:r>
              <a:rPr kumimoji="1" lang="zh-CN" altLang="en-US" sz="2400" b="1" i="0" dirty="0">
                <a:solidFill>
                  <a:schemeClr val="bg1"/>
                </a:solidFill>
                <a:latin typeface="Alibaba PuHuiTi" pitchFamily="18" charset="-122"/>
                <a:ea typeface="Alibaba PuHuiTi" pitchFamily="18" charset="-122"/>
                <a:cs typeface="Alibaba PuHuiTi" pitchFamily="18" charset="-122"/>
              </a:rPr>
              <a:t> </a:t>
            </a:r>
            <a:r>
              <a:rPr kumimoji="1" lang="en-US" altLang="zh-CN" sz="2400" b="1" i="0" dirty="0">
                <a:solidFill>
                  <a:schemeClr val="bg1"/>
                </a:solidFill>
                <a:latin typeface="Alibaba PuHuiTi" pitchFamily="18" charset="-122"/>
                <a:ea typeface="Alibaba PuHuiTi" pitchFamily="18" charset="-122"/>
                <a:cs typeface="Alibaba PuHuiTi" pitchFamily="18" charset="-122"/>
              </a:rPr>
              <a:t>Contents</a:t>
            </a:r>
            <a:endParaRPr kumimoji="1" lang="zh-CN" altLang="en-US" sz="2400" b="1" i="0" dirty="0">
              <a:solidFill>
                <a:schemeClr val="bg1"/>
              </a:solidFill>
              <a:latin typeface="Alibaba PuHuiTi" pitchFamily="18" charset="-122"/>
              <a:ea typeface="Alibaba PuHuiTi" pitchFamily="18" charset="-122"/>
              <a:cs typeface="Alibaba PuHuiTi" pitchFamily="18" charset="-122"/>
            </a:endParaRPr>
          </a:p>
        </p:txBody>
      </p:sp>
      <p:sp>
        <p:nvSpPr>
          <p:cNvPr id="21" name="Slide Number Placeholder 4">
            <a:extLst>
              <a:ext uri="{FF2B5EF4-FFF2-40B4-BE49-F238E27FC236}">
                <a16:creationId xmlns:a16="http://schemas.microsoft.com/office/drawing/2014/main" id="{9635D535-85FB-5F46-8B39-8C156F6830C1}"/>
              </a:ext>
            </a:extLst>
          </p:cNvPr>
          <p:cNvSpPr>
            <a:spLocks noGrp="1"/>
          </p:cNvSpPr>
          <p:nvPr>
            <p:ph type="sldNum" sz="quarter" idx="19"/>
          </p:nvPr>
        </p:nvSpPr>
        <p:spPr>
          <a:xfrm>
            <a:off x="6457949" y="6240464"/>
            <a:ext cx="2182416" cy="206381"/>
          </a:xfrm>
        </p:spPr>
        <p:txBody>
          <a:bodyPr/>
          <a:lstStyle>
            <a:lvl1pPr>
              <a:defRPr sz="1000" b="1">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79627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F031BF2-35C7-4895-855F-57C2A3F4CC89}"/>
              </a:ext>
            </a:extLst>
          </p:cNvPr>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13" name="椭圆 12">
            <a:extLst>
              <a:ext uri="{FF2B5EF4-FFF2-40B4-BE49-F238E27FC236}">
                <a16:creationId xmlns:a16="http://schemas.microsoft.com/office/drawing/2014/main" id="{83BB3B47-2B46-D249-B092-A9CCE28AAB2F}"/>
              </a:ext>
            </a:extLst>
          </p:cNvPr>
          <p:cNvSpPr/>
          <p:nvPr userDrawn="1"/>
        </p:nvSpPr>
        <p:spPr>
          <a:xfrm>
            <a:off x="2059916" y="1068397"/>
            <a:ext cx="4616441" cy="4616441"/>
          </a:xfrm>
          <a:prstGeom prst="ellipse">
            <a:avLst/>
          </a:prstGeom>
          <a:solidFill>
            <a:srgbClr val="33A9F8">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F3102EB-F9B9-1143-9E23-3112F527DD90}"/>
              </a:ext>
            </a:extLst>
          </p:cNvPr>
          <p:cNvSpPr/>
          <p:nvPr userDrawn="1"/>
        </p:nvSpPr>
        <p:spPr>
          <a:xfrm>
            <a:off x="2441307" y="1467919"/>
            <a:ext cx="3817398" cy="3817398"/>
          </a:xfrm>
          <a:prstGeom prst="ellipse">
            <a:avLst/>
          </a:prstGeom>
          <a:solidFill>
            <a:srgbClr val="33A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a:extLst>
              <a:ext uri="{FF2B5EF4-FFF2-40B4-BE49-F238E27FC236}">
                <a16:creationId xmlns:a16="http://schemas.microsoft.com/office/drawing/2014/main" id="{44D84D06-D058-6E4F-822A-0988906D4DDA}"/>
              </a:ext>
            </a:extLst>
          </p:cNvPr>
          <p:cNvSpPr>
            <a:spLocks noGrp="1"/>
          </p:cNvSpPr>
          <p:nvPr>
            <p:ph type="ctrTitle" hasCustomPrompt="1"/>
          </p:nvPr>
        </p:nvSpPr>
        <p:spPr>
          <a:xfrm>
            <a:off x="2059916" y="2818892"/>
            <a:ext cx="4627179" cy="1220215"/>
          </a:xfrm>
        </p:spPr>
        <p:txBody>
          <a:bodyPr anchor="ctr" anchorCtr="0">
            <a:normAutofit/>
          </a:bodyPr>
          <a:lstStyle>
            <a:lvl1pPr algn="ctr">
              <a:defRPr sz="4800" b="1">
                <a:solidFill>
                  <a:schemeClr val="bg1"/>
                </a:solidFill>
                <a:latin typeface="阿里巴巴普惠体 B" panose="00020600040101010101" pitchFamily="18" charset="-122"/>
                <a:ea typeface="阿里巴巴普惠体 B" panose="00020600040101010101" pitchFamily="18" charset="-122"/>
              </a:defRPr>
            </a:lvl1pPr>
          </a:lstStyle>
          <a:p>
            <a:r>
              <a:rPr lang="zh-CN" altLang="en-US" dirty="0"/>
              <a:t>大标题</a:t>
            </a:r>
            <a:endParaRPr lang="en-US" dirty="0"/>
          </a:p>
        </p:txBody>
      </p:sp>
      <p:sp>
        <p:nvSpPr>
          <p:cNvPr id="16" name="Subtitle 2">
            <a:extLst>
              <a:ext uri="{FF2B5EF4-FFF2-40B4-BE49-F238E27FC236}">
                <a16:creationId xmlns:a16="http://schemas.microsoft.com/office/drawing/2014/main" id="{E61A469E-ED3F-5643-941D-D33FA4BF1667}"/>
              </a:ext>
            </a:extLst>
          </p:cNvPr>
          <p:cNvSpPr>
            <a:spLocks noGrp="1"/>
          </p:cNvSpPr>
          <p:nvPr>
            <p:ph type="subTitle" idx="1" hasCustomPrompt="1"/>
          </p:nvPr>
        </p:nvSpPr>
        <p:spPr>
          <a:xfrm>
            <a:off x="2943788" y="1993474"/>
            <a:ext cx="2812436" cy="825418"/>
          </a:xfrm>
        </p:spPr>
        <p:txBody>
          <a:bodyPr anchor="ctr" anchorCtr="0">
            <a:noAutofit/>
          </a:bodyPr>
          <a:lstStyle>
            <a:lvl1pPr marL="0" indent="0" algn="ctr">
              <a:buNone/>
              <a:defRPr sz="4800" b="1">
                <a:solidFill>
                  <a:schemeClr val="bg1"/>
                </a:solidFill>
                <a:latin typeface="阿里巴巴普惠体 B" panose="00020600040101010101" pitchFamily="18" charset="-122"/>
                <a:ea typeface="阿里巴巴普惠体 B"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01</a:t>
            </a:r>
            <a:endParaRPr lang="zh-CN" altLang="en-US" dirty="0"/>
          </a:p>
        </p:txBody>
      </p:sp>
      <p:sp>
        <p:nvSpPr>
          <p:cNvPr id="18" name="Slide Number Placeholder 4">
            <a:extLst>
              <a:ext uri="{FF2B5EF4-FFF2-40B4-BE49-F238E27FC236}">
                <a16:creationId xmlns:a16="http://schemas.microsoft.com/office/drawing/2014/main" id="{023EE441-02DB-0A49-B917-B01072C76CB0}"/>
              </a:ext>
            </a:extLst>
          </p:cNvPr>
          <p:cNvSpPr>
            <a:spLocks noGrp="1"/>
          </p:cNvSpPr>
          <p:nvPr>
            <p:ph type="sldNum" sz="quarter" idx="12"/>
          </p:nvPr>
        </p:nvSpPr>
        <p:spPr>
          <a:xfrm>
            <a:off x="6457949" y="6240464"/>
            <a:ext cx="2182416" cy="206381"/>
          </a:xfrm>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5402934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800">
                <a:solidFill>
                  <a:schemeClr val="tx1">
                    <a:lumMod val="50000"/>
                    <a:lumOff val="50000"/>
                  </a:schemeClr>
                </a:solidFill>
                <a:latin typeface="阿里巴巴普惠体 R" panose="00020600040101010101" pitchFamily="18" charset="-122"/>
                <a:ea typeface="阿里巴巴普惠体 R" panose="00020600040101010101" pitchFamily="18" charset="-122"/>
              </a:defRPr>
            </a:lvl1pPr>
          </a:lstStyle>
          <a:p>
            <a:fld id="{7EA80D07-DD1C-4394-B772-7A3A4926BCD2}" type="datetime1">
              <a:rPr lang="zh-CN" altLang="en-US" smtClean="0"/>
              <a:t>2022/5/16</a:t>
            </a:fld>
            <a:endParaRPr lang="zh-CN" altLang="en-US" dirty="0"/>
          </a:p>
        </p:txBody>
      </p:sp>
      <p:sp>
        <p:nvSpPr>
          <p:cNvPr id="9" name="页脚占位符 4"/>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800" b="1">
                <a:solidFill>
                  <a:srgbClr val="17ABE3"/>
                </a:solidFill>
                <a:latin typeface="阿里巴巴普惠体 R" panose="00020600040101010101" pitchFamily="18" charset="-122"/>
                <a:ea typeface="阿里巴巴普惠体 R" panose="00020600040101010101" pitchFamily="18" charset="-122"/>
              </a:defRPr>
            </a:lvl1pPr>
          </a:lstStyle>
          <a:p>
            <a:r>
              <a:rPr lang="en-US" altLang="zh-CN" dirty="0"/>
              <a:t>Boyu.AI</a:t>
            </a:r>
            <a:endParaRPr lang="zh-CN" altLang="en-US" dirty="0"/>
          </a:p>
        </p:txBody>
      </p:sp>
      <p:sp>
        <p:nvSpPr>
          <p:cNvPr id="10"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800" b="1">
                <a:solidFill>
                  <a:srgbClr val="17ABE3"/>
                </a:solidFill>
                <a:latin typeface="阿里巴巴普惠体 R" panose="00020600040101010101" pitchFamily="18" charset="-122"/>
                <a:ea typeface="阿里巴巴普惠体 R" panose="00020600040101010101" pitchFamily="18" charset="-122"/>
              </a:defRPr>
            </a:lvl1pPr>
          </a:lstStyle>
          <a:p>
            <a:fld id="{5DD3DB80-B894-403A-B48E-6FDC1A72010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165" rtl="0" eaLnBrk="1" latinLnBrk="0" hangingPunct="1">
        <a:lnSpc>
          <a:spcPct val="90000"/>
        </a:lnSpc>
        <a:spcBef>
          <a:spcPct val="0"/>
        </a:spcBef>
        <a:buNone/>
        <a:defRPr sz="2100" b="1" kern="1200">
          <a:solidFill>
            <a:schemeClr val="tx1"/>
          </a:solidFill>
          <a:latin typeface="阿里巴巴普惠体 R" panose="00020600040101010101" pitchFamily="18" charset="-122"/>
          <a:ea typeface="阿里巴巴普惠体 R" panose="00020600040101010101" pitchFamily="18" charset="-122"/>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800">
                <a:solidFill>
                  <a:schemeClr val="tx1">
                    <a:lumMod val="50000"/>
                    <a:lumOff val="50000"/>
                  </a:schemeClr>
                </a:solidFill>
                <a:latin typeface="阿里巴巴普惠体 R" panose="00020600040101010101" pitchFamily="18" charset="-122"/>
                <a:ea typeface="阿里巴巴普惠体 R" panose="00020600040101010101" pitchFamily="18" charset="-122"/>
              </a:defRPr>
            </a:lvl1pPr>
          </a:lstStyle>
          <a:p>
            <a:fld id="{7EA80D07-DD1C-4394-B772-7A3A4926BCD2}" type="datetime1">
              <a:rPr lang="zh-CN" altLang="en-US" smtClean="0"/>
              <a:pPr/>
              <a:t>2022/5/16</a:t>
            </a:fld>
            <a:endParaRPr lang="zh-CN" altLang="en-US" dirty="0"/>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800" b="1">
                <a:solidFill>
                  <a:srgbClr val="17ABE3"/>
                </a:solidFill>
                <a:latin typeface="阿里巴巴普惠体 R" panose="00020600040101010101" pitchFamily="18" charset="-122"/>
                <a:ea typeface="阿里巴巴普惠体 R" panose="00020600040101010101" pitchFamily="18" charset="-122"/>
              </a:defRPr>
            </a:lvl1pPr>
          </a:lstStyle>
          <a:p>
            <a:r>
              <a:rPr lang="en-US" altLang="zh-CN" dirty="0"/>
              <a:t>Boyu.AI</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800" b="1">
                <a:solidFill>
                  <a:srgbClr val="17ABE3"/>
                </a:solidFill>
                <a:latin typeface="阿里巴巴普惠体 R" panose="00020600040101010101" pitchFamily="18" charset="-122"/>
                <a:ea typeface="阿里巴巴普惠体 R" panose="00020600040101010101" pitchFamily="18" charset="-122"/>
              </a:defRPr>
            </a:lvl1p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32649701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2" r:id="rId4"/>
    <p:sldLayoutId id="2147483683" r:id="rId5"/>
  </p:sldLayoutIdLst>
  <p:hf hdr="0" dt="0"/>
  <p:txStyles>
    <p:titleStyle>
      <a:lvl1pPr algn="l" defTabSz="685766" rtl="0" eaLnBrk="1" latinLnBrk="0" hangingPunct="1">
        <a:lnSpc>
          <a:spcPct val="90000"/>
        </a:lnSpc>
        <a:spcBef>
          <a:spcPct val="0"/>
        </a:spcBef>
        <a:buNone/>
        <a:defRPr sz="2100" b="1" kern="1200">
          <a:solidFill>
            <a:schemeClr val="tx1"/>
          </a:solidFill>
          <a:latin typeface="阿里巴巴普惠体 R" panose="00020600040101010101" pitchFamily="18" charset="-122"/>
          <a:ea typeface="阿里巴巴普惠体 R" panose="00020600040101010101" pitchFamily="18" charset="-122"/>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pos="5440">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05.png"/><Relationship Id="rId7" Type="http://schemas.openxmlformats.org/officeDocument/2006/relationships/image" Target="../media/image92.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83.png"/><Relationship Id="rId5" Type="http://schemas.openxmlformats.org/officeDocument/2006/relationships/image" Target="../media/image911.png"/><Relationship Id="rId10" Type="http://schemas.openxmlformats.org/officeDocument/2006/relationships/image" Target="../media/image72.png"/><Relationship Id="rId9" Type="http://schemas.openxmlformats.org/officeDocument/2006/relationships/image" Target="../media/image1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7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42.png"/><Relationship Id="rId5" Type="http://schemas.openxmlformats.org/officeDocument/2006/relationships/image" Target="../media/image1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1400.png"/><Relationship Id="rId7" Type="http://schemas.openxmlformats.org/officeDocument/2006/relationships/image" Target="../media/image1300.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20.png"/><Relationship Id="rId10" Type="http://schemas.openxmlformats.org/officeDocument/2006/relationships/image" Target="../media/image173.png"/><Relationship Id="rId9" Type="http://schemas.openxmlformats.org/officeDocument/2006/relationships/image" Target="../media/image1500.png"/></Relationships>
</file>

<file path=ppt/slides/_rels/slide18.xml.rels><?xml version="1.0" encoding="UTF-8" standalone="yes"?>
<Relationships xmlns="http://schemas.openxmlformats.org/package/2006/relationships"><Relationship Id="rId8" Type="http://schemas.openxmlformats.org/officeDocument/2006/relationships/image" Target="../media/image1400.png"/><Relationship Id="rId7" Type="http://schemas.openxmlformats.org/officeDocument/2006/relationships/image" Target="../media/image1300.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37.png"/><Relationship Id="rId10" Type="http://schemas.openxmlformats.org/officeDocument/2006/relationships/image" Target="../media/image181.png"/><Relationship Id="rId9" Type="http://schemas.openxmlformats.org/officeDocument/2006/relationships/image" Target="../media/image15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910.png"/><Relationship Id="rId13" Type="http://schemas.openxmlformats.org/officeDocument/2006/relationships/image" Target="../media/image240.png"/><Relationship Id="rId18" Type="http://schemas.openxmlformats.org/officeDocument/2006/relationships/image" Target="../media/image290.png"/><Relationship Id="rId26" Type="http://schemas.openxmlformats.org/officeDocument/2006/relationships/image" Target="../media/image370.png"/><Relationship Id="rId3" Type="http://schemas.openxmlformats.org/officeDocument/2006/relationships/image" Target="../media/image29.png"/><Relationship Id="rId21" Type="http://schemas.openxmlformats.org/officeDocument/2006/relationships/image" Target="../media/image32.png"/><Relationship Id="rId12" Type="http://schemas.openxmlformats.org/officeDocument/2006/relationships/image" Target="../media/image230.png"/><Relationship Id="rId17" Type="http://schemas.openxmlformats.org/officeDocument/2006/relationships/image" Target="../media/image280.png"/><Relationship Id="rId25" Type="http://schemas.openxmlformats.org/officeDocument/2006/relationships/image" Target="../media/image36.png"/><Relationship Id="rId2" Type="http://schemas.openxmlformats.org/officeDocument/2006/relationships/notesSlide" Target="../notesSlides/notesSlide20.xml"/><Relationship Id="rId16" Type="http://schemas.openxmlformats.org/officeDocument/2006/relationships/image" Target="../media/image270.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11.xml"/><Relationship Id="rId11" Type="http://schemas.openxmlformats.org/officeDocument/2006/relationships/image" Target="../media/image121.png"/><Relationship Id="rId24" Type="http://schemas.openxmlformats.org/officeDocument/2006/relationships/image" Target="../media/image35.png"/><Relationship Id="rId5" Type="http://schemas.openxmlformats.org/officeDocument/2006/relationships/image" Target="../media/image30.png"/><Relationship Id="rId15" Type="http://schemas.openxmlformats.org/officeDocument/2006/relationships/image" Target="../media/image260.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115.png"/><Relationship Id="rId19" Type="http://schemas.openxmlformats.org/officeDocument/2006/relationships/image" Target="../media/image30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50.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0.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150.png"/><Relationship Id="rId12"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40.png"/><Relationship Id="rId11" Type="http://schemas.openxmlformats.org/officeDocument/2006/relationships/image" Target="../media/image45.png"/><Relationship Id="rId5" Type="http://schemas.openxmlformats.org/officeDocument/2006/relationships/image" Target="../media/image1301.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160.png"/></Relationships>
</file>

<file path=ppt/slides/_rels/slide2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11.xml"/><Relationship Id="rId7" Type="http://schemas.openxmlformats.org/officeDocument/2006/relationships/image" Target="../media/image4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22.xml"/><Relationship Id="rId5" Type="http://schemas.openxmlformats.org/officeDocument/2006/relationships/slideLayout" Target="../slideLayouts/slideLayout11.xml"/><Relationship Id="rId4" Type="http://schemas.openxmlformats.org/officeDocument/2006/relationships/tags" Target="../tags/tag12.xml"/><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15.xml"/><Relationship Id="rId7" Type="http://schemas.openxmlformats.org/officeDocument/2006/relationships/image" Target="../media/image5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11.xml"/><Relationship Id="rId11" Type="http://schemas.openxmlformats.org/officeDocument/2006/relationships/image" Target="../media/image55.png"/><Relationship Id="rId5" Type="http://schemas.openxmlformats.org/officeDocument/2006/relationships/tags" Target="../tags/tag17.xml"/><Relationship Id="rId10" Type="http://schemas.openxmlformats.org/officeDocument/2006/relationships/image" Target="../media/image54.png"/><Relationship Id="rId4" Type="http://schemas.openxmlformats.org/officeDocument/2006/relationships/tags" Target="../tags/tag16.xml"/><Relationship Id="rId9"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image" Target="../media/image550.png"/><Relationship Id="rId7" Type="http://schemas.openxmlformats.org/officeDocument/2006/relationships/image" Target="../media/image54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490.png"/><Relationship Id="rId5" Type="http://schemas.openxmlformats.org/officeDocument/2006/relationships/image" Target="../media/image241.png"/><Relationship Id="rId10" Type="http://schemas.openxmlformats.org/officeDocument/2006/relationships/image" Target="../media/image57.png"/><Relationship Id="rId9" Type="http://schemas.openxmlformats.org/officeDocument/2006/relationships/image" Target="../media/image56.png"/></Relationships>
</file>

<file path=ppt/slides/_rels/slide33.xml.rels><?xml version="1.0" encoding="UTF-8" standalone="yes"?>
<Relationships xmlns="http://schemas.openxmlformats.org/package/2006/relationships"><Relationship Id="rId7"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500.png"/><Relationship Id="rId5" Type="http://schemas.openxmlformats.org/officeDocument/2006/relationships/image" Target="../media/image241.png"/></Relationships>
</file>

<file path=ppt/slides/_rels/slide34.xml.rels><?xml version="1.0" encoding="UTF-8" standalone="yes"?>
<Relationships xmlns="http://schemas.openxmlformats.org/package/2006/relationships"><Relationship Id="rId7" Type="http://schemas.openxmlformats.org/officeDocument/2006/relationships/image" Target="../media/image231.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59.png"/><Relationship Id="rId5" Type="http://schemas.openxmlformats.org/officeDocument/2006/relationships/image" Target="../media/image521.png"/></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7"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600.png"/><Relationship Id="rId5" Type="http://schemas.openxmlformats.org/officeDocument/2006/relationships/image" Target="../media/image590.png"/><Relationship Id="rId9" Type="http://schemas.openxmlformats.org/officeDocument/2006/relationships/image" Target="../media/image700.png"/></Relationships>
</file>

<file path=ppt/slides/_rels/slide37.xml.rels><?xml version="1.0" encoding="UTF-8" standalone="yes"?>
<Relationships xmlns="http://schemas.openxmlformats.org/package/2006/relationships"><Relationship Id="rId13" Type="http://schemas.openxmlformats.org/officeDocument/2006/relationships/image" Target="../media/image520.png"/><Relationship Id="rId8" Type="http://schemas.openxmlformats.org/officeDocument/2006/relationships/image" Target="../media/image75.png"/><Relationship Id="rId7" Type="http://schemas.openxmlformats.org/officeDocument/2006/relationships/image" Target="../media/image74.png"/><Relationship Id="rId2" Type="http://schemas.openxmlformats.org/officeDocument/2006/relationships/notesSlide" Target="../notesSlides/notesSlide27.xml"/><Relationship Id="rId16" Type="http://schemas.openxmlformats.org/officeDocument/2006/relationships/image" Target="../media/image720.png"/><Relationship Id="rId1" Type="http://schemas.openxmlformats.org/officeDocument/2006/relationships/slideLayout" Target="../slideLayouts/slideLayout11.xml"/><Relationship Id="rId6" Type="http://schemas.openxmlformats.org/officeDocument/2006/relationships/image" Target="../media/image73.png"/><Relationship Id="rId5" Type="http://schemas.openxmlformats.org/officeDocument/2006/relationships/image" Target="../media/image63.png"/><Relationship Id="rId10" Type="http://schemas.openxmlformats.org/officeDocument/2006/relationships/image" Target="../media/image77.png"/><Relationship Id="rId14" Type="http://schemas.openxmlformats.org/officeDocument/2006/relationships/image" Target="../media/image61.png"/><Relationship Id="rId9" Type="http://schemas.openxmlformats.org/officeDocument/2006/relationships/image" Target="../media/image76.png"/></Relationships>
</file>

<file path=ppt/slides/_rels/slide38.xml.rels><?xml version="1.0" encoding="UTF-8" standalone="yes"?>
<Relationships xmlns="http://schemas.openxmlformats.org/package/2006/relationships"><Relationship Id="rId8" Type="http://schemas.openxmlformats.org/officeDocument/2006/relationships/image" Target="../media/image66.png"/><Relationship Id="rId7"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0.png"/><Relationship Id="rId9" Type="http://schemas.openxmlformats.org/officeDocument/2006/relationships/image" Target="../media/image71.png"/></Relationships>
</file>

<file path=ppt/slides/_rels/slide39.xml.rels><?xml version="1.0" encoding="UTF-8" standalone="yes"?>
<Relationships xmlns="http://schemas.openxmlformats.org/package/2006/relationships"><Relationship Id="rId7"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68.png"/><Relationship Id="rId5"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notesSlide" Target="../notesSlides/notesSlide30.xml"/><Relationship Id="rId7" Type="http://schemas.openxmlformats.org/officeDocument/2006/relationships/image" Target="../media/image81.png"/><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80.png"/><Relationship Id="rId11" Type="http://schemas.openxmlformats.org/officeDocument/2006/relationships/oleObject" Target="../embeddings/oleObject6.bin"/><Relationship Id="rId10" Type="http://schemas.openxmlformats.org/officeDocument/2006/relationships/image" Target="../media/image66.wmf"/><Relationship Id="rId9"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8" Type="http://schemas.openxmlformats.org/officeDocument/2006/relationships/image" Target="../media/image830.png"/><Relationship Id="rId13" Type="http://schemas.openxmlformats.org/officeDocument/2006/relationships/image" Target="../media/image85.png"/><Relationship Id="rId3" Type="http://schemas.openxmlformats.org/officeDocument/2006/relationships/tags" Target="../tags/tag20.xml"/><Relationship Id="rId12" Type="http://schemas.openxmlformats.org/officeDocument/2006/relationships/image" Target="../media/image53.png"/><Relationship Id="rId2" Type="http://schemas.openxmlformats.org/officeDocument/2006/relationships/tags" Target="../tags/tag19.xml"/><Relationship Id="rId1" Type="http://schemas.openxmlformats.org/officeDocument/2006/relationships/tags" Target="../tags/tag18.xml"/><Relationship Id="rId11" Type="http://schemas.openxmlformats.org/officeDocument/2006/relationships/image" Target="../media/image82.png"/><Relationship Id="rId5" Type="http://schemas.openxmlformats.org/officeDocument/2006/relationships/slideLayout" Target="../slideLayouts/slideLayout11.xml"/><Relationship Id="rId10" Type="http://schemas.openxmlformats.org/officeDocument/2006/relationships/image" Target="../media/image79.png"/><Relationship Id="rId4" Type="http://schemas.openxmlformats.org/officeDocument/2006/relationships/tags" Target="../tags/tag21.xml"/><Relationship Id="rId9" Type="http://schemas.openxmlformats.org/officeDocument/2006/relationships/image" Target="../media/image84.png"/></Relationships>
</file>

<file path=ppt/slides/_rels/slide4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24.xml"/><Relationship Id="rId12" Type="http://schemas.openxmlformats.org/officeDocument/2006/relationships/image" Target="../media/image90.png"/><Relationship Id="rId2" Type="http://schemas.openxmlformats.org/officeDocument/2006/relationships/tags" Target="../tags/tag23.xml"/><Relationship Id="rId1" Type="http://schemas.openxmlformats.org/officeDocument/2006/relationships/tags" Target="../tags/tag22.xml"/><Relationship Id="rId11" Type="http://schemas.openxmlformats.org/officeDocument/2006/relationships/image" Target="../media/image89.png"/><Relationship Id="rId5" Type="http://schemas.openxmlformats.org/officeDocument/2006/relationships/slideLayout" Target="../slideLayouts/slideLayout11.xml"/><Relationship Id="rId10" Type="http://schemas.openxmlformats.org/officeDocument/2006/relationships/image" Target="../media/image87.png"/><Relationship Id="rId4" Type="http://schemas.openxmlformats.org/officeDocument/2006/relationships/tags" Target="../tags/tag25.xml"/><Relationship Id="rId9" Type="http://schemas.openxmlformats.org/officeDocument/2006/relationships/image" Target="../media/image86.png"/></Relationships>
</file>

<file path=ppt/slides/_rels/slide4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6.xml"/><Relationship Id="rId6" Type="http://schemas.openxmlformats.org/officeDocument/2006/relationships/image" Target="../media/image94.png"/><Relationship Id="rId5" Type="http://schemas.openxmlformats.org/officeDocument/2006/relationships/image" Target="../media/image95.png"/></Relationships>
</file>

<file path=ppt/slides/_rels/slide47.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tags" Target="../tags/tag29.xml"/><Relationship Id="rId7" Type="http://schemas.openxmlformats.org/officeDocument/2006/relationships/slideLayout" Target="../slideLayouts/slideLayout11.xml"/><Relationship Id="rId12" Type="http://schemas.openxmlformats.org/officeDocument/2006/relationships/image" Target="../media/image100.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99.png"/><Relationship Id="rId5" Type="http://schemas.openxmlformats.org/officeDocument/2006/relationships/tags" Target="../tags/tag31.xml"/><Relationship Id="rId10" Type="http://schemas.openxmlformats.org/officeDocument/2006/relationships/image" Target="../media/image98.png"/><Relationship Id="rId4" Type="http://schemas.openxmlformats.org/officeDocument/2006/relationships/tags" Target="../tags/tag30.xml"/><Relationship Id="rId9" Type="http://schemas.openxmlformats.org/officeDocument/2006/relationships/image" Target="../media/image97.png"/></Relationships>
</file>

<file path=ppt/slides/_rels/slide4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tags" Target="../tags/tag35.xml"/><Relationship Id="rId7" Type="http://schemas.openxmlformats.org/officeDocument/2006/relationships/image" Target="../media/image100.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01.png"/><Relationship Id="rId5" Type="http://schemas.openxmlformats.org/officeDocument/2006/relationships/slideLayout" Target="../slideLayouts/slideLayout11.xml"/><Relationship Id="rId4" Type="http://schemas.openxmlformats.org/officeDocument/2006/relationships/tags" Target="../tags/tag36.xml"/></Relationships>
</file>

<file path=ppt/slides/_rels/slide4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1.xml"/><Relationship Id="rId6" Type="http://schemas.openxmlformats.org/officeDocument/2006/relationships/image" Target="../media/image960.png"/><Relationship Id="rId5" Type="http://schemas.openxmlformats.org/officeDocument/2006/relationships/image" Target="../media/image1050.png"/></Relationships>
</file>

<file path=ppt/slides/_rels/slide5.xml.rels><?xml version="1.0" encoding="UTF-8" standalone="yes"?>
<Relationships xmlns="http://schemas.openxmlformats.org/package/2006/relationships"><Relationship Id="rId8" Type="http://schemas.openxmlformats.org/officeDocument/2006/relationships/image" Target="../media/image93.png"/><Relationship Id="rId7" Type="http://schemas.openxmlformats.org/officeDocument/2006/relationships/image" Target="../media/image800.png"/><Relationship Id="rId2" Type="http://schemas.openxmlformats.org/officeDocument/2006/relationships/notesSlide" Target="../notesSlides/notesSlide4.xml"/><Relationship Id="rId1" Type="http://schemas.openxmlformats.org/officeDocument/2006/relationships/slideLayout" Target="../slideLayouts/slideLayout11.xml"/><Relationship Id="rId11" Type="http://schemas.openxmlformats.org/officeDocument/2006/relationships/image" Target="../media/image2.png"/><Relationship Id="rId5" Type="http://schemas.openxmlformats.org/officeDocument/2006/relationships/image" Target="../media/image411.png"/><Relationship Id="rId10" Type="http://schemas.openxmlformats.org/officeDocument/2006/relationships/image" Target="../media/image111.png"/><Relationship Id="rId9" Type="http://schemas.openxmlformats.org/officeDocument/2006/relationships/image" Target="../media/image10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tags" Target="../tags/tag39.xml"/><Relationship Id="rId12" Type="http://schemas.openxmlformats.org/officeDocument/2006/relationships/image" Target="../media/image110.png"/><Relationship Id="rId2" Type="http://schemas.openxmlformats.org/officeDocument/2006/relationships/tags" Target="../tags/tag38.xml"/><Relationship Id="rId1" Type="http://schemas.openxmlformats.org/officeDocument/2006/relationships/tags" Target="../tags/tag37.xml"/><Relationship Id="rId11" Type="http://schemas.openxmlformats.org/officeDocument/2006/relationships/image" Target="../media/image109.png"/><Relationship Id="rId5" Type="http://schemas.openxmlformats.org/officeDocument/2006/relationships/image" Target="../media/image1030.png"/><Relationship Id="rId10" Type="http://schemas.openxmlformats.org/officeDocument/2006/relationships/image" Target="../media/image108.png"/><Relationship Id="rId4" Type="http://schemas.openxmlformats.org/officeDocument/2006/relationships/slideLayout" Target="../slideLayouts/slideLayout11.xml"/><Relationship Id="rId9" Type="http://schemas.openxmlformats.org/officeDocument/2006/relationships/image" Target="../media/image106.png"/></Relationships>
</file>

<file path=ppt/slides/_rels/slide52.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tags" Target="../tags/tag42.xml"/><Relationship Id="rId7" Type="http://schemas.openxmlformats.org/officeDocument/2006/relationships/image" Target="../media/image980.png"/><Relationship Id="rId2" Type="http://schemas.openxmlformats.org/officeDocument/2006/relationships/tags" Target="../tags/tag41.xml"/><Relationship Id="rId1" Type="http://schemas.openxmlformats.org/officeDocument/2006/relationships/tags" Target="../tags/tag40.xml"/><Relationship Id="rId11" Type="http://schemas.openxmlformats.org/officeDocument/2006/relationships/image" Target="../media/image110.png"/><Relationship Id="rId10" Type="http://schemas.openxmlformats.org/officeDocument/2006/relationships/image" Target="../media/image109.png"/><Relationship Id="rId4" Type="http://schemas.openxmlformats.org/officeDocument/2006/relationships/slideLayout" Target="../slideLayouts/slideLayout11.xml"/><Relationship Id="rId9" Type="http://schemas.openxmlformats.org/officeDocument/2006/relationships/image" Target="../media/image108.png"/></Relationships>
</file>

<file path=ppt/slides/_rels/slide53.xml.rels><?xml version="1.0" encoding="UTF-8" standalone="yes"?>
<Relationships xmlns="http://schemas.openxmlformats.org/package/2006/relationships"><Relationship Id="rId13" Type="http://schemas.openxmlformats.org/officeDocument/2006/relationships/image" Target="../media/image89.png"/><Relationship Id="rId3" Type="http://schemas.openxmlformats.org/officeDocument/2006/relationships/tags" Target="../tags/tag45.xml"/><Relationship Id="rId12" Type="http://schemas.openxmlformats.org/officeDocument/2006/relationships/image" Target="../media/image114.png"/><Relationship Id="rId2" Type="http://schemas.openxmlformats.org/officeDocument/2006/relationships/tags" Target="../tags/tag44.xml"/><Relationship Id="rId16" Type="http://schemas.openxmlformats.org/officeDocument/2006/relationships/image" Target="../media/image106.png"/><Relationship Id="rId1" Type="http://schemas.openxmlformats.org/officeDocument/2006/relationships/tags" Target="../tags/tag43.xml"/><Relationship Id="rId6" Type="http://schemas.openxmlformats.org/officeDocument/2006/relationships/slideLayout" Target="../slideLayouts/slideLayout11.xml"/><Relationship Id="rId5" Type="http://schemas.openxmlformats.org/officeDocument/2006/relationships/tags" Target="../tags/tag47.xml"/><Relationship Id="rId15" Type="http://schemas.openxmlformats.org/officeDocument/2006/relationships/image" Target="../media/image117.png"/><Relationship Id="rId10" Type="http://schemas.openxmlformats.org/officeDocument/2006/relationships/image" Target="../media/image113.png"/><Relationship Id="rId4" Type="http://schemas.openxmlformats.org/officeDocument/2006/relationships/tags" Target="../tags/tag46.xml"/><Relationship Id="rId9" Type="http://schemas.openxmlformats.org/officeDocument/2006/relationships/image" Target="../media/image1120.png"/><Relationship Id="rId14" Type="http://schemas.openxmlformats.org/officeDocument/2006/relationships/image" Target="../media/image1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notesSlide" Target="../notesSlides/notesSlide31.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1035"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
        <p:nvSpPr>
          <p:cNvPr id="14" name="文本框 13"/>
          <p:cNvSpPr txBox="1"/>
          <p:nvPr/>
        </p:nvSpPr>
        <p:spPr>
          <a:xfrm>
            <a:off x="2317728" y="4053047"/>
            <a:ext cx="5887365" cy="707886"/>
          </a:xfrm>
          <a:prstGeom prst="rect">
            <a:avLst/>
          </a:prstGeom>
          <a:noFill/>
        </p:spPr>
        <p:txBody>
          <a:bodyPr wrap="square" rtlCol="0">
            <a:spAutoFit/>
          </a:bodyPr>
          <a:lstStyle/>
          <a:p>
            <a:r>
              <a:rPr lang="zh-CN" altLang="en-US"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无模型控制方法</a:t>
            </a:r>
          </a:p>
        </p:txBody>
      </p:sp>
      <p:sp>
        <p:nvSpPr>
          <p:cNvPr id="15" name="文本框 14"/>
          <p:cNvSpPr txBox="1"/>
          <p:nvPr/>
        </p:nvSpPr>
        <p:spPr>
          <a:xfrm>
            <a:off x="2317728" y="5013115"/>
            <a:ext cx="5885155" cy="368300"/>
          </a:xfrm>
          <a:prstGeom prst="rect">
            <a:avLst/>
          </a:prstGeom>
          <a:noFill/>
        </p:spPr>
        <p:txBody>
          <a:bodyPr wrap="square" rtlCol="0" anchor="ctr">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张伟楠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 </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上海交通大学</a:t>
            </a:r>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 name="文本框 6">
            <a:extLst>
              <a:ext uri="{FF2B5EF4-FFF2-40B4-BE49-F238E27FC236}">
                <a16:creationId xmlns:a16="http://schemas.microsoft.com/office/drawing/2014/main" id="{02A218AF-4E0B-46A9-B4FA-11ABC544612C}"/>
              </a:ext>
            </a:extLst>
          </p:cNvPr>
          <p:cNvSpPr txBox="1"/>
          <p:nvPr/>
        </p:nvSpPr>
        <p:spPr>
          <a:xfrm>
            <a:off x="2317728" y="730136"/>
            <a:ext cx="5887365" cy="954107"/>
          </a:xfrm>
          <a:prstGeom prst="rect">
            <a:avLst/>
          </a:prstGeom>
          <a:noFill/>
        </p:spPr>
        <p:txBody>
          <a:bodyPr wrap="square" rtlCol="0">
            <a:spAutoFit/>
          </a:bodyPr>
          <a:lstStyle/>
          <a:p>
            <a:r>
              <a:rPr lang="zh-CN" altLang="en-US"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强化学习</a:t>
            </a:r>
            <a:r>
              <a:rPr lang="en-US" altLang="zh-CN"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2022</a:t>
            </a:r>
          </a:p>
          <a:p>
            <a:r>
              <a:rPr lang="zh-CN" altLang="en-US"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第</a:t>
            </a:r>
            <a:r>
              <a:rPr lang="en-US" altLang="zh-CN"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4</a:t>
            </a:r>
            <a:r>
              <a:rPr lang="zh-CN" altLang="en-US"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节</a:t>
            </a:r>
            <a:endParaRPr lang="zh-CN" altLang="en-US"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8" name="文本框 7">
            <a:extLst>
              <a:ext uri="{FF2B5EF4-FFF2-40B4-BE49-F238E27FC236}">
                <a16:creationId xmlns:a16="http://schemas.microsoft.com/office/drawing/2014/main" id="{461290B1-B0B9-4B1B-9B40-8F86C1E93176}"/>
              </a:ext>
            </a:extLst>
          </p:cNvPr>
          <p:cNvSpPr txBox="1"/>
          <p:nvPr/>
        </p:nvSpPr>
        <p:spPr>
          <a:xfrm>
            <a:off x="2317728" y="1785532"/>
            <a:ext cx="5492147" cy="707886"/>
          </a:xfrm>
          <a:prstGeom prst="rect">
            <a:avLst/>
          </a:prstGeom>
          <a:noFill/>
        </p:spPr>
        <p:txBody>
          <a:bodyPr wrap="square" rtlCol="0">
            <a:spAutoFit/>
          </a:bodyPr>
          <a:lstStyle/>
          <a:p>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涉及知识点：</a:t>
            </a: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学习算法及其收敛性、多步自助法</a:t>
            </a:r>
            <a:endParaRPr lang="zh-CN" altLang="en-US" sz="3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708745887"/>
      </p:ext>
    </p:extLst>
  </p:cSld>
  <p:clrMapOvr>
    <a:masterClrMapping/>
  </p:clrMapOvr>
  <mc:AlternateContent xmlns:mc="http://schemas.openxmlformats.org/markup-compatibility/2006" xmlns:p14="http://schemas.microsoft.com/office/powerpoint/2010/main">
    <mc:Choice Requires="p14">
      <p:transition spd="med" p14:dur="700" advTm="7793">
        <p:fade/>
      </p:transition>
    </mc:Choice>
    <mc:Fallback xmlns="">
      <p:transition spd="med" advTm="779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3083"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
        <p:nvSpPr>
          <p:cNvPr id="14" name="文本框 13">
            <a:extLst>
              <a:ext uri="{FF2B5EF4-FFF2-40B4-BE49-F238E27FC236}">
                <a16:creationId xmlns:a16="http://schemas.microsoft.com/office/drawing/2014/main" id="{25E2DD1E-4FB6-4845-A769-BB029B6BFC13}"/>
              </a:ext>
            </a:extLst>
          </p:cNvPr>
          <p:cNvSpPr txBox="1"/>
          <p:nvPr/>
        </p:nvSpPr>
        <p:spPr>
          <a:xfrm>
            <a:off x="2275060" y="3737557"/>
            <a:ext cx="5887365" cy="707886"/>
          </a:xfrm>
          <a:prstGeom prst="rect">
            <a:avLst/>
          </a:prstGeom>
          <a:noFill/>
        </p:spPr>
        <p:txBody>
          <a:bodyPr wrap="square" rtlCol="0">
            <a:spAutoFit/>
          </a:bodyPr>
          <a:lstStyle/>
          <a:p>
            <a:r>
              <a:rPr lang="en-US" altLang="zh-CN"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Q</a:t>
            </a:r>
            <a:r>
              <a:rPr lang="zh-CN" altLang="en-US"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学习算法及其收敛性</a:t>
            </a:r>
            <a:endParaRPr lang="en-US" altLang="zh-CN"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6" name="文本框 5">
            <a:extLst>
              <a:ext uri="{FF2B5EF4-FFF2-40B4-BE49-F238E27FC236}">
                <a16:creationId xmlns:a16="http://schemas.microsoft.com/office/drawing/2014/main" id="{DBED3DF7-FB71-425D-AFE0-12D254584D68}"/>
              </a:ext>
            </a:extLst>
          </p:cNvPr>
          <p:cNvSpPr txBox="1"/>
          <p:nvPr/>
        </p:nvSpPr>
        <p:spPr>
          <a:xfrm>
            <a:off x="2275060" y="4872844"/>
            <a:ext cx="5885155" cy="369332"/>
          </a:xfrm>
          <a:prstGeom prst="rect">
            <a:avLst/>
          </a:prstGeom>
          <a:noFill/>
        </p:spPr>
        <p:txBody>
          <a:bodyPr wrap="square" rtlCol="0" anchor="ctr">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张伟楠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上海交通大学</a:t>
            </a:r>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57369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4480C692-B31A-0344-BFAA-BF8D473C02A8}"/>
              </a:ext>
            </a:extLst>
          </p:cNvPr>
          <p:cNvSpPr>
            <a:spLocks noGrp="1"/>
          </p:cNvSpPr>
          <p:nvPr>
            <p:ph type="sldNum" sz="quarter" idx="19"/>
          </p:nvPr>
        </p:nvSpPr>
        <p:spPr/>
        <p:txBody>
          <a:bodyPr/>
          <a:lstStyle/>
          <a:p>
            <a:fld id="{5DD3DB80-B894-403A-B48E-6FDC1A72010E}" type="slidenum">
              <a:rPr lang="zh-CN" altLang="en-US" smtClean="0"/>
              <a:pPr/>
              <a:t>11</a:t>
            </a:fld>
            <a:endParaRPr lang="zh-CN" altLang="en-US" dirty="0"/>
          </a:p>
        </p:txBody>
      </p:sp>
      <p:sp>
        <p:nvSpPr>
          <p:cNvPr id="11" name="文本占位符 1">
            <a:extLst>
              <a:ext uri="{FF2B5EF4-FFF2-40B4-BE49-F238E27FC236}">
                <a16:creationId xmlns:a16="http://schemas.microsoft.com/office/drawing/2014/main" id="{3296A87F-F951-AE48-9C79-1BD310D19200}"/>
              </a:ext>
            </a:extLst>
          </p:cNvPr>
          <p:cNvSpPr>
            <a:spLocks noGrp="1"/>
          </p:cNvSpPr>
          <p:nvPr>
            <p:ph type="body" idx="1"/>
          </p:nvPr>
        </p:nvSpPr>
        <p:spPr>
          <a:xfrm>
            <a:off x="5199300" y="2862830"/>
            <a:ext cx="3441065" cy="407781"/>
          </a:xfrm>
        </p:spPr>
        <p:txBody>
          <a:bodyPr anchor="ctr" anchorCtr="0">
            <a:normAutofit lnSpcReduction="10000"/>
          </a:bodyPr>
          <a:lstStyle/>
          <a:p>
            <a:r>
              <a:rPr kumimoji="1" lang="en-US" altLang="zh-CN"/>
              <a:t>Q </a:t>
            </a:r>
            <a:r>
              <a:rPr kumimoji="1" lang="zh-CN" altLang="en-US"/>
              <a:t>学习</a:t>
            </a:r>
            <a:endParaRPr kumimoji="1" lang="zh-CN" altLang="en-US" dirty="0"/>
          </a:p>
        </p:txBody>
      </p:sp>
      <p:sp>
        <p:nvSpPr>
          <p:cNvPr id="12" name="文本占位符 2">
            <a:extLst>
              <a:ext uri="{FF2B5EF4-FFF2-40B4-BE49-F238E27FC236}">
                <a16:creationId xmlns:a16="http://schemas.microsoft.com/office/drawing/2014/main" id="{5724F0BF-53A1-8C4C-AD42-0E17F053D77A}"/>
              </a:ext>
            </a:extLst>
          </p:cNvPr>
          <p:cNvSpPr>
            <a:spLocks noGrp="1"/>
          </p:cNvSpPr>
          <p:nvPr>
            <p:ph type="body" idx="12"/>
          </p:nvPr>
        </p:nvSpPr>
        <p:spPr>
          <a:xfrm>
            <a:off x="4428196" y="2828540"/>
            <a:ext cx="636022" cy="407781"/>
          </a:xfrm>
        </p:spPr>
        <p:txBody>
          <a:bodyPr/>
          <a:lstStyle/>
          <a:p>
            <a:r>
              <a:rPr kumimoji="1" lang="en-US" altLang="zh-CN" dirty="0"/>
              <a:t>01</a:t>
            </a:r>
            <a:endParaRPr kumimoji="1" lang="zh-CN" altLang="en-US" dirty="0"/>
          </a:p>
        </p:txBody>
      </p:sp>
      <p:sp>
        <p:nvSpPr>
          <p:cNvPr id="5" name="文本占位符 2">
            <a:extLst>
              <a:ext uri="{FF2B5EF4-FFF2-40B4-BE49-F238E27FC236}">
                <a16:creationId xmlns:a16="http://schemas.microsoft.com/office/drawing/2014/main" id="{ADF4430B-56A6-43EF-9EFE-71B609CA110D}"/>
              </a:ext>
            </a:extLst>
          </p:cNvPr>
          <p:cNvSpPr txBox="1">
            <a:spLocks/>
          </p:cNvSpPr>
          <p:nvPr/>
        </p:nvSpPr>
        <p:spPr>
          <a:xfrm>
            <a:off x="4428196" y="3524576"/>
            <a:ext cx="636022" cy="407781"/>
          </a:xfrm>
          <a:prstGeom prst="rect">
            <a:avLst/>
          </a:prstGeom>
        </p:spPr>
        <p:txBody>
          <a:bodyPr vert="horz" lIns="91440" tIns="45720" rIns="91440" bIns="45720" rtlCol="0">
            <a:noAutofit/>
          </a:bodyPr>
          <a:lstStyle>
            <a:lvl1pPr marL="0" indent="0" algn="ctr" defTabSz="685766" rtl="0" eaLnBrk="1" latinLnBrk="0" hangingPunct="1">
              <a:lnSpc>
                <a:spcPct val="90000"/>
              </a:lnSpc>
              <a:spcBef>
                <a:spcPts val="750"/>
              </a:spcBef>
              <a:buFont typeface="Arial" panose="020B0604020202020204" pitchFamily="34" charset="0"/>
              <a:buNone/>
              <a:defRPr sz="28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685766" rtl="0" eaLnBrk="1" latinLnBrk="0" hangingPunct="1">
              <a:lnSpc>
                <a:spcPct val="90000"/>
              </a:lnSpc>
              <a:spcBef>
                <a:spcPts val="375"/>
              </a:spcBef>
              <a:buFont typeface="Arial" panose="020B0604020202020204" pitchFamily="34" charset="0"/>
              <a:buNone/>
              <a:defRPr sz="20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2pPr>
            <a:lvl3pPr marL="914400" indent="0" algn="l" defTabSz="685766"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3pPr>
            <a:lvl4pPr marL="1371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4pPr>
            <a:lvl5pPr marL="18288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5pPr>
            <a:lvl6pPr marL="22860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9pPr>
          </a:lstStyle>
          <a:p>
            <a:r>
              <a:rPr kumimoji="1" lang="en-US" altLang="zh-CN"/>
              <a:t>02</a:t>
            </a:r>
            <a:endParaRPr kumimoji="1" lang="zh-CN" altLang="en-US" dirty="0"/>
          </a:p>
        </p:txBody>
      </p:sp>
      <p:sp>
        <p:nvSpPr>
          <p:cNvPr id="6" name="文本占位符 1">
            <a:extLst>
              <a:ext uri="{FF2B5EF4-FFF2-40B4-BE49-F238E27FC236}">
                <a16:creationId xmlns:a16="http://schemas.microsoft.com/office/drawing/2014/main" id="{52E51CAC-BFB2-4A94-B016-175259CFC45E}"/>
              </a:ext>
            </a:extLst>
          </p:cNvPr>
          <p:cNvSpPr txBox="1">
            <a:spLocks/>
          </p:cNvSpPr>
          <p:nvPr/>
        </p:nvSpPr>
        <p:spPr>
          <a:xfrm>
            <a:off x="5199300" y="3574194"/>
            <a:ext cx="3441065" cy="407781"/>
          </a:xfrm>
          <a:prstGeom prst="rect">
            <a:avLst/>
          </a:prstGeom>
        </p:spPr>
        <p:txBody>
          <a:bodyPr vert="horz" lIns="91440" tIns="45720" rIns="91440" bIns="45720" rtlCol="0" anchor="ctr" anchorCtr="0">
            <a:normAutofit lnSpcReduction="10000"/>
          </a:bodyPr>
          <a:lstStyle>
            <a:lvl1pPr marL="0" indent="0" algn="l" defTabSz="685766" rtl="0" eaLnBrk="1" latinLnBrk="0" hangingPunct="1">
              <a:lnSpc>
                <a:spcPct val="90000"/>
              </a:lnSpc>
              <a:spcBef>
                <a:spcPts val="750"/>
              </a:spcBef>
              <a:buFont typeface="Arial" panose="020B0604020202020204" pitchFamily="34" charset="0"/>
              <a:buNone/>
              <a:defRPr sz="24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685766" rtl="0" eaLnBrk="1" latinLnBrk="0" hangingPunct="1">
              <a:lnSpc>
                <a:spcPct val="90000"/>
              </a:lnSpc>
              <a:spcBef>
                <a:spcPts val="375"/>
              </a:spcBef>
              <a:buFont typeface="Arial" panose="020B0604020202020204" pitchFamily="34" charset="0"/>
              <a:buNone/>
              <a:defRPr sz="20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2pPr>
            <a:lvl3pPr marL="914400" indent="0" algn="l" defTabSz="685766"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3pPr>
            <a:lvl4pPr marL="1371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4pPr>
            <a:lvl5pPr marL="18288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5pPr>
            <a:lvl6pPr marL="22860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9pPr>
          </a:lstStyle>
          <a:p>
            <a:r>
              <a:rPr kumimoji="1" lang="zh-CN" altLang="en-US" dirty="0"/>
              <a:t>收敛性证明</a:t>
            </a:r>
          </a:p>
        </p:txBody>
      </p:sp>
    </p:spTree>
    <p:extLst>
      <p:ext uri="{BB962C8B-B14F-4D97-AF65-F5344CB8AC3E}">
        <p14:creationId xmlns:p14="http://schemas.microsoft.com/office/powerpoint/2010/main" val="85135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12</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p:txBody>
          <a:bodyPr>
            <a:normAutofit/>
          </a:bodyPr>
          <a:lstStyle/>
          <a:p>
            <a:r>
              <a:rPr kumimoji="1" lang="en-US" altLang="zh-CN"/>
              <a:t>Q </a:t>
            </a:r>
            <a:r>
              <a:rPr kumimoji="1" lang="zh-CN" altLang="en-US"/>
              <a:t>学习</a:t>
            </a:r>
            <a:endParaRPr kumimoji="1" lang="zh-CN" altLang="en-US" dirty="0"/>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147751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a:t>Q </a:t>
            </a:r>
            <a:r>
              <a:rPr lang="zh-CN" altLang="en-US"/>
              <a:t>学习</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学习状态</a:t>
                </a:r>
                <a:r>
                  <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动作值函数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ℝ</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，不直接优化策略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一种离线策略（</a:t>
                </a:r>
                <a:r>
                  <a:rPr lang="en-US" altLang="zh-CN" dirty="0">
                    <a:solidFill>
                      <a:schemeClr val="tx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off-policy</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）学习方法</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5"/>
                <a:stretch>
                  <a:fillRect l="-4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06DE48A-F12E-413F-AA7C-8E14B7FD46FC}"/>
                  </a:ext>
                </a:extLst>
              </p:cNvPr>
              <p:cNvSpPr/>
              <p:nvPr/>
            </p:nvSpPr>
            <p:spPr>
              <a:xfrm>
                <a:off x="2449454" y="3392547"/>
                <a:ext cx="3949991"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nary>
                        <m:naryPr>
                          <m:chr m:val="∑"/>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naryPr>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=0</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𝑇</m:t>
                          </m:r>
                        </m:sup>
                        <m:e>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e>
                      </m:nary>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oMath>
                  </m:oMathPara>
                </a14:m>
                <a:endParaRPr lang="en-US"/>
              </a:p>
            </p:txBody>
          </p:sp>
        </mc:Choice>
        <mc:Fallback xmlns="">
          <p:sp>
            <p:nvSpPr>
              <p:cNvPr id="3" name="矩形 2">
                <a:extLst>
                  <a:ext uri="{FF2B5EF4-FFF2-40B4-BE49-F238E27FC236}">
                    <a16:creationId xmlns:a16="http://schemas.microsoft.com/office/drawing/2014/main" id="{106DE48A-F12E-413F-AA7C-8E14B7FD46FC}"/>
                  </a:ext>
                </a:extLst>
              </p:cNvPr>
              <p:cNvSpPr>
                <a:spLocks noRot="1" noChangeAspect="1" noMove="1" noResize="1" noEditPoints="1" noAdjustHandles="1" noChangeArrowheads="1" noChangeShapeType="1" noTextEdit="1"/>
              </p:cNvSpPr>
              <p:nvPr/>
            </p:nvSpPr>
            <p:spPr>
              <a:xfrm>
                <a:off x="2449454" y="3392547"/>
                <a:ext cx="3949991" cy="87145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FAD63BC-8B27-43AD-9736-46AC1B94EF83}"/>
                  </a:ext>
                </a:extLst>
              </p:cNvPr>
              <p:cNvSpPr txBox="1"/>
              <p:nvPr/>
            </p:nvSpPr>
            <p:spPr>
              <a:xfrm>
                <a:off x="3119821" y="4529328"/>
                <a:ext cx="2684902" cy="369332"/>
              </a:xfrm>
              <a:prstGeom prst="rect">
                <a:avLst/>
              </a:prstGeom>
              <a:noFill/>
            </p:spPr>
            <p:txBody>
              <a:bodyPr wrap="none" rtlCol="0">
                <a:spAutoFit/>
              </a:bodyPr>
              <a:lstStyle/>
              <a:p>
                <a:r>
                  <a:rPr lang="zh-CN" altLang="en-US"/>
                  <a:t>奖励函数，</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ℝ</m:t>
                    </m:r>
                  </m:oMath>
                </a14:m>
                <a:endParaRPr lang="en-US"/>
              </a:p>
            </p:txBody>
          </p:sp>
        </mc:Choice>
        <mc:Fallback xmlns="">
          <p:sp>
            <p:nvSpPr>
              <p:cNvPr id="7" name="文本框 6">
                <a:extLst>
                  <a:ext uri="{FF2B5EF4-FFF2-40B4-BE49-F238E27FC236}">
                    <a16:creationId xmlns:a16="http://schemas.microsoft.com/office/drawing/2014/main" id="{8FAD63BC-8B27-43AD-9736-46AC1B94EF83}"/>
                  </a:ext>
                </a:extLst>
              </p:cNvPr>
              <p:cNvSpPr txBox="1">
                <a:spLocks noRot="1" noChangeAspect="1" noMove="1" noResize="1" noEditPoints="1" noAdjustHandles="1" noChangeArrowheads="1" noChangeShapeType="1" noTextEdit="1"/>
              </p:cNvSpPr>
              <p:nvPr/>
            </p:nvSpPr>
            <p:spPr>
              <a:xfrm>
                <a:off x="3119821" y="4529328"/>
                <a:ext cx="2684902" cy="369332"/>
              </a:xfrm>
              <a:prstGeom prst="rect">
                <a:avLst/>
              </a:prstGeom>
              <a:blipFill>
                <a:blip r:embed="rId7"/>
                <a:stretch>
                  <a:fillRect l="-204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439FDAB-B1E2-43DC-A19B-AA510324F1D2}"/>
                  </a:ext>
                </a:extLst>
              </p:cNvPr>
              <p:cNvSpPr txBox="1"/>
              <p:nvPr/>
            </p:nvSpPr>
            <p:spPr>
              <a:xfrm>
                <a:off x="3257417" y="2625504"/>
                <a:ext cx="4900124" cy="379656"/>
              </a:xfrm>
              <a:prstGeom prst="rect">
                <a:avLst/>
              </a:prstGeom>
              <a:noFill/>
            </p:spPr>
            <p:txBody>
              <a:bodyPr wrap="none" rtlCol="0">
                <a:spAutoFit/>
              </a:bodyPr>
              <a:lstStyle/>
              <a:p>
                <a:r>
                  <a:rPr lang="zh-CN" altLang="en-US"/>
                  <a:t>策略函数，一般是给定的策略，</a:t>
                </a:r>
                <a14:m>
                  <m:oMath xmlns:m="http://schemas.openxmlformats.org/officeDocument/2006/math">
                    <m:r>
                      <a:rPr lang="en-US" altLang="zh-CN"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up>
                    </m:sSup>
                  </m:oMath>
                </a14:m>
                <a:endParaRPr lang="en-US"/>
              </a:p>
            </p:txBody>
          </p:sp>
        </mc:Choice>
        <mc:Fallback xmlns="">
          <p:sp>
            <p:nvSpPr>
              <p:cNvPr id="9" name="文本框 8">
                <a:extLst>
                  <a:ext uri="{FF2B5EF4-FFF2-40B4-BE49-F238E27FC236}">
                    <a16:creationId xmlns:a16="http://schemas.microsoft.com/office/drawing/2014/main" id="{9439FDAB-B1E2-43DC-A19B-AA510324F1D2}"/>
                  </a:ext>
                </a:extLst>
              </p:cNvPr>
              <p:cNvSpPr txBox="1">
                <a:spLocks noRot="1" noChangeAspect="1" noMove="1" noResize="1" noEditPoints="1" noAdjustHandles="1" noChangeArrowheads="1" noChangeShapeType="1" noTextEdit="1"/>
              </p:cNvSpPr>
              <p:nvPr/>
            </p:nvSpPr>
            <p:spPr>
              <a:xfrm>
                <a:off x="3257417" y="2625504"/>
                <a:ext cx="4900124" cy="379656"/>
              </a:xfrm>
              <a:prstGeom prst="rect">
                <a:avLst/>
              </a:prstGeom>
              <a:blipFill>
                <a:blip r:embed="rId8"/>
                <a:stretch>
                  <a:fillRect l="-995" t="-6452" b="-25806"/>
                </a:stretch>
              </a:blipFill>
            </p:spPr>
            <p:txBody>
              <a:bodyPr/>
              <a:lstStyle/>
              <a:p>
                <a:r>
                  <a:rPr lang="en-US">
                    <a:noFill/>
                  </a:rPr>
                  <a:t> </a:t>
                </a:r>
              </a:p>
            </p:txBody>
          </p:sp>
        </mc:Fallback>
      </mc:AlternateContent>
      <p:cxnSp>
        <p:nvCxnSpPr>
          <p:cNvPr id="10" name="直接箭头连接符 9">
            <a:extLst>
              <a:ext uri="{FF2B5EF4-FFF2-40B4-BE49-F238E27FC236}">
                <a16:creationId xmlns:a16="http://schemas.microsoft.com/office/drawing/2014/main" id="{09B0E552-127E-4BAE-9601-C79F466D02F3}"/>
              </a:ext>
            </a:extLst>
          </p:cNvPr>
          <p:cNvCxnSpPr>
            <a:cxnSpLocks/>
          </p:cNvCxnSpPr>
          <p:nvPr/>
        </p:nvCxnSpPr>
        <p:spPr>
          <a:xfrm flipV="1">
            <a:off x="4462272" y="4108704"/>
            <a:ext cx="109728" cy="42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2068D29-82FE-4BD5-8E6E-B49DD0254DB6}"/>
              </a:ext>
            </a:extLst>
          </p:cNvPr>
          <p:cNvCxnSpPr>
            <a:cxnSpLocks/>
            <a:stCxn id="9" idx="2"/>
          </p:cNvCxnSpPr>
          <p:nvPr/>
        </p:nvCxnSpPr>
        <p:spPr>
          <a:xfrm>
            <a:off x="5707479" y="3005160"/>
            <a:ext cx="241412" cy="67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672601C-78F3-431B-854D-D57128D2F7FB}"/>
                  </a:ext>
                </a:extLst>
              </p:cNvPr>
              <p:cNvSpPr txBox="1"/>
              <p:nvPr/>
            </p:nvSpPr>
            <p:spPr>
              <a:xfrm>
                <a:off x="2449454" y="5303420"/>
                <a:ext cx="4926605" cy="369332"/>
              </a:xfrm>
              <a:prstGeom prst="rect">
                <a:avLst/>
              </a:prstGeom>
              <a:noFill/>
            </p:spPr>
            <p:txBody>
              <a:bodyPr wrap="none" rtlCol="0">
                <a:spAutoFit/>
              </a:bodyPr>
              <a:lstStyle/>
              <a:p>
                <a:r>
                  <a:rPr lang="zh-CN" altLang="en-US"/>
                  <a:t>迭代式：</a:t>
                </a:r>
                <a14:m>
                  <m:oMath xmlns:m="http://schemas.openxmlformats.org/officeDocument/2006/math">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𝑅</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e>
                    </m:d>
                  </m:oMath>
                </a14:m>
                <a:endParaRPr lang="en-US"/>
              </a:p>
            </p:txBody>
          </p:sp>
        </mc:Choice>
        <mc:Fallback xmlns="">
          <p:sp>
            <p:nvSpPr>
              <p:cNvPr id="19" name="文本框 18">
                <a:extLst>
                  <a:ext uri="{FF2B5EF4-FFF2-40B4-BE49-F238E27FC236}">
                    <a16:creationId xmlns:a16="http://schemas.microsoft.com/office/drawing/2014/main" id="{3672601C-78F3-431B-854D-D57128D2F7FB}"/>
                  </a:ext>
                </a:extLst>
              </p:cNvPr>
              <p:cNvSpPr txBox="1">
                <a:spLocks noRot="1" noChangeAspect="1" noMove="1" noResize="1" noEditPoints="1" noAdjustHandles="1" noChangeArrowheads="1" noChangeShapeType="1" noTextEdit="1"/>
              </p:cNvSpPr>
              <p:nvPr/>
            </p:nvSpPr>
            <p:spPr>
              <a:xfrm>
                <a:off x="2449454" y="5303420"/>
                <a:ext cx="4926605" cy="369332"/>
              </a:xfrm>
              <a:prstGeom prst="rect">
                <a:avLst/>
              </a:prstGeom>
              <a:blipFill>
                <a:blip r:embed="rId9"/>
                <a:stretch>
                  <a:fillRect l="-1114" t="-9836" b="-24590"/>
                </a:stretch>
              </a:blipFill>
            </p:spPr>
            <p:txBody>
              <a:bodyPr/>
              <a:lstStyle/>
              <a:p>
                <a:r>
                  <a:rPr lang="en-US">
                    <a:noFill/>
                  </a:rPr>
                  <a:t> </a:t>
                </a:r>
              </a:p>
            </p:txBody>
          </p:sp>
        </mc:Fallback>
      </mc:AlternateContent>
      <p:sp>
        <p:nvSpPr>
          <p:cNvPr id="20" name="箭头: 左弧形 19">
            <a:extLst>
              <a:ext uri="{FF2B5EF4-FFF2-40B4-BE49-F238E27FC236}">
                <a16:creationId xmlns:a16="http://schemas.microsoft.com/office/drawing/2014/main" id="{5E794123-7D66-4534-A80D-5932FB58A1AA}"/>
              </a:ext>
            </a:extLst>
          </p:cNvPr>
          <p:cNvSpPr/>
          <p:nvPr/>
        </p:nvSpPr>
        <p:spPr>
          <a:xfrm>
            <a:off x="1609344" y="3828275"/>
            <a:ext cx="560832" cy="173127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直接箭头连接符 12">
            <a:extLst>
              <a:ext uri="{FF2B5EF4-FFF2-40B4-BE49-F238E27FC236}">
                <a16:creationId xmlns:a16="http://schemas.microsoft.com/office/drawing/2014/main" id="{19DC9E5B-9D23-4EF0-8676-22CAF87CFB3A}"/>
              </a:ext>
            </a:extLst>
          </p:cNvPr>
          <p:cNvCxnSpPr>
            <a:cxnSpLocks/>
          </p:cNvCxnSpPr>
          <p:nvPr/>
        </p:nvCxnSpPr>
        <p:spPr>
          <a:xfrm flipV="1">
            <a:off x="7828798" y="2867595"/>
            <a:ext cx="86903" cy="52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4F3490C-A2BB-41DF-8FCF-AD3D15EDADA2}"/>
                  </a:ext>
                </a:extLst>
              </p:cNvPr>
              <p:cNvSpPr txBox="1"/>
              <p:nvPr/>
            </p:nvSpPr>
            <p:spPr>
              <a:xfrm>
                <a:off x="6837432" y="3510130"/>
                <a:ext cx="1914178" cy="369332"/>
              </a:xfrm>
              <a:prstGeom prst="rect">
                <a:avLst/>
              </a:prstGeom>
              <a:noFill/>
            </p:spPr>
            <p:txBody>
              <a:bodyPr wrap="none" rtlCol="0">
                <a:spAutoFit/>
              </a:bodyPr>
              <a:lstStyle/>
              <a:p>
                <a:r>
                  <a:rPr lang="zh-CN" altLang="en-US"/>
                  <a:t>动作空间，</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endParaRPr lang="en-US"/>
              </a:p>
            </p:txBody>
          </p:sp>
        </mc:Choice>
        <mc:Fallback xmlns="">
          <p:sp>
            <p:nvSpPr>
              <p:cNvPr id="15" name="文本框 14">
                <a:extLst>
                  <a:ext uri="{FF2B5EF4-FFF2-40B4-BE49-F238E27FC236}">
                    <a16:creationId xmlns:a16="http://schemas.microsoft.com/office/drawing/2014/main" id="{44F3490C-A2BB-41DF-8FCF-AD3D15EDADA2}"/>
                  </a:ext>
                </a:extLst>
              </p:cNvPr>
              <p:cNvSpPr txBox="1">
                <a:spLocks noRot="1" noChangeAspect="1" noMove="1" noResize="1" noEditPoints="1" noAdjustHandles="1" noChangeArrowheads="1" noChangeShapeType="1" noTextEdit="1"/>
              </p:cNvSpPr>
              <p:nvPr/>
            </p:nvSpPr>
            <p:spPr>
              <a:xfrm>
                <a:off x="6837432" y="3510130"/>
                <a:ext cx="1914178" cy="369332"/>
              </a:xfrm>
              <a:prstGeom prst="rect">
                <a:avLst/>
              </a:prstGeom>
              <a:blipFill>
                <a:blip r:embed="rId10"/>
                <a:stretch>
                  <a:fillRect l="-2866"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70382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离线策略学习</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834138" y="3410900"/>
            <a:ext cx="7593594" cy="3035945"/>
          </a:xfrm>
          <a:prstGeom prst="rect">
            <a:avLst/>
          </a:prstGeom>
        </p:spPr>
        <p:txBody>
          <a:bodyPr vert="horz" lIns="91440" tIns="45720" rIns="91440" bIns="45720" rtlCol="0">
            <a:normAutofit fontScale="77500" lnSpcReduction="200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平衡探索（</a:t>
            </a:r>
            <a:r>
              <a:rPr lang="en-US" altLang="zh-CN" dirty="0">
                <a:solidFill>
                  <a:schemeClr val="tx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exploration</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）和利用（</a:t>
            </a:r>
            <a:r>
              <a:rPr lang="en-US" altLang="zh-CN" dirty="0">
                <a:solidFill>
                  <a:schemeClr val="tx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exploitation</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通过观察人类或其他智能体学习策略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重用旧策略所产生的经验</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遵循探索策略时学习最优策略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遵循一个策略时学习多个策略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在剑桥</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MSR</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研究时的一个例子</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Collective Noise Contrastive Estimation for Policy Transfer Learning. AAAI 2016</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5B38259-0A6A-4BAA-BA7E-2BC782776C99}"/>
                  </a:ext>
                </a:extLst>
              </p:cNvPr>
              <p:cNvSpPr txBox="1">
                <a:spLocks/>
              </p:cNvSpPr>
              <p:nvPr/>
            </p:nvSpPr>
            <p:spPr>
              <a:xfrm>
                <a:off x="834138" y="1688811"/>
                <a:ext cx="7593594" cy="135100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目标策略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进行值函数评估（</a:t>
                </a:r>
                <a14:m>
                  <m:oMath xmlns:m="http://schemas.openxmlformats.org/officeDocument/2006/math">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或</a:t>
                </a:r>
                <a14:m>
                  <m:oMath xmlns:m="http://schemas.openxmlformats.org/officeDocument/2006/math">
                    <m:sSup>
                      <m:sSupPr>
                        <m:ctrlP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e>
                      <m:sup>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sup>
                    </m:sSup>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行为策略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zh-CN" altLang="en-US" i="1">
                        <a:latin typeface="Cambria Math" panose="02040503050406030204" pitchFamily="18" charset="0"/>
                        <a:ea typeface="阿里巴巴普惠体 R" panose="00020600040101010101" pitchFamily="18" charset="-122"/>
                        <a:cs typeface="阿里巴巴普惠体 R" panose="00020600040101010101" pitchFamily="18" charset="-122"/>
                      </a:rPr>
                      <m:t>收集数据</m:t>
                    </m:r>
                    <m:r>
                      <a:rPr lang="zh-CN" altLang="en-US"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d>
                      <m:dPr>
                        <m:begChr m:val="{"/>
                        <m:endChr m:val="}"/>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𝑇</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5"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834138" y="1688811"/>
                <a:ext cx="7593594" cy="1351005"/>
              </a:xfrm>
              <a:prstGeom prst="rect">
                <a:avLst/>
              </a:prstGeom>
              <a:blipFill>
                <a:blip r:embed="rId5"/>
                <a:stretch>
                  <a:fillRect l="-482"/>
                </a:stretch>
              </a:blipFill>
            </p:spPr>
            <p:txBody>
              <a:bodyPr/>
              <a:lstStyle/>
              <a:p>
                <a:r>
                  <a:rPr lang="zh-CN" altLang="en-US">
                    <a:noFill/>
                  </a:rPr>
                  <a:t> </a:t>
                </a:r>
              </a:p>
            </p:txBody>
          </p:sp>
        </mc:Fallback>
      </mc:AlternateContent>
      <p:sp>
        <p:nvSpPr>
          <p:cNvPr id="6" name="文本占位符 3">
            <a:extLst>
              <a:ext uri="{FF2B5EF4-FFF2-40B4-BE49-F238E27FC236}">
                <a16:creationId xmlns:a16="http://schemas.microsoft.com/office/drawing/2014/main" id="{BA8BB5BE-7181-BE46-AD89-DA62294A69F2}"/>
              </a:ext>
            </a:extLst>
          </p:cNvPr>
          <p:cNvSpPr txBox="1">
            <a:spLocks/>
          </p:cNvSpPr>
          <p:nvPr/>
        </p:nvSpPr>
        <p:spPr>
          <a:xfrm>
            <a:off x="560108" y="1241933"/>
            <a:ext cx="2611459" cy="435903"/>
          </a:xfrm>
          <a:prstGeom prst="roundRect">
            <a:avLst>
              <a:gd name="adj" fmla="val 50000"/>
            </a:avLst>
          </a:prstGeom>
          <a:solidFill>
            <a:schemeClr val="accent1"/>
          </a:solidFill>
          <a:ln>
            <a:solidFill>
              <a:srgbClr val="80C0F6"/>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什么是离线策略学习</a:t>
            </a:r>
          </a:p>
        </p:txBody>
      </p:sp>
      <p:sp>
        <p:nvSpPr>
          <p:cNvPr id="7" name="文本占位符 3">
            <a:extLst>
              <a:ext uri="{FF2B5EF4-FFF2-40B4-BE49-F238E27FC236}">
                <a16:creationId xmlns:a16="http://schemas.microsoft.com/office/drawing/2014/main" id="{BA8BB5BE-7181-BE46-AD89-DA62294A69F2}"/>
              </a:ext>
            </a:extLst>
          </p:cNvPr>
          <p:cNvSpPr txBox="1">
            <a:spLocks/>
          </p:cNvSpPr>
          <p:nvPr/>
        </p:nvSpPr>
        <p:spPr>
          <a:xfrm>
            <a:off x="560108" y="2964022"/>
            <a:ext cx="3359620" cy="435903"/>
          </a:xfrm>
          <a:prstGeom prst="roundRect">
            <a:avLst>
              <a:gd name="adj" fmla="val 50000"/>
            </a:avLst>
          </a:prstGeom>
          <a:solidFill>
            <a:schemeClr val="accent1"/>
          </a:solidFill>
          <a:ln>
            <a:solidFill>
              <a:srgbClr val="80C0F6"/>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为什么使用离线策略学习</a:t>
            </a:r>
          </a:p>
        </p:txBody>
      </p:sp>
    </p:spTree>
    <p:extLst>
      <p:ext uri="{BB962C8B-B14F-4D97-AF65-F5344CB8AC3E}">
        <p14:creationId xmlns:p14="http://schemas.microsoft.com/office/powerpoint/2010/main" val="170687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a:t>Q </a:t>
            </a:r>
            <a:r>
              <a:rPr lang="zh-CN" altLang="en-US"/>
              <a:t>学习</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无需</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重要性采样（为什么？）</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根据</a:t>
                </a: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行为策略选择动作 </a:t>
                </a:r>
                <a14:m>
                  <m:oMath xmlns:m="http://schemas.openxmlformats.org/officeDocument/2006/math">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根据目标策略选择后续</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 </a:t>
                </a:r>
                <a14:m>
                  <m:oMath xmlns:m="http://schemas.openxmlformats.org/officeDocument/2006/math">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a:ea typeface="阿里巴巴普惠体 R" panose="00020600040101010101" pitchFamily="18" charset="-122"/>
                    <a:cs typeface="阿里巴巴普惠体 R" panose="00020600040101010101" pitchFamily="18" charset="-122"/>
                  </a:rPr>
                  <a:t>目标</a:t>
                </a:r>
                <a14:m>
                  <m:oMath xmlns:m="http://schemas.openxmlformats.org/officeDocument/2006/math">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m:rPr>
                                <m:sty m:val="p"/>
                              </m:r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s</m:t>
                            </m:r>
                          </m:e>
                          <m:sub>
                            <m:r>
                              <m:rPr>
                                <m:sty m:val="p"/>
                              </m:r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t</m:t>
                            </m:r>
                            <m: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更新</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的值</a:t>
                </a:r>
                <a:r>
                  <a:rPr lang="zh-CN" altLang="en-US">
                    <a:latin typeface="阿里巴巴普惠体 R" panose="00020600040101010101" pitchFamily="18" charset="-122"/>
                    <a:ea typeface="阿里巴巴普惠体 R" panose="00020600040101010101" pitchFamily="18" charset="-122"/>
                    <a:cs typeface="阿里巴巴普惠体 R" panose="00020600040101010101" pitchFamily="18" charset="-122"/>
                  </a:rPr>
                  <a:t>以逼近目标状态</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动作值</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e>
                      </m:d>
                    </m:oMath>
                  </m:oMathPara>
                </a14:m>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5"/>
                <a:stretch>
                  <a:fillRect l="-4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6">
                <a:extLst>
                  <a:ext uri="{FF2B5EF4-FFF2-40B4-BE49-F238E27FC236}">
                    <a16:creationId xmlns:a16="http://schemas.microsoft.com/office/drawing/2014/main" id="{8A622D85-0467-4715-A56C-8084B415C3DD}"/>
                  </a:ext>
                </a:extLst>
              </p:cNvPr>
              <p:cNvSpPr txBox="1"/>
              <p:nvPr/>
            </p:nvSpPr>
            <p:spPr>
              <a:xfrm>
                <a:off x="4478535" y="4903661"/>
                <a:ext cx="2767040" cy="370294"/>
              </a:xfrm>
              <a:prstGeom prst="rect">
                <a:avLst/>
              </a:prstGeom>
              <a:noFill/>
            </p:spPr>
            <p:txBody>
              <a:bodyPr wrap="none" rtlCol="0">
                <a:spAutoFit/>
              </a:bodyPr>
              <a:lstStyle/>
              <a:p>
                <a:pPr algn="ctr"/>
                <a:r>
                  <a:rPr lang="zh-CN" altLang="en-US" dirty="0">
                    <a:latin typeface="+mj-lt"/>
                  </a:rPr>
                  <a:t>策略</a:t>
                </a:r>
                <a14:m>
                  <m:oMath xmlns:m="http://schemas.openxmlformats.org/officeDocument/2006/math">
                    <m:r>
                      <a:rPr lang="el-GR" i="1" dirty="0" smtClean="0">
                        <a:latin typeface="Cambria Math" panose="02040503050406030204" pitchFamily="18" charset="0"/>
                      </a:rPr>
                      <m:t>𝜋</m:t>
                    </m:r>
                  </m:oMath>
                </a14:m>
                <a:r>
                  <a:rPr lang="zh-CN" altLang="en-US"/>
                  <a:t>的动作</a:t>
                </a:r>
                <a:r>
                  <a:rPr lang="zh-CN" altLang="en-US" dirty="0"/>
                  <a:t>，</a:t>
                </a:r>
                <a:r>
                  <a:rPr lang="zh-CN" altLang="en-US">
                    <a:latin typeface="+mj-lt"/>
                  </a:rPr>
                  <a:t>而</a:t>
                </a:r>
                <a:r>
                  <a:rPr lang="zh-CN" altLang="en-US" dirty="0">
                    <a:latin typeface="+mj-lt"/>
                  </a:rPr>
                  <a:t>非</a:t>
                </a:r>
                <a14:m>
                  <m:oMath xmlns:m="http://schemas.openxmlformats.org/officeDocument/2006/math">
                    <m:r>
                      <a:rPr lang="zh-CN" altLang="en-US" i="1" dirty="0" smtClean="0">
                        <a:latin typeface="Cambria Math" panose="02040503050406030204" pitchFamily="18" charset="0"/>
                      </a:rPr>
                      <m:t>策略</m:t>
                    </m:r>
                    <m:r>
                      <a:rPr lang="el-GR" i="1" dirty="0" smtClean="0">
                        <a:latin typeface="Cambria Math" panose="02040503050406030204" pitchFamily="18" charset="0"/>
                      </a:rPr>
                      <m:t>𝜇</m:t>
                    </m:r>
                  </m:oMath>
                </a14:m>
                <a:endParaRPr lang="en-US" dirty="0"/>
              </a:p>
            </p:txBody>
          </p:sp>
        </mc:Choice>
        <mc:Fallback xmlns="">
          <p:sp>
            <p:nvSpPr>
              <p:cNvPr id="5" name="文本框 6">
                <a:extLst>
                  <a:ext uri="{FF2B5EF4-FFF2-40B4-BE49-F238E27FC236}">
                    <a16:creationId xmlns:a16="http://schemas.microsoft.com/office/drawing/2014/main" id="{8A622D85-0467-4715-A56C-8084B415C3DD}"/>
                  </a:ext>
                </a:extLst>
              </p:cNvPr>
              <p:cNvSpPr txBox="1">
                <a:spLocks noRot="1" noChangeAspect="1" noMove="1" noResize="1" noEditPoints="1" noAdjustHandles="1" noChangeArrowheads="1" noChangeShapeType="1" noTextEdit="1"/>
              </p:cNvSpPr>
              <p:nvPr/>
            </p:nvSpPr>
            <p:spPr>
              <a:xfrm>
                <a:off x="4478535" y="4903661"/>
                <a:ext cx="2767040" cy="370294"/>
              </a:xfrm>
              <a:prstGeom prst="rect">
                <a:avLst/>
              </a:prstGeom>
              <a:blipFill>
                <a:blip r:embed="rId6"/>
                <a:stretch>
                  <a:fillRect l="-1982" t="-8197" b="-24590"/>
                </a:stretch>
              </a:blipFill>
            </p:spPr>
            <p:txBody>
              <a:bodyPr/>
              <a:lstStyle/>
              <a:p>
                <a:r>
                  <a:rPr lang="en-US">
                    <a:noFill/>
                  </a:rPr>
                  <a:t> </a:t>
                </a:r>
              </a:p>
            </p:txBody>
          </p:sp>
        </mc:Fallback>
      </mc:AlternateContent>
      <p:cxnSp>
        <p:nvCxnSpPr>
          <p:cNvPr id="6" name="直接箭头连接符 7">
            <a:extLst>
              <a:ext uri="{FF2B5EF4-FFF2-40B4-BE49-F238E27FC236}">
                <a16:creationId xmlns:a16="http://schemas.microsoft.com/office/drawing/2014/main" id="{C039F19B-17D4-4D78-8ED9-1A4BE9BD469F}"/>
              </a:ext>
            </a:extLst>
          </p:cNvPr>
          <p:cNvCxnSpPr/>
          <p:nvPr/>
        </p:nvCxnSpPr>
        <p:spPr>
          <a:xfrm flipV="1">
            <a:off x="5649088" y="4560481"/>
            <a:ext cx="0" cy="2679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矩形 6">
            <a:extLst>
              <a:ext uri="{FF2B5EF4-FFF2-40B4-BE49-F238E27FC236}">
                <a16:creationId xmlns:a16="http://schemas.microsoft.com/office/drawing/2014/main" id="{D0411C77-6DEA-4BC8-A5BD-CF2FC3A1CC87}"/>
              </a:ext>
            </a:extLst>
          </p:cNvPr>
          <p:cNvSpPr/>
          <p:nvPr/>
        </p:nvSpPr>
        <p:spPr>
          <a:xfrm>
            <a:off x="4937650" y="4045193"/>
            <a:ext cx="1408286" cy="4261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07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a:t>使用</a:t>
            </a:r>
            <a:r>
              <a:rPr lang="en-US" altLang="zh-CN"/>
              <a:t>Q </a:t>
            </a:r>
            <a:r>
              <a:rPr lang="zh-CN" altLang="en-US"/>
              <a:t>学习</a:t>
            </a:r>
            <a:r>
              <a:rPr lang="zh-CN" altLang="en-US" dirty="0"/>
              <a:t>的离线策略控制</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lnSpcReduction="100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允许行为策略和目标策略都进行改进</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目标策略</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是关于</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的贪心策略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func>
                        <m:func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r>
                            <m:rPr>
                              <m:sty m:val="p"/>
                            </m:rP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arg</m:t>
                          </m:r>
                        </m:fName>
                        <m:e>
                          <m:func>
                            <m:func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limLow>
                                <m:limLow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m:rPr>
                                      <m:sty m:val="p"/>
                                    </m:rP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max</m:t>
                                  </m:r>
                                </m:e>
                                <m:lim>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lim>
                              </m:limLow>
                            </m:fName>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e>
                          </m:func>
                        </m:e>
                      </m:func>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行为策略</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是关于</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ε-</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贪心策略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学习目标函数可以简化为</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10000"/>
                  </a:lnSpc>
                  <a:buNone/>
                </a:pPr>
                <a14:m>
                  <m:oMathPara xmlns:m="http://schemas.openxmlformats.org/officeDocument/2006/math">
                    <m:oMathParaPr>
                      <m:jc m:val="centerGroup"/>
                    </m:oMathParaPr>
                    <m:oMath xmlns:m="http://schemas.openxmlformats.org/officeDocument/2006/math">
                      <m:eqArr>
                        <m:eqArr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eqArr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=&amp;</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func>
                            <m:func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r>
                                <m:rPr>
                                  <m:sty m:val="p"/>
                                </m:rPr>
                                <a:rPr lang="en-US" altLang="zh-CN">
                                  <a:latin typeface="Cambria Math" panose="02040503050406030204" pitchFamily="18" charset="0"/>
                                  <a:ea typeface="阿里巴巴普惠体 R" panose="00020600040101010101" pitchFamily="18" charset="-122"/>
                                  <a:cs typeface="阿里巴巴普惠体 R" panose="00020600040101010101" pitchFamily="18" charset="-122"/>
                                </a:rPr>
                                <m:t>arg</m:t>
                              </m:r>
                            </m:fName>
                            <m:e>
                              <m:func>
                                <m:func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limLow>
                                    <m:limLow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m:rPr>
                                          <m:sty m:val="p"/>
                                        </m:rPr>
                                        <a:rPr lang="en-US" altLang="zh-CN">
                                          <a:latin typeface="Cambria Math" panose="02040503050406030204" pitchFamily="18" charset="0"/>
                                          <a:ea typeface="阿里巴巴普惠体 R" panose="00020600040101010101" pitchFamily="18" charset="-122"/>
                                          <a:cs typeface="阿里巴巴普惠体 R" panose="00020600040101010101" pitchFamily="18" charset="-122"/>
                                        </a:rPr>
                                        <m:t>max</m:t>
                                      </m:r>
                                    </m:e>
                                    <m:lim>
                                      <m:sSubSup>
                                        <m:sSubSup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lim>
                                  </m:limLow>
                                </m:fName>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e>
                              </m:func>
                            </m:e>
                          </m:func>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e>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=&amp;</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func>
                            <m:func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limLow>
                                <m:limLow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m:rPr>
                                      <m:sty m:val="p"/>
                                    </m:rP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max</m:t>
                                  </m:r>
                                </m:e>
                                <m:lim>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lim>
                              </m:limLow>
                            </m:fName>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e>
                          </m:func>
                        </m:e>
                      </m:eqArr>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学习更新方式</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func>
                        <m:func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limLow>
                            <m:limLow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m:rPr>
                                  <m:sty m:val="p"/>
                                </m:rP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max</m:t>
                              </m:r>
                            </m:e>
                            <m:lim>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lim>
                          </m:limLow>
                        </m:fName>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e>
                      </m:func>
                    </m:oMath>
                  </m:oMathPara>
                </a14:m>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5"/>
                <a:stretch>
                  <a:fillRect l="-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1145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a:latin typeface="阿里巴巴普惠体 B" panose="00020600040101010101" pitchFamily="18" charset="-122"/>
                <a:ea typeface="阿里巴巴普惠体 B" panose="00020600040101010101" pitchFamily="18" charset="-122"/>
                <a:cs typeface="阿里巴巴普惠体 B" panose="00020600040101010101" pitchFamily="18" charset="-122"/>
              </a:rPr>
              <a:t>Q </a:t>
            </a:r>
            <a:r>
              <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rPr>
              <a:t>学习</a:t>
            </a:r>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控制算法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b="0"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𝛾</m:t>
                      </m:r>
                      <m:func>
                        <m:func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limLow>
                            <m:limLow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m:rPr>
                                  <m:sty m:val="p"/>
                                </m:rPr>
                                <a:rPr lang="en-US" altLang="zh-CN">
                                  <a:latin typeface="Cambria Math" panose="02040503050406030204" pitchFamily="18" charset="0"/>
                                  <a:ea typeface="阿里巴巴普惠体 R" panose="00020600040101010101" pitchFamily="18" charset="-122"/>
                                  <a:cs typeface="阿里巴巴普惠体 R" panose="00020600040101010101" pitchFamily="18" charset="-122"/>
                                </a:rPr>
                                <m:t>max</m:t>
                              </m:r>
                            </m:e>
                            <m:lim>
                              <m:sSubSup>
                                <m:sSubSup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lim>
                          </m:limLow>
                        </m:fName>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d>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e>
                      </m:func>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定理：</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学习控制收敛到最优状态</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动作值函数</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5"/>
                <a:stretch>
                  <a:fillRect l="-482"/>
                </a:stretch>
              </a:blipFill>
            </p:spPr>
            <p:txBody>
              <a:bodyPr/>
              <a:lstStyle/>
              <a:p>
                <a:r>
                  <a:rPr lang="zh-CN" altLang="en-US">
                    <a:noFill/>
                  </a:rPr>
                  <a:t> </a:t>
                </a:r>
              </a:p>
            </p:txBody>
          </p:sp>
        </mc:Fallback>
      </mc:AlternateContent>
      <p:grpSp>
        <p:nvGrpSpPr>
          <p:cNvPr id="5" name="组合 11">
            <a:extLst>
              <a:ext uri="{FF2B5EF4-FFF2-40B4-BE49-F238E27FC236}">
                <a16:creationId xmlns:a16="http://schemas.microsoft.com/office/drawing/2014/main" id="{52157F88-4C4C-4E3D-BD02-3D3D5CFE81DC}"/>
              </a:ext>
            </a:extLst>
          </p:cNvPr>
          <p:cNvGrpSpPr/>
          <p:nvPr/>
        </p:nvGrpSpPr>
        <p:grpSpPr>
          <a:xfrm>
            <a:off x="2235243" y="1386123"/>
            <a:ext cx="5256806" cy="2042877"/>
            <a:chOff x="3824919" y="1637758"/>
            <a:chExt cx="5256806" cy="2042877"/>
          </a:xfrm>
        </p:grpSpPr>
        <p:pic>
          <p:nvPicPr>
            <p:cNvPr id="6" name="图片 12">
              <a:extLst>
                <a:ext uri="{FF2B5EF4-FFF2-40B4-BE49-F238E27FC236}">
                  <a16:creationId xmlns:a16="http://schemas.microsoft.com/office/drawing/2014/main" id="{DF2C56D3-F320-479C-BA45-2E630F897FF0}"/>
                </a:ext>
              </a:extLst>
            </p:cNvPr>
            <p:cNvPicPr>
              <a:picLocks noChangeAspect="1"/>
            </p:cNvPicPr>
            <p:nvPr/>
          </p:nvPicPr>
          <p:blipFill>
            <a:blip r:embed="rId6"/>
            <a:stretch>
              <a:fillRect/>
            </a:stretch>
          </p:blipFill>
          <p:spPr>
            <a:xfrm>
              <a:off x="3824919" y="1706879"/>
              <a:ext cx="1306061" cy="1964871"/>
            </a:xfrm>
            <a:prstGeom prst="rect">
              <a:avLst/>
            </a:prstGeom>
          </p:spPr>
        </p:pic>
        <mc:AlternateContent xmlns:mc="http://schemas.openxmlformats.org/markup-compatibility/2006" xmlns:a14="http://schemas.microsoft.com/office/drawing/2010/main">
          <mc:Choice Requires="a14">
            <p:sp>
              <p:nvSpPr>
                <p:cNvPr id="7" name="文本框 13">
                  <a:extLst>
                    <a:ext uri="{FF2B5EF4-FFF2-40B4-BE49-F238E27FC236}">
                      <a16:creationId xmlns:a16="http://schemas.microsoft.com/office/drawing/2014/main" id="{9A25EA89-F99B-4678-BD88-B4A0BFFC9595}"/>
                    </a:ext>
                  </a:extLst>
                </p:cNvPr>
                <p:cNvSpPr txBox="1"/>
                <p:nvPr/>
              </p:nvSpPr>
              <p:spPr>
                <a:xfrm>
                  <a:off x="4775970" y="1637758"/>
                  <a:ext cx="2046522" cy="369332"/>
                </a:xfrm>
                <a:prstGeom prst="rect">
                  <a:avLst/>
                </a:prstGeom>
                <a:noFill/>
              </p:spPr>
              <p:txBody>
                <a:bodyPr wrap="none" rtlCol="0">
                  <a:spAutoFit/>
                </a:bodyPr>
                <a:lstStyle/>
                <a:p>
                  <a:r>
                    <a:rPr lang="zh-CN" altLang="en-US" dirty="0"/>
                    <a:t>状态</a:t>
                  </a:r>
                  <a14:m>
                    <m:oMath xmlns:m="http://schemas.openxmlformats.org/officeDocument/2006/math">
                      <m:r>
                        <a:rPr lang="en-US" altLang="zh-CN" b="0" i="1" smtClean="0">
                          <a:latin typeface="Cambria Math" panose="02040503050406030204" pitchFamily="18" charset="0"/>
                        </a:rPr>
                        <m:t>𝑠</m:t>
                      </m:r>
                    </m:oMath>
                  </a14:m>
                  <a:r>
                    <a:rPr lang="zh-CN" altLang="en-US" dirty="0"/>
                    <a:t>，执行动作</a:t>
                  </a:r>
                  <a14:m>
                    <m:oMath xmlns:m="http://schemas.openxmlformats.org/officeDocument/2006/math">
                      <m:r>
                        <a:rPr lang="en-US" altLang="zh-CN" b="0" i="1" smtClean="0">
                          <a:latin typeface="Cambria Math" panose="02040503050406030204" pitchFamily="18" charset="0"/>
                        </a:rPr>
                        <m:t>𝑎</m:t>
                      </m:r>
                    </m:oMath>
                  </a14:m>
                  <a:endParaRPr lang="en-US" dirty="0"/>
                </a:p>
              </p:txBody>
            </p:sp>
          </mc:Choice>
          <mc:Fallback xmlns="">
            <p:sp>
              <p:nvSpPr>
                <p:cNvPr id="7" name="文本框 13">
                  <a:extLst>
                    <a:ext uri="{FF2B5EF4-FFF2-40B4-BE49-F238E27FC236}">
                      <a16:creationId xmlns:a16="http://schemas.microsoft.com/office/drawing/2014/main" id="{9A25EA89-F99B-4678-BD88-B4A0BFFC9595}"/>
                    </a:ext>
                  </a:extLst>
                </p:cNvPr>
                <p:cNvSpPr txBox="1">
                  <a:spLocks noRot="1" noChangeAspect="1" noMove="1" noResize="1" noEditPoints="1" noAdjustHandles="1" noChangeArrowheads="1" noChangeShapeType="1" noTextEdit="1"/>
                </p:cNvSpPr>
                <p:nvPr/>
              </p:nvSpPr>
              <p:spPr>
                <a:xfrm>
                  <a:off x="4775970" y="1637758"/>
                  <a:ext cx="2046522" cy="369332"/>
                </a:xfrm>
                <a:prstGeom prst="rect">
                  <a:avLst/>
                </a:prstGeom>
                <a:blipFill>
                  <a:blip r:embed="rId7"/>
                  <a:stretch>
                    <a:fillRect l="-268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14">
                  <a:extLst>
                    <a:ext uri="{FF2B5EF4-FFF2-40B4-BE49-F238E27FC236}">
                      <a16:creationId xmlns:a16="http://schemas.microsoft.com/office/drawing/2014/main" id="{887BEB6E-3E9E-4C0C-A2DB-05F84696EF8D}"/>
                    </a:ext>
                  </a:extLst>
                </p:cNvPr>
                <p:cNvSpPr txBox="1"/>
                <p:nvPr/>
              </p:nvSpPr>
              <p:spPr>
                <a:xfrm>
                  <a:off x="4775970" y="2031671"/>
                  <a:ext cx="1452898" cy="369332"/>
                </a:xfrm>
                <a:prstGeom prst="rect">
                  <a:avLst/>
                </a:prstGeom>
                <a:noFill/>
              </p:spPr>
              <p:txBody>
                <a:bodyPr wrap="none" rtlCol="0">
                  <a:spAutoFit/>
                </a:bodyPr>
                <a:lstStyle/>
                <a:p>
                  <a:r>
                    <a:rPr lang="zh-CN" altLang="en-US" dirty="0"/>
                    <a:t>观测到奖励</a:t>
                  </a:r>
                  <a14:m>
                    <m:oMath xmlns:m="http://schemas.openxmlformats.org/officeDocument/2006/math">
                      <m:r>
                        <a:rPr lang="en-US" altLang="zh-CN" b="0" i="1" smtClean="0">
                          <a:latin typeface="Cambria Math" panose="02040503050406030204" pitchFamily="18" charset="0"/>
                        </a:rPr>
                        <m:t>𝑟</m:t>
                      </m:r>
                    </m:oMath>
                  </a14:m>
                  <a:endParaRPr lang="en-US" i="1" dirty="0"/>
                </a:p>
              </p:txBody>
            </p:sp>
          </mc:Choice>
          <mc:Fallback xmlns="">
            <p:sp>
              <p:nvSpPr>
                <p:cNvPr id="8" name="文本框 14">
                  <a:extLst>
                    <a:ext uri="{FF2B5EF4-FFF2-40B4-BE49-F238E27FC236}">
                      <a16:creationId xmlns:a16="http://schemas.microsoft.com/office/drawing/2014/main" id="{887BEB6E-3E9E-4C0C-A2DB-05F84696EF8D}"/>
                    </a:ext>
                  </a:extLst>
                </p:cNvPr>
                <p:cNvSpPr txBox="1">
                  <a:spLocks noRot="1" noChangeAspect="1" noMove="1" noResize="1" noEditPoints="1" noAdjustHandles="1" noChangeArrowheads="1" noChangeShapeType="1" noTextEdit="1"/>
                </p:cNvSpPr>
                <p:nvPr/>
              </p:nvSpPr>
              <p:spPr>
                <a:xfrm>
                  <a:off x="4775970" y="2031671"/>
                  <a:ext cx="1452898" cy="369332"/>
                </a:xfrm>
                <a:prstGeom prst="rect">
                  <a:avLst/>
                </a:prstGeom>
                <a:blipFill>
                  <a:blip r:embed="rId8"/>
                  <a:stretch>
                    <a:fillRect l="-378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15">
                  <a:extLst>
                    <a:ext uri="{FF2B5EF4-FFF2-40B4-BE49-F238E27FC236}">
                      <a16:creationId xmlns:a16="http://schemas.microsoft.com/office/drawing/2014/main" id="{4D84E44C-2A0A-4628-B20A-BB4268CFFBCB}"/>
                    </a:ext>
                  </a:extLst>
                </p:cNvPr>
                <p:cNvSpPr txBox="1"/>
                <p:nvPr/>
              </p:nvSpPr>
              <p:spPr>
                <a:xfrm>
                  <a:off x="4775970" y="2504238"/>
                  <a:ext cx="1967205" cy="369332"/>
                </a:xfrm>
                <a:prstGeom prst="rect">
                  <a:avLst/>
                </a:prstGeom>
                <a:noFill/>
              </p:spPr>
              <p:txBody>
                <a:bodyPr wrap="none" rtlCol="0">
                  <a:spAutoFit/>
                </a:bodyPr>
                <a:lstStyle/>
                <a:p>
                  <a:r>
                    <a:rPr lang="zh-CN" altLang="en-US" dirty="0"/>
                    <a:t>转移到下一状态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dirty="0"/>
                </a:p>
              </p:txBody>
            </p:sp>
          </mc:Choice>
          <mc:Fallback xmlns="">
            <p:sp>
              <p:nvSpPr>
                <p:cNvPr id="9" name="文本框 15">
                  <a:extLst>
                    <a:ext uri="{FF2B5EF4-FFF2-40B4-BE49-F238E27FC236}">
                      <a16:creationId xmlns:a16="http://schemas.microsoft.com/office/drawing/2014/main" id="{4D84E44C-2A0A-4628-B20A-BB4268CFFBCB}"/>
                    </a:ext>
                  </a:extLst>
                </p:cNvPr>
                <p:cNvSpPr txBox="1">
                  <a:spLocks noRot="1" noChangeAspect="1" noMove="1" noResize="1" noEditPoints="1" noAdjustHandles="1" noChangeArrowheads="1" noChangeShapeType="1" noTextEdit="1"/>
                </p:cNvSpPr>
                <p:nvPr/>
              </p:nvSpPr>
              <p:spPr>
                <a:xfrm>
                  <a:off x="4775970" y="2504238"/>
                  <a:ext cx="1967205" cy="369332"/>
                </a:xfrm>
                <a:prstGeom prst="rect">
                  <a:avLst/>
                </a:prstGeom>
                <a:blipFill>
                  <a:blip r:embed="rId9"/>
                  <a:stretch>
                    <a:fillRect l="-2795" t="-10000" r="-31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16">
                  <a:extLst>
                    <a:ext uri="{FF2B5EF4-FFF2-40B4-BE49-F238E27FC236}">
                      <a16:creationId xmlns:a16="http://schemas.microsoft.com/office/drawing/2014/main" id="{4B21C327-079F-443B-A140-323321276D40}"/>
                    </a:ext>
                  </a:extLst>
                </p:cNvPr>
                <p:cNvSpPr txBox="1"/>
                <p:nvPr/>
              </p:nvSpPr>
              <p:spPr>
                <a:xfrm>
                  <a:off x="5185274" y="3311303"/>
                  <a:ext cx="3896451" cy="369332"/>
                </a:xfrm>
                <a:prstGeom prst="rect">
                  <a:avLst/>
                </a:prstGeom>
                <a:noFill/>
              </p:spPr>
              <p:txBody>
                <a:bodyPr wrap="none" rtlCol="0">
                  <a:spAutoFit/>
                </a:bodyPr>
                <a:lstStyle/>
                <a:p>
                  <a:r>
                    <a:rPr lang="zh-CN" altLang="en-US" dirty="0"/>
                    <a:t>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执行动作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lim>
                              </m:limLow>
                            </m:fName>
                            <m:e>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e>
                              </m:d>
                            </m:e>
                          </m:func>
                        </m:e>
                      </m:func>
                    </m:oMath>
                  </a14:m>
                  <a:endParaRPr lang="en-US" dirty="0"/>
                </a:p>
              </p:txBody>
            </p:sp>
          </mc:Choice>
          <mc:Fallback xmlns="">
            <p:sp>
              <p:nvSpPr>
                <p:cNvPr id="10" name="文本框 16">
                  <a:extLst>
                    <a:ext uri="{FF2B5EF4-FFF2-40B4-BE49-F238E27FC236}">
                      <a16:creationId xmlns:a16="http://schemas.microsoft.com/office/drawing/2014/main" id="{4B21C327-079F-443B-A140-323321276D40}"/>
                    </a:ext>
                  </a:extLst>
                </p:cNvPr>
                <p:cNvSpPr txBox="1">
                  <a:spLocks noRot="1" noChangeAspect="1" noMove="1" noResize="1" noEditPoints="1" noAdjustHandles="1" noChangeArrowheads="1" noChangeShapeType="1" noTextEdit="1"/>
                </p:cNvSpPr>
                <p:nvPr/>
              </p:nvSpPr>
              <p:spPr>
                <a:xfrm>
                  <a:off x="5185274" y="3311303"/>
                  <a:ext cx="3896451" cy="369332"/>
                </a:xfrm>
                <a:prstGeom prst="rect">
                  <a:avLst/>
                </a:prstGeom>
                <a:blipFill>
                  <a:blip r:embed="rId10"/>
                  <a:stretch>
                    <a:fillRect l="-1408" t="-9836"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4935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a:latin typeface="阿里巴巴普惠体 B" panose="00020600040101010101" pitchFamily="18" charset="-122"/>
                <a:ea typeface="阿里巴巴普惠体 B" panose="00020600040101010101" pitchFamily="18" charset="-122"/>
                <a:cs typeface="阿里巴巴普惠体 B" panose="00020600040101010101" pitchFamily="18" charset="-122"/>
              </a:rPr>
              <a:t>Q </a:t>
            </a:r>
            <a:r>
              <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rPr>
              <a:t>学习</a:t>
            </a:r>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控制算法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b="0"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𝑟</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𝛾</m:t>
                      </m:r>
                      <m:func>
                        <m:funcPr>
                          <m:ctrlP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limLow>
                            <m:limLowPr>
                              <m:ctrlP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m:rPr>
                                  <m:sty m:val="p"/>
                                </m:rPr>
                                <a:rPr lang="en-US" altLang="zh-CN">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max</m:t>
                              </m:r>
                            </m:e>
                            <m:lim>
                              <m:sSup>
                                <m:sSupPr>
                                  <m:ctrlP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𝑎</m:t>
                                  </m:r>
                                </m:e>
                                <m:sup>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lim>
                          </m:limLow>
                        </m:fName>
                        <m:e>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𝑎</m:t>
                                  </m:r>
                                </m:e>
                                <m:sup>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e>
                          </m:d>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e>
                      </m:func>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为什么不需要重要性采样？</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2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使用了状态</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动作值函数而不是使用状态值函数</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5"/>
                <a:stretch>
                  <a:fillRect l="-482"/>
                </a:stretch>
              </a:blipFill>
            </p:spPr>
            <p:txBody>
              <a:bodyPr/>
              <a:lstStyle/>
              <a:p>
                <a:r>
                  <a:rPr lang="zh-CN" altLang="en-US">
                    <a:noFill/>
                  </a:rPr>
                  <a:t> </a:t>
                </a:r>
              </a:p>
            </p:txBody>
          </p:sp>
        </mc:Fallback>
      </mc:AlternateContent>
      <p:grpSp>
        <p:nvGrpSpPr>
          <p:cNvPr id="5" name="组合 11">
            <a:extLst>
              <a:ext uri="{FF2B5EF4-FFF2-40B4-BE49-F238E27FC236}">
                <a16:creationId xmlns:a16="http://schemas.microsoft.com/office/drawing/2014/main" id="{52157F88-4C4C-4E3D-BD02-3D3D5CFE81DC}"/>
              </a:ext>
            </a:extLst>
          </p:cNvPr>
          <p:cNvGrpSpPr/>
          <p:nvPr/>
        </p:nvGrpSpPr>
        <p:grpSpPr>
          <a:xfrm>
            <a:off x="2235243" y="1386123"/>
            <a:ext cx="5314194" cy="2042877"/>
            <a:chOff x="3824919" y="1637758"/>
            <a:chExt cx="5314194" cy="2042877"/>
          </a:xfrm>
        </p:grpSpPr>
        <p:pic>
          <p:nvPicPr>
            <p:cNvPr id="6" name="图片 12">
              <a:extLst>
                <a:ext uri="{FF2B5EF4-FFF2-40B4-BE49-F238E27FC236}">
                  <a16:creationId xmlns:a16="http://schemas.microsoft.com/office/drawing/2014/main" id="{DF2C56D3-F320-479C-BA45-2E630F897FF0}"/>
                </a:ext>
              </a:extLst>
            </p:cNvPr>
            <p:cNvPicPr>
              <a:picLocks noChangeAspect="1"/>
            </p:cNvPicPr>
            <p:nvPr/>
          </p:nvPicPr>
          <p:blipFill>
            <a:blip r:embed="rId6"/>
            <a:stretch>
              <a:fillRect/>
            </a:stretch>
          </p:blipFill>
          <p:spPr>
            <a:xfrm>
              <a:off x="3824919" y="1706879"/>
              <a:ext cx="1306061" cy="1964871"/>
            </a:xfrm>
            <a:prstGeom prst="rect">
              <a:avLst/>
            </a:prstGeom>
          </p:spPr>
        </p:pic>
        <mc:AlternateContent xmlns:mc="http://schemas.openxmlformats.org/markup-compatibility/2006" xmlns:a14="http://schemas.microsoft.com/office/drawing/2010/main">
          <mc:Choice Requires="a14">
            <p:sp>
              <p:nvSpPr>
                <p:cNvPr id="7" name="文本框 13">
                  <a:extLst>
                    <a:ext uri="{FF2B5EF4-FFF2-40B4-BE49-F238E27FC236}">
                      <a16:creationId xmlns:a16="http://schemas.microsoft.com/office/drawing/2014/main" id="{9A25EA89-F99B-4678-BD88-B4A0BFFC9595}"/>
                    </a:ext>
                  </a:extLst>
                </p:cNvPr>
                <p:cNvSpPr txBox="1"/>
                <p:nvPr/>
              </p:nvSpPr>
              <p:spPr>
                <a:xfrm>
                  <a:off x="4775970" y="1637758"/>
                  <a:ext cx="2046522" cy="369332"/>
                </a:xfrm>
                <a:prstGeom prst="rect">
                  <a:avLst/>
                </a:prstGeom>
                <a:noFill/>
              </p:spPr>
              <p:txBody>
                <a:bodyPr wrap="none" rtlCol="0">
                  <a:spAutoFit/>
                </a:bodyPr>
                <a:lstStyle/>
                <a:p>
                  <a:r>
                    <a:rPr lang="zh-CN" altLang="en-US" dirty="0"/>
                    <a:t>状态</a:t>
                  </a:r>
                  <a14:m>
                    <m:oMath xmlns:m="http://schemas.openxmlformats.org/officeDocument/2006/math">
                      <m:r>
                        <a:rPr lang="en-US" altLang="zh-CN" b="0" i="1" smtClean="0">
                          <a:latin typeface="Cambria Math" panose="02040503050406030204" pitchFamily="18" charset="0"/>
                        </a:rPr>
                        <m:t>𝑠</m:t>
                      </m:r>
                    </m:oMath>
                  </a14:m>
                  <a:r>
                    <a:rPr lang="zh-CN" altLang="en-US" dirty="0"/>
                    <a:t>，执行动作</a:t>
                  </a:r>
                  <a14:m>
                    <m:oMath xmlns:m="http://schemas.openxmlformats.org/officeDocument/2006/math">
                      <m:r>
                        <a:rPr lang="en-US" altLang="zh-CN" b="0" i="1" smtClean="0">
                          <a:latin typeface="Cambria Math" panose="02040503050406030204" pitchFamily="18" charset="0"/>
                        </a:rPr>
                        <m:t>𝑎</m:t>
                      </m:r>
                    </m:oMath>
                  </a14:m>
                  <a:endParaRPr lang="en-US" dirty="0"/>
                </a:p>
              </p:txBody>
            </p:sp>
          </mc:Choice>
          <mc:Fallback xmlns="">
            <p:sp>
              <p:nvSpPr>
                <p:cNvPr id="7" name="文本框 13">
                  <a:extLst>
                    <a:ext uri="{FF2B5EF4-FFF2-40B4-BE49-F238E27FC236}">
                      <a16:creationId xmlns:a16="http://schemas.microsoft.com/office/drawing/2014/main" id="{9A25EA89-F99B-4678-BD88-B4A0BFFC9595}"/>
                    </a:ext>
                  </a:extLst>
                </p:cNvPr>
                <p:cNvSpPr txBox="1">
                  <a:spLocks noRot="1" noChangeAspect="1" noMove="1" noResize="1" noEditPoints="1" noAdjustHandles="1" noChangeArrowheads="1" noChangeShapeType="1" noTextEdit="1"/>
                </p:cNvSpPr>
                <p:nvPr/>
              </p:nvSpPr>
              <p:spPr>
                <a:xfrm>
                  <a:off x="4775970" y="1637758"/>
                  <a:ext cx="2046522" cy="369332"/>
                </a:xfrm>
                <a:prstGeom prst="rect">
                  <a:avLst/>
                </a:prstGeom>
                <a:blipFill>
                  <a:blip r:embed="rId7"/>
                  <a:stretch>
                    <a:fillRect l="-268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14">
                  <a:extLst>
                    <a:ext uri="{FF2B5EF4-FFF2-40B4-BE49-F238E27FC236}">
                      <a16:creationId xmlns:a16="http://schemas.microsoft.com/office/drawing/2014/main" id="{887BEB6E-3E9E-4C0C-A2DB-05F84696EF8D}"/>
                    </a:ext>
                  </a:extLst>
                </p:cNvPr>
                <p:cNvSpPr txBox="1"/>
                <p:nvPr/>
              </p:nvSpPr>
              <p:spPr>
                <a:xfrm>
                  <a:off x="4775970" y="2031671"/>
                  <a:ext cx="1452898" cy="369332"/>
                </a:xfrm>
                <a:prstGeom prst="rect">
                  <a:avLst/>
                </a:prstGeom>
                <a:noFill/>
              </p:spPr>
              <p:txBody>
                <a:bodyPr wrap="none" rtlCol="0">
                  <a:spAutoFit/>
                </a:bodyPr>
                <a:lstStyle/>
                <a:p>
                  <a:r>
                    <a:rPr lang="zh-CN" altLang="en-US" dirty="0"/>
                    <a:t>观测到奖励</a:t>
                  </a:r>
                  <a14:m>
                    <m:oMath xmlns:m="http://schemas.openxmlformats.org/officeDocument/2006/math">
                      <m:r>
                        <a:rPr lang="en-US" altLang="zh-CN" b="0" i="1" smtClean="0">
                          <a:latin typeface="Cambria Math" panose="02040503050406030204" pitchFamily="18" charset="0"/>
                        </a:rPr>
                        <m:t>𝑟</m:t>
                      </m:r>
                    </m:oMath>
                  </a14:m>
                  <a:endParaRPr lang="en-US" i="1" dirty="0"/>
                </a:p>
              </p:txBody>
            </p:sp>
          </mc:Choice>
          <mc:Fallback xmlns="">
            <p:sp>
              <p:nvSpPr>
                <p:cNvPr id="8" name="文本框 14">
                  <a:extLst>
                    <a:ext uri="{FF2B5EF4-FFF2-40B4-BE49-F238E27FC236}">
                      <a16:creationId xmlns:a16="http://schemas.microsoft.com/office/drawing/2014/main" id="{887BEB6E-3E9E-4C0C-A2DB-05F84696EF8D}"/>
                    </a:ext>
                  </a:extLst>
                </p:cNvPr>
                <p:cNvSpPr txBox="1">
                  <a:spLocks noRot="1" noChangeAspect="1" noMove="1" noResize="1" noEditPoints="1" noAdjustHandles="1" noChangeArrowheads="1" noChangeShapeType="1" noTextEdit="1"/>
                </p:cNvSpPr>
                <p:nvPr/>
              </p:nvSpPr>
              <p:spPr>
                <a:xfrm>
                  <a:off x="4775970" y="2031671"/>
                  <a:ext cx="1452898" cy="369332"/>
                </a:xfrm>
                <a:prstGeom prst="rect">
                  <a:avLst/>
                </a:prstGeom>
                <a:blipFill>
                  <a:blip r:embed="rId8"/>
                  <a:stretch>
                    <a:fillRect l="-378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15">
                  <a:extLst>
                    <a:ext uri="{FF2B5EF4-FFF2-40B4-BE49-F238E27FC236}">
                      <a16:creationId xmlns:a16="http://schemas.microsoft.com/office/drawing/2014/main" id="{4D84E44C-2A0A-4628-B20A-BB4268CFFBCB}"/>
                    </a:ext>
                  </a:extLst>
                </p:cNvPr>
                <p:cNvSpPr txBox="1"/>
                <p:nvPr/>
              </p:nvSpPr>
              <p:spPr>
                <a:xfrm>
                  <a:off x="4775970" y="2504238"/>
                  <a:ext cx="1967205" cy="369332"/>
                </a:xfrm>
                <a:prstGeom prst="rect">
                  <a:avLst/>
                </a:prstGeom>
                <a:noFill/>
              </p:spPr>
              <p:txBody>
                <a:bodyPr wrap="none" rtlCol="0">
                  <a:spAutoFit/>
                </a:bodyPr>
                <a:lstStyle/>
                <a:p>
                  <a:r>
                    <a:rPr lang="zh-CN" altLang="en-US" dirty="0"/>
                    <a:t>转移到下一状态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dirty="0"/>
                </a:p>
              </p:txBody>
            </p:sp>
          </mc:Choice>
          <mc:Fallback xmlns="">
            <p:sp>
              <p:nvSpPr>
                <p:cNvPr id="9" name="文本框 15">
                  <a:extLst>
                    <a:ext uri="{FF2B5EF4-FFF2-40B4-BE49-F238E27FC236}">
                      <a16:creationId xmlns:a16="http://schemas.microsoft.com/office/drawing/2014/main" id="{4D84E44C-2A0A-4628-B20A-BB4268CFFBCB}"/>
                    </a:ext>
                  </a:extLst>
                </p:cNvPr>
                <p:cNvSpPr txBox="1">
                  <a:spLocks noRot="1" noChangeAspect="1" noMove="1" noResize="1" noEditPoints="1" noAdjustHandles="1" noChangeArrowheads="1" noChangeShapeType="1" noTextEdit="1"/>
                </p:cNvSpPr>
                <p:nvPr/>
              </p:nvSpPr>
              <p:spPr>
                <a:xfrm>
                  <a:off x="4775970" y="2504238"/>
                  <a:ext cx="1967205" cy="369332"/>
                </a:xfrm>
                <a:prstGeom prst="rect">
                  <a:avLst/>
                </a:prstGeom>
                <a:blipFill>
                  <a:blip r:embed="rId9"/>
                  <a:stretch>
                    <a:fillRect l="-2795" t="-10000" r="-31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16">
                  <a:extLst>
                    <a:ext uri="{FF2B5EF4-FFF2-40B4-BE49-F238E27FC236}">
                      <a16:creationId xmlns:a16="http://schemas.microsoft.com/office/drawing/2014/main" id="{4B21C327-079F-443B-A140-323321276D40}"/>
                    </a:ext>
                  </a:extLst>
                </p:cNvPr>
                <p:cNvSpPr txBox="1"/>
                <p:nvPr/>
              </p:nvSpPr>
              <p:spPr>
                <a:xfrm>
                  <a:off x="5185274" y="3311303"/>
                  <a:ext cx="3953839" cy="369332"/>
                </a:xfrm>
                <a:prstGeom prst="rect">
                  <a:avLst/>
                </a:prstGeom>
                <a:noFill/>
              </p:spPr>
              <p:txBody>
                <a:bodyPr wrap="none" rtlCol="0">
                  <a:spAutoFit/>
                </a:bodyPr>
                <a:lstStyle/>
                <a:p>
                  <a:r>
                    <a:rPr lang="zh-CN" altLang="en-US" dirty="0"/>
                    <a:t>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执行动作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lim>
                              </m:limLow>
                            </m:fName>
                            <m:e>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e>
                              </m:d>
                            </m:e>
                          </m:func>
                        </m:e>
                      </m:func>
                    </m:oMath>
                  </a14:m>
                  <a:endParaRPr lang="en-US" dirty="0"/>
                </a:p>
              </p:txBody>
            </p:sp>
          </mc:Choice>
          <mc:Fallback xmlns="">
            <p:sp>
              <p:nvSpPr>
                <p:cNvPr id="10" name="文本框 16">
                  <a:extLst>
                    <a:ext uri="{FF2B5EF4-FFF2-40B4-BE49-F238E27FC236}">
                      <a16:creationId xmlns:a16="http://schemas.microsoft.com/office/drawing/2014/main" id="{4B21C327-079F-443B-A140-323321276D40}"/>
                    </a:ext>
                  </a:extLst>
                </p:cNvPr>
                <p:cNvSpPr txBox="1">
                  <a:spLocks noRot="1" noChangeAspect="1" noMove="1" noResize="1" noEditPoints="1" noAdjustHandles="1" noChangeArrowheads="1" noChangeShapeType="1" noTextEdit="1"/>
                </p:cNvSpPr>
                <p:nvPr/>
              </p:nvSpPr>
              <p:spPr>
                <a:xfrm>
                  <a:off x="5185274" y="3311303"/>
                  <a:ext cx="3953839" cy="369332"/>
                </a:xfrm>
                <a:prstGeom prst="rect">
                  <a:avLst/>
                </a:prstGeom>
                <a:blipFill>
                  <a:blip r:embed="rId10"/>
                  <a:stretch>
                    <a:fillRect l="-1389" t="-9836"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6506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11307-277C-42E8-B422-617CF55D3FAC}"/>
              </a:ext>
            </a:extLst>
          </p:cNvPr>
          <p:cNvSpPr>
            <a:spLocks noGrp="1"/>
          </p:cNvSpPr>
          <p:nvPr>
            <p:ph type="ctrTitle"/>
          </p:nvPr>
        </p:nvSpPr>
        <p:spPr/>
        <p:txBody>
          <a:bodyPr>
            <a:normAutofit/>
          </a:bodyPr>
          <a:lstStyle/>
          <a:p>
            <a:r>
              <a:rPr lang="zh-CN" altLang="en-US"/>
              <a:t>收敛性证明</a:t>
            </a:r>
            <a:endParaRPr lang="en-US"/>
          </a:p>
        </p:txBody>
      </p:sp>
      <p:sp>
        <p:nvSpPr>
          <p:cNvPr id="3" name="副标题 2">
            <a:extLst>
              <a:ext uri="{FF2B5EF4-FFF2-40B4-BE49-F238E27FC236}">
                <a16:creationId xmlns:a16="http://schemas.microsoft.com/office/drawing/2014/main" id="{8F0390E1-AA63-4BF2-8BE8-9C0445D5A2D7}"/>
              </a:ext>
            </a:extLst>
          </p:cNvPr>
          <p:cNvSpPr>
            <a:spLocks noGrp="1"/>
          </p:cNvSpPr>
          <p:nvPr>
            <p:ph type="subTitle" idx="1"/>
          </p:nvPr>
        </p:nvSpPr>
        <p:spPr/>
        <p:txBody>
          <a:bodyPr/>
          <a:lstStyle/>
          <a:p>
            <a:r>
              <a:rPr lang="en-US"/>
              <a:t>02</a:t>
            </a:r>
          </a:p>
        </p:txBody>
      </p:sp>
      <p:sp>
        <p:nvSpPr>
          <p:cNvPr id="4" name="灯片编号占位符 3">
            <a:extLst>
              <a:ext uri="{FF2B5EF4-FFF2-40B4-BE49-F238E27FC236}">
                <a16:creationId xmlns:a16="http://schemas.microsoft.com/office/drawing/2014/main" id="{920FB7D1-E95F-4253-8D9E-36CD692B643E}"/>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Tree>
    <p:extLst>
      <p:ext uri="{BB962C8B-B14F-4D97-AF65-F5344CB8AC3E}">
        <p14:creationId xmlns:p14="http://schemas.microsoft.com/office/powerpoint/2010/main" val="342609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475200"/>
            <a:ext cx="8137922" cy="553500"/>
          </a:xfrm>
        </p:spPr>
        <p:txBody>
          <a:bodyPr/>
          <a:lstStyle/>
          <a:p>
            <a:r>
              <a:rPr lang="zh-CN" altLang="en-US" dirty="0"/>
              <a:t>课程大纲</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1" i="0" u="none" strike="noStrike" kern="1200" cap="none" spc="0" normalizeH="0" baseline="0" noProof="0" smtClean="0">
                <a:ln>
                  <a:noFill/>
                </a:ln>
                <a:solidFill>
                  <a:srgbClr val="17ABE3"/>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000" b="1" i="0" u="none" strike="noStrike" kern="1200" cap="none" spc="0" normalizeH="0" baseline="0" noProof="0" dirty="0">
              <a:ln>
                <a:noFill/>
              </a:ln>
              <a:solidFill>
                <a:srgbClr val="17ABE3"/>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1" name="矩形 10">
            <a:extLst>
              <a:ext uri="{FF2B5EF4-FFF2-40B4-BE49-F238E27FC236}">
                <a16:creationId xmlns:a16="http://schemas.microsoft.com/office/drawing/2014/main" id="{C4296DFD-E508-42FA-958A-3E7E11E25FD0}"/>
              </a:ext>
            </a:extLst>
          </p:cNvPr>
          <p:cNvSpPr/>
          <p:nvPr/>
        </p:nvSpPr>
        <p:spPr>
          <a:xfrm>
            <a:off x="4574342" y="1375401"/>
            <a:ext cx="4107305" cy="44716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阿里巴巴普惠体 R" panose="00020600040101010101"/>
              <a:cs typeface="+mn-cs"/>
            </a:endParaRPr>
          </a:p>
        </p:txBody>
      </p:sp>
      <p:sp>
        <p:nvSpPr>
          <p:cNvPr id="12" name="矩形 11">
            <a:extLst>
              <a:ext uri="{FF2B5EF4-FFF2-40B4-BE49-F238E27FC236}">
                <a16:creationId xmlns:a16="http://schemas.microsoft.com/office/drawing/2014/main" id="{41524147-056F-43D7-83E9-6329A912AA9F}"/>
              </a:ext>
            </a:extLst>
          </p:cNvPr>
          <p:cNvSpPr/>
          <p:nvPr/>
        </p:nvSpPr>
        <p:spPr>
          <a:xfrm>
            <a:off x="389744" y="1375401"/>
            <a:ext cx="4107305" cy="4471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阿里巴巴普惠体 R" panose="00020600040101010101"/>
              <a:cs typeface="+mn-cs"/>
            </a:endParaRPr>
          </a:p>
        </p:txBody>
      </p:sp>
      <p:sp>
        <p:nvSpPr>
          <p:cNvPr id="13" name="内容占位符 3">
            <a:extLst>
              <a:ext uri="{FF2B5EF4-FFF2-40B4-BE49-F238E27FC236}">
                <a16:creationId xmlns:a16="http://schemas.microsoft.com/office/drawing/2014/main" id="{35F314D7-0FDD-4D89-AF44-585DD2B76D8D}"/>
              </a:ext>
            </a:extLst>
          </p:cNvPr>
          <p:cNvSpPr txBox="1">
            <a:spLocks/>
          </p:cNvSpPr>
          <p:nvPr/>
        </p:nvSpPr>
        <p:spPr>
          <a:xfrm>
            <a:off x="550129" y="2161303"/>
            <a:ext cx="3886200" cy="3833293"/>
          </a:xfrm>
          <a:prstGeom prst="rect">
            <a:avLst/>
          </a:prstGeom>
        </p:spPr>
        <p:txBody>
          <a:bodyPr>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000000"/>
                </a:solidFill>
                <a:ea typeface="阿里巴巴普惠体 R" panose="00020600040101010101"/>
              </a:rPr>
              <a:t>强化学习、探索与利用</a:t>
            </a:r>
            <a:endParaRPr lang="en-US" altLang="zh-CN" sz="2400" dirty="0">
              <a:solidFill>
                <a:srgbClr val="000000"/>
              </a:solidFill>
              <a:ea typeface="阿里巴巴普惠体 R" panose="00020600040101010101"/>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rPr>
              <a:t>MDP</a:t>
            </a: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和动态规划</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值函数估计</a:t>
            </a:r>
            <a:endParaRPr kumimoji="0" lang="en-US" sz="18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FF0000"/>
                </a:solidFill>
                <a:ea typeface="阿里巴巴普惠体 R" panose="00020600040101010101"/>
              </a:rPr>
              <a:t>无模型控制方法</a:t>
            </a:r>
            <a:endParaRPr lang="en-US" sz="2400" dirty="0">
              <a:solidFill>
                <a:srgbClr val="FF0000"/>
              </a:solidFill>
              <a:ea typeface="阿里巴巴普惠体 R" panose="00020600040101010101"/>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规划与学习</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参数化的值函数和策略</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000000"/>
                </a:solidFill>
                <a:ea typeface="阿里巴巴普惠体 R" panose="00020600040101010101"/>
              </a:rPr>
              <a:t>深度强化学习价值方法</a:t>
            </a:r>
            <a:endParaRPr lang="en-US" sz="2400" dirty="0">
              <a:solidFill>
                <a:srgbClr val="000000"/>
              </a:solidFill>
              <a:ea typeface="阿里巴巴普惠体 R" panose="00020600040101010101"/>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000000"/>
                </a:solidFill>
                <a:ea typeface="阿里巴巴普惠体 R" panose="00020600040101010101"/>
              </a:rPr>
              <a:t>深度强化学习策略方法</a:t>
            </a:r>
            <a:endParaRPr lang="en-US" altLang="zh-CN" sz="2400" dirty="0">
              <a:solidFill>
                <a:srgbClr val="000000"/>
              </a:solidFill>
              <a:ea typeface="阿里巴巴普惠体 R" panose="00020600040101010101"/>
            </a:endParaRPr>
          </a:p>
        </p:txBody>
      </p:sp>
      <p:sp>
        <p:nvSpPr>
          <p:cNvPr id="14" name="内容占位符 4">
            <a:extLst>
              <a:ext uri="{FF2B5EF4-FFF2-40B4-BE49-F238E27FC236}">
                <a16:creationId xmlns:a16="http://schemas.microsoft.com/office/drawing/2014/main" id="{6D3298F2-5082-4464-B494-69D8F2C400B7}"/>
              </a:ext>
            </a:extLst>
          </p:cNvPr>
          <p:cNvSpPr txBox="1">
            <a:spLocks/>
          </p:cNvSpPr>
          <p:nvPr/>
        </p:nvSpPr>
        <p:spPr>
          <a:xfrm>
            <a:off x="4629150" y="2161303"/>
            <a:ext cx="4190510" cy="3893253"/>
          </a:xfrm>
          <a:prstGeom prst="rect">
            <a:avLst/>
          </a:prstGeom>
        </p:spPr>
        <p:txBody>
          <a:bodyPr>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400" dirty="0">
                <a:solidFill>
                  <a:srgbClr val="000000"/>
                </a:solidFill>
                <a:ea typeface="阿里巴巴普惠体 R" panose="00020600040101010101"/>
              </a:rPr>
              <a:t>  9. </a:t>
            </a:r>
            <a:r>
              <a:rPr lang="zh-CN" altLang="en-US" sz="2400" dirty="0">
                <a:solidFill>
                  <a:srgbClr val="000000"/>
                </a:solidFill>
                <a:ea typeface="阿里巴巴普惠体 R" panose="00020600040101010101"/>
              </a:rPr>
              <a:t>基于模型的深度强化学习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10. </a:t>
            </a:r>
            <a:r>
              <a:rPr lang="zh-CN" altLang="en-US" sz="2400" dirty="0">
                <a:solidFill>
                  <a:srgbClr val="000000"/>
                </a:solidFill>
                <a:ea typeface="阿里巴巴普惠体 R" panose="00020600040101010101"/>
              </a:rPr>
              <a:t>模仿学习</a:t>
            </a:r>
            <a:endParaRPr lang="en-US" altLang="zh-CN" sz="2400" dirty="0">
              <a:solidFill>
                <a:srgbClr val="000000"/>
              </a:solidFill>
              <a:ea typeface="阿里巴巴普惠体 R" panose="00020600040101010101"/>
            </a:endParaRPr>
          </a:p>
          <a:p>
            <a:pPr marL="0" indent="0">
              <a:buNone/>
              <a:defRPr/>
            </a:pPr>
            <a:r>
              <a:rPr lang="en-US" altLang="zh-CN" sz="2400" dirty="0">
                <a:solidFill>
                  <a:srgbClr val="000000"/>
                </a:solidFill>
                <a:ea typeface="阿里巴巴普惠体 R" panose="00020600040101010101"/>
              </a:rPr>
              <a:t>11. </a:t>
            </a:r>
            <a:r>
              <a:rPr lang="zh-CN" altLang="en-US" sz="2400" dirty="0">
                <a:solidFill>
                  <a:srgbClr val="000000"/>
                </a:solidFill>
                <a:ea typeface="阿里巴巴普惠体 R" panose="00020600040101010101"/>
              </a:rPr>
              <a:t>离线强化学习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12. </a:t>
            </a:r>
            <a:r>
              <a:rPr lang="zh-CN" altLang="en-US" sz="2400" dirty="0">
                <a:solidFill>
                  <a:srgbClr val="000000"/>
                </a:solidFill>
                <a:ea typeface="阿里巴巴普惠体 R" panose="00020600040101010101"/>
              </a:rPr>
              <a:t>参数化动作空间</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13. </a:t>
            </a:r>
            <a:r>
              <a:rPr lang="zh-CN" altLang="en-US" sz="2400" dirty="0">
                <a:solidFill>
                  <a:srgbClr val="000000"/>
                </a:solidFill>
                <a:ea typeface="阿里巴巴普惠体 R" panose="00020600040101010101"/>
              </a:rPr>
              <a:t>目标导向的强化学习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14. </a:t>
            </a:r>
            <a:r>
              <a:rPr lang="zh-CN" altLang="en-US" sz="2400" dirty="0">
                <a:solidFill>
                  <a:srgbClr val="000000"/>
                </a:solidFill>
                <a:ea typeface="阿里巴巴普惠体 R" panose="00020600040101010101"/>
              </a:rPr>
              <a:t>多智能体强化学习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rPr>
              <a:t>15. </a:t>
            </a: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强化学习大模型</a:t>
            </a:r>
            <a:endPar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rPr>
              <a:t>16. </a:t>
            </a: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技术交流与回顾</a:t>
            </a:r>
            <a:endPar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endParaRPr>
          </a:p>
        </p:txBody>
      </p:sp>
      <p:sp>
        <p:nvSpPr>
          <p:cNvPr id="15" name="矩形 14">
            <a:extLst>
              <a:ext uri="{FF2B5EF4-FFF2-40B4-BE49-F238E27FC236}">
                <a16:creationId xmlns:a16="http://schemas.microsoft.com/office/drawing/2014/main" id="{7922843E-8B2C-474B-B4E6-1BF440AA651B}"/>
              </a:ext>
            </a:extLst>
          </p:cNvPr>
          <p:cNvSpPr/>
          <p:nvPr/>
        </p:nvSpPr>
        <p:spPr>
          <a:xfrm>
            <a:off x="902675" y="1397001"/>
            <a:ext cx="3081442"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阿里巴巴普惠体 R" panose="00020600040101010101"/>
                <a:cs typeface="+mn-cs"/>
              </a:rPr>
              <a:t>强化学习基础部分</a:t>
            </a:r>
          </a:p>
        </p:txBody>
      </p:sp>
      <p:sp>
        <p:nvSpPr>
          <p:cNvPr id="16" name="矩形 15">
            <a:extLst>
              <a:ext uri="{FF2B5EF4-FFF2-40B4-BE49-F238E27FC236}">
                <a16:creationId xmlns:a16="http://schemas.microsoft.com/office/drawing/2014/main" id="{90C5F941-010B-4E6A-B42B-E0A68B592CA6}"/>
              </a:ext>
            </a:extLst>
          </p:cNvPr>
          <p:cNvSpPr/>
          <p:nvPr/>
        </p:nvSpPr>
        <p:spPr>
          <a:xfrm>
            <a:off x="5400966" y="1397001"/>
            <a:ext cx="26468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阿里巴巴普惠体 R" panose="00020600040101010101"/>
                <a:cs typeface="+mn-cs"/>
              </a:rPr>
              <a:t>强化学习前沿部分</a:t>
            </a:r>
          </a:p>
        </p:txBody>
      </p:sp>
    </p:spTree>
    <p:extLst>
      <p:ext uri="{BB962C8B-B14F-4D97-AF65-F5344CB8AC3E}">
        <p14:creationId xmlns:p14="http://schemas.microsoft.com/office/powerpoint/2010/main" val="369960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02443" y="6240464"/>
            <a:ext cx="5362898" cy="206381"/>
          </a:xfrm>
        </p:spPr>
        <p:txBody>
          <a:bodyPr/>
          <a:lstStyle/>
          <a:p>
            <a:r>
              <a:rPr lang="en-US"/>
              <a:t>Melo, Francisco S. "Convergence of Q-learning: A simple proof." </a:t>
            </a:r>
            <a:r>
              <a:rPr lang="en-US" i="1"/>
              <a:t>Institute Of Systems and Robotics, Tech. Rep</a:t>
            </a:r>
            <a:r>
              <a:rPr lang="en-US"/>
              <a:t> (2001): 1-4.</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4" name="标题 3"/>
          <p:cNvSpPr>
            <a:spLocks noGrp="1"/>
          </p:cNvSpPr>
          <p:nvPr>
            <p:ph type="title"/>
          </p:nvPr>
        </p:nvSpPr>
        <p:spPr/>
        <p:txBody>
          <a:bodyPr/>
          <a:lstStyle/>
          <a:p>
            <a:r>
              <a:rPr lang="en-US" altLang="zh-CN" dirty="0"/>
              <a:t>  Q </a:t>
            </a:r>
            <a:r>
              <a:rPr lang="zh-CN" altLang="en-US" dirty="0"/>
              <a:t>学习的收敛性</a:t>
            </a:r>
          </a:p>
        </p:txBody>
      </p:sp>
      <p:sp>
        <p:nvSpPr>
          <p:cNvPr id="10" name="文本占位符 3">
            <a:extLst>
              <a:ext uri="{FF2B5EF4-FFF2-40B4-BE49-F238E27FC236}">
                <a16:creationId xmlns:a16="http://schemas.microsoft.com/office/drawing/2014/main" id="{2FE4ED8F-FED1-420E-B17F-F5F18F0A66FB}"/>
              </a:ext>
            </a:extLst>
          </p:cNvPr>
          <p:cNvSpPr txBox="1">
            <a:spLocks/>
          </p:cNvSpPr>
          <p:nvPr/>
        </p:nvSpPr>
        <p:spPr>
          <a:xfrm>
            <a:off x="675037" y="1584185"/>
            <a:ext cx="4448621" cy="435903"/>
          </a:xfrm>
          <a:prstGeom prst="roundRect">
            <a:avLst>
              <a:gd name="adj" fmla="val 50000"/>
            </a:avLst>
          </a:prstGeom>
          <a:solidFill>
            <a:schemeClr val="accent1"/>
          </a:solidFill>
          <a:ln>
            <a:solidFill>
              <a:srgbClr val="80C0F6"/>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rPr>
              <a:t>收缩算子（</a:t>
            </a:r>
            <a:r>
              <a:rPr lang="en-US" altLang="zh-CN">
                <a:latin typeface="阿里巴巴普惠体 B" panose="00020600040101010101" pitchFamily="18" charset="-122"/>
                <a:ea typeface="阿里巴巴普惠体 B" panose="00020600040101010101" pitchFamily="18" charset="-122"/>
                <a:cs typeface="阿里巴巴普惠体 B" panose="00020600040101010101" pitchFamily="18" charset="-122"/>
              </a:rPr>
              <a:t>contraction operator</a:t>
            </a:r>
            <a:r>
              <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1D7D10F-B63C-4D80-A32D-94924DDABF90}"/>
                  </a:ext>
                </a:extLst>
              </p:cNvPr>
              <p:cNvSpPr txBox="1"/>
              <p:nvPr/>
            </p:nvSpPr>
            <p:spPr>
              <a:xfrm>
                <a:off x="675037" y="2344412"/>
                <a:ext cx="6740050" cy="2326534"/>
              </a:xfrm>
              <a:prstGeom prst="rect">
                <a:avLst/>
              </a:prstGeom>
              <a:noFill/>
            </p:spPr>
            <p:txBody>
              <a:bodyPr wrap="none" rtlCol="0">
                <a:spAutoFit/>
              </a:bodyPr>
              <a:lstStyle/>
              <a:p>
                <a:pPr marL="285750" lvl="1" indent="-285750">
                  <a:lnSpc>
                    <a:spcPct val="150000"/>
                  </a:lnSpc>
                  <a:spcBef>
                    <a:spcPts val="1000"/>
                  </a:spcBef>
                  <a:buClr>
                    <a:schemeClr val="accent1"/>
                  </a:buClr>
                  <a:buSzPct val="88000"/>
                  <a:buFont typeface="Wingdings" pitchFamily="2" charset="2"/>
                  <a:buChar char="p"/>
                </a:pPr>
                <a14:m>
                  <m:oMath xmlns:m="http://schemas.openxmlformats.org/officeDocument/2006/math">
                    <m:r>
                      <a:rPr lang="en-US" altLang="zh-CN" sz="200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𝑟</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𝛾</m:t>
                    </m:r>
                    <m:limLow>
                      <m:limLow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a:rPr lang="en-US" altLang="zh-CN" sz="2000"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m:rPr>
                            <m:sty m:val="p"/>
                          </m:rPr>
                          <a:rPr lang="en-US" altLang="zh-CN" sz="2000" b="0" i="0" smtClean="0">
                            <a:latin typeface="Cambria Math" panose="02040503050406030204" pitchFamily="18" charset="0"/>
                            <a:ea typeface="阿里巴巴普惠体 R" panose="00020600040101010101" pitchFamily="18" charset="-122"/>
                            <a:cs typeface="阿里巴巴普惠体 R" panose="00020600040101010101" pitchFamily="18" charset="-122"/>
                          </a:rPr>
                          <m:t>max</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e>
                      <m:lim>
                        <m:sSup>
                          <m:sSupPr>
                            <m:ctrlP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p>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lim>
                    </m:limLow>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p>
                          <m:sSup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p>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e>
                    </m:d>
                  </m:oMath>
                </a14:m>
                <a:endParaRPr lang="en-US" altLang="zh-CN" sz="2000" i="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85750" lvl="1" indent="-285750">
                  <a:lnSpc>
                    <a:spcPct val="150000"/>
                  </a:lnSpc>
                  <a:spcBef>
                    <a:spcPts val="1000"/>
                  </a:spcBef>
                  <a:buClr>
                    <a:schemeClr val="accent1"/>
                  </a:buClr>
                  <a:buSzPct val="88000"/>
                  <a:buFont typeface="Wingdings" pitchFamily="2" charset="2"/>
                  <a:buChar char="p"/>
                </a:pP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定义 </a:t>
                </a:r>
                <a14:m>
                  <m:oMath xmlns:m="http://schemas.openxmlformats.org/officeDocument/2006/math">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𝐻</m:t>
                    </m:r>
                  </m:oMath>
                </a14:m>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算子：</a:t>
                </a:r>
                <a14:m>
                  <m:oMath xmlns:m="http://schemas.openxmlformats.org/officeDocument/2006/math">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𝐻</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𝑟</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𝛾</m:t>
                    </m:r>
                    <m:sSub>
                      <m:sSub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𝔼</m:t>
                        </m:r>
                      </m:e>
                      <m:sub>
                        <m:sSup>
                          <m:sSup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p>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𝑝</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e>
                        </m:d>
                      </m:sub>
                    </m:sSub>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limLow>
                      <m:limLow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limLowPr>
                      <m:e>
                        <m:r>
                          <a:rPr lang="en-US" altLang="zh-CN" sz="2000">
                            <a:latin typeface="Cambria Math" panose="02040503050406030204" pitchFamily="18" charset="0"/>
                            <a:ea typeface="阿里巴巴普惠体 R" panose="00020600040101010101" pitchFamily="18" charset="-122"/>
                            <a:cs typeface="阿里巴巴普惠体 R" panose="00020600040101010101" pitchFamily="18" charset="-122"/>
                          </a:rPr>
                          <m:t> </m:t>
                        </m:r>
                        <m:r>
                          <m:rPr>
                            <m:sty m:val="p"/>
                          </m:rPr>
                          <a:rPr lang="en-US" altLang="zh-CN" sz="2000">
                            <a:latin typeface="Cambria Math" panose="02040503050406030204" pitchFamily="18" charset="0"/>
                            <a:ea typeface="阿里巴巴普惠体 R" panose="00020600040101010101" pitchFamily="18" charset="-122"/>
                            <a:cs typeface="阿里巴巴普惠体 R" panose="00020600040101010101" pitchFamily="18" charset="-122"/>
                          </a:rPr>
                          <m:t>max</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 </m:t>
                        </m:r>
                      </m:e>
                      <m:lim>
                        <m:sSup>
                          <m:sSup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p>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lim>
                    </m:limLow>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p>
                          <m:sSup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p>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e>
                    </m:d>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85750" lvl="1" indent="-285750">
                  <a:lnSpc>
                    <a:spcPct val="150000"/>
                  </a:lnSpc>
                  <a:spcBef>
                    <a:spcPts val="1000"/>
                  </a:spcBef>
                  <a:buClr>
                    <a:schemeClr val="accent1"/>
                  </a:buClr>
                  <a:buSzPct val="88000"/>
                  <a:buFont typeface="Wingdings" pitchFamily="2" charset="2"/>
                  <a:buChar char="p"/>
                </a:pP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最优值函数 </a:t>
                </a:r>
                <a14:m>
                  <m:oMath xmlns:m="http://schemas.openxmlformats.org/officeDocument/2006/math">
                    <m:sSup>
                      <m:sSupPr>
                        <m:ctrlP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𝑄</m:t>
                        </m:r>
                      </m:e>
                      <m:sup>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oMath>
                </a14:m>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 </a:t>
                </a:r>
                <a14:m>
                  <m:oMath xmlns:m="http://schemas.openxmlformats.org/officeDocument/2006/math">
                    <m:r>
                      <a:rPr lang="en-US" altLang="zh-CN" sz="2000" b="0" i="1" dirty="0">
                        <a:latin typeface="Cambria Math" panose="02040503050406030204" pitchFamily="18" charset="0"/>
                        <a:ea typeface="阿里巴巴普惠体 R" panose="00020600040101010101" pitchFamily="18" charset="-122"/>
                        <a:cs typeface="阿里巴巴普惠体 R" panose="00020600040101010101" pitchFamily="18" charset="-122"/>
                      </a:rPr>
                      <m:t>𝐻</m:t>
                    </m:r>
                  </m:oMath>
                </a14:m>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的不动点，意味着：</a:t>
                </a:r>
                <a14:m>
                  <m:oMath xmlns:m="http://schemas.openxmlformats.org/officeDocument/2006/math">
                    <m:sSup>
                      <m:sSupPr>
                        <m:ctrlP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e>
                      <m:sup>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𝐻</m:t>
                    </m:r>
                    <m:sSup>
                      <m:sSupPr>
                        <m:ctrlP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e>
                      <m:sup>
                        <m:r>
                          <a:rPr lang="en-US" altLang="zh-CN" sz="20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oMath>
                </a14:m>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endParaRPr lang="en-US" dirty="0"/>
              </a:p>
            </p:txBody>
          </p:sp>
        </mc:Choice>
        <mc:Fallback xmlns="">
          <p:sp>
            <p:nvSpPr>
              <p:cNvPr id="11" name="文本框 10">
                <a:extLst>
                  <a:ext uri="{FF2B5EF4-FFF2-40B4-BE49-F238E27FC236}">
                    <a16:creationId xmlns:a16="http://schemas.microsoft.com/office/drawing/2014/main" id="{E1D7D10F-B63C-4D80-A32D-94924DDABF90}"/>
                  </a:ext>
                </a:extLst>
              </p:cNvPr>
              <p:cNvSpPr txBox="1">
                <a:spLocks noRot="1" noChangeAspect="1" noMove="1" noResize="1" noEditPoints="1" noAdjustHandles="1" noChangeArrowheads="1" noChangeShapeType="1" noTextEdit="1"/>
              </p:cNvSpPr>
              <p:nvPr/>
            </p:nvSpPr>
            <p:spPr>
              <a:xfrm>
                <a:off x="675037" y="2344412"/>
                <a:ext cx="6740050" cy="2326534"/>
              </a:xfrm>
              <a:prstGeom prst="rect">
                <a:avLst/>
              </a:prstGeom>
              <a:blipFill>
                <a:blip r:embed="rId3"/>
                <a:stretch>
                  <a:fillRect l="-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022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9E75836-F5AF-4E81-947E-90279BE6252A}"/>
              </a:ext>
            </a:extLst>
          </p:cNvPr>
          <p:cNvGrpSpPr/>
          <p:nvPr/>
        </p:nvGrpSpPr>
        <p:grpSpPr>
          <a:xfrm>
            <a:off x="1214203" y="2060709"/>
            <a:ext cx="6810518" cy="4047568"/>
            <a:chOff x="1214203" y="2060709"/>
            <a:chExt cx="6810518" cy="4047568"/>
          </a:xfrm>
        </p:grpSpPr>
        <p:grpSp>
          <p:nvGrpSpPr>
            <p:cNvPr id="13" name="组合 12">
              <a:extLst>
                <a:ext uri="{FF2B5EF4-FFF2-40B4-BE49-F238E27FC236}">
                  <a16:creationId xmlns:a16="http://schemas.microsoft.com/office/drawing/2014/main" id="{D4BE71DE-4064-445E-BB7C-F87EF5B12160}"/>
                </a:ext>
              </a:extLst>
            </p:cNvPr>
            <p:cNvGrpSpPr/>
            <p:nvPr/>
          </p:nvGrpSpPr>
          <p:grpSpPr>
            <a:xfrm>
              <a:off x="1214203" y="2060709"/>
              <a:ext cx="6810518" cy="4047568"/>
              <a:chOff x="1214203" y="2060709"/>
              <a:chExt cx="6810518" cy="4047568"/>
            </a:xfrm>
          </p:grpSpPr>
          <p:pic>
            <p:nvPicPr>
              <p:cNvPr id="7" name="图片 6">
                <a:extLst>
                  <a:ext uri="{FF2B5EF4-FFF2-40B4-BE49-F238E27FC236}">
                    <a16:creationId xmlns:a16="http://schemas.microsoft.com/office/drawing/2014/main" id="{3B658F40-EEC8-4DBE-9936-11D2B2628229}"/>
                  </a:ext>
                </a:extLst>
              </p:cNvPr>
              <p:cNvPicPr>
                <a:picLocks noChangeAspect="1"/>
              </p:cNvPicPr>
              <p:nvPr/>
            </p:nvPicPr>
            <p:blipFill>
              <a:blip r:embed="rId2"/>
              <a:stretch>
                <a:fillRect/>
              </a:stretch>
            </p:blipFill>
            <p:spPr>
              <a:xfrm>
                <a:off x="1214203" y="2060709"/>
                <a:ext cx="6810518" cy="4047568"/>
              </a:xfrm>
              <a:prstGeom prst="rect">
                <a:avLst/>
              </a:prstGeom>
            </p:spPr>
          </p:pic>
          <p:pic>
            <p:nvPicPr>
              <p:cNvPr id="9" name="图片 8">
                <a:extLst>
                  <a:ext uri="{FF2B5EF4-FFF2-40B4-BE49-F238E27FC236}">
                    <a16:creationId xmlns:a16="http://schemas.microsoft.com/office/drawing/2014/main" id="{E2717907-758E-404A-83CA-5E9C588D1356}"/>
                  </a:ext>
                </a:extLst>
              </p:cNvPr>
              <p:cNvPicPr>
                <a:picLocks noChangeAspect="1"/>
              </p:cNvPicPr>
              <p:nvPr/>
            </p:nvPicPr>
            <p:blipFill>
              <a:blip r:embed="rId3"/>
              <a:stretch>
                <a:fillRect/>
              </a:stretch>
            </p:blipFill>
            <p:spPr>
              <a:xfrm>
                <a:off x="1369286" y="4110445"/>
                <a:ext cx="215575" cy="259488"/>
              </a:xfrm>
              <a:prstGeom prst="rect">
                <a:avLst/>
              </a:prstGeom>
            </p:spPr>
          </p:pic>
          <p:pic>
            <p:nvPicPr>
              <p:cNvPr id="10" name="图片 9">
                <a:extLst>
                  <a:ext uri="{FF2B5EF4-FFF2-40B4-BE49-F238E27FC236}">
                    <a16:creationId xmlns:a16="http://schemas.microsoft.com/office/drawing/2014/main" id="{48D99A8D-A8C9-4132-BCBB-C92C7D63FD56}"/>
                  </a:ext>
                </a:extLst>
              </p:cNvPr>
              <p:cNvPicPr>
                <a:picLocks noChangeAspect="1"/>
              </p:cNvPicPr>
              <p:nvPr/>
            </p:nvPicPr>
            <p:blipFill>
              <a:blip r:embed="rId3"/>
              <a:stretch>
                <a:fillRect/>
              </a:stretch>
            </p:blipFill>
            <p:spPr>
              <a:xfrm>
                <a:off x="1369286" y="4663440"/>
                <a:ext cx="215575" cy="259488"/>
              </a:xfrm>
              <a:prstGeom prst="rect">
                <a:avLst/>
              </a:prstGeom>
            </p:spPr>
          </p:pic>
          <p:sp>
            <p:nvSpPr>
              <p:cNvPr id="11" name="矩形 10">
                <a:extLst>
                  <a:ext uri="{FF2B5EF4-FFF2-40B4-BE49-F238E27FC236}">
                    <a16:creationId xmlns:a16="http://schemas.microsoft.com/office/drawing/2014/main" id="{C141C2B4-4878-42EA-83BC-71424AD9BB88}"/>
                  </a:ext>
                </a:extLst>
              </p:cNvPr>
              <p:cNvSpPr/>
              <p:nvPr/>
            </p:nvSpPr>
            <p:spPr>
              <a:xfrm>
                <a:off x="5563719" y="4079966"/>
                <a:ext cx="236190" cy="289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AA38E7E-8381-407F-B677-535D796745FA}"/>
                  </a:ext>
                </a:extLst>
              </p:cNvPr>
              <p:cNvSpPr/>
              <p:nvPr/>
            </p:nvSpPr>
            <p:spPr>
              <a:xfrm>
                <a:off x="5716119" y="3387634"/>
                <a:ext cx="236190" cy="289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340902EA-CD0B-4F81-BAE2-FB5EA8D1121B}"/>
                </a:ext>
              </a:extLst>
            </p:cNvPr>
            <p:cNvSpPr/>
            <p:nvPr/>
          </p:nvSpPr>
          <p:spPr>
            <a:xfrm>
              <a:off x="2676088" y="2122415"/>
              <a:ext cx="234892" cy="295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C16A54E-73B5-4BF5-AD3F-6AD4F63B76E7}"/>
                </a:ext>
              </a:extLst>
            </p:cNvPr>
            <p:cNvSpPr/>
            <p:nvPr/>
          </p:nvSpPr>
          <p:spPr>
            <a:xfrm>
              <a:off x="7789829" y="2619055"/>
              <a:ext cx="234892" cy="295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B1AC0BF-A19C-47FB-B514-94D2EBDC2E2F}"/>
                </a:ext>
              </a:extLst>
            </p:cNvPr>
            <p:cNvSpPr/>
            <p:nvPr/>
          </p:nvSpPr>
          <p:spPr>
            <a:xfrm>
              <a:off x="5133850" y="4689446"/>
              <a:ext cx="234892" cy="229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D28E873-3FD7-49AF-9223-241FCC3C2E7A}"/>
                </a:ext>
              </a:extLst>
            </p:cNvPr>
            <p:cNvSpPr/>
            <p:nvPr/>
          </p:nvSpPr>
          <p:spPr>
            <a:xfrm>
              <a:off x="4160727" y="5259897"/>
              <a:ext cx="234892" cy="229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页脚占位符 1">
            <a:extLst>
              <a:ext uri="{FF2B5EF4-FFF2-40B4-BE49-F238E27FC236}">
                <a16:creationId xmlns:a16="http://schemas.microsoft.com/office/drawing/2014/main" id="{287D434A-6CB5-4EAF-80D3-F0951CFCE2B1}"/>
              </a:ext>
            </a:extLst>
          </p:cNvPr>
          <p:cNvSpPr>
            <a:spLocks noGrp="1"/>
          </p:cNvSpPr>
          <p:nvPr>
            <p:ph type="ftr" sz="quarter" idx="11"/>
          </p:nvPr>
        </p:nvSpPr>
        <p:spPr>
          <a:xfrm>
            <a:off x="502443" y="6240464"/>
            <a:ext cx="4601708" cy="295247"/>
          </a:xfrm>
        </p:spPr>
        <p:txBody>
          <a:bodyPr/>
          <a:lstStyle/>
          <a:p>
            <a:r>
              <a:rPr lang="en-US" altLang="zh-CN" dirty="0"/>
              <a:t>Melo, Francisco S. "Convergence of Q-learning: A simple proof." </a:t>
            </a:r>
            <a:r>
              <a:rPr lang="en-US" altLang="zh-CN" i="1" dirty="0"/>
              <a:t>Institute Of Systems and Robotics, Tech. Rep</a:t>
            </a:r>
            <a:r>
              <a:rPr lang="en-US" altLang="zh-CN" dirty="0"/>
              <a:t> (2001): 1-4.</a:t>
            </a:r>
            <a:endParaRPr lang="zh-CN" altLang="en-US" dirty="0"/>
          </a:p>
        </p:txBody>
      </p:sp>
      <p:sp>
        <p:nvSpPr>
          <p:cNvPr id="3" name="灯片编号占位符 2">
            <a:extLst>
              <a:ext uri="{FF2B5EF4-FFF2-40B4-BE49-F238E27FC236}">
                <a16:creationId xmlns:a16="http://schemas.microsoft.com/office/drawing/2014/main" id="{A53CA605-DA14-4E5C-A22B-CDEA7ECD4334}"/>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4" name="标题 3">
            <a:extLst>
              <a:ext uri="{FF2B5EF4-FFF2-40B4-BE49-F238E27FC236}">
                <a16:creationId xmlns:a16="http://schemas.microsoft.com/office/drawing/2014/main" id="{DFA0E9C0-92B8-4032-891C-79C524AE3FA2}"/>
              </a:ext>
            </a:extLst>
          </p:cNvPr>
          <p:cNvSpPr>
            <a:spLocks noGrp="1"/>
          </p:cNvSpPr>
          <p:nvPr>
            <p:ph type="title"/>
          </p:nvPr>
        </p:nvSpPr>
        <p:spPr>
          <a:xfrm>
            <a:off x="562130" y="2"/>
            <a:ext cx="8078235" cy="1028699"/>
          </a:xfrm>
        </p:spPr>
        <p:txBody>
          <a:bodyPr/>
          <a:lstStyle/>
          <a:p>
            <a:r>
              <a:rPr lang="en-US" altLang="zh-CN" dirty="0"/>
              <a:t> Q </a:t>
            </a:r>
            <a:r>
              <a:rPr lang="zh-CN" altLang="en-US" dirty="0"/>
              <a:t>学习的收敛性</a:t>
            </a:r>
          </a:p>
        </p:txBody>
      </p:sp>
      <p:pic>
        <p:nvPicPr>
          <p:cNvPr id="5" name="图片 4">
            <a:extLst>
              <a:ext uri="{FF2B5EF4-FFF2-40B4-BE49-F238E27FC236}">
                <a16:creationId xmlns:a16="http://schemas.microsoft.com/office/drawing/2014/main" id="{0E02577B-FC3A-4E2E-81E5-BC79683FA935}"/>
              </a:ext>
            </a:extLst>
          </p:cNvPr>
          <p:cNvPicPr>
            <a:picLocks noChangeAspect="1"/>
          </p:cNvPicPr>
          <p:nvPr/>
        </p:nvPicPr>
        <p:blipFill>
          <a:blip r:embed="rId4"/>
          <a:stretch>
            <a:fillRect/>
          </a:stretch>
        </p:blipFill>
        <p:spPr>
          <a:xfrm>
            <a:off x="3693817" y="1521692"/>
            <a:ext cx="4872506" cy="650800"/>
          </a:xfrm>
          <a:prstGeom prst="rect">
            <a:avLst/>
          </a:prstGeom>
        </p:spPr>
      </p:pic>
      <p:sp>
        <p:nvSpPr>
          <p:cNvPr id="8" name="矩形 7">
            <a:extLst>
              <a:ext uri="{FF2B5EF4-FFF2-40B4-BE49-F238E27FC236}">
                <a16:creationId xmlns:a16="http://schemas.microsoft.com/office/drawing/2014/main" id="{559E4826-700C-4FCD-9DEF-59F95E8C7243}"/>
              </a:ext>
            </a:extLst>
          </p:cNvPr>
          <p:cNvSpPr/>
          <p:nvPr/>
        </p:nvSpPr>
        <p:spPr>
          <a:xfrm>
            <a:off x="3588886" y="1516073"/>
            <a:ext cx="5194092" cy="704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F8423F3D-0406-4781-9516-E48C9DA901FC}"/>
              </a:ext>
            </a:extLst>
          </p:cNvPr>
          <p:cNvPicPr>
            <a:picLocks noChangeAspect="1"/>
          </p:cNvPicPr>
          <p:nvPr/>
        </p:nvPicPr>
        <p:blipFill>
          <a:blip r:embed="rId5"/>
          <a:stretch>
            <a:fillRect/>
          </a:stretch>
        </p:blipFill>
        <p:spPr>
          <a:xfrm>
            <a:off x="5374930" y="5292237"/>
            <a:ext cx="3265435" cy="434983"/>
          </a:xfrm>
          <a:prstGeom prst="rect">
            <a:avLst/>
          </a:prstGeom>
        </p:spPr>
      </p:pic>
      <p:sp>
        <p:nvSpPr>
          <p:cNvPr id="19" name="内容占位符 2">
            <a:extLst>
              <a:ext uri="{FF2B5EF4-FFF2-40B4-BE49-F238E27FC236}">
                <a16:creationId xmlns:a16="http://schemas.microsoft.com/office/drawing/2014/main" id="{9105D93B-F04C-4DBE-9DFD-AF3B42AF6D9F}"/>
              </a:ext>
            </a:extLst>
          </p:cNvPr>
          <p:cNvSpPr txBox="1">
            <a:spLocks/>
          </p:cNvSpPr>
          <p:nvPr/>
        </p:nvSpPr>
        <p:spPr>
          <a:xfrm>
            <a:off x="681738" y="1209707"/>
            <a:ext cx="2547880" cy="55749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ea typeface="阿里巴巴普惠体 R" panose="00020600040101010101" pitchFamily="18" charset="-122"/>
                <a:cs typeface="阿里巴巴普惠体 R" panose="00020600040101010101" pitchFamily="18" charset="-122"/>
              </a:rPr>
              <a:t>直接从</a:t>
            </a:r>
            <a:r>
              <a:rPr lang="en-US" altLang="zh-CN" dirty="0">
                <a:ea typeface="阿里巴巴普惠体 R" panose="00020600040101010101" pitchFamily="18" charset="-122"/>
                <a:cs typeface="阿里巴巴普惠体 R" panose="00020600040101010101" pitchFamily="18" charset="-122"/>
              </a:rPr>
              <a:t>Q</a:t>
            </a:r>
            <a:r>
              <a:rPr lang="zh-CN" altLang="en-US" dirty="0">
                <a:ea typeface="阿里巴巴普惠体 R" panose="00020600040101010101" pitchFamily="18" charset="-122"/>
                <a:cs typeface="阿里巴巴普惠体 R" panose="00020600040101010101" pitchFamily="18" charset="-122"/>
              </a:rPr>
              <a:t>函数证明</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1" name="文本框 20">
            <a:extLst>
              <a:ext uri="{FF2B5EF4-FFF2-40B4-BE49-F238E27FC236}">
                <a16:creationId xmlns:a16="http://schemas.microsoft.com/office/drawing/2014/main" id="{A96565D6-B5AF-4A90-956C-7262F254D546}"/>
              </a:ext>
            </a:extLst>
          </p:cNvPr>
          <p:cNvSpPr txBox="1"/>
          <p:nvPr/>
        </p:nvSpPr>
        <p:spPr>
          <a:xfrm>
            <a:off x="4754878" y="6134171"/>
            <a:ext cx="3561439" cy="507831"/>
          </a:xfrm>
          <a:prstGeom prst="rect">
            <a:avLst/>
          </a:prstGeom>
          <a:noFill/>
        </p:spPr>
        <p:txBody>
          <a:bodyPr wrap="square">
            <a:spAutoFit/>
          </a:bodyPr>
          <a:lstStyle/>
          <a:p>
            <a:r>
              <a:rPr lang="zh-CN" altLang="en-US" sz="900" dirty="0">
                <a:solidFill>
                  <a:srgbClr val="17ABE3"/>
                </a:solidFill>
              </a:rPr>
              <a:t>动手学强化学习</a:t>
            </a:r>
            <a:r>
              <a:rPr lang="en-US" altLang="zh-CN" sz="900" dirty="0">
                <a:solidFill>
                  <a:srgbClr val="17ABE3"/>
                </a:solidFill>
              </a:rPr>
              <a:t>-Q learning</a:t>
            </a:r>
            <a:r>
              <a:rPr lang="zh-CN" altLang="en-US" sz="900" dirty="0">
                <a:solidFill>
                  <a:srgbClr val="17ABE3"/>
                </a:solidFill>
              </a:rPr>
              <a:t>收敛性证明：https://hrl.boyuai.com/chapter/1/%E6%97%B6%E5%BA%8F%E5%B7%AE%E5%88%86%E7%AE%97%E6%B3%95</a:t>
            </a:r>
          </a:p>
        </p:txBody>
      </p:sp>
    </p:spTree>
    <p:extLst>
      <p:ext uri="{BB962C8B-B14F-4D97-AF65-F5344CB8AC3E}">
        <p14:creationId xmlns:p14="http://schemas.microsoft.com/office/powerpoint/2010/main" val="2051259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FF636D1-75DE-4361-9F33-B63DC0A691D1}"/>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4" name="标题 3">
            <a:extLst>
              <a:ext uri="{FF2B5EF4-FFF2-40B4-BE49-F238E27FC236}">
                <a16:creationId xmlns:a16="http://schemas.microsoft.com/office/drawing/2014/main" id="{D9DB3D44-80F3-4513-BFF7-594E72F28A98}"/>
              </a:ext>
            </a:extLst>
          </p:cNvPr>
          <p:cNvSpPr>
            <a:spLocks noGrp="1"/>
          </p:cNvSpPr>
          <p:nvPr>
            <p:ph type="title"/>
          </p:nvPr>
        </p:nvSpPr>
        <p:spPr>
          <a:xfrm>
            <a:off x="743802" y="2"/>
            <a:ext cx="7896563" cy="1028699"/>
          </a:xfrm>
        </p:spPr>
        <p:txBody>
          <a:bodyPr/>
          <a:lstStyle/>
          <a:p>
            <a:r>
              <a:rPr lang="zh-CN" altLang="en-US" dirty="0"/>
              <a:t>柯西数列</a:t>
            </a:r>
          </a:p>
        </p:txBody>
      </p:sp>
      <p:pic>
        <p:nvPicPr>
          <p:cNvPr id="7" name="图片 6">
            <a:extLst>
              <a:ext uri="{FF2B5EF4-FFF2-40B4-BE49-F238E27FC236}">
                <a16:creationId xmlns:a16="http://schemas.microsoft.com/office/drawing/2014/main" id="{25720272-7102-49C5-BF79-9BFDE44CC978}"/>
              </a:ext>
            </a:extLst>
          </p:cNvPr>
          <p:cNvPicPr>
            <a:picLocks noChangeAspect="1"/>
          </p:cNvPicPr>
          <p:nvPr/>
        </p:nvPicPr>
        <p:blipFill>
          <a:blip r:embed="rId2"/>
          <a:stretch>
            <a:fillRect/>
          </a:stretch>
        </p:blipFill>
        <p:spPr>
          <a:xfrm>
            <a:off x="2939282" y="5457097"/>
            <a:ext cx="3265435" cy="434983"/>
          </a:xfrm>
          <a:prstGeom prst="rect">
            <a:avLst/>
          </a:prstGeom>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C3E30BC6-2BA2-472C-3312-818A9A53A2A6}"/>
                  </a:ext>
                </a:extLst>
              </p:cNvPr>
              <p:cNvSpPr txBox="1">
                <a:spLocks/>
              </p:cNvSpPr>
              <p:nvPr/>
            </p:nvSpPr>
            <p:spPr>
              <a:xfrm>
                <a:off x="681737" y="1209707"/>
                <a:ext cx="7812557" cy="1515446"/>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ea typeface="阿里巴巴普惠体 R" panose="00020600040101010101" pitchFamily="18" charset="-122"/>
                    <a:cs typeface="阿里巴巴普惠体 R" panose="00020600040101010101" pitchFamily="18" charset="-122"/>
                  </a:rPr>
                  <a:t>数列的柯西收敛准则</a:t>
                </a:r>
                <a:endParaRPr lang="en-US" altLang="zh-CN" dirty="0">
                  <a:ea typeface="阿里巴巴普惠体 R" panose="00020600040101010101" pitchFamily="18" charset="-122"/>
                  <a:cs typeface="阿里巴巴普惠体 R" panose="00020600040101010101" pitchFamily="18" charset="-122"/>
                </a:endParaRPr>
              </a:p>
              <a:p>
                <a:pPr lvl="1">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数列</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𝑥</m:t>
                        </m:r>
                      </m:e>
                      <m:sub>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收敛</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的充分必要条件是：对于任意给定的正数</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𝜖</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总存在正整数</a:t>
                </a:r>
                <a14:m>
                  <m:oMath xmlns:m="http://schemas.openxmlformats.org/officeDocument/2006/math">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𝑁</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，使得</a:t>
                </a: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当</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&gt;</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𝑁</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𝑚</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&gt;</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𝑁</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时有</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C3E30BC6-2BA2-472C-3312-818A9A53A2A6}"/>
                  </a:ext>
                </a:extLst>
              </p:cNvPr>
              <p:cNvSpPr txBox="1">
                <a:spLocks noRot="1" noChangeAspect="1" noMove="1" noResize="1" noEditPoints="1" noAdjustHandles="1" noChangeArrowheads="1" noChangeShapeType="1" noTextEdit="1"/>
              </p:cNvSpPr>
              <p:nvPr/>
            </p:nvSpPr>
            <p:spPr>
              <a:xfrm>
                <a:off x="681737" y="1209707"/>
                <a:ext cx="7812557" cy="1515446"/>
              </a:xfrm>
              <a:prstGeom prst="rect">
                <a:avLst/>
              </a:prstGeom>
              <a:blipFill>
                <a:blip r:embed="rId3"/>
                <a:stretch>
                  <a:fillRect l="-468" r="-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D949DD71-7AB0-E8EA-FBF4-CD4E6FC97C60}"/>
                  </a:ext>
                </a:extLst>
              </p:cNvPr>
              <p:cNvSpPr txBox="1">
                <a:spLocks/>
              </p:cNvSpPr>
              <p:nvPr/>
            </p:nvSpPr>
            <p:spPr>
              <a:xfrm>
                <a:off x="681737" y="2656033"/>
                <a:ext cx="7812557" cy="56690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𝑥</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𝑥</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𝑚</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&lt;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𝜖</m:t>
                      </m:r>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9" name="内容占位符 2">
                <a:extLst>
                  <a:ext uri="{FF2B5EF4-FFF2-40B4-BE49-F238E27FC236}">
                    <a16:creationId xmlns:a16="http://schemas.microsoft.com/office/drawing/2014/main" id="{D949DD71-7AB0-E8EA-FBF4-CD4E6FC97C60}"/>
                  </a:ext>
                </a:extLst>
              </p:cNvPr>
              <p:cNvSpPr txBox="1">
                <a:spLocks noRot="1" noChangeAspect="1" noMove="1" noResize="1" noEditPoints="1" noAdjustHandles="1" noChangeArrowheads="1" noChangeShapeType="1" noTextEdit="1"/>
              </p:cNvSpPr>
              <p:nvPr/>
            </p:nvSpPr>
            <p:spPr>
              <a:xfrm>
                <a:off x="681737" y="2656033"/>
                <a:ext cx="7812557" cy="56690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DF60CEDB-3E39-640E-E5E3-8C583D91836A}"/>
                  </a:ext>
                </a:extLst>
              </p:cNvPr>
              <p:cNvSpPr txBox="1">
                <a:spLocks/>
              </p:cNvSpPr>
              <p:nvPr/>
            </p:nvSpPr>
            <p:spPr>
              <a:xfrm>
                <a:off x="681737" y="3413755"/>
                <a:ext cx="7812557" cy="2505292"/>
              </a:xfrm>
              <a:prstGeom prst="rect">
                <a:avLst/>
              </a:prstGeom>
            </p:spPr>
            <p:txBody>
              <a:bodyPr vert="horz" lIns="91440" tIns="45720" rIns="91440" bIns="45720" rtlCol="0">
                <a:normAutofit fontScale="925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我们把满足该条件的数列</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𝑥</m:t>
                        </m:r>
                      </m:e>
                      <m:sub>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称为柯西数列</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那么上述性质可以表述成：数列</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𝑥</m:t>
                        </m:r>
                      </m:e>
                      <m:sub>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收敛，当且仅当它是一个柯西数列。</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该准则的几何意义：数列</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𝑥</m:t>
                        </m:r>
                      </m:e>
                      <m:sub>
                        <m:r>
                          <a:rPr lang="en-US" altLang="zh-CN" b="0" i="1" dirty="0" err="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收敛的充分必要条件是，该数列中的元素随着序数的增加而愈发靠近，即足够靠近后的任意两项都无限接近。</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0" name="内容占位符 2">
                <a:extLst>
                  <a:ext uri="{FF2B5EF4-FFF2-40B4-BE49-F238E27FC236}">
                    <a16:creationId xmlns:a16="http://schemas.microsoft.com/office/drawing/2014/main" id="{DF60CEDB-3E39-640E-E5E3-8C583D91836A}"/>
                  </a:ext>
                </a:extLst>
              </p:cNvPr>
              <p:cNvSpPr txBox="1">
                <a:spLocks noRot="1" noChangeAspect="1" noMove="1" noResize="1" noEditPoints="1" noAdjustHandles="1" noChangeArrowheads="1" noChangeShapeType="1" noTextEdit="1"/>
              </p:cNvSpPr>
              <p:nvPr/>
            </p:nvSpPr>
            <p:spPr>
              <a:xfrm>
                <a:off x="681737" y="3413755"/>
                <a:ext cx="7812557" cy="2505292"/>
              </a:xfrm>
              <a:prstGeom prst="rect">
                <a:avLst/>
              </a:prstGeom>
              <a:blipFill>
                <a:blip r:embed="rId5"/>
                <a:stretch>
                  <a:fillRect l="-390" r="-2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371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dirty="0"/>
              <a:t>SARSA</a:t>
            </a:r>
            <a:r>
              <a:rPr lang="zh-CN" altLang="en-US" dirty="0"/>
              <a:t>与</a:t>
            </a:r>
            <a:r>
              <a:rPr lang="en-US" altLang="zh-CN" dirty="0"/>
              <a:t>Q</a:t>
            </a:r>
            <a:r>
              <a:rPr lang="zh-CN" altLang="en-US" dirty="0"/>
              <a:t>学习对比实验</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455821"/>
            <a:ext cx="3801772" cy="4991024"/>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悬崖漫步（</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Cliff-walking</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无折扣的奖励</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片段式的任务</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所有移动奖励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-1</a:t>
            </a:r>
          </a:p>
          <a:p>
            <a:pPr lvl="1">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踏入悬崖区域会产生</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-100</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奖励并将智能体送回开始处</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为什么会有图示结果？</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6" name="图片 3">
            <a:extLst>
              <a:ext uri="{FF2B5EF4-FFF2-40B4-BE49-F238E27FC236}">
                <a16:creationId xmlns:a16="http://schemas.microsoft.com/office/drawing/2014/main" id="{4CB10543-88FF-484D-A421-187121CE8C3D}"/>
              </a:ext>
            </a:extLst>
          </p:cNvPr>
          <p:cNvPicPr>
            <a:picLocks noChangeAspect="1"/>
          </p:cNvPicPr>
          <p:nvPr/>
        </p:nvPicPr>
        <p:blipFill>
          <a:blip r:embed="rId3"/>
          <a:stretch>
            <a:fillRect/>
          </a:stretch>
        </p:blipFill>
        <p:spPr>
          <a:xfrm>
            <a:off x="4483510" y="1629546"/>
            <a:ext cx="4247660" cy="1651717"/>
          </a:xfrm>
          <a:prstGeom prst="rect">
            <a:avLst/>
          </a:prstGeom>
        </p:spPr>
      </p:pic>
      <p:pic>
        <p:nvPicPr>
          <p:cNvPr id="7" name="图片 4">
            <a:extLst>
              <a:ext uri="{FF2B5EF4-FFF2-40B4-BE49-F238E27FC236}">
                <a16:creationId xmlns:a16="http://schemas.microsoft.com/office/drawing/2014/main" id="{DCE3C2B6-307E-4BDC-A32A-92C81EC14849}"/>
              </a:ext>
            </a:extLst>
          </p:cNvPr>
          <p:cNvPicPr>
            <a:picLocks noChangeAspect="1"/>
          </p:cNvPicPr>
          <p:nvPr/>
        </p:nvPicPr>
        <p:blipFill>
          <a:blip r:embed="rId4"/>
          <a:stretch>
            <a:fillRect/>
          </a:stretch>
        </p:blipFill>
        <p:spPr>
          <a:xfrm>
            <a:off x="4346137" y="3612380"/>
            <a:ext cx="3977999" cy="2377462"/>
          </a:xfrm>
          <a:prstGeom prst="rect">
            <a:avLst/>
          </a:prstGeom>
        </p:spPr>
      </p:pic>
      <p:sp>
        <p:nvSpPr>
          <p:cNvPr id="8" name="矩形 5">
            <a:extLst>
              <a:ext uri="{FF2B5EF4-FFF2-40B4-BE49-F238E27FC236}">
                <a16:creationId xmlns:a16="http://schemas.microsoft.com/office/drawing/2014/main" id="{F0F59C9D-B8E6-4A40-BA5D-8FB7636694A5}"/>
              </a:ext>
            </a:extLst>
          </p:cNvPr>
          <p:cNvSpPr/>
          <p:nvPr/>
        </p:nvSpPr>
        <p:spPr>
          <a:xfrm>
            <a:off x="6117913" y="4767876"/>
            <a:ext cx="2305483" cy="369332"/>
          </a:xfrm>
          <a:prstGeom prst="rect">
            <a:avLst/>
          </a:prstGeom>
        </p:spPr>
        <p:txBody>
          <a:bodyPr wrap="square">
            <a:spAutoFit/>
          </a:bodyPr>
          <a:lstStyle/>
          <a:p>
            <a:r>
              <a:rPr lang="en-US" i="1" dirty="0">
                <a:solidFill>
                  <a:srgbClr val="00B0F0"/>
                </a:solidFill>
              </a:rPr>
              <a:t>ɛ</a:t>
            </a:r>
            <a:r>
              <a:rPr lang="en-US" dirty="0">
                <a:solidFill>
                  <a:srgbClr val="00B0F0"/>
                </a:solidFill>
              </a:rPr>
              <a:t>-</a:t>
            </a:r>
            <a:r>
              <a:rPr lang="zh-CN" altLang="en-US" dirty="0">
                <a:solidFill>
                  <a:srgbClr val="00B0F0"/>
                </a:solidFill>
              </a:rPr>
              <a:t>贪心策略 </a:t>
            </a:r>
            <a:r>
              <a:rPr lang="en-US" i="1" dirty="0">
                <a:solidFill>
                  <a:srgbClr val="00B0F0"/>
                </a:solidFill>
              </a:rPr>
              <a:t>ɛ</a:t>
            </a:r>
            <a:r>
              <a:rPr lang="en-US" dirty="0">
                <a:solidFill>
                  <a:srgbClr val="00B0F0"/>
                </a:solidFill>
              </a:rPr>
              <a:t>=0.1</a:t>
            </a:r>
          </a:p>
        </p:txBody>
      </p:sp>
      <p:sp>
        <p:nvSpPr>
          <p:cNvPr id="9" name="文本框 6">
            <a:extLst>
              <a:ext uri="{FF2B5EF4-FFF2-40B4-BE49-F238E27FC236}">
                <a16:creationId xmlns:a16="http://schemas.microsoft.com/office/drawing/2014/main" id="{788D8AC4-5FAA-4A01-B0CD-F84A88C0E1C3}"/>
              </a:ext>
            </a:extLst>
          </p:cNvPr>
          <p:cNvSpPr txBox="1"/>
          <p:nvPr/>
        </p:nvSpPr>
        <p:spPr>
          <a:xfrm>
            <a:off x="6117913" y="1893478"/>
            <a:ext cx="1004791" cy="369332"/>
          </a:xfrm>
          <a:prstGeom prst="rect">
            <a:avLst/>
          </a:prstGeom>
          <a:noFill/>
        </p:spPr>
        <p:txBody>
          <a:bodyPr wrap="square" rtlCol="0">
            <a:spAutoFit/>
          </a:bodyPr>
          <a:lstStyle/>
          <a:p>
            <a:r>
              <a:rPr lang="en-US" dirty="0">
                <a:solidFill>
                  <a:srgbClr val="00B0F0"/>
                </a:solidFill>
              </a:rPr>
              <a:t>Q-</a:t>
            </a:r>
            <a:r>
              <a:rPr lang="zh-CN" altLang="en-US" dirty="0">
                <a:solidFill>
                  <a:srgbClr val="00B0F0"/>
                </a:solidFill>
              </a:rPr>
              <a:t>学习</a:t>
            </a:r>
            <a:endParaRPr lang="en-US" dirty="0">
              <a:solidFill>
                <a:srgbClr val="00B0F0"/>
              </a:solidFill>
            </a:endParaRPr>
          </a:p>
        </p:txBody>
      </p:sp>
      <p:sp>
        <p:nvSpPr>
          <p:cNvPr id="10" name="文本框 7">
            <a:extLst>
              <a:ext uri="{FF2B5EF4-FFF2-40B4-BE49-F238E27FC236}">
                <a16:creationId xmlns:a16="http://schemas.microsoft.com/office/drawing/2014/main" id="{9BCF3B4C-9769-47FB-B3A6-C377943C8D69}"/>
              </a:ext>
            </a:extLst>
          </p:cNvPr>
          <p:cNvSpPr txBox="1"/>
          <p:nvPr/>
        </p:nvSpPr>
        <p:spPr>
          <a:xfrm>
            <a:off x="6117913" y="1279322"/>
            <a:ext cx="1004791" cy="369332"/>
          </a:xfrm>
          <a:prstGeom prst="rect">
            <a:avLst/>
          </a:prstGeom>
          <a:noFill/>
        </p:spPr>
        <p:txBody>
          <a:bodyPr wrap="square" rtlCol="0">
            <a:spAutoFit/>
          </a:bodyPr>
          <a:lstStyle/>
          <a:p>
            <a:r>
              <a:rPr lang="en-US" dirty="0">
                <a:solidFill>
                  <a:srgbClr val="00B0F0"/>
                </a:solidFill>
              </a:rPr>
              <a:t>SARSA</a:t>
            </a:r>
          </a:p>
        </p:txBody>
      </p:sp>
    </p:spTree>
    <p:extLst>
      <p:ext uri="{BB962C8B-B14F-4D97-AF65-F5344CB8AC3E}">
        <p14:creationId xmlns:p14="http://schemas.microsoft.com/office/powerpoint/2010/main" val="243473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4107"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
        <p:nvSpPr>
          <p:cNvPr id="14" name="文本框 13">
            <a:extLst>
              <a:ext uri="{FF2B5EF4-FFF2-40B4-BE49-F238E27FC236}">
                <a16:creationId xmlns:a16="http://schemas.microsoft.com/office/drawing/2014/main" id="{25E2DD1E-4FB6-4845-A769-BB029B6BFC13}"/>
              </a:ext>
            </a:extLst>
          </p:cNvPr>
          <p:cNvSpPr txBox="1"/>
          <p:nvPr/>
        </p:nvSpPr>
        <p:spPr>
          <a:xfrm>
            <a:off x="2275060" y="3786717"/>
            <a:ext cx="5887365" cy="707886"/>
          </a:xfrm>
          <a:prstGeom prst="rect">
            <a:avLst/>
          </a:prstGeom>
          <a:noFill/>
        </p:spPr>
        <p:txBody>
          <a:bodyPr wrap="square" rtlCol="0">
            <a:spAutoFit/>
          </a:bodyPr>
          <a:lstStyle/>
          <a:p>
            <a:r>
              <a:rPr lang="zh-CN" altLang="en-US"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多步自助法</a:t>
            </a:r>
          </a:p>
        </p:txBody>
      </p:sp>
      <p:sp>
        <p:nvSpPr>
          <p:cNvPr id="8" name="文本框 7">
            <a:extLst>
              <a:ext uri="{FF2B5EF4-FFF2-40B4-BE49-F238E27FC236}">
                <a16:creationId xmlns:a16="http://schemas.microsoft.com/office/drawing/2014/main" id="{DBED3DF7-FB71-425D-AFE0-12D254584D68}"/>
              </a:ext>
            </a:extLst>
          </p:cNvPr>
          <p:cNvSpPr txBox="1"/>
          <p:nvPr/>
        </p:nvSpPr>
        <p:spPr>
          <a:xfrm>
            <a:off x="2317728" y="4914628"/>
            <a:ext cx="5885155" cy="369332"/>
          </a:xfrm>
          <a:prstGeom prst="rect">
            <a:avLst/>
          </a:prstGeom>
          <a:noFill/>
        </p:spPr>
        <p:txBody>
          <a:bodyPr wrap="square" rtlCol="0" anchor="ctr">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张伟楠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上海交通大学</a:t>
            </a:r>
            <a:endParaRPr lang="en-US" altLang="zh-CN"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987678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4480C692-B31A-0344-BFAA-BF8D473C02A8}"/>
              </a:ext>
            </a:extLst>
          </p:cNvPr>
          <p:cNvSpPr>
            <a:spLocks noGrp="1"/>
          </p:cNvSpPr>
          <p:nvPr>
            <p:ph type="sldNum" sz="quarter" idx="19"/>
          </p:nvPr>
        </p:nvSpPr>
        <p:spPr/>
        <p:txBody>
          <a:bodyPr/>
          <a:lstStyle/>
          <a:p>
            <a:fld id="{5DD3DB80-B894-403A-B48E-6FDC1A72010E}" type="slidenum">
              <a:rPr lang="zh-CN" altLang="en-US" smtClean="0"/>
              <a:pPr/>
              <a:t>25</a:t>
            </a:fld>
            <a:endParaRPr lang="zh-CN" altLang="en-US" dirty="0"/>
          </a:p>
        </p:txBody>
      </p:sp>
      <p:sp>
        <p:nvSpPr>
          <p:cNvPr id="11" name="文本占位符 1">
            <a:extLst>
              <a:ext uri="{FF2B5EF4-FFF2-40B4-BE49-F238E27FC236}">
                <a16:creationId xmlns:a16="http://schemas.microsoft.com/office/drawing/2014/main" id="{3296A87F-F951-AE48-9C79-1BD310D19200}"/>
              </a:ext>
            </a:extLst>
          </p:cNvPr>
          <p:cNvSpPr>
            <a:spLocks noGrp="1"/>
          </p:cNvSpPr>
          <p:nvPr>
            <p:ph type="body" idx="1"/>
          </p:nvPr>
        </p:nvSpPr>
        <p:spPr>
          <a:xfrm>
            <a:off x="5199300" y="2036916"/>
            <a:ext cx="3441065" cy="407781"/>
          </a:xfrm>
        </p:spPr>
        <p:txBody>
          <a:bodyPr anchor="ctr" anchorCtr="0">
            <a:normAutofit lnSpcReduction="10000"/>
          </a:bodyPr>
          <a:lstStyle/>
          <a:p>
            <a:pPr algn="l"/>
            <a:r>
              <a:rPr kumimoji="1" lang="zh-CN" altLang="en-US" dirty="0"/>
              <a:t>多步时序差分预测</a:t>
            </a:r>
          </a:p>
        </p:txBody>
      </p:sp>
      <p:sp>
        <p:nvSpPr>
          <p:cNvPr id="12" name="文本占位符 2">
            <a:extLst>
              <a:ext uri="{FF2B5EF4-FFF2-40B4-BE49-F238E27FC236}">
                <a16:creationId xmlns:a16="http://schemas.microsoft.com/office/drawing/2014/main" id="{5724F0BF-53A1-8C4C-AD42-0E17F053D77A}"/>
              </a:ext>
            </a:extLst>
          </p:cNvPr>
          <p:cNvSpPr>
            <a:spLocks noGrp="1"/>
          </p:cNvSpPr>
          <p:nvPr>
            <p:ph type="body" idx="12"/>
          </p:nvPr>
        </p:nvSpPr>
        <p:spPr>
          <a:xfrm>
            <a:off x="4428196" y="2002626"/>
            <a:ext cx="636022" cy="407781"/>
          </a:xfrm>
        </p:spPr>
        <p:txBody>
          <a:bodyPr/>
          <a:lstStyle/>
          <a:p>
            <a:r>
              <a:rPr kumimoji="1" lang="en-US" altLang="zh-CN" dirty="0"/>
              <a:t>01</a:t>
            </a:r>
            <a:endParaRPr kumimoji="1" lang="zh-CN" altLang="en-US" dirty="0"/>
          </a:p>
        </p:txBody>
      </p:sp>
      <p:sp>
        <p:nvSpPr>
          <p:cNvPr id="13" name="文本占位符 3">
            <a:extLst>
              <a:ext uri="{FF2B5EF4-FFF2-40B4-BE49-F238E27FC236}">
                <a16:creationId xmlns:a16="http://schemas.microsoft.com/office/drawing/2014/main" id="{6CFF8168-52EA-4041-999C-A03781529AD1}"/>
              </a:ext>
            </a:extLst>
          </p:cNvPr>
          <p:cNvSpPr>
            <a:spLocks noGrp="1"/>
          </p:cNvSpPr>
          <p:nvPr>
            <p:ph type="body" idx="13"/>
          </p:nvPr>
        </p:nvSpPr>
        <p:spPr>
          <a:xfrm>
            <a:off x="5199300" y="2815617"/>
            <a:ext cx="3441065" cy="407781"/>
          </a:xfrm>
        </p:spPr>
        <p:txBody>
          <a:bodyPr anchor="ctr" anchorCtr="0">
            <a:normAutofit lnSpcReduction="10000"/>
          </a:bodyPr>
          <a:lstStyle/>
          <a:p>
            <a:pPr algn="l"/>
            <a:r>
              <a:rPr kumimoji="1" lang="zh-CN" altLang="en-US" dirty="0"/>
              <a:t>多步</a:t>
            </a:r>
            <a:r>
              <a:rPr kumimoji="1" lang="en-US" altLang="zh-CN" dirty="0" err="1"/>
              <a:t>Sarsa</a:t>
            </a:r>
            <a:endParaRPr kumimoji="1" lang="zh-CN" altLang="en-US" dirty="0"/>
          </a:p>
        </p:txBody>
      </p:sp>
      <p:sp>
        <p:nvSpPr>
          <p:cNvPr id="14" name="文本占位符 4">
            <a:extLst>
              <a:ext uri="{FF2B5EF4-FFF2-40B4-BE49-F238E27FC236}">
                <a16:creationId xmlns:a16="http://schemas.microsoft.com/office/drawing/2014/main" id="{3A06AF6E-4CC5-1448-8068-D29DC14654CF}"/>
              </a:ext>
            </a:extLst>
          </p:cNvPr>
          <p:cNvSpPr>
            <a:spLocks noGrp="1"/>
          </p:cNvSpPr>
          <p:nvPr>
            <p:ph type="body" idx="14"/>
          </p:nvPr>
        </p:nvSpPr>
        <p:spPr>
          <a:xfrm>
            <a:off x="4428196" y="2781327"/>
            <a:ext cx="636022" cy="407781"/>
          </a:xfrm>
        </p:spPr>
        <p:txBody>
          <a:bodyPr/>
          <a:lstStyle/>
          <a:p>
            <a:r>
              <a:rPr kumimoji="1" lang="en-US" altLang="zh-CN" dirty="0"/>
              <a:t>02</a:t>
            </a:r>
            <a:endParaRPr kumimoji="1" lang="zh-CN" altLang="en-US" dirty="0"/>
          </a:p>
        </p:txBody>
      </p:sp>
      <p:sp>
        <p:nvSpPr>
          <p:cNvPr id="15" name="文本占位符 5">
            <a:extLst>
              <a:ext uri="{FF2B5EF4-FFF2-40B4-BE49-F238E27FC236}">
                <a16:creationId xmlns:a16="http://schemas.microsoft.com/office/drawing/2014/main" id="{4CCFA1BF-34CB-604A-B62B-AB839F515540}"/>
              </a:ext>
            </a:extLst>
          </p:cNvPr>
          <p:cNvSpPr>
            <a:spLocks noGrp="1"/>
          </p:cNvSpPr>
          <p:nvPr>
            <p:ph type="body" idx="15"/>
          </p:nvPr>
        </p:nvSpPr>
        <p:spPr>
          <a:xfrm>
            <a:off x="5199300" y="3594318"/>
            <a:ext cx="3441065" cy="407781"/>
          </a:xfrm>
        </p:spPr>
        <p:txBody>
          <a:bodyPr anchor="ctr" anchorCtr="0">
            <a:normAutofit fontScale="70000" lnSpcReduction="20000"/>
          </a:bodyPr>
          <a:lstStyle/>
          <a:p>
            <a:pPr algn="l"/>
            <a:r>
              <a:rPr kumimoji="1" lang="zh-CN" altLang="en-US" dirty="0"/>
              <a:t>使用重要性采样的多步离线学习法</a:t>
            </a:r>
          </a:p>
        </p:txBody>
      </p:sp>
      <p:sp>
        <p:nvSpPr>
          <p:cNvPr id="16" name="文本占位符 6">
            <a:extLst>
              <a:ext uri="{FF2B5EF4-FFF2-40B4-BE49-F238E27FC236}">
                <a16:creationId xmlns:a16="http://schemas.microsoft.com/office/drawing/2014/main" id="{B5892E99-D5CB-BA43-A1FD-4A7C92535127}"/>
              </a:ext>
            </a:extLst>
          </p:cNvPr>
          <p:cNvSpPr>
            <a:spLocks noGrp="1"/>
          </p:cNvSpPr>
          <p:nvPr>
            <p:ph type="body" idx="16"/>
          </p:nvPr>
        </p:nvSpPr>
        <p:spPr>
          <a:xfrm>
            <a:off x="4428196" y="3560028"/>
            <a:ext cx="636022" cy="407781"/>
          </a:xfrm>
        </p:spPr>
        <p:txBody>
          <a:bodyPr/>
          <a:lstStyle/>
          <a:p>
            <a:r>
              <a:rPr kumimoji="1" lang="en-US" altLang="zh-CN" dirty="0"/>
              <a:t>03</a:t>
            </a:r>
            <a:endParaRPr kumimoji="1" lang="zh-CN" altLang="en-US" dirty="0"/>
          </a:p>
        </p:txBody>
      </p:sp>
      <p:sp>
        <p:nvSpPr>
          <p:cNvPr id="17" name="文本占位符 7">
            <a:extLst>
              <a:ext uri="{FF2B5EF4-FFF2-40B4-BE49-F238E27FC236}">
                <a16:creationId xmlns:a16="http://schemas.microsoft.com/office/drawing/2014/main" id="{35E19413-6B7B-784E-A6B8-01A75A5FD1C1}"/>
              </a:ext>
            </a:extLst>
          </p:cNvPr>
          <p:cNvSpPr>
            <a:spLocks noGrp="1"/>
          </p:cNvSpPr>
          <p:nvPr>
            <p:ph type="body" idx="17"/>
          </p:nvPr>
        </p:nvSpPr>
        <p:spPr>
          <a:xfrm>
            <a:off x="5199300" y="4373019"/>
            <a:ext cx="3441065" cy="407781"/>
          </a:xfrm>
        </p:spPr>
        <p:txBody>
          <a:bodyPr anchor="ctr" anchorCtr="0">
            <a:normAutofit lnSpcReduction="10000"/>
          </a:bodyPr>
          <a:lstStyle/>
          <a:p>
            <a:pPr algn="l"/>
            <a:r>
              <a:rPr kumimoji="1" lang="zh-CN" altLang="en-US" dirty="0"/>
              <a:t>多步备份树算法</a:t>
            </a:r>
          </a:p>
        </p:txBody>
      </p:sp>
      <p:sp>
        <p:nvSpPr>
          <p:cNvPr id="18" name="文本占位符 8">
            <a:extLst>
              <a:ext uri="{FF2B5EF4-FFF2-40B4-BE49-F238E27FC236}">
                <a16:creationId xmlns:a16="http://schemas.microsoft.com/office/drawing/2014/main" id="{A17EEDD9-C74B-6949-B908-973B6F607D66}"/>
              </a:ext>
            </a:extLst>
          </p:cNvPr>
          <p:cNvSpPr>
            <a:spLocks noGrp="1"/>
          </p:cNvSpPr>
          <p:nvPr>
            <p:ph type="body" idx="18"/>
          </p:nvPr>
        </p:nvSpPr>
        <p:spPr>
          <a:xfrm>
            <a:off x="4428196" y="4338729"/>
            <a:ext cx="636022" cy="407781"/>
          </a:xfrm>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203577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26</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a:xfrm>
            <a:off x="2546957" y="2818892"/>
            <a:ext cx="3606098" cy="1220215"/>
          </a:xfrm>
        </p:spPr>
        <p:txBody>
          <a:bodyPr>
            <a:normAutofit fontScale="90000"/>
          </a:bodyPr>
          <a:lstStyle/>
          <a:p>
            <a:r>
              <a:rPr kumimoji="1" lang="zh-CN" altLang="en-US" dirty="0"/>
              <a:t>多步时序差分预测</a:t>
            </a:r>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305865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31">
            <a:extLst>
              <a:ext uri="{FF2B5EF4-FFF2-40B4-BE49-F238E27FC236}">
                <a16:creationId xmlns:a16="http://schemas.microsoft.com/office/drawing/2014/main" id="{AA619674-7DC5-4A4C-98FB-D29602A55CCA}"/>
              </a:ext>
            </a:extLst>
          </p:cNvPr>
          <p:cNvPicPr>
            <a:picLocks noChangeAspect="1"/>
          </p:cNvPicPr>
          <p:nvPr/>
        </p:nvPicPr>
        <p:blipFill>
          <a:blip r:embed="rId3"/>
          <a:stretch>
            <a:fillRect/>
          </a:stretch>
        </p:blipFill>
        <p:spPr>
          <a:xfrm>
            <a:off x="3398106" y="5051496"/>
            <a:ext cx="1291032" cy="1066800"/>
          </a:xfrm>
          <a:prstGeom prst="rect">
            <a:avLst/>
          </a:prstGeom>
        </p:spPr>
      </p:pic>
      <p:sp>
        <p:nvSpPr>
          <p:cNvPr id="2" name="标题 1"/>
          <p:cNvSpPr>
            <a:spLocks noGrp="1"/>
          </p:cNvSpPr>
          <p:nvPr>
            <p:ph type="title"/>
          </p:nvPr>
        </p:nvSpPr>
        <p:spPr>
          <a:xfrm>
            <a:off x="681738" y="1"/>
            <a:ext cx="8137922" cy="1028699"/>
          </a:xfrm>
        </p:spPr>
        <p:txBody>
          <a:bodyPr/>
          <a:lstStyle/>
          <a:p>
            <a:r>
              <a:rPr lang="zh-CN" altLang="en-US" dirty="0"/>
              <a:t>回顾：动态规划（</a:t>
            </a:r>
            <a:r>
              <a:rPr lang="en-US" altLang="zh-CN" dirty="0"/>
              <a:t>DP</a:t>
            </a:r>
            <a:r>
              <a:rPr lang="zh-CN" altLang="en-US" dirty="0"/>
              <a:t>）和时序差分（</a:t>
            </a:r>
            <a:r>
              <a:rPr lang="en-US" altLang="zh-CN" dirty="0"/>
              <a:t>TD</a:t>
            </a:r>
            <a:r>
              <a:rPr lang="zh-CN" altLang="en-US" dirty="0"/>
              <a:t>）的关系</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cxnSp>
        <p:nvCxnSpPr>
          <p:cNvPr id="5" name="直接连接符 5">
            <a:extLst>
              <a:ext uri="{FF2B5EF4-FFF2-40B4-BE49-F238E27FC236}">
                <a16:creationId xmlns:a16="http://schemas.microsoft.com/office/drawing/2014/main" id="{599B4365-FBDD-44BF-97B9-839F1A882C72}"/>
              </a:ext>
            </a:extLst>
          </p:cNvPr>
          <p:cNvCxnSpPr/>
          <p:nvPr/>
        </p:nvCxnSpPr>
        <p:spPr>
          <a:xfrm>
            <a:off x="628650" y="1680754"/>
            <a:ext cx="7509510" cy="0"/>
          </a:xfrm>
          <a:prstGeom prst="line">
            <a:avLst/>
          </a:prstGeom>
        </p:spPr>
        <p:style>
          <a:lnRef idx="2">
            <a:schemeClr val="dk1"/>
          </a:lnRef>
          <a:fillRef idx="0">
            <a:schemeClr val="dk1"/>
          </a:fillRef>
          <a:effectRef idx="1">
            <a:schemeClr val="dk1"/>
          </a:effectRef>
          <a:fontRef idx="minor">
            <a:schemeClr val="tx1"/>
          </a:fontRef>
        </p:style>
      </p:cxnSp>
      <p:cxnSp>
        <p:nvCxnSpPr>
          <p:cNvPr id="6" name="直接连接符 6">
            <a:extLst>
              <a:ext uri="{FF2B5EF4-FFF2-40B4-BE49-F238E27FC236}">
                <a16:creationId xmlns:a16="http://schemas.microsoft.com/office/drawing/2014/main" id="{AB121FB0-08C5-48F7-98CC-5E19AA980707}"/>
              </a:ext>
            </a:extLst>
          </p:cNvPr>
          <p:cNvCxnSpPr/>
          <p:nvPr/>
        </p:nvCxnSpPr>
        <p:spPr>
          <a:xfrm>
            <a:off x="628650" y="3335382"/>
            <a:ext cx="7509510" cy="0"/>
          </a:xfrm>
          <a:prstGeom prst="line">
            <a:avLst/>
          </a:prstGeom>
        </p:spPr>
        <p:style>
          <a:lnRef idx="2">
            <a:schemeClr val="dk1"/>
          </a:lnRef>
          <a:fillRef idx="0">
            <a:schemeClr val="dk1"/>
          </a:fillRef>
          <a:effectRef idx="1">
            <a:schemeClr val="dk1"/>
          </a:effectRef>
          <a:fontRef idx="minor">
            <a:schemeClr val="tx1"/>
          </a:fontRef>
        </p:style>
      </p:cxnSp>
      <p:sp>
        <p:nvSpPr>
          <p:cNvPr id="7" name="文本框 7">
            <a:extLst>
              <a:ext uri="{FF2B5EF4-FFF2-40B4-BE49-F238E27FC236}">
                <a16:creationId xmlns:a16="http://schemas.microsoft.com/office/drawing/2014/main" id="{C57572DC-DE95-4C70-8D58-E2BFCC1A6FA1}"/>
              </a:ext>
            </a:extLst>
          </p:cNvPr>
          <p:cNvSpPr txBox="1"/>
          <p:nvPr/>
        </p:nvSpPr>
        <p:spPr>
          <a:xfrm>
            <a:off x="2811641" y="1266371"/>
            <a:ext cx="2044149" cy="369332"/>
          </a:xfrm>
          <a:prstGeom prst="rect">
            <a:avLst/>
          </a:prstGeom>
          <a:noFill/>
        </p:spPr>
        <p:txBody>
          <a:bodyPr wrap="none" rtlCol="0">
            <a:spAutoFit/>
          </a:bodyPr>
          <a:lstStyle/>
          <a:p>
            <a:r>
              <a:rPr lang="zh-CN" altLang="en-US" dirty="0"/>
              <a:t>完全反向传播</a:t>
            </a:r>
            <a:r>
              <a:rPr lang="en-US" dirty="0"/>
              <a:t>(DP)</a:t>
            </a:r>
          </a:p>
        </p:txBody>
      </p:sp>
      <p:sp>
        <p:nvSpPr>
          <p:cNvPr id="8" name="文本框 8">
            <a:extLst>
              <a:ext uri="{FF2B5EF4-FFF2-40B4-BE49-F238E27FC236}">
                <a16:creationId xmlns:a16="http://schemas.microsoft.com/office/drawing/2014/main" id="{5F6D5F65-1EED-41A3-A1DF-0571143D2C07}"/>
              </a:ext>
            </a:extLst>
          </p:cNvPr>
          <p:cNvSpPr txBox="1"/>
          <p:nvPr/>
        </p:nvSpPr>
        <p:spPr>
          <a:xfrm>
            <a:off x="5765074" y="1266371"/>
            <a:ext cx="2031325" cy="369332"/>
          </a:xfrm>
          <a:prstGeom prst="rect">
            <a:avLst/>
          </a:prstGeom>
          <a:noFill/>
        </p:spPr>
        <p:txBody>
          <a:bodyPr wrap="none" rtlCol="0">
            <a:spAutoFit/>
          </a:bodyPr>
          <a:lstStyle/>
          <a:p>
            <a:r>
              <a:rPr lang="zh-CN" altLang="en-US" dirty="0"/>
              <a:t>采样反向传播</a:t>
            </a:r>
            <a:r>
              <a:rPr lang="en-US" dirty="0"/>
              <a:t>(TD)</a:t>
            </a:r>
          </a:p>
        </p:txBody>
      </p:sp>
      <p:sp>
        <p:nvSpPr>
          <p:cNvPr id="9" name="文本框 9">
            <a:extLst>
              <a:ext uri="{FF2B5EF4-FFF2-40B4-BE49-F238E27FC236}">
                <a16:creationId xmlns:a16="http://schemas.microsoft.com/office/drawing/2014/main" id="{938308BE-31E7-47F3-80DC-4098E0219382}"/>
              </a:ext>
            </a:extLst>
          </p:cNvPr>
          <p:cNvSpPr txBox="1"/>
          <p:nvPr/>
        </p:nvSpPr>
        <p:spPr>
          <a:xfrm>
            <a:off x="628650" y="1968136"/>
            <a:ext cx="1670413" cy="923330"/>
          </a:xfrm>
          <a:prstGeom prst="rect">
            <a:avLst/>
          </a:prstGeom>
          <a:noFill/>
        </p:spPr>
        <p:txBody>
          <a:bodyPr wrap="square" rtlCol="0">
            <a:spAutoFit/>
          </a:bodyPr>
          <a:lstStyle/>
          <a:p>
            <a:pPr algn="ctr"/>
            <a:r>
              <a:rPr lang="zh-CN" altLang="en-US" dirty="0"/>
              <a:t>状态值函数的贝尔曼</a:t>
            </a:r>
            <a:endParaRPr lang="en-US" altLang="zh-CN" dirty="0"/>
          </a:p>
          <a:p>
            <a:pPr algn="ctr"/>
            <a:r>
              <a:rPr lang="zh-CN" altLang="en-US" dirty="0"/>
              <a:t>期望方程</a:t>
            </a:r>
            <a:endParaRPr lang="en-US" dirty="0"/>
          </a:p>
        </p:txBody>
      </p:sp>
      <p:sp>
        <p:nvSpPr>
          <p:cNvPr id="10" name="文本框 10">
            <a:extLst>
              <a:ext uri="{FF2B5EF4-FFF2-40B4-BE49-F238E27FC236}">
                <a16:creationId xmlns:a16="http://schemas.microsoft.com/office/drawing/2014/main" id="{B495DB32-2300-4CF1-A06C-70DE342F3B9D}"/>
              </a:ext>
            </a:extLst>
          </p:cNvPr>
          <p:cNvSpPr txBox="1"/>
          <p:nvPr/>
        </p:nvSpPr>
        <p:spPr>
          <a:xfrm>
            <a:off x="628650" y="3540757"/>
            <a:ext cx="1670413" cy="923330"/>
          </a:xfrm>
          <a:prstGeom prst="rect">
            <a:avLst/>
          </a:prstGeom>
          <a:noFill/>
        </p:spPr>
        <p:txBody>
          <a:bodyPr wrap="square" rtlCol="0">
            <a:spAutoFit/>
          </a:bodyPr>
          <a:lstStyle/>
          <a:p>
            <a:pPr algn="ctr"/>
            <a:r>
              <a:rPr lang="zh-CN" altLang="en-US" dirty="0"/>
              <a:t>状态</a:t>
            </a:r>
            <a:r>
              <a:rPr lang="en-US" altLang="zh-CN" dirty="0"/>
              <a:t>-</a:t>
            </a:r>
            <a:r>
              <a:rPr lang="zh-CN" altLang="en-US" dirty="0"/>
              <a:t>动作值函数的贝尔曼期望方程</a:t>
            </a:r>
            <a:endParaRPr lang="en-US" dirty="0"/>
          </a:p>
        </p:txBody>
      </p:sp>
      <p:cxnSp>
        <p:nvCxnSpPr>
          <p:cNvPr id="11" name="直接连接符 11">
            <a:extLst>
              <a:ext uri="{FF2B5EF4-FFF2-40B4-BE49-F238E27FC236}">
                <a16:creationId xmlns:a16="http://schemas.microsoft.com/office/drawing/2014/main" id="{44785A9C-A950-4DDF-9BDA-73FEA5993FDE}"/>
              </a:ext>
            </a:extLst>
          </p:cNvPr>
          <p:cNvCxnSpPr/>
          <p:nvPr/>
        </p:nvCxnSpPr>
        <p:spPr>
          <a:xfrm>
            <a:off x="628650" y="4885508"/>
            <a:ext cx="7509510" cy="0"/>
          </a:xfrm>
          <a:prstGeom prst="line">
            <a:avLst/>
          </a:prstGeom>
        </p:spPr>
        <p:style>
          <a:lnRef idx="2">
            <a:schemeClr val="dk1"/>
          </a:lnRef>
          <a:fillRef idx="0">
            <a:schemeClr val="dk1"/>
          </a:fillRef>
          <a:effectRef idx="1">
            <a:schemeClr val="dk1"/>
          </a:effectRef>
          <a:fontRef idx="minor">
            <a:schemeClr val="tx1"/>
          </a:fontRef>
        </p:style>
      </p:cxnSp>
      <p:sp>
        <p:nvSpPr>
          <p:cNvPr id="13" name="文本框 12">
            <a:extLst>
              <a:ext uri="{FF2B5EF4-FFF2-40B4-BE49-F238E27FC236}">
                <a16:creationId xmlns:a16="http://schemas.microsoft.com/office/drawing/2014/main" id="{5FCDEA38-F4A8-4664-A05B-45A822F9A5A6}"/>
              </a:ext>
            </a:extLst>
          </p:cNvPr>
          <p:cNvSpPr txBox="1"/>
          <p:nvPr/>
        </p:nvSpPr>
        <p:spPr>
          <a:xfrm>
            <a:off x="628650" y="5090882"/>
            <a:ext cx="1670413" cy="923330"/>
          </a:xfrm>
          <a:prstGeom prst="rect">
            <a:avLst/>
          </a:prstGeom>
          <a:noFill/>
        </p:spPr>
        <p:txBody>
          <a:bodyPr wrap="square" rtlCol="0">
            <a:spAutoFit/>
          </a:bodyPr>
          <a:lstStyle/>
          <a:p>
            <a:pPr algn="ctr"/>
            <a:r>
              <a:rPr lang="zh-CN" altLang="en-US" dirty="0"/>
              <a:t>状态</a:t>
            </a:r>
            <a:r>
              <a:rPr lang="en-US" altLang="zh-CN" dirty="0"/>
              <a:t>-</a:t>
            </a:r>
            <a:r>
              <a:rPr lang="zh-CN" altLang="en-US" dirty="0"/>
              <a:t>动作值函数的贝尔曼</a:t>
            </a:r>
            <a:endParaRPr lang="en-US" altLang="zh-CN" dirty="0"/>
          </a:p>
          <a:p>
            <a:pPr algn="ctr"/>
            <a:r>
              <a:rPr lang="zh-CN" altLang="en-US" dirty="0"/>
              <a:t>最优方程</a:t>
            </a:r>
            <a:endParaRPr lang="en-US" dirty="0"/>
          </a:p>
        </p:txBody>
      </p:sp>
      <p:cxnSp>
        <p:nvCxnSpPr>
          <p:cNvPr id="14" name="直接连接符 15">
            <a:extLst>
              <a:ext uri="{FF2B5EF4-FFF2-40B4-BE49-F238E27FC236}">
                <a16:creationId xmlns:a16="http://schemas.microsoft.com/office/drawing/2014/main" id="{00146882-5890-480F-825F-660C6EED467D}"/>
              </a:ext>
            </a:extLst>
          </p:cNvPr>
          <p:cNvCxnSpPr/>
          <p:nvPr/>
        </p:nvCxnSpPr>
        <p:spPr>
          <a:xfrm>
            <a:off x="2203813" y="1266371"/>
            <a:ext cx="0" cy="5143138"/>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7">
            <a:extLst>
              <a:ext uri="{FF2B5EF4-FFF2-40B4-BE49-F238E27FC236}">
                <a16:creationId xmlns:a16="http://schemas.microsoft.com/office/drawing/2014/main" id="{4103B287-7B58-4FD5-8D45-2AB40206DA52}"/>
              </a:ext>
            </a:extLst>
          </p:cNvPr>
          <p:cNvCxnSpPr/>
          <p:nvPr/>
        </p:nvCxnSpPr>
        <p:spPr>
          <a:xfrm>
            <a:off x="5172892" y="1266371"/>
            <a:ext cx="0" cy="5143138"/>
          </a:xfrm>
          <a:prstGeom prst="line">
            <a:avLst/>
          </a:prstGeom>
        </p:spPr>
        <p:style>
          <a:lnRef idx="2">
            <a:schemeClr val="dk1"/>
          </a:lnRef>
          <a:fillRef idx="0">
            <a:schemeClr val="dk1"/>
          </a:fillRef>
          <a:effectRef idx="1">
            <a:schemeClr val="dk1"/>
          </a:effectRef>
          <a:fontRef idx="minor">
            <a:schemeClr val="tx1"/>
          </a:fontRef>
        </p:style>
      </p:cxnSp>
      <p:pic>
        <p:nvPicPr>
          <p:cNvPr id="16" name="图片 19">
            <a:extLst>
              <a:ext uri="{FF2B5EF4-FFF2-40B4-BE49-F238E27FC236}">
                <a16:creationId xmlns:a16="http://schemas.microsoft.com/office/drawing/2014/main" id="{92663325-F486-4612-8E32-CEFC45120642}"/>
              </a:ext>
            </a:extLst>
          </p:cNvPr>
          <p:cNvPicPr>
            <a:picLocks noChangeAspect="1"/>
          </p:cNvPicPr>
          <p:nvPr/>
        </p:nvPicPr>
        <p:blipFill>
          <a:blip r:embed="rId4"/>
          <a:stretch>
            <a:fillRect/>
          </a:stretch>
        </p:blipFill>
        <p:spPr>
          <a:xfrm>
            <a:off x="6515073" y="1865101"/>
            <a:ext cx="255844" cy="965850"/>
          </a:xfrm>
          <a:prstGeom prst="rect">
            <a:avLst/>
          </a:prstGeom>
        </p:spPr>
      </p:pic>
      <p:pic>
        <p:nvPicPr>
          <p:cNvPr id="18" name="图片 24">
            <a:extLst>
              <a:ext uri="{FF2B5EF4-FFF2-40B4-BE49-F238E27FC236}">
                <a16:creationId xmlns:a16="http://schemas.microsoft.com/office/drawing/2014/main" id="{FDAD2A2B-6AA2-4F4B-AB0C-FCCD2E927E51}"/>
              </a:ext>
            </a:extLst>
          </p:cNvPr>
          <p:cNvPicPr>
            <a:picLocks noChangeAspect="1"/>
          </p:cNvPicPr>
          <p:nvPr/>
        </p:nvPicPr>
        <p:blipFill>
          <a:blip r:embed="rId5"/>
          <a:stretch>
            <a:fillRect/>
          </a:stretch>
        </p:blipFill>
        <p:spPr>
          <a:xfrm>
            <a:off x="3306442" y="1773425"/>
            <a:ext cx="1326068" cy="1123541"/>
          </a:xfrm>
          <a:prstGeom prst="rect">
            <a:avLst/>
          </a:prstGeom>
        </p:spPr>
      </p:pic>
      <p:sp>
        <p:nvSpPr>
          <p:cNvPr id="23" name="文本框 29">
            <a:extLst>
              <a:ext uri="{FF2B5EF4-FFF2-40B4-BE49-F238E27FC236}">
                <a16:creationId xmlns:a16="http://schemas.microsoft.com/office/drawing/2014/main" id="{6A6A46C3-E2A3-416B-9ED2-3D4DA3A59F78}"/>
              </a:ext>
            </a:extLst>
          </p:cNvPr>
          <p:cNvSpPr txBox="1"/>
          <p:nvPr/>
        </p:nvSpPr>
        <p:spPr>
          <a:xfrm>
            <a:off x="2763682" y="2938057"/>
            <a:ext cx="1800494" cy="369332"/>
          </a:xfrm>
          <a:prstGeom prst="rect">
            <a:avLst/>
          </a:prstGeom>
          <a:noFill/>
        </p:spPr>
        <p:txBody>
          <a:bodyPr wrap="none" rtlCol="0">
            <a:spAutoFit/>
          </a:bodyPr>
          <a:lstStyle/>
          <a:p>
            <a:pPr algn="ctr"/>
            <a:r>
              <a:rPr lang="zh-CN" altLang="en-US" dirty="0"/>
              <a:t>迭代的策略评估</a:t>
            </a:r>
            <a:endParaRPr lang="en-US" dirty="0"/>
          </a:p>
        </p:txBody>
      </p:sp>
      <p:sp>
        <p:nvSpPr>
          <p:cNvPr id="24" name="文本框 30">
            <a:extLst>
              <a:ext uri="{FF2B5EF4-FFF2-40B4-BE49-F238E27FC236}">
                <a16:creationId xmlns:a16="http://schemas.microsoft.com/office/drawing/2014/main" id="{6BEE09D3-BF92-4082-A374-54C6418F3425}"/>
              </a:ext>
            </a:extLst>
          </p:cNvPr>
          <p:cNvSpPr txBox="1"/>
          <p:nvPr/>
        </p:nvSpPr>
        <p:spPr>
          <a:xfrm>
            <a:off x="5897028" y="2938057"/>
            <a:ext cx="1569660" cy="369332"/>
          </a:xfrm>
          <a:prstGeom prst="rect">
            <a:avLst/>
          </a:prstGeom>
          <a:noFill/>
        </p:spPr>
        <p:txBody>
          <a:bodyPr wrap="none" rtlCol="0">
            <a:spAutoFit/>
          </a:bodyPr>
          <a:lstStyle/>
          <a:p>
            <a:pPr algn="ctr"/>
            <a:r>
              <a:rPr lang="zh-CN" altLang="en-US" dirty="0"/>
              <a:t>时序差分学习</a:t>
            </a:r>
            <a:endParaRPr lang="en-US" dirty="0"/>
          </a:p>
        </p:txBody>
      </p:sp>
      <p:pic>
        <p:nvPicPr>
          <p:cNvPr id="26" name="图片 31">
            <a:extLst>
              <a:ext uri="{FF2B5EF4-FFF2-40B4-BE49-F238E27FC236}">
                <a16:creationId xmlns:a16="http://schemas.microsoft.com/office/drawing/2014/main" id="{F17552DB-4244-4A89-A574-3F61251FBA25}"/>
              </a:ext>
            </a:extLst>
          </p:cNvPr>
          <p:cNvPicPr>
            <a:picLocks noChangeAspect="1"/>
          </p:cNvPicPr>
          <p:nvPr/>
        </p:nvPicPr>
        <p:blipFill>
          <a:blip r:embed="rId3"/>
          <a:stretch>
            <a:fillRect/>
          </a:stretch>
        </p:blipFill>
        <p:spPr>
          <a:xfrm>
            <a:off x="3406775" y="3436078"/>
            <a:ext cx="1291032" cy="1066800"/>
          </a:xfrm>
          <a:prstGeom prst="rect">
            <a:avLst/>
          </a:prstGeom>
        </p:spPr>
      </p:pic>
      <mc:AlternateContent xmlns:mc="http://schemas.openxmlformats.org/markup-compatibility/2006" xmlns:a14="http://schemas.microsoft.com/office/drawing/2010/main">
        <mc:Choice Requires="a14">
          <p:sp>
            <p:nvSpPr>
              <p:cNvPr id="31" name="文本框 36">
                <a:extLst>
                  <a:ext uri="{FF2B5EF4-FFF2-40B4-BE49-F238E27FC236}">
                    <a16:creationId xmlns:a16="http://schemas.microsoft.com/office/drawing/2014/main" id="{DBB8D4A2-1BCA-4A30-A877-C1984281F3A6}"/>
                  </a:ext>
                </a:extLst>
              </p:cNvPr>
              <p:cNvSpPr txBox="1"/>
              <p:nvPr/>
            </p:nvSpPr>
            <p:spPr>
              <a:xfrm>
                <a:off x="2890966" y="4502878"/>
                <a:ext cx="1545936" cy="369332"/>
              </a:xfrm>
              <a:prstGeom prst="rect">
                <a:avLst/>
              </a:prstGeom>
              <a:noFill/>
            </p:spPr>
            <p:txBody>
              <a:bodyPr wrap="none" rtlCol="0">
                <a:spAutoFit/>
              </a:bodyPr>
              <a:lstStyle/>
              <a:p>
                <a:pPr algn="ct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 </m:t>
                    </m:r>
                  </m:oMath>
                </a14:m>
                <a:r>
                  <a:rPr lang="zh-CN" altLang="en-US" dirty="0"/>
                  <a:t>策略迭代</a:t>
                </a:r>
                <a:endParaRPr lang="en-US" dirty="0"/>
              </a:p>
            </p:txBody>
          </p:sp>
        </mc:Choice>
        <mc:Fallback xmlns="">
          <p:sp>
            <p:nvSpPr>
              <p:cNvPr id="31" name="文本框 36">
                <a:extLst>
                  <a:ext uri="{FF2B5EF4-FFF2-40B4-BE49-F238E27FC236}">
                    <a16:creationId xmlns:a16="http://schemas.microsoft.com/office/drawing/2014/main" id="{DBB8D4A2-1BCA-4A30-A877-C1984281F3A6}"/>
                  </a:ext>
                </a:extLst>
              </p:cNvPr>
              <p:cNvSpPr txBox="1">
                <a:spLocks noRot="1" noChangeAspect="1" noMove="1" noResize="1" noEditPoints="1" noAdjustHandles="1" noChangeArrowheads="1" noChangeShapeType="1" noTextEdit="1"/>
              </p:cNvSpPr>
              <p:nvPr/>
            </p:nvSpPr>
            <p:spPr>
              <a:xfrm>
                <a:off x="2890966" y="4502878"/>
                <a:ext cx="1545936" cy="369332"/>
              </a:xfrm>
              <a:prstGeom prst="rect">
                <a:avLst/>
              </a:prstGeom>
              <a:blipFill>
                <a:blip r:embed="rId8"/>
                <a:stretch>
                  <a:fillRect l="-787" t="-10000" r="-3150" b="-26667"/>
                </a:stretch>
              </a:blipFill>
            </p:spPr>
            <p:txBody>
              <a:bodyPr/>
              <a:lstStyle/>
              <a:p>
                <a:r>
                  <a:rPr lang="zh-CN" altLang="en-US">
                    <a:noFill/>
                  </a:rPr>
                  <a:t> </a:t>
                </a:r>
              </a:p>
            </p:txBody>
          </p:sp>
        </mc:Fallback>
      </mc:AlternateContent>
      <p:pic>
        <p:nvPicPr>
          <p:cNvPr id="37" name="图片 54">
            <a:extLst>
              <a:ext uri="{FF2B5EF4-FFF2-40B4-BE49-F238E27FC236}">
                <a16:creationId xmlns:a16="http://schemas.microsoft.com/office/drawing/2014/main" id="{5153EC5A-1D97-49FA-B749-924742AEEAD3}"/>
              </a:ext>
            </a:extLst>
          </p:cNvPr>
          <p:cNvPicPr>
            <a:picLocks noChangeAspect="1"/>
          </p:cNvPicPr>
          <p:nvPr/>
        </p:nvPicPr>
        <p:blipFill>
          <a:blip r:embed="rId9"/>
          <a:stretch>
            <a:fillRect/>
          </a:stretch>
        </p:blipFill>
        <p:spPr>
          <a:xfrm>
            <a:off x="6320686" y="5101253"/>
            <a:ext cx="644617" cy="969778"/>
          </a:xfrm>
          <a:prstGeom prst="rect">
            <a:avLst/>
          </a:prstGeom>
        </p:spPr>
      </p:pic>
      <mc:AlternateContent xmlns:mc="http://schemas.openxmlformats.org/markup-compatibility/2006" xmlns:a14="http://schemas.microsoft.com/office/drawing/2010/main">
        <mc:Choice Requires="a14">
          <p:sp>
            <p:nvSpPr>
              <p:cNvPr id="42" name="文本框 63">
                <a:extLst>
                  <a:ext uri="{FF2B5EF4-FFF2-40B4-BE49-F238E27FC236}">
                    <a16:creationId xmlns:a16="http://schemas.microsoft.com/office/drawing/2014/main" id="{BCB60A08-DDFD-4352-BD4D-F59E643A1C78}"/>
                  </a:ext>
                </a:extLst>
              </p:cNvPr>
              <p:cNvSpPr txBox="1"/>
              <p:nvPr/>
            </p:nvSpPr>
            <p:spPr>
              <a:xfrm>
                <a:off x="6139720" y="6108065"/>
                <a:ext cx="1084272" cy="369332"/>
              </a:xfrm>
              <a:prstGeom prst="rect">
                <a:avLst/>
              </a:prstGeom>
              <a:noFill/>
            </p:spPr>
            <p:txBody>
              <a:bodyPr wrap="none" rtlCol="0">
                <a:spAutoFit/>
              </a:bodyPr>
              <a:lstStyle/>
              <a:p>
                <a:pPr algn="ct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 </m:t>
                    </m:r>
                  </m:oMath>
                </a14:m>
                <a:r>
                  <a:rPr lang="zh-CN" altLang="en-US" dirty="0"/>
                  <a:t>学习</a:t>
                </a:r>
                <a:endParaRPr lang="en-US" dirty="0"/>
              </a:p>
            </p:txBody>
          </p:sp>
        </mc:Choice>
        <mc:Fallback xmlns="">
          <p:sp>
            <p:nvSpPr>
              <p:cNvPr id="42" name="文本框 63">
                <a:extLst>
                  <a:ext uri="{FF2B5EF4-FFF2-40B4-BE49-F238E27FC236}">
                    <a16:creationId xmlns:a16="http://schemas.microsoft.com/office/drawing/2014/main" id="{BCB60A08-DDFD-4352-BD4D-F59E643A1C78}"/>
                  </a:ext>
                </a:extLst>
              </p:cNvPr>
              <p:cNvSpPr txBox="1">
                <a:spLocks noRot="1" noChangeAspect="1" noMove="1" noResize="1" noEditPoints="1" noAdjustHandles="1" noChangeArrowheads="1" noChangeShapeType="1" noTextEdit="1"/>
              </p:cNvSpPr>
              <p:nvPr/>
            </p:nvSpPr>
            <p:spPr>
              <a:xfrm>
                <a:off x="6139720" y="6108065"/>
                <a:ext cx="1084272" cy="369332"/>
              </a:xfrm>
              <a:prstGeom prst="rect">
                <a:avLst/>
              </a:prstGeom>
              <a:blipFill>
                <a:blip r:embed="rId10"/>
                <a:stretch>
                  <a:fillRect l="-1124" t="-9836" r="-4494" b="-24590"/>
                </a:stretch>
              </a:blipFill>
            </p:spPr>
            <p:txBody>
              <a:bodyPr/>
              <a:lstStyle/>
              <a:p>
                <a:r>
                  <a:rPr lang="zh-CN" altLang="en-US">
                    <a:noFill/>
                  </a:rPr>
                  <a:t> </a:t>
                </a:r>
              </a:p>
            </p:txBody>
          </p:sp>
        </mc:Fallback>
      </mc:AlternateContent>
      <p:pic>
        <p:nvPicPr>
          <p:cNvPr id="43" name="图片 64">
            <a:extLst>
              <a:ext uri="{FF2B5EF4-FFF2-40B4-BE49-F238E27FC236}">
                <a16:creationId xmlns:a16="http://schemas.microsoft.com/office/drawing/2014/main" id="{6F9B097C-BAE7-43D6-BEB2-8E75E313D2CB}"/>
              </a:ext>
            </a:extLst>
          </p:cNvPr>
          <p:cNvPicPr>
            <a:picLocks noChangeAspect="1"/>
          </p:cNvPicPr>
          <p:nvPr/>
        </p:nvPicPr>
        <p:blipFill>
          <a:blip r:embed="rId4"/>
          <a:stretch>
            <a:fillRect/>
          </a:stretch>
        </p:blipFill>
        <p:spPr>
          <a:xfrm>
            <a:off x="6515073" y="3451811"/>
            <a:ext cx="255844" cy="965850"/>
          </a:xfrm>
          <a:prstGeom prst="rect">
            <a:avLst/>
          </a:prstGeom>
        </p:spPr>
      </p:pic>
      <p:sp>
        <p:nvSpPr>
          <p:cNvPr id="48" name="文本框 69">
            <a:extLst>
              <a:ext uri="{FF2B5EF4-FFF2-40B4-BE49-F238E27FC236}">
                <a16:creationId xmlns:a16="http://schemas.microsoft.com/office/drawing/2014/main" id="{D89F5978-BD60-4A3E-A9C0-BAF0C9A8CC4A}"/>
              </a:ext>
            </a:extLst>
          </p:cNvPr>
          <p:cNvSpPr txBox="1"/>
          <p:nvPr/>
        </p:nvSpPr>
        <p:spPr>
          <a:xfrm>
            <a:off x="6291334" y="4507477"/>
            <a:ext cx="781048" cy="369332"/>
          </a:xfrm>
          <a:prstGeom prst="rect">
            <a:avLst/>
          </a:prstGeom>
          <a:noFill/>
        </p:spPr>
        <p:txBody>
          <a:bodyPr wrap="none" rtlCol="0">
            <a:spAutoFit/>
          </a:bodyPr>
          <a:lstStyle/>
          <a:p>
            <a:pPr algn="ctr"/>
            <a:r>
              <a:rPr lang="en-US" dirty="0"/>
              <a:t>SARSA</a:t>
            </a:r>
          </a:p>
        </p:txBody>
      </p:sp>
      <p:sp>
        <p:nvSpPr>
          <p:cNvPr id="55" name="弧形 75">
            <a:extLst>
              <a:ext uri="{FF2B5EF4-FFF2-40B4-BE49-F238E27FC236}">
                <a16:creationId xmlns:a16="http://schemas.microsoft.com/office/drawing/2014/main" id="{C361EAC9-4BA6-4140-AB56-A4411682BDCC}"/>
              </a:ext>
            </a:extLst>
          </p:cNvPr>
          <p:cNvSpPr/>
          <p:nvPr/>
        </p:nvSpPr>
        <p:spPr>
          <a:xfrm rot="8100000">
            <a:off x="3562246" y="5545644"/>
            <a:ext cx="265261" cy="265261"/>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弧形 76">
            <a:extLst>
              <a:ext uri="{FF2B5EF4-FFF2-40B4-BE49-F238E27FC236}">
                <a16:creationId xmlns:a16="http://schemas.microsoft.com/office/drawing/2014/main" id="{1377047B-3A33-47D4-A20A-63CFB5499486}"/>
              </a:ext>
            </a:extLst>
          </p:cNvPr>
          <p:cNvSpPr/>
          <p:nvPr/>
        </p:nvSpPr>
        <p:spPr>
          <a:xfrm rot="8100000">
            <a:off x="4278798" y="5545645"/>
            <a:ext cx="265261" cy="265261"/>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文本框 77">
                <a:extLst>
                  <a:ext uri="{FF2B5EF4-FFF2-40B4-BE49-F238E27FC236}">
                    <a16:creationId xmlns:a16="http://schemas.microsoft.com/office/drawing/2014/main" id="{A21F3A6C-C821-467A-B86F-E5A5CC9EF004}"/>
                  </a:ext>
                </a:extLst>
              </p:cNvPr>
              <p:cNvSpPr txBox="1"/>
              <p:nvPr/>
            </p:nvSpPr>
            <p:spPr>
              <a:xfrm>
                <a:off x="2890966" y="6108065"/>
                <a:ext cx="1545936" cy="369332"/>
              </a:xfrm>
              <a:prstGeom prst="rect">
                <a:avLst/>
              </a:prstGeom>
              <a:noFill/>
            </p:spPr>
            <p:txBody>
              <a:bodyPr wrap="none" rtlCol="0">
                <a:spAutoFit/>
              </a:bodyPr>
              <a:lstStyle/>
              <a:p>
                <a:pPr algn="ct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 </m:t>
                    </m:r>
                  </m:oMath>
                </a14:m>
                <a:r>
                  <a:rPr lang="zh-CN" altLang="en-US" dirty="0"/>
                  <a:t>价值迭代</a:t>
                </a:r>
                <a:endParaRPr lang="en-US" dirty="0"/>
              </a:p>
            </p:txBody>
          </p:sp>
        </mc:Choice>
        <mc:Fallback xmlns="">
          <p:sp>
            <p:nvSpPr>
              <p:cNvPr id="57" name="文本框 77">
                <a:extLst>
                  <a:ext uri="{FF2B5EF4-FFF2-40B4-BE49-F238E27FC236}">
                    <a16:creationId xmlns:a16="http://schemas.microsoft.com/office/drawing/2014/main" id="{A21F3A6C-C821-467A-B86F-E5A5CC9EF004}"/>
                  </a:ext>
                </a:extLst>
              </p:cNvPr>
              <p:cNvSpPr txBox="1">
                <a:spLocks noRot="1" noChangeAspect="1" noMove="1" noResize="1" noEditPoints="1" noAdjustHandles="1" noChangeArrowheads="1" noChangeShapeType="1" noTextEdit="1"/>
              </p:cNvSpPr>
              <p:nvPr/>
            </p:nvSpPr>
            <p:spPr>
              <a:xfrm>
                <a:off x="2890966" y="6108065"/>
                <a:ext cx="1545936" cy="369332"/>
              </a:xfrm>
              <a:prstGeom prst="rect">
                <a:avLst/>
              </a:prstGeom>
              <a:blipFill>
                <a:blip r:embed="rId11"/>
                <a:stretch>
                  <a:fillRect l="-787" t="-9836" r="-3150"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BCD340-2595-4D5D-978E-53A0CADB848A}"/>
                  </a:ext>
                </a:extLst>
              </p:cNvPr>
              <p:cNvSpPr txBox="1"/>
              <p:nvPr/>
            </p:nvSpPr>
            <p:spPr>
              <a:xfrm>
                <a:off x="1062672" y="2891466"/>
                <a:ext cx="834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𝜋</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3" name="TextBox 2">
                <a:extLst>
                  <a:ext uri="{FF2B5EF4-FFF2-40B4-BE49-F238E27FC236}">
                    <a16:creationId xmlns:a16="http://schemas.microsoft.com/office/drawing/2014/main" id="{05BCD340-2595-4D5D-978E-53A0CADB848A}"/>
                  </a:ext>
                </a:extLst>
              </p:cNvPr>
              <p:cNvSpPr txBox="1">
                <a:spLocks noRot="1" noChangeAspect="1" noMove="1" noResize="1" noEditPoints="1" noAdjustHandles="1" noChangeArrowheads="1" noChangeShapeType="1" noTextEdit="1"/>
              </p:cNvSpPr>
              <p:nvPr/>
            </p:nvSpPr>
            <p:spPr>
              <a:xfrm>
                <a:off x="1062672" y="2891466"/>
                <a:ext cx="834011" cy="369332"/>
              </a:xfrm>
              <a:prstGeom prst="rect">
                <a:avLst/>
              </a:prstGeom>
              <a:blipFill>
                <a:blip r:embed="rId12"/>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DA7251D-2AB7-4562-8F7A-43215C2EF065}"/>
                  </a:ext>
                </a:extLst>
              </p:cNvPr>
              <p:cNvSpPr txBox="1"/>
              <p:nvPr/>
            </p:nvSpPr>
            <p:spPr>
              <a:xfrm>
                <a:off x="885310" y="4437366"/>
                <a:ext cx="10597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𝜋</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p>
            </p:txBody>
          </p:sp>
        </mc:Choice>
        <mc:Fallback xmlns="">
          <p:sp>
            <p:nvSpPr>
              <p:cNvPr id="61" name="TextBox 60">
                <a:extLst>
                  <a:ext uri="{FF2B5EF4-FFF2-40B4-BE49-F238E27FC236}">
                    <a16:creationId xmlns:a16="http://schemas.microsoft.com/office/drawing/2014/main" id="{BDA7251D-2AB7-4562-8F7A-43215C2EF065}"/>
                  </a:ext>
                </a:extLst>
              </p:cNvPr>
              <p:cNvSpPr txBox="1">
                <a:spLocks noRot="1" noChangeAspect="1" noMove="1" noResize="1" noEditPoints="1" noAdjustHandles="1" noChangeArrowheads="1" noChangeShapeType="1" noTextEdit="1"/>
              </p:cNvSpPr>
              <p:nvPr/>
            </p:nvSpPr>
            <p:spPr>
              <a:xfrm>
                <a:off x="885310" y="4437366"/>
                <a:ext cx="1059714" cy="369332"/>
              </a:xfrm>
              <a:prstGeom prst="rect">
                <a:avLst/>
              </a:prstGeom>
              <a:blipFill>
                <a:blip r:embed="rId13"/>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B49CCC2-14DE-4058-B3EF-75A04FC10D3C}"/>
                  </a:ext>
                </a:extLst>
              </p:cNvPr>
              <p:cNvSpPr txBox="1"/>
              <p:nvPr/>
            </p:nvSpPr>
            <p:spPr>
              <a:xfrm>
                <a:off x="881451" y="5923399"/>
                <a:ext cx="1027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p>
            </p:txBody>
          </p:sp>
        </mc:Choice>
        <mc:Fallback xmlns="">
          <p:sp>
            <p:nvSpPr>
              <p:cNvPr id="62" name="TextBox 61">
                <a:extLst>
                  <a:ext uri="{FF2B5EF4-FFF2-40B4-BE49-F238E27FC236}">
                    <a16:creationId xmlns:a16="http://schemas.microsoft.com/office/drawing/2014/main" id="{AB49CCC2-14DE-4058-B3EF-75A04FC10D3C}"/>
                  </a:ext>
                </a:extLst>
              </p:cNvPr>
              <p:cNvSpPr txBox="1">
                <a:spLocks noRot="1" noChangeAspect="1" noMove="1" noResize="1" noEditPoints="1" noAdjustHandles="1" noChangeArrowheads="1" noChangeShapeType="1" noTextEdit="1"/>
              </p:cNvSpPr>
              <p:nvPr/>
            </p:nvSpPr>
            <p:spPr>
              <a:xfrm>
                <a:off x="881451" y="5923399"/>
                <a:ext cx="1027269" cy="369332"/>
              </a:xfrm>
              <a:prstGeom prst="rect">
                <a:avLst/>
              </a:prstGeom>
              <a:blipFill>
                <a:blip r:embed="rId14"/>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E9F38DE-B3A0-4378-9534-9CC821F7E89C}"/>
                  </a:ext>
                </a:extLst>
              </p:cNvPr>
              <p:cNvSpPr txBox="1"/>
              <p:nvPr/>
            </p:nvSpPr>
            <p:spPr>
              <a:xfrm>
                <a:off x="3032322" y="1733123"/>
                <a:ext cx="84574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𝑉</m:t>
                          </m:r>
                        </m:e>
                        <m:sup>
                          <m:r>
                            <a:rPr lang="en-US" altLang="zh-CN" sz="1100" b="0" i="1" smtClean="0">
                              <a:latin typeface="Cambria Math" panose="02040503050406030204" pitchFamily="18" charset="0"/>
                            </a:rPr>
                            <m:t>𝜋</m:t>
                          </m:r>
                        </m:sup>
                      </m:sSup>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𝑠</m:t>
                          </m:r>
                        </m:e>
                      </m:d>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𝑠</m:t>
                      </m:r>
                    </m:oMath>
                  </m:oMathPara>
                </a14:m>
                <a:endParaRPr lang="zh-CN" altLang="en-US" sz="1100" dirty="0"/>
              </a:p>
            </p:txBody>
          </p:sp>
        </mc:Choice>
        <mc:Fallback xmlns="">
          <p:sp>
            <p:nvSpPr>
              <p:cNvPr id="63" name="TextBox 62">
                <a:extLst>
                  <a:ext uri="{FF2B5EF4-FFF2-40B4-BE49-F238E27FC236}">
                    <a16:creationId xmlns:a16="http://schemas.microsoft.com/office/drawing/2014/main" id="{BE9F38DE-B3A0-4378-9534-9CC821F7E89C}"/>
                  </a:ext>
                </a:extLst>
              </p:cNvPr>
              <p:cNvSpPr txBox="1">
                <a:spLocks noRot="1" noChangeAspect="1" noMove="1" noResize="1" noEditPoints="1" noAdjustHandles="1" noChangeArrowheads="1" noChangeShapeType="1" noTextEdit="1"/>
              </p:cNvSpPr>
              <p:nvPr/>
            </p:nvSpPr>
            <p:spPr>
              <a:xfrm>
                <a:off x="3032322" y="1733123"/>
                <a:ext cx="845744" cy="26161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D7A5FF-A112-4692-9D58-75D65086A4EE}"/>
                  </a:ext>
                </a:extLst>
              </p:cNvPr>
              <p:cNvSpPr txBox="1"/>
              <p:nvPr/>
            </p:nvSpPr>
            <p:spPr>
              <a:xfrm>
                <a:off x="2462603" y="2669798"/>
                <a:ext cx="91371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𝑉</m:t>
                          </m:r>
                        </m:e>
                        <m:sup>
                          <m:r>
                            <a:rPr lang="en-US" altLang="zh-CN" sz="1100" b="0" i="1" smtClean="0">
                              <a:latin typeface="Cambria Math" panose="02040503050406030204" pitchFamily="18" charset="0"/>
                            </a:rPr>
                            <m:t>𝜋</m:t>
                          </m:r>
                        </m:sup>
                      </m:sSup>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e>
                      </m:d>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64" name="TextBox 63">
                <a:extLst>
                  <a:ext uri="{FF2B5EF4-FFF2-40B4-BE49-F238E27FC236}">
                    <a16:creationId xmlns:a16="http://schemas.microsoft.com/office/drawing/2014/main" id="{0DD7A5FF-A112-4692-9D58-75D65086A4EE}"/>
                  </a:ext>
                </a:extLst>
              </p:cNvPr>
              <p:cNvSpPr txBox="1">
                <a:spLocks noRot="1" noChangeAspect="1" noMove="1" noResize="1" noEditPoints="1" noAdjustHandles="1" noChangeArrowheads="1" noChangeShapeType="1" noTextEdit="1"/>
              </p:cNvSpPr>
              <p:nvPr/>
            </p:nvSpPr>
            <p:spPr>
              <a:xfrm>
                <a:off x="2462603" y="2669798"/>
                <a:ext cx="913712" cy="26161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744D8D1-D037-446D-8D0A-8E50BA2EC35C}"/>
                  </a:ext>
                </a:extLst>
              </p:cNvPr>
              <p:cNvSpPr txBox="1"/>
              <p:nvPr/>
            </p:nvSpPr>
            <p:spPr>
              <a:xfrm>
                <a:off x="3188939" y="2163081"/>
                <a:ext cx="305148"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i="1" dirty="0" smtClean="0">
                          <a:latin typeface="Cambria Math" panose="02040503050406030204" pitchFamily="18" charset="0"/>
                        </a:rPr>
                        <m:t>𝑎</m:t>
                      </m:r>
                    </m:oMath>
                  </m:oMathPara>
                </a14:m>
                <a:endParaRPr lang="zh-CN" altLang="en-US" sz="1100" dirty="0"/>
              </a:p>
            </p:txBody>
          </p:sp>
        </mc:Choice>
        <mc:Fallback xmlns="">
          <p:sp>
            <p:nvSpPr>
              <p:cNvPr id="65" name="TextBox 64">
                <a:extLst>
                  <a:ext uri="{FF2B5EF4-FFF2-40B4-BE49-F238E27FC236}">
                    <a16:creationId xmlns:a16="http://schemas.microsoft.com/office/drawing/2014/main" id="{D744D8D1-D037-446D-8D0A-8E50BA2EC35C}"/>
                  </a:ext>
                </a:extLst>
              </p:cNvPr>
              <p:cNvSpPr txBox="1">
                <a:spLocks noRot="1" noChangeAspect="1" noMove="1" noResize="1" noEditPoints="1" noAdjustHandles="1" noChangeArrowheads="1" noChangeShapeType="1" noTextEdit="1"/>
              </p:cNvSpPr>
              <p:nvPr/>
            </p:nvSpPr>
            <p:spPr>
              <a:xfrm>
                <a:off x="3188939" y="2163081"/>
                <a:ext cx="305148" cy="26161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5BAFA9F-52EA-4A8D-8BE0-43DDAFD1025D}"/>
                  </a:ext>
                </a:extLst>
              </p:cNvPr>
              <p:cNvSpPr txBox="1"/>
              <p:nvPr/>
            </p:nvSpPr>
            <p:spPr>
              <a:xfrm>
                <a:off x="3044971" y="2405817"/>
                <a:ext cx="2935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𝑟</m:t>
                      </m:r>
                    </m:oMath>
                  </m:oMathPara>
                </a14:m>
                <a:endParaRPr lang="zh-CN" altLang="en-US" sz="1100" dirty="0"/>
              </a:p>
            </p:txBody>
          </p:sp>
        </mc:Choice>
        <mc:Fallback xmlns="">
          <p:sp>
            <p:nvSpPr>
              <p:cNvPr id="66" name="TextBox 65">
                <a:extLst>
                  <a:ext uri="{FF2B5EF4-FFF2-40B4-BE49-F238E27FC236}">
                    <a16:creationId xmlns:a16="http://schemas.microsoft.com/office/drawing/2014/main" id="{F5BAFA9F-52EA-4A8D-8BE0-43DDAFD1025D}"/>
                  </a:ext>
                </a:extLst>
              </p:cNvPr>
              <p:cNvSpPr txBox="1">
                <a:spLocks noRot="1" noChangeAspect="1" noMove="1" noResize="1" noEditPoints="1" noAdjustHandles="1" noChangeArrowheads="1" noChangeShapeType="1" noTextEdit="1"/>
              </p:cNvSpPr>
              <p:nvPr/>
            </p:nvSpPr>
            <p:spPr>
              <a:xfrm>
                <a:off x="3044971" y="2405817"/>
                <a:ext cx="293542" cy="2616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7E361D-68D5-424C-BB0C-7EDFB50B6BDA}"/>
                  </a:ext>
                </a:extLst>
              </p:cNvPr>
              <p:cNvSpPr txBox="1"/>
              <p:nvPr/>
            </p:nvSpPr>
            <p:spPr>
              <a:xfrm>
                <a:off x="3473177" y="3571078"/>
                <a:ext cx="2935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𝑟</m:t>
                      </m:r>
                    </m:oMath>
                  </m:oMathPara>
                </a14:m>
                <a:endParaRPr lang="zh-CN" altLang="en-US" sz="1100" dirty="0"/>
              </a:p>
            </p:txBody>
          </p:sp>
        </mc:Choice>
        <mc:Fallback xmlns="">
          <p:sp>
            <p:nvSpPr>
              <p:cNvPr id="67" name="TextBox 66">
                <a:extLst>
                  <a:ext uri="{FF2B5EF4-FFF2-40B4-BE49-F238E27FC236}">
                    <a16:creationId xmlns:a16="http://schemas.microsoft.com/office/drawing/2014/main" id="{8D7E361D-68D5-424C-BB0C-7EDFB50B6BDA}"/>
                  </a:ext>
                </a:extLst>
              </p:cNvPr>
              <p:cNvSpPr txBox="1">
                <a:spLocks noRot="1" noChangeAspect="1" noMove="1" noResize="1" noEditPoints="1" noAdjustHandles="1" noChangeArrowheads="1" noChangeShapeType="1" noTextEdit="1"/>
              </p:cNvSpPr>
              <p:nvPr/>
            </p:nvSpPr>
            <p:spPr>
              <a:xfrm>
                <a:off x="3473177" y="3571078"/>
                <a:ext cx="293542" cy="2616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F29741A-F596-4D38-9B2D-441ECA28DE4A}"/>
                  </a:ext>
                </a:extLst>
              </p:cNvPr>
              <p:cNvSpPr txBox="1"/>
              <p:nvPr/>
            </p:nvSpPr>
            <p:spPr>
              <a:xfrm>
                <a:off x="3172121" y="3815268"/>
                <a:ext cx="32573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68" name="TextBox 67">
                <a:extLst>
                  <a:ext uri="{FF2B5EF4-FFF2-40B4-BE49-F238E27FC236}">
                    <a16:creationId xmlns:a16="http://schemas.microsoft.com/office/drawing/2014/main" id="{CF29741A-F596-4D38-9B2D-441ECA28DE4A}"/>
                  </a:ext>
                </a:extLst>
              </p:cNvPr>
              <p:cNvSpPr txBox="1">
                <a:spLocks noRot="1" noChangeAspect="1" noMove="1" noResize="1" noEditPoints="1" noAdjustHandles="1" noChangeArrowheads="1" noChangeShapeType="1" noTextEdit="1"/>
              </p:cNvSpPr>
              <p:nvPr/>
            </p:nvSpPr>
            <p:spPr>
              <a:xfrm>
                <a:off x="3172121" y="3815268"/>
                <a:ext cx="325730" cy="26161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2A12434-3747-4652-9B8B-448E970E3D87}"/>
                  </a:ext>
                </a:extLst>
              </p:cNvPr>
              <p:cNvSpPr txBox="1"/>
              <p:nvPr/>
            </p:nvSpPr>
            <p:spPr>
              <a:xfrm>
                <a:off x="3538825" y="5137120"/>
                <a:ext cx="2935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𝑟</m:t>
                      </m:r>
                    </m:oMath>
                  </m:oMathPara>
                </a14:m>
                <a:endParaRPr lang="zh-CN" altLang="en-US" sz="1100" dirty="0"/>
              </a:p>
            </p:txBody>
          </p:sp>
        </mc:Choice>
        <mc:Fallback xmlns="">
          <p:sp>
            <p:nvSpPr>
              <p:cNvPr id="69" name="TextBox 68">
                <a:extLst>
                  <a:ext uri="{FF2B5EF4-FFF2-40B4-BE49-F238E27FC236}">
                    <a16:creationId xmlns:a16="http://schemas.microsoft.com/office/drawing/2014/main" id="{92A12434-3747-4652-9B8B-448E970E3D87}"/>
                  </a:ext>
                </a:extLst>
              </p:cNvPr>
              <p:cNvSpPr txBox="1">
                <a:spLocks noRot="1" noChangeAspect="1" noMove="1" noResize="1" noEditPoints="1" noAdjustHandles="1" noChangeArrowheads="1" noChangeShapeType="1" noTextEdit="1"/>
              </p:cNvSpPr>
              <p:nvPr/>
            </p:nvSpPr>
            <p:spPr>
              <a:xfrm>
                <a:off x="3538825" y="5137120"/>
                <a:ext cx="293542" cy="2616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C0BD124-798F-476C-9936-8BDBA81646C3}"/>
                  </a:ext>
                </a:extLst>
              </p:cNvPr>
              <p:cNvSpPr txBox="1"/>
              <p:nvPr/>
            </p:nvSpPr>
            <p:spPr>
              <a:xfrm>
                <a:off x="3237769" y="5381310"/>
                <a:ext cx="32573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70" name="TextBox 69">
                <a:extLst>
                  <a:ext uri="{FF2B5EF4-FFF2-40B4-BE49-F238E27FC236}">
                    <a16:creationId xmlns:a16="http://schemas.microsoft.com/office/drawing/2014/main" id="{1C0BD124-798F-476C-9936-8BDBA81646C3}"/>
                  </a:ext>
                </a:extLst>
              </p:cNvPr>
              <p:cNvSpPr txBox="1">
                <a:spLocks noRot="1" noChangeAspect="1" noMove="1" noResize="1" noEditPoints="1" noAdjustHandles="1" noChangeArrowheads="1" noChangeShapeType="1" noTextEdit="1"/>
              </p:cNvSpPr>
              <p:nvPr/>
            </p:nvSpPr>
            <p:spPr>
              <a:xfrm>
                <a:off x="3237769" y="5381310"/>
                <a:ext cx="325730" cy="26161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A8B4D164-B223-42B0-AE46-CD1B45FB281C}"/>
                  </a:ext>
                </a:extLst>
              </p:cNvPr>
              <p:cNvSpPr txBox="1"/>
              <p:nvPr/>
            </p:nvSpPr>
            <p:spPr>
              <a:xfrm>
                <a:off x="2902788" y="3368351"/>
                <a:ext cx="111883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𝑄</m:t>
                          </m:r>
                        </m:e>
                        <m:sup>
                          <m:r>
                            <a:rPr lang="en-US" altLang="zh-CN" sz="1100" b="0" i="1" smtClean="0">
                              <a:latin typeface="Cambria Math" panose="02040503050406030204" pitchFamily="18" charset="0"/>
                            </a:rPr>
                            <m:t>𝜋</m:t>
                          </m:r>
                        </m:sup>
                      </m:sSup>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e>
                      </m:d>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71" name="TextBox 70">
                <a:extLst>
                  <a:ext uri="{FF2B5EF4-FFF2-40B4-BE49-F238E27FC236}">
                    <a16:creationId xmlns:a16="http://schemas.microsoft.com/office/drawing/2014/main" id="{A8B4D164-B223-42B0-AE46-CD1B45FB281C}"/>
                  </a:ext>
                </a:extLst>
              </p:cNvPr>
              <p:cNvSpPr txBox="1">
                <a:spLocks noRot="1" noChangeAspect="1" noMove="1" noResize="1" noEditPoints="1" noAdjustHandles="1" noChangeArrowheads="1" noChangeShapeType="1" noTextEdit="1"/>
              </p:cNvSpPr>
              <p:nvPr/>
            </p:nvSpPr>
            <p:spPr>
              <a:xfrm>
                <a:off x="2902788" y="3368351"/>
                <a:ext cx="1118832" cy="261610"/>
              </a:xfrm>
              <a:prstGeom prst="rect">
                <a:avLst/>
              </a:prstGeom>
              <a:blipFill>
                <a:blip r:embed="rId20"/>
                <a:stretch>
                  <a:fillRect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C4BD81E-04C2-454A-8B85-64E2D4B592FD}"/>
                  </a:ext>
                </a:extLst>
              </p:cNvPr>
              <p:cNvSpPr txBox="1"/>
              <p:nvPr/>
            </p:nvSpPr>
            <p:spPr>
              <a:xfrm>
                <a:off x="2298467" y="4306561"/>
                <a:ext cx="118680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𝑄</m:t>
                          </m:r>
                        </m:e>
                        <m:sup>
                          <m:r>
                            <a:rPr lang="en-US" altLang="zh-CN" sz="1100" b="0" i="1" smtClean="0">
                              <a:latin typeface="Cambria Math" panose="02040503050406030204" pitchFamily="18" charset="0"/>
                            </a:rPr>
                            <m:t>𝜋</m:t>
                          </m:r>
                        </m:sup>
                      </m:sSup>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e>
                      </m:d>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72" name="TextBox 71">
                <a:extLst>
                  <a:ext uri="{FF2B5EF4-FFF2-40B4-BE49-F238E27FC236}">
                    <a16:creationId xmlns:a16="http://schemas.microsoft.com/office/drawing/2014/main" id="{CC4BD81E-04C2-454A-8B85-64E2D4B592FD}"/>
                  </a:ext>
                </a:extLst>
              </p:cNvPr>
              <p:cNvSpPr txBox="1">
                <a:spLocks noRot="1" noChangeAspect="1" noMove="1" noResize="1" noEditPoints="1" noAdjustHandles="1" noChangeArrowheads="1" noChangeShapeType="1" noTextEdit="1"/>
              </p:cNvSpPr>
              <p:nvPr/>
            </p:nvSpPr>
            <p:spPr>
              <a:xfrm>
                <a:off x="2298467" y="4306561"/>
                <a:ext cx="1186800" cy="261610"/>
              </a:xfrm>
              <a:prstGeom prst="rect">
                <a:avLst/>
              </a:prstGeom>
              <a:blipFill>
                <a:blip r:embed="rId21"/>
                <a:stretch>
                  <a:fillRect b="-2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C7AAB9E-9789-4E94-9C8A-71B3A71CA26C}"/>
                  </a:ext>
                </a:extLst>
              </p:cNvPr>
              <p:cNvSpPr txBox="1"/>
              <p:nvPr/>
            </p:nvSpPr>
            <p:spPr>
              <a:xfrm>
                <a:off x="2246045" y="5885294"/>
                <a:ext cx="116698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𝑄</m:t>
                          </m:r>
                        </m:e>
                        <m:sup>
                          <m:r>
                            <a:rPr lang="en-US" altLang="zh-CN" sz="1100" b="0" i="1" smtClean="0">
                              <a:latin typeface="Cambria Math" panose="02040503050406030204" pitchFamily="18" charset="0"/>
                            </a:rPr>
                            <m:t>∗</m:t>
                          </m:r>
                        </m:sup>
                      </m:sSup>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e>
                      </m:d>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73" name="TextBox 72">
                <a:extLst>
                  <a:ext uri="{FF2B5EF4-FFF2-40B4-BE49-F238E27FC236}">
                    <a16:creationId xmlns:a16="http://schemas.microsoft.com/office/drawing/2014/main" id="{3C7AAB9E-9789-4E94-9C8A-71B3A71CA26C}"/>
                  </a:ext>
                </a:extLst>
              </p:cNvPr>
              <p:cNvSpPr txBox="1">
                <a:spLocks noRot="1" noChangeAspect="1" noMove="1" noResize="1" noEditPoints="1" noAdjustHandles="1" noChangeArrowheads="1" noChangeShapeType="1" noTextEdit="1"/>
              </p:cNvSpPr>
              <p:nvPr/>
            </p:nvSpPr>
            <p:spPr>
              <a:xfrm>
                <a:off x="2246045" y="5885294"/>
                <a:ext cx="1166986" cy="261610"/>
              </a:xfrm>
              <a:prstGeom prst="rect">
                <a:avLst/>
              </a:prstGeom>
              <a:blipFill>
                <a:blip r:embed="rId22"/>
                <a:stretch>
                  <a:fillRect b="-2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489DD479-33A2-4751-A669-2F8F95071507}"/>
                  </a:ext>
                </a:extLst>
              </p:cNvPr>
              <p:cNvSpPr txBox="1"/>
              <p:nvPr/>
            </p:nvSpPr>
            <p:spPr>
              <a:xfrm>
                <a:off x="2887440" y="4926731"/>
                <a:ext cx="1099019"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𝑄</m:t>
                          </m:r>
                        </m:e>
                        <m:sup>
                          <m:r>
                            <a:rPr lang="en-US" altLang="zh-CN" sz="1100" b="0" i="1" smtClean="0">
                              <a:latin typeface="Cambria Math" panose="02040503050406030204" pitchFamily="18" charset="0"/>
                            </a:rPr>
                            <m:t>∗</m:t>
                          </m:r>
                        </m:sup>
                      </m:sSup>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e>
                      </m:d>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74" name="TextBox 73">
                <a:extLst>
                  <a:ext uri="{FF2B5EF4-FFF2-40B4-BE49-F238E27FC236}">
                    <a16:creationId xmlns:a16="http://schemas.microsoft.com/office/drawing/2014/main" id="{489DD479-33A2-4751-A669-2F8F95071507}"/>
                  </a:ext>
                </a:extLst>
              </p:cNvPr>
              <p:cNvSpPr txBox="1">
                <a:spLocks noRot="1" noChangeAspect="1" noMove="1" noResize="1" noEditPoints="1" noAdjustHandles="1" noChangeArrowheads="1" noChangeShapeType="1" noTextEdit="1"/>
              </p:cNvSpPr>
              <p:nvPr/>
            </p:nvSpPr>
            <p:spPr>
              <a:xfrm>
                <a:off x="2887440" y="4926731"/>
                <a:ext cx="1099019" cy="261610"/>
              </a:xfrm>
              <a:prstGeom prst="rect">
                <a:avLst/>
              </a:prstGeom>
              <a:blipFill>
                <a:blip r:embed="rId23"/>
                <a:stretch>
                  <a:fillRect b="-2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829AF4D-82FB-49A5-8210-EF8B0CAD010D}"/>
                  </a:ext>
                </a:extLst>
              </p:cNvPr>
              <p:cNvSpPr txBox="1"/>
              <p:nvPr/>
            </p:nvSpPr>
            <p:spPr>
              <a:xfrm>
                <a:off x="6754642" y="1971371"/>
                <a:ext cx="2935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𝑟</m:t>
                      </m:r>
                    </m:oMath>
                  </m:oMathPara>
                </a14:m>
                <a:endParaRPr lang="zh-CN" altLang="en-US" sz="1100" dirty="0"/>
              </a:p>
            </p:txBody>
          </p:sp>
        </mc:Choice>
        <mc:Fallback xmlns="">
          <p:sp>
            <p:nvSpPr>
              <p:cNvPr id="75" name="TextBox 74">
                <a:extLst>
                  <a:ext uri="{FF2B5EF4-FFF2-40B4-BE49-F238E27FC236}">
                    <a16:creationId xmlns:a16="http://schemas.microsoft.com/office/drawing/2014/main" id="{8829AF4D-82FB-49A5-8210-EF8B0CAD010D}"/>
                  </a:ext>
                </a:extLst>
              </p:cNvPr>
              <p:cNvSpPr txBox="1">
                <a:spLocks noRot="1" noChangeAspect="1" noMove="1" noResize="1" noEditPoints="1" noAdjustHandles="1" noChangeArrowheads="1" noChangeShapeType="1" noTextEdit="1"/>
              </p:cNvSpPr>
              <p:nvPr/>
            </p:nvSpPr>
            <p:spPr>
              <a:xfrm>
                <a:off x="6754642" y="1971371"/>
                <a:ext cx="293542" cy="261610"/>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C1AD51F-32A9-4DA8-8C7D-A2133A9401A6}"/>
                  </a:ext>
                </a:extLst>
              </p:cNvPr>
              <p:cNvSpPr txBox="1"/>
              <p:nvPr/>
            </p:nvSpPr>
            <p:spPr>
              <a:xfrm>
                <a:off x="6738548" y="2229255"/>
                <a:ext cx="32573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76" name="TextBox 75">
                <a:extLst>
                  <a:ext uri="{FF2B5EF4-FFF2-40B4-BE49-F238E27FC236}">
                    <a16:creationId xmlns:a16="http://schemas.microsoft.com/office/drawing/2014/main" id="{2C1AD51F-32A9-4DA8-8C7D-A2133A9401A6}"/>
                  </a:ext>
                </a:extLst>
              </p:cNvPr>
              <p:cNvSpPr txBox="1">
                <a:spLocks noRot="1" noChangeAspect="1" noMove="1" noResize="1" noEditPoints="1" noAdjustHandles="1" noChangeArrowheads="1" noChangeShapeType="1" noTextEdit="1"/>
              </p:cNvSpPr>
              <p:nvPr/>
            </p:nvSpPr>
            <p:spPr>
              <a:xfrm>
                <a:off x="6738548" y="2229255"/>
                <a:ext cx="325730" cy="26161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3A9AFD1-D8DB-4A26-A5FD-E072C24F4118}"/>
                  </a:ext>
                </a:extLst>
              </p:cNvPr>
              <p:cNvSpPr txBox="1"/>
              <p:nvPr/>
            </p:nvSpPr>
            <p:spPr>
              <a:xfrm>
                <a:off x="6687169" y="2627555"/>
                <a:ext cx="50603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𝑠</m:t>
                          </m:r>
                        </m:e>
                        <m:sup>
                          <m:r>
                            <a:rPr lang="en-US" altLang="zh-CN" sz="1100" b="0" i="1" smtClean="0">
                              <a:latin typeface="Cambria Math" panose="02040503050406030204" pitchFamily="18" charset="0"/>
                            </a:rPr>
                            <m:t>′</m:t>
                          </m:r>
                        </m:sup>
                      </m:sSup>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77" name="TextBox 76">
                <a:extLst>
                  <a:ext uri="{FF2B5EF4-FFF2-40B4-BE49-F238E27FC236}">
                    <a16:creationId xmlns:a16="http://schemas.microsoft.com/office/drawing/2014/main" id="{73A9AFD1-D8DB-4A26-A5FD-E072C24F4118}"/>
                  </a:ext>
                </a:extLst>
              </p:cNvPr>
              <p:cNvSpPr txBox="1">
                <a:spLocks noRot="1" noChangeAspect="1" noMove="1" noResize="1" noEditPoints="1" noAdjustHandles="1" noChangeArrowheads="1" noChangeShapeType="1" noTextEdit="1"/>
              </p:cNvSpPr>
              <p:nvPr/>
            </p:nvSpPr>
            <p:spPr>
              <a:xfrm>
                <a:off x="6687169" y="2627555"/>
                <a:ext cx="506036" cy="261610"/>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566BEE3-0360-479B-9A00-588DD15735DD}"/>
                  </a:ext>
                </a:extLst>
              </p:cNvPr>
              <p:cNvSpPr txBox="1"/>
              <p:nvPr/>
            </p:nvSpPr>
            <p:spPr>
              <a:xfrm>
                <a:off x="6681856" y="1777278"/>
                <a:ext cx="4261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78" name="TextBox 77">
                <a:extLst>
                  <a:ext uri="{FF2B5EF4-FFF2-40B4-BE49-F238E27FC236}">
                    <a16:creationId xmlns:a16="http://schemas.microsoft.com/office/drawing/2014/main" id="{1566BEE3-0360-479B-9A00-588DD15735DD}"/>
                  </a:ext>
                </a:extLst>
              </p:cNvPr>
              <p:cNvSpPr txBox="1">
                <a:spLocks noRot="1" noChangeAspect="1" noMove="1" noResize="1" noEditPoints="1" noAdjustHandles="1" noChangeArrowheads="1" noChangeShapeType="1" noTextEdit="1"/>
              </p:cNvSpPr>
              <p:nvPr/>
            </p:nvSpPr>
            <p:spPr>
              <a:xfrm>
                <a:off x="6681856" y="1777278"/>
                <a:ext cx="426142" cy="261610"/>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DEAB9B7-6A27-411B-ADB5-559DE35CADA9}"/>
                  </a:ext>
                </a:extLst>
              </p:cNvPr>
              <p:cNvSpPr txBox="1"/>
              <p:nvPr/>
            </p:nvSpPr>
            <p:spPr>
              <a:xfrm>
                <a:off x="6754642" y="3546293"/>
                <a:ext cx="2935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𝑟</m:t>
                      </m:r>
                    </m:oMath>
                  </m:oMathPara>
                </a14:m>
                <a:endParaRPr lang="zh-CN" altLang="en-US" sz="1100" dirty="0"/>
              </a:p>
            </p:txBody>
          </p:sp>
        </mc:Choice>
        <mc:Fallback xmlns="">
          <p:sp>
            <p:nvSpPr>
              <p:cNvPr id="79" name="TextBox 78">
                <a:extLst>
                  <a:ext uri="{FF2B5EF4-FFF2-40B4-BE49-F238E27FC236}">
                    <a16:creationId xmlns:a16="http://schemas.microsoft.com/office/drawing/2014/main" id="{0DEAB9B7-6A27-411B-ADB5-559DE35CADA9}"/>
                  </a:ext>
                </a:extLst>
              </p:cNvPr>
              <p:cNvSpPr txBox="1">
                <a:spLocks noRot="1" noChangeAspect="1" noMove="1" noResize="1" noEditPoints="1" noAdjustHandles="1" noChangeArrowheads="1" noChangeShapeType="1" noTextEdit="1"/>
              </p:cNvSpPr>
              <p:nvPr/>
            </p:nvSpPr>
            <p:spPr>
              <a:xfrm>
                <a:off x="6754642" y="3546293"/>
                <a:ext cx="293542" cy="2616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90ACA67-665A-46FD-8D9F-FF9869EB5CB1}"/>
                  </a:ext>
                </a:extLst>
              </p:cNvPr>
              <p:cNvSpPr txBox="1"/>
              <p:nvPr/>
            </p:nvSpPr>
            <p:spPr>
              <a:xfrm>
                <a:off x="6738548" y="3804177"/>
                <a:ext cx="32573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80" name="TextBox 79">
                <a:extLst>
                  <a:ext uri="{FF2B5EF4-FFF2-40B4-BE49-F238E27FC236}">
                    <a16:creationId xmlns:a16="http://schemas.microsoft.com/office/drawing/2014/main" id="{790ACA67-665A-46FD-8D9F-FF9869EB5CB1}"/>
                  </a:ext>
                </a:extLst>
              </p:cNvPr>
              <p:cNvSpPr txBox="1">
                <a:spLocks noRot="1" noChangeAspect="1" noMove="1" noResize="1" noEditPoints="1" noAdjustHandles="1" noChangeArrowheads="1" noChangeShapeType="1" noTextEdit="1"/>
              </p:cNvSpPr>
              <p:nvPr/>
            </p:nvSpPr>
            <p:spPr>
              <a:xfrm>
                <a:off x="6738548" y="3804177"/>
                <a:ext cx="325730" cy="261610"/>
              </a:xfrm>
              <a:prstGeom prst="rect">
                <a:avLst/>
              </a:prstGeom>
              <a:blipFill>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7F9CCC4-A99F-498F-B50B-F62E5B26C1B9}"/>
                  </a:ext>
                </a:extLst>
              </p:cNvPr>
              <p:cNvSpPr txBox="1"/>
              <p:nvPr/>
            </p:nvSpPr>
            <p:spPr>
              <a:xfrm>
                <a:off x="6687169" y="4202477"/>
                <a:ext cx="50603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𝑠</m:t>
                          </m:r>
                        </m:e>
                        <m:sup>
                          <m:r>
                            <a:rPr lang="en-US" altLang="zh-CN" sz="1100" b="0" i="1" smtClean="0">
                              <a:latin typeface="Cambria Math" panose="02040503050406030204" pitchFamily="18" charset="0"/>
                            </a:rPr>
                            <m:t>′</m:t>
                          </m:r>
                        </m:sup>
                      </m:sSup>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81" name="TextBox 80">
                <a:extLst>
                  <a:ext uri="{FF2B5EF4-FFF2-40B4-BE49-F238E27FC236}">
                    <a16:creationId xmlns:a16="http://schemas.microsoft.com/office/drawing/2014/main" id="{97F9CCC4-A99F-498F-B50B-F62E5B26C1B9}"/>
                  </a:ext>
                </a:extLst>
              </p:cNvPr>
              <p:cNvSpPr txBox="1">
                <a:spLocks noRot="1" noChangeAspect="1" noMove="1" noResize="1" noEditPoints="1" noAdjustHandles="1" noChangeArrowheads="1" noChangeShapeType="1" noTextEdit="1"/>
              </p:cNvSpPr>
              <p:nvPr/>
            </p:nvSpPr>
            <p:spPr>
              <a:xfrm>
                <a:off x="6687169" y="4202477"/>
                <a:ext cx="506036" cy="261610"/>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947E932-2C32-4CAB-9DA6-8D76F104C37B}"/>
                  </a:ext>
                </a:extLst>
              </p:cNvPr>
              <p:cNvSpPr txBox="1"/>
              <p:nvPr/>
            </p:nvSpPr>
            <p:spPr>
              <a:xfrm>
                <a:off x="6681856" y="3352200"/>
                <a:ext cx="4261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82" name="TextBox 81">
                <a:extLst>
                  <a:ext uri="{FF2B5EF4-FFF2-40B4-BE49-F238E27FC236}">
                    <a16:creationId xmlns:a16="http://schemas.microsoft.com/office/drawing/2014/main" id="{A947E932-2C32-4CAB-9DA6-8D76F104C37B}"/>
                  </a:ext>
                </a:extLst>
              </p:cNvPr>
              <p:cNvSpPr txBox="1">
                <a:spLocks noRot="1" noChangeAspect="1" noMove="1" noResize="1" noEditPoints="1" noAdjustHandles="1" noChangeArrowheads="1" noChangeShapeType="1" noTextEdit="1"/>
              </p:cNvSpPr>
              <p:nvPr/>
            </p:nvSpPr>
            <p:spPr>
              <a:xfrm>
                <a:off x="6681856" y="3352200"/>
                <a:ext cx="426142" cy="261610"/>
              </a:xfrm>
              <a:prstGeom prst="rect">
                <a:avLst/>
              </a:prstGeom>
              <a:blipFill>
                <a:blip r:embed="rId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E7EFB576-AA98-40F5-8338-A2DDA3CB5BAA}"/>
                  </a:ext>
                </a:extLst>
              </p:cNvPr>
              <p:cNvSpPr txBox="1"/>
              <p:nvPr/>
            </p:nvSpPr>
            <p:spPr>
              <a:xfrm>
                <a:off x="6769992" y="5179705"/>
                <a:ext cx="2935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𝑟</m:t>
                      </m:r>
                    </m:oMath>
                  </m:oMathPara>
                </a14:m>
                <a:endParaRPr lang="zh-CN" altLang="en-US" sz="1100" dirty="0"/>
              </a:p>
            </p:txBody>
          </p:sp>
        </mc:Choice>
        <mc:Fallback xmlns="">
          <p:sp>
            <p:nvSpPr>
              <p:cNvPr id="83" name="TextBox 82">
                <a:extLst>
                  <a:ext uri="{FF2B5EF4-FFF2-40B4-BE49-F238E27FC236}">
                    <a16:creationId xmlns:a16="http://schemas.microsoft.com/office/drawing/2014/main" id="{E7EFB576-AA98-40F5-8338-A2DDA3CB5BAA}"/>
                  </a:ext>
                </a:extLst>
              </p:cNvPr>
              <p:cNvSpPr txBox="1">
                <a:spLocks noRot="1" noChangeAspect="1" noMove="1" noResize="1" noEditPoints="1" noAdjustHandles="1" noChangeArrowheads="1" noChangeShapeType="1" noTextEdit="1"/>
              </p:cNvSpPr>
              <p:nvPr/>
            </p:nvSpPr>
            <p:spPr>
              <a:xfrm>
                <a:off x="6769992" y="5179705"/>
                <a:ext cx="293542" cy="2616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690144A3-C7BC-46C3-9458-8E76D0BE5567}"/>
                  </a:ext>
                </a:extLst>
              </p:cNvPr>
              <p:cNvSpPr txBox="1"/>
              <p:nvPr/>
            </p:nvSpPr>
            <p:spPr>
              <a:xfrm>
                <a:off x="6753898" y="5437589"/>
                <a:ext cx="32573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84" name="TextBox 83">
                <a:extLst>
                  <a:ext uri="{FF2B5EF4-FFF2-40B4-BE49-F238E27FC236}">
                    <a16:creationId xmlns:a16="http://schemas.microsoft.com/office/drawing/2014/main" id="{690144A3-C7BC-46C3-9458-8E76D0BE5567}"/>
                  </a:ext>
                </a:extLst>
              </p:cNvPr>
              <p:cNvSpPr txBox="1">
                <a:spLocks noRot="1" noChangeAspect="1" noMove="1" noResize="1" noEditPoints="1" noAdjustHandles="1" noChangeArrowheads="1" noChangeShapeType="1" noTextEdit="1"/>
              </p:cNvSpPr>
              <p:nvPr/>
            </p:nvSpPr>
            <p:spPr>
              <a:xfrm>
                <a:off x="6753898" y="5437589"/>
                <a:ext cx="325730" cy="261610"/>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F70AFA2E-B6D6-48DC-85B5-F888E03BB8D9}"/>
                  </a:ext>
                </a:extLst>
              </p:cNvPr>
              <p:cNvSpPr txBox="1"/>
              <p:nvPr/>
            </p:nvSpPr>
            <p:spPr>
              <a:xfrm>
                <a:off x="6920702" y="5831356"/>
                <a:ext cx="50603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100" b="0" i="1" smtClean="0">
                              <a:latin typeface="Cambria Math" panose="02040503050406030204" pitchFamily="18" charset="0"/>
                            </a:rPr>
                          </m:ctrlPr>
                        </m:sSupPr>
                        <m:e>
                          <m:r>
                            <a:rPr lang="en-US" altLang="zh-CN" sz="1100" b="0" i="1" smtClean="0">
                              <a:latin typeface="Cambria Math" panose="02040503050406030204" pitchFamily="18" charset="0"/>
                            </a:rPr>
                            <m:t>𝑠</m:t>
                          </m:r>
                        </m:e>
                        <m:sup>
                          <m:r>
                            <a:rPr lang="en-US" altLang="zh-CN" sz="1100" b="0" i="1" smtClean="0">
                              <a:latin typeface="Cambria Math" panose="02040503050406030204" pitchFamily="18" charset="0"/>
                            </a:rPr>
                            <m:t>′</m:t>
                          </m:r>
                        </m:sup>
                      </m:sSup>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r>
                        <a:rPr lang="en-US" altLang="zh-CN" sz="1100" b="0" i="1" smtClean="0">
                          <a:latin typeface="Cambria Math" panose="02040503050406030204" pitchFamily="18" charset="0"/>
                        </a:rPr>
                        <m:t>′</m:t>
                      </m:r>
                    </m:oMath>
                  </m:oMathPara>
                </a14:m>
                <a:endParaRPr lang="zh-CN" altLang="en-US" sz="1100" dirty="0"/>
              </a:p>
            </p:txBody>
          </p:sp>
        </mc:Choice>
        <mc:Fallback xmlns="">
          <p:sp>
            <p:nvSpPr>
              <p:cNvPr id="85" name="TextBox 84">
                <a:extLst>
                  <a:ext uri="{FF2B5EF4-FFF2-40B4-BE49-F238E27FC236}">
                    <a16:creationId xmlns:a16="http://schemas.microsoft.com/office/drawing/2014/main" id="{F70AFA2E-B6D6-48DC-85B5-F888E03BB8D9}"/>
                  </a:ext>
                </a:extLst>
              </p:cNvPr>
              <p:cNvSpPr txBox="1">
                <a:spLocks noRot="1" noChangeAspect="1" noMove="1" noResize="1" noEditPoints="1" noAdjustHandles="1" noChangeArrowheads="1" noChangeShapeType="1" noTextEdit="1"/>
              </p:cNvSpPr>
              <p:nvPr/>
            </p:nvSpPr>
            <p:spPr>
              <a:xfrm>
                <a:off x="6920702" y="5831356"/>
                <a:ext cx="506036" cy="261610"/>
              </a:xfrm>
              <a:prstGeom prst="rect">
                <a:avLst/>
              </a:prstGeom>
              <a:blipFill>
                <a:blip r:embed="rId3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A264C16A-CBB4-4A46-BE4D-BAF45537FDA3}"/>
                  </a:ext>
                </a:extLst>
              </p:cNvPr>
              <p:cNvSpPr txBox="1"/>
              <p:nvPr/>
            </p:nvSpPr>
            <p:spPr>
              <a:xfrm>
                <a:off x="6697206" y="4985612"/>
                <a:ext cx="42614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m:t>
                      </m:r>
                    </m:oMath>
                  </m:oMathPara>
                </a14:m>
                <a:endParaRPr lang="zh-CN" altLang="en-US" sz="1100" dirty="0"/>
              </a:p>
            </p:txBody>
          </p:sp>
        </mc:Choice>
        <mc:Fallback xmlns="">
          <p:sp>
            <p:nvSpPr>
              <p:cNvPr id="86" name="TextBox 85">
                <a:extLst>
                  <a:ext uri="{FF2B5EF4-FFF2-40B4-BE49-F238E27FC236}">
                    <a16:creationId xmlns:a16="http://schemas.microsoft.com/office/drawing/2014/main" id="{A264C16A-CBB4-4A46-BE4D-BAF45537FDA3}"/>
                  </a:ext>
                </a:extLst>
              </p:cNvPr>
              <p:cNvSpPr txBox="1">
                <a:spLocks noRot="1" noChangeAspect="1" noMove="1" noResize="1" noEditPoints="1" noAdjustHandles="1" noChangeArrowheads="1" noChangeShapeType="1" noTextEdit="1"/>
              </p:cNvSpPr>
              <p:nvPr/>
            </p:nvSpPr>
            <p:spPr>
              <a:xfrm>
                <a:off x="6697206" y="4985612"/>
                <a:ext cx="426142" cy="261610"/>
              </a:xfrm>
              <a:prstGeom prst="rect">
                <a:avLst/>
              </a:prstGeom>
              <a:blipFill>
                <a:blip r:embed="rId2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1214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9FAB3C57-A40C-42B9-A062-1A4185A3C666}"/>
              </a:ext>
            </a:extLst>
          </p:cNvPr>
          <p:cNvSpPr/>
          <p:nvPr/>
        </p:nvSpPr>
        <p:spPr>
          <a:xfrm>
            <a:off x="5153391" y="5529270"/>
            <a:ext cx="3378359" cy="537575"/>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81738" y="1"/>
            <a:ext cx="8137922" cy="1028699"/>
          </a:xfrm>
        </p:spPr>
        <p:txBody>
          <a:bodyPr/>
          <a:lstStyle/>
          <a:p>
            <a:r>
              <a:rPr lang="zh-CN" altLang="en-US" dirty="0"/>
              <a:t>回顾：动态规划（</a:t>
            </a:r>
            <a:r>
              <a:rPr lang="en-US" altLang="zh-CN" dirty="0"/>
              <a:t>DP</a:t>
            </a:r>
            <a:r>
              <a:rPr lang="zh-CN" altLang="en-US" dirty="0"/>
              <a:t>）和时序差分（</a:t>
            </a:r>
            <a:r>
              <a:rPr lang="en-US" altLang="zh-CN" dirty="0"/>
              <a:t>TD</a:t>
            </a:r>
            <a:r>
              <a:rPr lang="zh-CN" altLang="en-US" dirty="0"/>
              <a:t>）的关系</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cxnSp>
        <p:nvCxnSpPr>
          <p:cNvPr id="5" name="直接连接符 5">
            <a:extLst>
              <a:ext uri="{FF2B5EF4-FFF2-40B4-BE49-F238E27FC236}">
                <a16:creationId xmlns:a16="http://schemas.microsoft.com/office/drawing/2014/main" id="{0B96CA5B-3009-4469-9B21-0F94E8E5B91C}"/>
              </a:ext>
            </a:extLst>
          </p:cNvPr>
          <p:cNvCxnSpPr/>
          <p:nvPr/>
        </p:nvCxnSpPr>
        <p:spPr>
          <a:xfrm>
            <a:off x="809625" y="1823629"/>
            <a:ext cx="7509510" cy="0"/>
          </a:xfrm>
          <a:prstGeom prst="line">
            <a:avLst/>
          </a:prstGeom>
        </p:spPr>
        <p:style>
          <a:lnRef idx="2">
            <a:schemeClr val="dk1"/>
          </a:lnRef>
          <a:fillRef idx="0">
            <a:schemeClr val="dk1"/>
          </a:fillRef>
          <a:effectRef idx="1">
            <a:schemeClr val="dk1"/>
          </a:effectRef>
          <a:fontRef idx="minor">
            <a:schemeClr val="tx1"/>
          </a:fontRef>
        </p:style>
      </p:cxnSp>
      <p:cxnSp>
        <p:nvCxnSpPr>
          <p:cNvPr id="6" name="直接连接符 7">
            <a:extLst>
              <a:ext uri="{FF2B5EF4-FFF2-40B4-BE49-F238E27FC236}">
                <a16:creationId xmlns:a16="http://schemas.microsoft.com/office/drawing/2014/main" id="{31EE8ECB-DC66-4BDA-9987-220FFC4B6D4B}"/>
              </a:ext>
            </a:extLst>
          </p:cNvPr>
          <p:cNvCxnSpPr/>
          <p:nvPr/>
        </p:nvCxnSpPr>
        <p:spPr>
          <a:xfrm>
            <a:off x="809625" y="2985679"/>
            <a:ext cx="7509510" cy="0"/>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8">
            <a:extLst>
              <a:ext uri="{FF2B5EF4-FFF2-40B4-BE49-F238E27FC236}">
                <a16:creationId xmlns:a16="http://schemas.microsoft.com/office/drawing/2014/main" id="{9218ABF5-134B-4C95-BB4B-08A7D43411F4}"/>
              </a:ext>
            </a:extLst>
          </p:cNvPr>
          <p:cNvCxnSpPr/>
          <p:nvPr/>
        </p:nvCxnSpPr>
        <p:spPr>
          <a:xfrm>
            <a:off x="809625" y="4338229"/>
            <a:ext cx="7509510" cy="0"/>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9">
            <a:extLst>
              <a:ext uri="{FF2B5EF4-FFF2-40B4-BE49-F238E27FC236}">
                <a16:creationId xmlns:a16="http://schemas.microsoft.com/office/drawing/2014/main" id="{ECB8EB99-D14D-425F-B2A9-9CF0DF68D617}"/>
              </a:ext>
            </a:extLst>
          </p:cNvPr>
          <p:cNvCxnSpPr/>
          <p:nvPr/>
        </p:nvCxnSpPr>
        <p:spPr>
          <a:xfrm flipH="1">
            <a:off x="5067300" y="1397001"/>
            <a:ext cx="3538" cy="4060824"/>
          </a:xfrm>
          <a:prstGeom prst="line">
            <a:avLst/>
          </a:prstGeom>
        </p:spPr>
        <p:style>
          <a:lnRef idx="2">
            <a:schemeClr val="dk1"/>
          </a:lnRef>
          <a:fillRef idx="0">
            <a:schemeClr val="dk1"/>
          </a:fillRef>
          <a:effectRef idx="1">
            <a:schemeClr val="dk1"/>
          </a:effectRef>
          <a:fontRef idx="minor">
            <a:schemeClr val="tx1"/>
          </a:fontRef>
        </p:style>
      </p:cxnSp>
      <p:sp>
        <p:nvSpPr>
          <p:cNvPr id="9" name="文本框 10">
            <a:extLst>
              <a:ext uri="{FF2B5EF4-FFF2-40B4-BE49-F238E27FC236}">
                <a16:creationId xmlns:a16="http://schemas.microsoft.com/office/drawing/2014/main" id="{5B88F604-D246-46BC-B178-7957C49B9EB0}"/>
              </a:ext>
            </a:extLst>
          </p:cNvPr>
          <p:cNvSpPr txBox="1"/>
          <p:nvPr/>
        </p:nvSpPr>
        <p:spPr>
          <a:xfrm>
            <a:off x="1825902" y="1397148"/>
            <a:ext cx="2044150" cy="369332"/>
          </a:xfrm>
          <a:prstGeom prst="rect">
            <a:avLst/>
          </a:prstGeom>
          <a:noFill/>
        </p:spPr>
        <p:txBody>
          <a:bodyPr wrap="none" rtlCol="0">
            <a:spAutoFit/>
          </a:bodyPr>
          <a:lstStyle/>
          <a:p>
            <a:pPr algn="ctr"/>
            <a:r>
              <a:rPr lang="zh-CN" altLang="en-US" dirty="0"/>
              <a:t>完全反向传播</a:t>
            </a:r>
            <a:r>
              <a:rPr lang="en-US" dirty="0"/>
              <a:t>(DP)</a:t>
            </a:r>
          </a:p>
        </p:txBody>
      </p:sp>
      <p:sp>
        <p:nvSpPr>
          <p:cNvPr id="10" name="文本框 11">
            <a:extLst>
              <a:ext uri="{FF2B5EF4-FFF2-40B4-BE49-F238E27FC236}">
                <a16:creationId xmlns:a16="http://schemas.microsoft.com/office/drawing/2014/main" id="{07E1E0F3-B1B0-4E69-9C90-26D94CF1F52C}"/>
              </a:ext>
            </a:extLst>
          </p:cNvPr>
          <p:cNvSpPr txBox="1"/>
          <p:nvPr/>
        </p:nvSpPr>
        <p:spPr>
          <a:xfrm>
            <a:off x="5764258" y="1397148"/>
            <a:ext cx="2031325" cy="369332"/>
          </a:xfrm>
          <a:prstGeom prst="rect">
            <a:avLst/>
          </a:prstGeom>
          <a:noFill/>
        </p:spPr>
        <p:txBody>
          <a:bodyPr wrap="none" rtlCol="0">
            <a:spAutoFit/>
          </a:bodyPr>
          <a:lstStyle/>
          <a:p>
            <a:r>
              <a:rPr lang="zh-CN" altLang="en-US" dirty="0"/>
              <a:t>采样反向传播</a:t>
            </a:r>
            <a:r>
              <a:rPr lang="en-US" dirty="0"/>
              <a:t>(TD)</a:t>
            </a:r>
          </a:p>
        </p:txBody>
      </p:sp>
      <p:sp>
        <p:nvSpPr>
          <p:cNvPr id="11" name="文本框 18">
            <a:extLst>
              <a:ext uri="{FF2B5EF4-FFF2-40B4-BE49-F238E27FC236}">
                <a16:creationId xmlns:a16="http://schemas.microsoft.com/office/drawing/2014/main" id="{56E3D444-B3AC-48BB-BC86-A34CCB042F2E}"/>
              </a:ext>
            </a:extLst>
          </p:cNvPr>
          <p:cNvSpPr txBox="1"/>
          <p:nvPr/>
        </p:nvSpPr>
        <p:spPr>
          <a:xfrm>
            <a:off x="1947728" y="1880779"/>
            <a:ext cx="1800493" cy="369332"/>
          </a:xfrm>
          <a:prstGeom prst="rect">
            <a:avLst/>
          </a:prstGeom>
          <a:noFill/>
        </p:spPr>
        <p:txBody>
          <a:bodyPr wrap="none" rtlCol="0">
            <a:spAutoFit/>
          </a:bodyPr>
          <a:lstStyle/>
          <a:p>
            <a:pPr algn="ctr"/>
            <a:r>
              <a:rPr lang="zh-CN" altLang="en-US" dirty="0"/>
              <a:t>迭代的策略评估</a:t>
            </a:r>
            <a:endParaRPr lang="en-US" dirty="0"/>
          </a:p>
        </p:txBody>
      </p:sp>
      <p:sp>
        <p:nvSpPr>
          <p:cNvPr id="13" name="文本框 19">
            <a:extLst>
              <a:ext uri="{FF2B5EF4-FFF2-40B4-BE49-F238E27FC236}">
                <a16:creationId xmlns:a16="http://schemas.microsoft.com/office/drawing/2014/main" id="{14BAC053-7D50-4612-A67F-7546AECEF951}"/>
              </a:ext>
            </a:extLst>
          </p:cNvPr>
          <p:cNvSpPr txBox="1"/>
          <p:nvPr/>
        </p:nvSpPr>
        <p:spPr>
          <a:xfrm>
            <a:off x="5910157" y="1880779"/>
            <a:ext cx="1569660" cy="369332"/>
          </a:xfrm>
          <a:prstGeom prst="rect">
            <a:avLst/>
          </a:prstGeom>
          <a:noFill/>
        </p:spPr>
        <p:txBody>
          <a:bodyPr wrap="none" rtlCol="0">
            <a:spAutoFit/>
          </a:bodyPr>
          <a:lstStyle/>
          <a:p>
            <a:pPr algn="ctr"/>
            <a:r>
              <a:rPr lang="zh-CN" altLang="en-US" dirty="0"/>
              <a:t>时序差分学习</a:t>
            </a:r>
            <a:endParaRPr lang="en-US" dirty="0"/>
          </a:p>
        </p:txBody>
      </p:sp>
      <mc:AlternateContent xmlns:mc="http://schemas.openxmlformats.org/markup-compatibility/2006" xmlns:a14="http://schemas.microsoft.com/office/drawing/2010/main">
        <mc:Choice Requires="a14">
          <p:sp>
            <p:nvSpPr>
              <p:cNvPr id="14" name="文本框 20">
                <a:extLst>
                  <a:ext uri="{FF2B5EF4-FFF2-40B4-BE49-F238E27FC236}">
                    <a16:creationId xmlns:a16="http://schemas.microsoft.com/office/drawing/2014/main" id="{4993A98A-17F2-41FC-A71D-9B5390DE8051}"/>
                  </a:ext>
                </a:extLst>
              </p:cNvPr>
              <p:cNvSpPr txBox="1"/>
              <p:nvPr/>
            </p:nvSpPr>
            <p:spPr>
              <a:xfrm>
                <a:off x="2122724" y="3130582"/>
                <a:ext cx="1545936" cy="369332"/>
              </a:xfrm>
              <a:prstGeom prst="rect">
                <a:avLst/>
              </a:prstGeom>
              <a:noFill/>
            </p:spPr>
            <p:txBody>
              <a:bodyPr wrap="none" rtlCol="0">
                <a:spAutoFit/>
              </a:bodyPr>
              <a:lstStyle/>
              <a:p>
                <a:pPr algn="ct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 </m:t>
                    </m:r>
                  </m:oMath>
                </a14:m>
                <a:r>
                  <a:rPr lang="zh-CN" altLang="en-US" dirty="0"/>
                  <a:t>策略迭代</a:t>
                </a:r>
                <a:endParaRPr lang="en-US" dirty="0"/>
              </a:p>
            </p:txBody>
          </p:sp>
        </mc:Choice>
        <mc:Fallback xmlns="">
          <p:sp>
            <p:nvSpPr>
              <p:cNvPr id="14" name="文本框 20">
                <a:extLst>
                  <a:ext uri="{FF2B5EF4-FFF2-40B4-BE49-F238E27FC236}">
                    <a16:creationId xmlns:a16="http://schemas.microsoft.com/office/drawing/2014/main" id="{4993A98A-17F2-41FC-A71D-9B5390DE8051}"/>
                  </a:ext>
                </a:extLst>
              </p:cNvPr>
              <p:cNvSpPr txBox="1">
                <a:spLocks noRot="1" noChangeAspect="1" noMove="1" noResize="1" noEditPoints="1" noAdjustHandles="1" noChangeArrowheads="1" noChangeShapeType="1" noTextEdit="1"/>
              </p:cNvSpPr>
              <p:nvPr/>
            </p:nvSpPr>
            <p:spPr>
              <a:xfrm>
                <a:off x="2122724" y="3130582"/>
                <a:ext cx="1545936" cy="369332"/>
              </a:xfrm>
              <a:prstGeom prst="rect">
                <a:avLst/>
              </a:prstGeom>
              <a:blipFill>
                <a:blip r:embed="rId5"/>
                <a:stretch>
                  <a:fillRect l="-787" t="-10000" r="-315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21">
                <a:extLst>
                  <a:ext uri="{FF2B5EF4-FFF2-40B4-BE49-F238E27FC236}">
                    <a16:creationId xmlns:a16="http://schemas.microsoft.com/office/drawing/2014/main" id="{E50DB28E-847E-460E-A079-D2AA4948C61C}"/>
                  </a:ext>
                </a:extLst>
              </p:cNvPr>
              <p:cNvSpPr txBox="1"/>
              <p:nvPr/>
            </p:nvSpPr>
            <p:spPr>
              <a:xfrm>
                <a:off x="6158361" y="4452022"/>
                <a:ext cx="1084272" cy="369332"/>
              </a:xfrm>
              <a:prstGeom prst="rect">
                <a:avLst/>
              </a:prstGeom>
              <a:noFill/>
            </p:spPr>
            <p:txBody>
              <a:bodyPr wrap="none" rtlCol="0">
                <a:spAutoFit/>
              </a:bodyPr>
              <a:lstStyle/>
              <a:p>
                <a:pPr algn="ct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 </m:t>
                    </m:r>
                  </m:oMath>
                </a14:m>
                <a:r>
                  <a:rPr lang="zh-CN" altLang="en-US" dirty="0"/>
                  <a:t>学习</a:t>
                </a:r>
                <a:endParaRPr lang="en-US" dirty="0"/>
              </a:p>
            </p:txBody>
          </p:sp>
        </mc:Choice>
        <mc:Fallback xmlns="">
          <p:sp>
            <p:nvSpPr>
              <p:cNvPr id="15" name="文本框 21">
                <a:extLst>
                  <a:ext uri="{FF2B5EF4-FFF2-40B4-BE49-F238E27FC236}">
                    <a16:creationId xmlns:a16="http://schemas.microsoft.com/office/drawing/2014/main" id="{E50DB28E-847E-460E-A079-D2AA4948C61C}"/>
                  </a:ext>
                </a:extLst>
              </p:cNvPr>
              <p:cNvSpPr txBox="1">
                <a:spLocks noRot="1" noChangeAspect="1" noMove="1" noResize="1" noEditPoints="1" noAdjustHandles="1" noChangeArrowheads="1" noChangeShapeType="1" noTextEdit="1"/>
              </p:cNvSpPr>
              <p:nvPr/>
            </p:nvSpPr>
            <p:spPr>
              <a:xfrm>
                <a:off x="6158361" y="4452022"/>
                <a:ext cx="1084272" cy="369332"/>
              </a:xfrm>
              <a:prstGeom prst="rect">
                <a:avLst/>
              </a:prstGeom>
              <a:blipFill>
                <a:blip r:embed="rId6"/>
                <a:stretch>
                  <a:fillRect l="-1124" t="-8197" r="-4494" b="-24590"/>
                </a:stretch>
              </a:blipFill>
            </p:spPr>
            <p:txBody>
              <a:bodyPr/>
              <a:lstStyle/>
              <a:p>
                <a:r>
                  <a:rPr lang="zh-CN" altLang="en-US">
                    <a:noFill/>
                  </a:rPr>
                  <a:t> </a:t>
                </a:r>
              </a:p>
            </p:txBody>
          </p:sp>
        </mc:Fallback>
      </mc:AlternateContent>
      <p:sp>
        <p:nvSpPr>
          <p:cNvPr id="16" name="文本框 22">
            <a:extLst>
              <a:ext uri="{FF2B5EF4-FFF2-40B4-BE49-F238E27FC236}">
                <a16:creationId xmlns:a16="http://schemas.microsoft.com/office/drawing/2014/main" id="{C53CC7E1-5CFA-483E-B936-1A5661535274}"/>
              </a:ext>
            </a:extLst>
          </p:cNvPr>
          <p:cNvSpPr txBox="1"/>
          <p:nvPr/>
        </p:nvSpPr>
        <p:spPr>
          <a:xfrm>
            <a:off x="6301549" y="3135181"/>
            <a:ext cx="781048" cy="369332"/>
          </a:xfrm>
          <a:prstGeom prst="rect">
            <a:avLst/>
          </a:prstGeom>
          <a:noFill/>
        </p:spPr>
        <p:txBody>
          <a:bodyPr wrap="none" rtlCol="0">
            <a:spAutoFit/>
          </a:bodyPr>
          <a:lstStyle/>
          <a:p>
            <a:pPr algn="ctr"/>
            <a:r>
              <a:rPr lang="en-US" dirty="0"/>
              <a:t>SARSA</a:t>
            </a:r>
          </a:p>
        </p:txBody>
      </p:sp>
      <mc:AlternateContent xmlns:mc="http://schemas.openxmlformats.org/markup-compatibility/2006" xmlns:a14="http://schemas.microsoft.com/office/drawing/2010/main">
        <mc:Choice Requires="a14">
          <p:sp>
            <p:nvSpPr>
              <p:cNvPr id="17" name="文本框 23">
                <a:extLst>
                  <a:ext uri="{FF2B5EF4-FFF2-40B4-BE49-F238E27FC236}">
                    <a16:creationId xmlns:a16="http://schemas.microsoft.com/office/drawing/2014/main" id="{0F725C94-6084-400F-A4DE-8731B4C81C67}"/>
                  </a:ext>
                </a:extLst>
              </p:cNvPr>
              <p:cNvSpPr txBox="1"/>
              <p:nvPr/>
            </p:nvSpPr>
            <p:spPr>
              <a:xfrm>
                <a:off x="2157535" y="4452022"/>
                <a:ext cx="1545936" cy="369332"/>
              </a:xfrm>
              <a:prstGeom prst="rect">
                <a:avLst/>
              </a:prstGeom>
              <a:noFill/>
            </p:spPr>
            <p:txBody>
              <a:bodyPr wrap="none" rtlCol="0">
                <a:spAutoFit/>
              </a:bodyPr>
              <a:lstStyle/>
              <a:p>
                <a:pPr algn="ct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 </m:t>
                    </m:r>
                  </m:oMath>
                </a14:m>
                <a:r>
                  <a:rPr lang="zh-CN" altLang="en-US" dirty="0"/>
                  <a:t>价值迭代</a:t>
                </a:r>
                <a:endParaRPr lang="en-US" dirty="0"/>
              </a:p>
            </p:txBody>
          </p:sp>
        </mc:Choice>
        <mc:Fallback xmlns="">
          <p:sp>
            <p:nvSpPr>
              <p:cNvPr id="17" name="文本框 23">
                <a:extLst>
                  <a:ext uri="{FF2B5EF4-FFF2-40B4-BE49-F238E27FC236}">
                    <a16:creationId xmlns:a16="http://schemas.microsoft.com/office/drawing/2014/main" id="{0F725C94-6084-400F-A4DE-8731B4C81C67}"/>
                  </a:ext>
                </a:extLst>
              </p:cNvPr>
              <p:cNvSpPr txBox="1">
                <a:spLocks noRot="1" noChangeAspect="1" noMove="1" noResize="1" noEditPoints="1" noAdjustHandles="1" noChangeArrowheads="1" noChangeShapeType="1" noTextEdit="1"/>
              </p:cNvSpPr>
              <p:nvPr/>
            </p:nvSpPr>
            <p:spPr>
              <a:xfrm>
                <a:off x="2157535" y="4452022"/>
                <a:ext cx="1545936" cy="369332"/>
              </a:xfrm>
              <a:prstGeom prst="rect">
                <a:avLst/>
              </a:prstGeom>
              <a:blipFill>
                <a:blip r:embed="rId7"/>
                <a:stretch>
                  <a:fillRect l="-787" t="-8197" r="-3150" b="-24590"/>
                </a:stretch>
              </a:blipFill>
            </p:spPr>
            <p:txBody>
              <a:bodyPr/>
              <a:lstStyle/>
              <a:p>
                <a:r>
                  <a:rPr lang="zh-CN" altLang="en-US">
                    <a:noFill/>
                  </a:rPr>
                  <a:t> </a:t>
                </a:r>
              </a:p>
            </p:txBody>
          </p:sp>
        </mc:Fallback>
      </mc:AlternateContent>
      <p:sp>
        <p:nvSpPr>
          <p:cNvPr id="25" name="文本框 31">
            <a:extLst>
              <a:ext uri="{FF2B5EF4-FFF2-40B4-BE49-F238E27FC236}">
                <a16:creationId xmlns:a16="http://schemas.microsoft.com/office/drawing/2014/main" id="{88712313-B9BA-46E3-A4EA-57937FAFCD0E}"/>
              </a:ext>
            </a:extLst>
          </p:cNvPr>
          <p:cNvSpPr txBox="1"/>
          <p:nvPr/>
        </p:nvSpPr>
        <p:spPr>
          <a:xfrm>
            <a:off x="5153391" y="5585724"/>
            <a:ext cx="646331" cy="369332"/>
          </a:xfrm>
          <a:prstGeom prst="rect">
            <a:avLst/>
          </a:prstGeom>
          <a:noFill/>
        </p:spPr>
        <p:txBody>
          <a:bodyPr wrap="none" rtlCol="0">
            <a:spAutoFit/>
          </a:bodyPr>
          <a:lstStyle/>
          <a:p>
            <a:r>
              <a:rPr lang="zh-CN" altLang="en-US" dirty="0"/>
              <a:t>其中</a:t>
            </a:r>
            <a:endParaRPr lang="en-US" dirty="0"/>
          </a:p>
        </p:txBody>
      </p:sp>
      <mc:AlternateContent xmlns:mc="http://schemas.openxmlformats.org/markup-compatibility/2006" xmlns:a14="http://schemas.microsoft.com/office/drawing/2010/main">
        <mc:Choice Requires="a14">
          <p:sp>
            <p:nvSpPr>
              <p:cNvPr id="26" name="文本框 31">
                <a:extLst>
                  <a:ext uri="{FF2B5EF4-FFF2-40B4-BE49-F238E27FC236}">
                    <a16:creationId xmlns:a16="http://schemas.microsoft.com/office/drawing/2014/main" id="{5AA8EE10-2656-484B-B5A8-DE99CA278E23}"/>
                  </a:ext>
                </a:extLst>
              </p:cNvPr>
              <p:cNvSpPr txBox="1"/>
              <p:nvPr/>
            </p:nvSpPr>
            <p:spPr>
              <a:xfrm>
                <a:off x="1658381" y="2337078"/>
                <a:ext cx="25422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e>
                        <m:e>
                          <m:r>
                            <a:rPr lang="en-US" b="0" i="1" smtClean="0">
                              <a:latin typeface="Cambria Math" panose="02040503050406030204" pitchFamily="18" charset="0"/>
                            </a:rPr>
                            <m:t>𝑠</m:t>
                          </m:r>
                        </m:e>
                      </m:d>
                    </m:oMath>
                  </m:oMathPara>
                </a14:m>
                <a:endParaRPr lang="en-US" dirty="0"/>
              </a:p>
            </p:txBody>
          </p:sp>
        </mc:Choice>
        <mc:Fallback xmlns="">
          <p:sp>
            <p:nvSpPr>
              <p:cNvPr id="26" name="文本框 31">
                <a:extLst>
                  <a:ext uri="{FF2B5EF4-FFF2-40B4-BE49-F238E27FC236}">
                    <a16:creationId xmlns:a16="http://schemas.microsoft.com/office/drawing/2014/main" id="{5AA8EE10-2656-484B-B5A8-DE99CA278E23}"/>
                  </a:ext>
                </a:extLst>
              </p:cNvPr>
              <p:cNvSpPr txBox="1">
                <a:spLocks noRot="1" noChangeAspect="1" noMove="1" noResize="1" noEditPoints="1" noAdjustHandles="1" noChangeArrowheads="1" noChangeShapeType="1" noTextEdit="1"/>
              </p:cNvSpPr>
              <p:nvPr/>
            </p:nvSpPr>
            <p:spPr>
              <a:xfrm>
                <a:off x="1658381" y="2337078"/>
                <a:ext cx="2542234" cy="369332"/>
              </a:xfrm>
              <a:prstGeom prst="rect">
                <a:avLst/>
              </a:prstGeom>
              <a:blipFill>
                <a:blip r:embed="rId8"/>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31">
                <a:extLst>
                  <a:ext uri="{FF2B5EF4-FFF2-40B4-BE49-F238E27FC236}">
                    <a16:creationId xmlns:a16="http://schemas.microsoft.com/office/drawing/2014/main" id="{7C70FE07-915D-4847-A25A-8B9058301A53}"/>
                  </a:ext>
                </a:extLst>
              </p:cNvPr>
              <p:cNvSpPr txBox="1"/>
              <p:nvPr/>
            </p:nvSpPr>
            <p:spPr>
              <a:xfrm>
                <a:off x="5747586" y="2302769"/>
                <a:ext cx="2047997" cy="441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𝑉</m:t>
                      </m:r>
                      <m:d>
                        <m:dPr>
                          <m:ctrlPr>
                            <a:rPr lang="en-US" altLang="zh-CN" b="0" i="1" dirty="0" smtClean="0">
                              <a:latin typeface="Cambria Math" panose="02040503050406030204" pitchFamily="18" charset="0"/>
                            </a:rPr>
                          </m:ctrlPr>
                        </m:dPr>
                        <m:e>
                          <m:r>
                            <a:rPr lang="en-US" b="0" i="1" dirty="0" smtClean="0">
                              <a:latin typeface="Cambria Math" panose="02040503050406030204" pitchFamily="18" charset="0"/>
                            </a:rPr>
                            <m:t>𝑠</m:t>
                          </m:r>
                        </m:e>
                      </m:d>
                      <m:groupChr>
                        <m:groupChrPr>
                          <m:chr m:val="←"/>
                          <m:vertJc m:val="bot"/>
                          <m:ctrlPr>
                            <a:rPr lang="en-US" altLang="zh-CN" b="0" i="1" dirty="0" smtClean="0">
                              <a:latin typeface="Cambria Math" panose="02040503050406030204" pitchFamily="18" charset="0"/>
                            </a:rPr>
                          </m:ctrlPr>
                        </m:groupChrPr>
                        <m:e>
                          <m:r>
                            <a:rPr lang="en-US" altLang="zh-CN" b="0" i="1" dirty="0" smtClean="0">
                              <a:latin typeface="Cambria Math" panose="02040503050406030204" pitchFamily="18" charset="0"/>
                            </a:rPr>
                            <m:t>𝛼</m:t>
                          </m:r>
                        </m:e>
                      </m:groupChr>
                      <m:r>
                        <a:rPr lang="en-US" b="0" i="1" dirty="0" err="1" smtClean="0">
                          <a:latin typeface="Cambria Math" panose="02040503050406030204" pitchFamily="18" charset="0"/>
                        </a:rPr>
                        <m:t>𝑟</m:t>
                      </m:r>
                      <m:r>
                        <a:rPr lang="en-US" b="0" i="1" dirty="0" err="1" smtClean="0">
                          <a:latin typeface="Cambria Math" panose="02040503050406030204" pitchFamily="18" charset="0"/>
                        </a:rPr>
                        <m:t>+</m:t>
                      </m:r>
                      <m:r>
                        <a:rPr lang="en-US" b="0" i="1" dirty="0" err="1" smtClean="0">
                          <a:latin typeface="Cambria Math" panose="02040503050406030204" pitchFamily="18" charset="0"/>
                        </a:rPr>
                        <m:t>𝛾</m:t>
                      </m:r>
                      <m:r>
                        <a:rPr lang="en-US" b="0" i="1" dirty="0" err="1" smtClean="0">
                          <a:latin typeface="Cambria Math" panose="02040503050406030204" pitchFamily="18" charset="0"/>
                        </a:rPr>
                        <m:t>𝑉</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m:t>
                      </m:r>
                    </m:oMath>
                  </m:oMathPara>
                </a14:m>
                <a:endParaRPr lang="en-US" dirty="0"/>
              </a:p>
            </p:txBody>
          </p:sp>
        </mc:Choice>
        <mc:Fallback xmlns="">
          <p:sp>
            <p:nvSpPr>
              <p:cNvPr id="28" name="文本框 31">
                <a:extLst>
                  <a:ext uri="{FF2B5EF4-FFF2-40B4-BE49-F238E27FC236}">
                    <a16:creationId xmlns:a16="http://schemas.microsoft.com/office/drawing/2014/main" id="{7C70FE07-915D-4847-A25A-8B9058301A53}"/>
                  </a:ext>
                </a:extLst>
              </p:cNvPr>
              <p:cNvSpPr txBox="1">
                <a:spLocks noRot="1" noChangeAspect="1" noMove="1" noResize="1" noEditPoints="1" noAdjustHandles="1" noChangeArrowheads="1" noChangeShapeType="1" noTextEdit="1"/>
              </p:cNvSpPr>
              <p:nvPr/>
            </p:nvSpPr>
            <p:spPr>
              <a:xfrm>
                <a:off x="5747586" y="2302769"/>
                <a:ext cx="2047997" cy="441788"/>
              </a:xfrm>
              <a:prstGeom prst="rect">
                <a:avLst/>
              </a:prstGeom>
              <a:blipFill>
                <a:blip r:embed="rId9"/>
                <a:stretch>
                  <a:fillRect b="-40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31">
                <a:extLst>
                  <a:ext uri="{FF2B5EF4-FFF2-40B4-BE49-F238E27FC236}">
                    <a16:creationId xmlns:a16="http://schemas.microsoft.com/office/drawing/2014/main" id="{9892BE5F-79A0-433C-9A0A-67DDCAD93448}"/>
                  </a:ext>
                </a:extLst>
              </p:cNvPr>
              <p:cNvSpPr txBox="1"/>
              <p:nvPr/>
            </p:nvSpPr>
            <p:spPr>
              <a:xfrm>
                <a:off x="5505051" y="3567652"/>
                <a:ext cx="2533066" cy="441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𝑄</m:t>
                      </m:r>
                      <m:d>
                        <m:dPr>
                          <m:ctrlPr>
                            <a:rPr lang="en-US" altLang="zh-CN"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groupChr>
                        <m:groupChrPr>
                          <m:chr m:val="←"/>
                          <m:vertJc m:val="bot"/>
                          <m:ctrlPr>
                            <a:rPr lang="en-US" altLang="zh-CN" b="0" i="1" dirty="0" smtClean="0">
                              <a:latin typeface="Cambria Math" panose="02040503050406030204" pitchFamily="18" charset="0"/>
                            </a:rPr>
                          </m:ctrlPr>
                        </m:groupChrPr>
                        <m:e>
                          <m:r>
                            <a:rPr lang="en-US" altLang="zh-CN" b="0" i="1" dirty="0" smtClean="0">
                              <a:latin typeface="Cambria Math" panose="02040503050406030204" pitchFamily="18" charset="0"/>
                            </a:rPr>
                            <m:t>𝛼</m:t>
                          </m:r>
                        </m:e>
                      </m:groupChr>
                      <m:r>
                        <a:rPr lang="en-US" b="0" i="1" dirty="0" err="1" smtClean="0">
                          <a:latin typeface="Cambria Math" panose="02040503050406030204" pitchFamily="18" charset="0"/>
                        </a:rPr>
                        <m:t>𝑟</m:t>
                      </m:r>
                      <m:r>
                        <a:rPr lang="en-US" b="0" i="1" dirty="0" err="1" smtClean="0">
                          <a:latin typeface="Cambria Math" panose="02040503050406030204" pitchFamily="18" charset="0"/>
                        </a:rPr>
                        <m:t>+</m:t>
                      </m:r>
                      <m:r>
                        <a:rPr lang="en-US" b="0" i="1" dirty="0" err="1" smtClean="0">
                          <a:latin typeface="Cambria Math" panose="02040503050406030204" pitchFamily="18" charset="0"/>
                        </a:rPr>
                        <m:t>𝛾</m:t>
                      </m:r>
                      <m:r>
                        <a:rPr lang="en-US" b="0" i="1" dirty="0" smtClean="0">
                          <a:latin typeface="Cambria Math" panose="02040503050406030204" pitchFamily="18" charset="0"/>
                        </a:rPr>
                        <m:t>𝑄</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oMath>
                  </m:oMathPara>
                </a14:m>
                <a:endParaRPr lang="en-US" dirty="0"/>
              </a:p>
            </p:txBody>
          </p:sp>
        </mc:Choice>
        <mc:Fallback xmlns="">
          <p:sp>
            <p:nvSpPr>
              <p:cNvPr id="29" name="文本框 31">
                <a:extLst>
                  <a:ext uri="{FF2B5EF4-FFF2-40B4-BE49-F238E27FC236}">
                    <a16:creationId xmlns:a16="http://schemas.microsoft.com/office/drawing/2014/main" id="{9892BE5F-79A0-433C-9A0A-67DDCAD93448}"/>
                  </a:ext>
                </a:extLst>
              </p:cNvPr>
              <p:cNvSpPr txBox="1">
                <a:spLocks noRot="1" noChangeAspect="1" noMove="1" noResize="1" noEditPoints="1" noAdjustHandles="1" noChangeArrowheads="1" noChangeShapeType="1" noTextEdit="1"/>
              </p:cNvSpPr>
              <p:nvPr/>
            </p:nvSpPr>
            <p:spPr>
              <a:xfrm>
                <a:off x="5505051" y="3567652"/>
                <a:ext cx="2533066" cy="441788"/>
              </a:xfrm>
              <a:prstGeom prst="rect">
                <a:avLst/>
              </a:prstGeom>
              <a:blipFill>
                <a:blip r:embed="rId10"/>
                <a:stretch>
                  <a:fillRect b="-383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31">
                <a:extLst>
                  <a:ext uri="{FF2B5EF4-FFF2-40B4-BE49-F238E27FC236}">
                    <a16:creationId xmlns:a16="http://schemas.microsoft.com/office/drawing/2014/main" id="{9C7E37DC-F196-491D-BAE4-726A8FA3CC83}"/>
                  </a:ext>
                </a:extLst>
              </p:cNvPr>
              <p:cNvSpPr txBox="1"/>
              <p:nvPr/>
            </p:nvSpPr>
            <p:spPr>
              <a:xfrm>
                <a:off x="5385734" y="4881489"/>
                <a:ext cx="3033010" cy="5335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𝑄</m:t>
                      </m:r>
                      <m:d>
                        <m:dPr>
                          <m:ctrlPr>
                            <a:rPr lang="en-US" altLang="zh-CN"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groupChr>
                        <m:groupChrPr>
                          <m:chr m:val="←"/>
                          <m:vertJc m:val="bot"/>
                          <m:ctrlPr>
                            <a:rPr lang="en-US" altLang="zh-CN" b="0" i="1" dirty="0" smtClean="0">
                              <a:latin typeface="Cambria Math" panose="02040503050406030204" pitchFamily="18" charset="0"/>
                            </a:rPr>
                          </m:ctrlPr>
                        </m:groupChrPr>
                        <m:e>
                          <m:r>
                            <a:rPr lang="en-US" altLang="zh-CN" b="0" i="1" dirty="0" smtClean="0">
                              <a:latin typeface="Cambria Math" panose="02040503050406030204" pitchFamily="18" charset="0"/>
                            </a:rPr>
                            <m:t>𝛼</m:t>
                          </m:r>
                        </m:e>
                      </m:groupChr>
                      <m:r>
                        <a:rPr lang="en-US" b="0" i="1" dirty="0" err="1" smtClean="0">
                          <a:latin typeface="Cambria Math" panose="02040503050406030204" pitchFamily="18" charset="0"/>
                        </a:rPr>
                        <m:t>𝑟</m:t>
                      </m:r>
                      <m:r>
                        <a:rPr lang="en-US" b="0" i="1" dirty="0" err="1" smtClean="0">
                          <a:latin typeface="Cambria Math" panose="02040503050406030204" pitchFamily="18" charset="0"/>
                        </a:rPr>
                        <m:t>+</m:t>
                      </m:r>
                      <m:r>
                        <a:rPr lang="en-US" b="0" i="1" dirty="0" err="1" smtClean="0">
                          <a:latin typeface="Cambria Math" panose="02040503050406030204" pitchFamily="18" charset="0"/>
                        </a:rPr>
                        <m:t>𝛾</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r>
                                <a:rPr lang="en-US" b="0" i="1" dirty="0" smtClean="0">
                                  <a:latin typeface="Cambria Math" panose="02040503050406030204" pitchFamily="18" charset="0"/>
                                </a:rPr>
                                <m:t>′</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m:oMathPara>
                </a14:m>
                <a:endParaRPr lang="en-US" dirty="0"/>
              </a:p>
            </p:txBody>
          </p:sp>
        </mc:Choice>
        <mc:Fallback xmlns="">
          <p:sp>
            <p:nvSpPr>
              <p:cNvPr id="30" name="文本框 31">
                <a:extLst>
                  <a:ext uri="{FF2B5EF4-FFF2-40B4-BE49-F238E27FC236}">
                    <a16:creationId xmlns:a16="http://schemas.microsoft.com/office/drawing/2014/main" id="{9C7E37DC-F196-491D-BAE4-726A8FA3CC83}"/>
                  </a:ext>
                </a:extLst>
              </p:cNvPr>
              <p:cNvSpPr txBox="1">
                <a:spLocks noRot="1" noChangeAspect="1" noMove="1" noResize="1" noEditPoints="1" noAdjustHandles="1" noChangeArrowheads="1" noChangeShapeType="1" noTextEdit="1"/>
              </p:cNvSpPr>
              <p:nvPr/>
            </p:nvSpPr>
            <p:spPr>
              <a:xfrm>
                <a:off x="5385734" y="4881489"/>
                <a:ext cx="3033010" cy="533544"/>
              </a:xfrm>
              <a:prstGeom prst="rect">
                <a:avLst/>
              </a:prstGeom>
              <a:blipFill>
                <a:blip r:embed="rId11"/>
                <a:stretch>
                  <a:fillRect b="-160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1">
                <a:extLst>
                  <a:ext uri="{FF2B5EF4-FFF2-40B4-BE49-F238E27FC236}">
                    <a16:creationId xmlns:a16="http://schemas.microsoft.com/office/drawing/2014/main" id="{6A12D014-642E-4E03-A031-E21BF3653F26}"/>
                  </a:ext>
                </a:extLst>
              </p:cNvPr>
              <p:cNvSpPr txBox="1"/>
              <p:nvPr/>
            </p:nvSpPr>
            <p:spPr>
              <a:xfrm>
                <a:off x="1304775" y="3586877"/>
                <a:ext cx="32988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m:oMathPara>
                </a14:m>
                <a:endParaRPr lang="en-US" dirty="0"/>
              </a:p>
            </p:txBody>
          </p:sp>
        </mc:Choice>
        <mc:Fallback xmlns="">
          <p:sp>
            <p:nvSpPr>
              <p:cNvPr id="31" name="文本框 31">
                <a:extLst>
                  <a:ext uri="{FF2B5EF4-FFF2-40B4-BE49-F238E27FC236}">
                    <a16:creationId xmlns:a16="http://schemas.microsoft.com/office/drawing/2014/main" id="{6A12D014-642E-4E03-A031-E21BF3653F26}"/>
                  </a:ext>
                </a:extLst>
              </p:cNvPr>
              <p:cNvSpPr txBox="1">
                <a:spLocks noRot="1" noChangeAspect="1" noMove="1" noResize="1" noEditPoints="1" noAdjustHandles="1" noChangeArrowheads="1" noChangeShapeType="1" noTextEdit="1"/>
              </p:cNvSpPr>
              <p:nvPr/>
            </p:nvSpPr>
            <p:spPr>
              <a:xfrm>
                <a:off x="1304775" y="3586877"/>
                <a:ext cx="3298852" cy="369332"/>
              </a:xfrm>
              <a:prstGeom prst="rect">
                <a:avLst/>
              </a:prstGeom>
              <a:blipFill>
                <a:blip r:embed="rId12"/>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21624D1-7DE1-483F-ADC1-B26353B7E6BF}"/>
                  </a:ext>
                </a:extLst>
              </p:cNvPr>
              <p:cNvSpPr txBox="1"/>
              <p:nvPr/>
            </p:nvSpPr>
            <p:spPr>
              <a:xfrm>
                <a:off x="1025263" y="4932159"/>
                <a:ext cx="3884589" cy="524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m:oMathPara>
                </a14:m>
                <a:endParaRPr lang="en-US" dirty="0"/>
              </a:p>
            </p:txBody>
          </p:sp>
        </mc:Choice>
        <mc:Fallback xmlns="">
          <p:sp>
            <p:nvSpPr>
              <p:cNvPr id="32" name="文本框 31">
                <a:extLst>
                  <a:ext uri="{FF2B5EF4-FFF2-40B4-BE49-F238E27FC236}">
                    <a16:creationId xmlns:a16="http://schemas.microsoft.com/office/drawing/2014/main" id="{221624D1-7DE1-483F-ADC1-B26353B7E6BF}"/>
                  </a:ext>
                </a:extLst>
              </p:cNvPr>
              <p:cNvSpPr txBox="1">
                <a:spLocks noRot="1" noChangeAspect="1" noMove="1" noResize="1" noEditPoints="1" noAdjustHandles="1" noChangeArrowheads="1" noChangeShapeType="1" noTextEdit="1"/>
              </p:cNvSpPr>
              <p:nvPr/>
            </p:nvSpPr>
            <p:spPr>
              <a:xfrm>
                <a:off x="1025263" y="4932159"/>
                <a:ext cx="3884589" cy="52443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20">
                <a:extLst>
                  <a:ext uri="{FF2B5EF4-FFF2-40B4-BE49-F238E27FC236}">
                    <a16:creationId xmlns:a16="http://schemas.microsoft.com/office/drawing/2014/main" id="{EBFCC679-69D2-4F6D-BB64-EC74D4B06575}"/>
                  </a:ext>
                </a:extLst>
              </p:cNvPr>
              <p:cNvSpPr txBox="1"/>
              <p:nvPr/>
            </p:nvSpPr>
            <p:spPr>
              <a:xfrm>
                <a:off x="5750070" y="5529270"/>
                <a:ext cx="2820644" cy="44178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groupChr>
                        <m:groupChrPr>
                          <m:chr m:val="←"/>
                          <m:vertJc m:val="bot"/>
                          <m:ctrlPr>
                            <a:rPr lang="en-US" altLang="zh-CN" b="0" i="1" smtClean="0">
                              <a:latin typeface="Cambria Math" panose="02040503050406030204" pitchFamily="18" charset="0"/>
                            </a:rPr>
                          </m:ctrlPr>
                        </m:groupChrPr>
                        <m:e>
                          <m:r>
                            <a:rPr lang="en-US" altLang="zh-CN" b="0" i="1" smtClean="0">
                              <a:latin typeface="Cambria Math" panose="02040503050406030204" pitchFamily="18" charset="0"/>
                            </a:rPr>
                            <m:t>𝛼</m:t>
                          </m:r>
                        </m:e>
                      </m:groupChr>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3" name="文本框 20">
                <a:extLst>
                  <a:ext uri="{FF2B5EF4-FFF2-40B4-BE49-F238E27FC236}">
                    <a16:creationId xmlns:a16="http://schemas.microsoft.com/office/drawing/2014/main" id="{EBFCC679-69D2-4F6D-BB64-EC74D4B06575}"/>
                  </a:ext>
                </a:extLst>
              </p:cNvPr>
              <p:cNvSpPr txBox="1">
                <a:spLocks noRot="1" noChangeAspect="1" noMove="1" noResize="1" noEditPoints="1" noAdjustHandles="1" noChangeArrowheads="1" noChangeShapeType="1" noTextEdit="1"/>
              </p:cNvSpPr>
              <p:nvPr/>
            </p:nvSpPr>
            <p:spPr>
              <a:xfrm>
                <a:off x="5750070" y="5529270"/>
                <a:ext cx="2820644" cy="441788"/>
              </a:xfrm>
              <a:prstGeom prst="rect">
                <a:avLst/>
              </a:prstGeom>
              <a:blipFill>
                <a:blip r:embed="rId14"/>
                <a:stretch>
                  <a:fillRect b="-383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788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回顾：蒙特卡洛方法</a:t>
            </a:r>
            <a:r>
              <a:rPr lang="en-US" altLang="zh-CN" dirty="0"/>
              <a:t>&amp;</a:t>
            </a:r>
            <a:r>
              <a:rPr lang="zh-CN" altLang="en-US" dirty="0"/>
              <a:t>时序差分法</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文本占位符 3">
            <a:extLst>
              <a:ext uri="{FF2B5EF4-FFF2-40B4-BE49-F238E27FC236}">
                <a16:creationId xmlns:a16="http://schemas.microsoft.com/office/drawing/2014/main" id="{BA8BB5BE-7181-BE46-AD89-DA62294A69F2}"/>
              </a:ext>
            </a:extLst>
          </p:cNvPr>
          <p:cNvSpPr txBox="1">
            <a:spLocks/>
          </p:cNvSpPr>
          <p:nvPr/>
        </p:nvSpPr>
        <p:spPr>
          <a:xfrm>
            <a:off x="502444" y="1391067"/>
            <a:ext cx="2061142" cy="435903"/>
          </a:xfrm>
          <a:prstGeom prst="roundRect">
            <a:avLst>
              <a:gd name="adj" fmla="val 50000"/>
            </a:avLst>
          </a:prstGeom>
          <a:solidFill>
            <a:schemeClr val="accent1"/>
          </a:solidFill>
          <a:ln>
            <a:solidFill>
              <a:srgbClr val="80C0F6"/>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蒙特卡洛方法</a:t>
            </a:r>
          </a:p>
        </p:txBody>
      </p:sp>
      <p:sp>
        <p:nvSpPr>
          <p:cNvPr id="9" name="文本占位符 3">
            <a:extLst>
              <a:ext uri="{FF2B5EF4-FFF2-40B4-BE49-F238E27FC236}">
                <a16:creationId xmlns:a16="http://schemas.microsoft.com/office/drawing/2014/main" id="{AEE88271-7CDF-7649-A250-C3D8ED399413}"/>
              </a:ext>
            </a:extLst>
          </p:cNvPr>
          <p:cNvSpPr txBox="1">
            <a:spLocks/>
          </p:cNvSpPr>
          <p:nvPr/>
        </p:nvSpPr>
        <p:spPr>
          <a:xfrm>
            <a:off x="502440" y="3659725"/>
            <a:ext cx="1701913" cy="435903"/>
          </a:xfrm>
          <a:prstGeom prst="roundRect">
            <a:avLst>
              <a:gd name="adj" fmla="val 50000"/>
            </a:avLst>
          </a:prstGeom>
          <a:solidFill>
            <a:schemeClr val="accent1"/>
          </a:solidFill>
          <a:ln>
            <a:solidFill>
              <a:srgbClr val="80C0F6"/>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时序差分法</a:t>
            </a:r>
          </a:p>
        </p:txBody>
      </p:sp>
      <p:pic>
        <p:nvPicPr>
          <p:cNvPr id="6" name="图片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343859" y="2242025"/>
            <a:ext cx="3746484" cy="266576"/>
          </a:xfrm>
          <a:prstGeom prst="rect">
            <a:avLst/>
          </a:prstGeom>
        </p:spPr>
      </p:pic>
      <p:pic>
        <p:nvPicPr>
          <p:cNvPr id="7" name="图片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353396" y="4447084"/>
            <a:ext cx="5648578" cy="276924"/>
          </a:xfrm>
          <a:prstGeom prst="rect">
            <a:avLst/>
          </a:prstGeom>
        </p:spPr>
      </p:pic>
      <p:grpSp>
        <p:nvGrpSpPr>
          <p:cNvPr id="17" name="组合 16">
            <a:extLst>
              <a:ext uri="{FF2B5EF4-FFF2-40B4-BE49-F238E27FC236}">
                <a16:creationId xmlns:a16="http://schemas.microsoft.com/office/drawing/2014/main" id="{66FE3147-8EEC-F146-A78F-CB63E6ACBA9C}"/>
              </a:ext>
            </a:extLst>
          </p:cNvPr>
          <p:cNvGrpSpPr/>
          <p:nvPr/>
        </p:nvGrpSpPr>
        <p:grpSpPr>
          <a:xfrm>
            <a:off x="2769744" y="5458521"/>
            <a:ext cx="3604511" cy="613216"/>
            <a:chOff x="502443" y="2157271"/>
            <a:chExt cx="8137922" cy="1571416"/>
          </a:xfrm>
        </p:grpSpPr>
        <p:sp>
          <p:nvSpPr>
            <p:cNvPr id="18" name="圆角矩形 17">
              <a:extLst>
                <a:ext uri="{FF2B5EF4-FFF2-40B4-BE49-F238E27FC236}">
                  <a16:creationId xmlns:a16="http://schemas.microsoft.com/office/drawing/2014/main" id="{AF448792-5EC1-644D-9330-391931F46A73}"/>
                </a:ext>
              </a:extLst>
            </p:cNvPr>
            <p:cNvSpPr/>
            <p:nvPr/>
          </p:nvSpPr>
          <p:spPr>
            <a:xfrm>
              <a:off x="502443" y="2157271"/>
              <a:ext cx="8137922" cy="1539090"/>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76AD5022-7049-8745-874D-946C66DB810A}"/>
                </a:ext>
              </a:extLst>
            </p:cNvPr>
            <p:cNvSpPr txBox="1"/>
            <p:nvPr/>
          </p:nvSpPr>
          <p:spPr>
            <a:xfrm>
              <a:off x="1207168" y="2157271"/>
              <a:ext cx="7433197" cy="1571416"/>
            </a:xfrm>
            <a:prstGeom prst="rect">
              <a:avLst/>
            </a:prstGeom>
            <a:noFill/>
          </p:spPr>
          <p:txBody>
            <a:bodyPr wrap="square" rtlCol="0">
              <a:spAutoFit/>
            </a:bodyPr>
            <a:lstStyle/>
            <a:p>
              <a:pPr>
                <a:lnSpc>
                  <a:spcPct val="150000"/>
                </a:lnSpc>
              </a:pPr>
              <a:r>
                <a:rPr kumimoji="1"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有没有方法介于两者之间？</a:t>
              </a:r>
              <a:endParaRPr kumimoji="1"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pic>
        <p:nvPicPr>
          <p:cNvPr id="21" name="图片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353396" y="2751077"/>
            <a:ext cx="5406138" cy="292090"/>
          </a:xfrm>
          <a:prstGeom prst="rect">
            <a:avLst/>
          </a:prstGeom>
        </p:spPr>
      </p:pic>
    </p:spTree>
    <p:custDataLst>
      <p:tags r:id="rId1"/>
    </p:custDataLst>
    <p:extLst>
      <p:ext uri="{BB962C8B-B14F-4D97-AF65-F5344CB8AC3E}">
        <p14:creationId xmlns:p14="http://schemas.microsoft.com/office/powerpoint/2010/main" val="275317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从知道什么是好的，到如何做好行动</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a:xfrm>
            <a:off x="6433886" y="6234645"/>
            <a:ext cx="2182416" cy="206381"/>
          </a:xfrm>
        </p:spPr>
        <p:txBody>
          <a:bodyPr/>
          <a:lstStyle/>
          <a:p>
            <a:fld id="{5DD3DB80-B894-403A-B48E-6FDC1A72010E}" type="slidenum">
              <a:rPr lang="zh-CN" altLang="en-US" smtClean="0"/>
              <a:pPr/>
              <a:t>3</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6"/>
                <a:ext cx="7846442" cy="62151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从知道什么是好的：估计</a:t>
                </a:r>
                <a14:m>
                  <m:oMath xmlns:m="http://schemas.openxmlformats.org/officeDocument/2006/math">
                    <m:sSup>
                      <m:sSupPr>
                        <m:ctrlP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e>
                      <m:sup>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sup>
                    </m:sSup>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6"/>
                <a:ext cx="7846442" cy="621513"/>
              </a:xfrm>
              <a:prstGeom prst="rect">
                <a:avLst/>
              </a:prstGeom>
              <a:blipFill>
                <a:blip r:embed="rId3"/>
                <a:stretch>
                  <a:fillRect l="-466"/>
                </a:stretch>
              </a:blipFill>
            </p:spPr>
            <p:txBody>
              <a:bodyPr/>
              <a:lstStyle/>
              <a:p>
                <a:r>
                  <a:rPr lang="zh-CN" altLang="en-US">
                    <a:noFill/>
                  </a:rPr>
                  <a:t> </a:t>
                </a:r>
              </a:p>
            </p:txBody>
          </p:sp>
        </mc:Fallback>
      </mc:AlternateContent>
      <p:grpSp>
        <p:nvGrpSpPr>
          <p:cNvPr id="8" name="组合 11">
            <a:extLst>
              <a:ext uri="{FF2B5EF4-FFF2-40B4-BE49-F238E27FC236}">
                <a16:creationId xmlns:a16="http://schemas.microsoft.com/office/drawing/2014/main" id="{F7432D57-30FA-499C-95FF-48B2ECB4E6B7}"/>
              </a:ext>
            </a:extLst>
          </p:cNvPr>
          <p:cNvGrpSpPr/>
          <p:nvPr/>
        </p:nvGrpSpPr>
        <p:grpSpPr>
          <a:xfrm>
            <a:off x="5844948" y="3364233"/>
            <a:ext cx="2683232" cy="2008591"/>
            <a:chOff x="3750845" y="2090057"/>
            <a:chExt cx="2683232" cy="2008591"/>
          </a:xfrm>
        </p:grpSpPr>
        <p:pic>
          <p:nvPicPr>
            <p:cNvPr id="9" name="图片 4">
              <a:extLst>
                <a:ext uri="{FF2B5EF4-FFF2-40B4-BE49-F238E27FC236}">
                  <a16:creationId xmlns:a16="http://schemas.microsoft.com/office/drawing/2014/main" id="{1DDEC3B2-A286-45CE-94EB-49A5E15743BC}"/>
                </a:ext>
              </a:extLst>
            </p:cNvPr>
            <p:cNvPicPr>
              <a:picLocks noChangeAspect="1"/>
            </p:cNvPicPr>
            <p:nvPr/>
          </p:nvPicPr>
          <p:blipFill>
            <a:blip r:embed="rId4"/>
            <a:stretch>
              <a:fillRect/>
            </a:stretch>
          </p:blipFill>
          <p:spPr>
            <a:xfrm>
              <a:off x="3750845" y="2133600"/>
              <a:ext cx="511320" cy="1930309"/>
            </a:xfrm>
            <a:prstGeom prst="rect">
              <a:avLst/>
            </a:prstGeom>
          </p:spPr>
        </p:pic>
        <mc:AlternateContent xmlns:mc="http://schemas.openxmlformats.org/markup-compatibility/2006" xmlns:a14="http://schemas.microsoft.com/office/drawing/2010/main">
          <mc:Choice Requires="a14">
            <p:sp>
              <p:nvSpPr>
                <p:cNvPr id="10" name="文本框 6">
                  <a:extLst>
                    <a:ext uri="{FF2B5EF4-FFF2-40B4-BE49-F238E27FC236}">
                      <a16:creationId xmlns:a16="http://schemas.microsoft.com/office/drawing/2014/main" id="{48C76E5B-AEDC-4B37-AC59-E56770B9AFC0}"/>
                    </a:ext>
                  </a:extLst>
                </p:cNvPr>
                <p:cNvSpPr txBox="1"/>
                <p:nvPr/>
              </p:nvSpPr>
              <p:spPr>
                <a:xfrm>
                  <a:off x="4236039" y="2090057"/>
                  <a:ext cx="2046522"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状态</a:t>
                  </a:r>
                  <a14:m>
                    <m:oMath xmlns:m="http://schemas.openxmlformats.org/officeDocument/2006/math">
                      <m:r>
                        <a:rPr lang="en-US" altLang="zh-CN" b="0" i="1" smtClean="0">
                          <a:latin typeface="Cambria Math" panose="02040503050406030204" pitchFamily="18" charset="0"/>
                        </a:rPr>
                        <m:t>𝑠</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，执行动作</a:t>
                  </a:r>
                  <a14:m>
                    <m:oMath xmlns:m="http://schemas.openxmlformats.org/officeDocument/2006/math">
                      <m:r>
                        <a:rPr lang="en-US" altLang="zh-CN" b="0" i="1" smtClean="0">
                          <a:latin typeface="Cambria Math" panose="02040503050406030204" pitchFamily="18" charset="0"/>
                        </a:rPr>
                        <m:t>𝑎</m:t>
                      </m:r>
                    </m:oMath>
                  </a14:m>
                  <a:endParaRPr 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0" name="文本框 6">
                  <a:extLst>
                    <a:ext uri="{FF2B5EF4-FFF2-40B4-BE49-F238E27FC236}">
                      <a16:creationId xmlns:a16="http://schemas.microsoft.com/office/drawing/2014/main" id="{48C76E5B-AEDC-4B37-AC59-E56770B9AFC0}"/>
                    </a:ext>
                  </a:extLst>
                </p:cNvPr>
                <p:cNvSpPr txBox="1">
                  <a:spLocks noRot="1" noChangeAspect="1" noMove="1" noResize="1" noEditPoints="1" noAdjustHandles="1" noChangeArrowheads="1" noChangeShapeType="1" noTextEdit="1"/>
                </p:cNvSpPr>
                <p:nvPr/>
              </p:nvSpPr>
              <p:spPr>
                <a:xfrm>
                  <a:off x="4236039" y="2090057"/>
                  <a:ext cx="2046522" cy="369332"/>
                </a:xfrm>
                <a:prstGeom prst="rect">
                  <a:avLst/>
                </a:prstGeom>
                <a:blipFill>
                  <a:blip r:embed="rId5"/>
                  <a:stretch>
                    <a:fillRect l="-2381"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7">
                  <a:extLst>
                    <a:ext uri="{FF2B5EF4-FFF2-40B4-BE49-F238E27FC236}">
                      <a16:creationId xmlns:a16="http://schemas.microsoft.com/office/drawing/2014/main" id="{AB6F6F09-C1BB-4A72-8ED1-DBF952CEA5F7}"/>
                    </a:ext>
                  </a:extLst>
                </p:cNvPr>
                <p:cNvSpPr txBox="1"/>
                <p:nvPr/>
              </p:nvSpPr>
              <p:spPr>
                <a:xfrm>
                  <a:off x="4236039" y="2478627"/>
                  <a:ext cx="1452898"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观测到奖励</a:t>
                  </a:r>
                  <a14:m>
                    <m:oMath xmlns:m="http://schemas.openxmlformats.org/officeDocument/2006/math">
                      <m:r>
                        <a:rPr lang="en-US" altLang="zh-CN" b="0" i="1" smtClean="0">
                          <a:latin typeface="Cambria Math" panose="02040503050406030204" pitchFamily="18" charset="0"/>
                        </a:rPr>
                        <m:t>𝑟</m:t>
                      </m:r>
                    </m:oMath>
                  </a14:m>
                  <a:endParaRPr 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1" name="文本框 7">
                  <a:extLst>
                    <a:ext uri="{FF2B5EF4-FFF2-40B4-BE49-F238E27FC236}">
                      <a16:creationId xmlns:a16="http://schemas.microsoft.com/office/drawing/2014/main" id="{AB6F6F09-C1BB-4A72-8ED1-DBF952CEA5F7}"/>
                    </a:ext>
                  </a:extLst>
                </p:cNvPr>
                <p:cNvSpPr txBox="1">
                  <a:spLocks noRot="1" noChangeAspect="1" noMove="1" noResize="1" noEditPoints="1" noAdjustHandles="1" noChangeArrowheads="1" noChangeShapeType="1" noTextEdit="1"/>
                </p:cNvSpPr>
                <p:nvPr/>
              </p:nvSpPr>
              <p:spPr>
                <a:xfrm>
                  <a:off x="4236039" y="2478627"/>
                  <a:ext cx="1452898" cy="369332"/>
                </a:xfrm>
                <a:prstGeom prst="rect">
                  <a:avLst/>
                </a:prstGeom>
                <a:blipFill>
                  <a:blip r:embed="rId6"/>
                  <a:stretch>
                    <a:fillRect l="-334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8">
                  <a:extLst>
                    <a:ext uri="{FF2B5EF4-FFF2-40B4-BE49-F238E27FC236}">
                      <a16:creationId xmlns:a16="http://schemas.microsoft.com/office/drawing/2014/main" id="{21FFEEF4-E347-4747-A2D1-219748FFBF02}"/>
                    </a:ext>
                  </a:extLst>
                </p:cNvPr>
                <p:cNvSpPr txBox="1"/>
                <p:nvPr/>
              </p:nvSpPr>
              <p:spPr>
                <a:xfrm>
                  <a:off x="4236039" y="2917437"/>
                  <a:ext cx="2198038"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转移到下一个状态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i="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3" name="文本框 8">
                  <a:extLst>
                    <a:ext uri="{FF2B5EF4-FFF2-40B4-BE49-F238E27FC236}">
                      <a16:creationId xmlns:a16="http://schemas.microsoft.com/office/drawing/2014/main" id="{21FFEEF4-E347-4747-A2D1-219748FFBF02}"/>
                    </a:ext>
                  </a:extLst>
                </p:cNvPr>
                <p:cNvSpPr txBox="1">
                  <a:spLocks noRot="1" noChangeAspect="1" noMove="1" noResize="1" noEditPoints="1" noAdjustHandles="1" noChangeArrowheads="1" noChangeShapeType="1" noTextEdit="1"/>
                </p:cNvSpPr>
                <p:nvPr/>
              </p:nvSpPr>
              <p:spPr>
                <a:xfrm>
                  <a:off x="4236039" y="2917437"/>
                  <a:ext cx="2198038" cy="369332"/>
                </a:xfrm>
                <a:prstGeom prst="rect">
                  <a:avLst/>
                </a:prstGeom>
                <a:blipFill>
                  <a:blip r:embed="rId7"/>
                  <a:stretch>
                    <a:fillRect l="-221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9">
                  <a:extLst>
                    <a:ext uri="{FF2B5EF4-FFF2-40B4-BE49-F238E27FC236}">
                      <a16:creationId xmlns:a16="http://schemas.microsoft.com/office/drawing/2014/main" id="{3BA524D3-EE14-417F-9DE8-B35E35242078}"/>
                    </a:ext>
                  </a:extLst>
                </p:cNvPr>
                <p:cNvSpPr txBox="1"/>
                <p:nvPr/>
              </p:nvSpPr>
              <p:spPr>
                <a:xfrm>
                  <a:off x="4236039" y="3729316"/>
                  <a:ext cx="2138727"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执行动作</a:t>
                  </a:r>
                  <a14:m>
                    <m:oMath xmlns:m="http://schemas.openxmlformats.org/officeDocument/2006/math">
                      <m:r>
                        <a:rPr lang="en-US" altLang="zh-CN" i="1" dirty="0">
                          <a:latin typeface="Cambria Math" panose="02040503050406030204" pitchFamily="18" charset="0"/>
                        </a:rPr>
                        <m:t>𝑎</m:t>
                      </m:r>
                      <m:r>
                        <a:rPr lang="en-US" altLang="zh-CN" b="0" i="1" dirty="0" smtClean="0">
                          <a:latin typeface="Cambria Math" panose="02040503050406030204" pitchFamily="18" charset="0"/>
                        </a:rPr>
                        <m:t>′</m:t>
                      </m:r>
                    </m:oMath>
                  </a14:m>
                  <a:endParaRPr 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4" name="文本框 9">
                  <a:extLst>
                    <a:ext uri="{FF2B5EF4-FFF2-40B4-BE49-F238E27FC236}">
                      <a16:creationId xmlns:a16="http://schemas.microsoft.com/office/drawing/2014/main" id="{3BA524D3-EE14-417F-9DE8-B35E35242078}"/>
                    </a:ext>
                  </a:extLst>
                </p:cNvPr>
                <p:cNvSpPr txBox="1">
                  <a:spLocks noRot="1" noChangeAspect="1" noMove="1" noResize="1" noEditPoints="1" noAdjustHandles="1" noChangeArrowheads="1" noChangeShapeType="1" noTextEdit="1"/>
                </p:cNvSpPr>
                <p:nvPr/>
              </p:nvSpPr>
              <p:spPr>
                <a:xfrm>
                  <a:off x="4236039" y="3729316"/>
                  <a:ext cx="2138727" cy="369332"/>
                </a:xfrm>
                <a:prstGeom prst="rect">
                  <a:avLst/>
                </a:prstGeom>
                <a:blipFill>
                  <a:blip r:embed="rId8"/>
                  <a:stretch>
                    <a:fillRect l="-2279" t="-10000" r="-855" b="-2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TextBox 7">
                <a:extLst>
                  <a:ext uri="{FF2B5EF4-FFF2-40B4-BE49-F238E27FC236}">
                    <a16:creationId xmlns:a16="http://schemas.microsoft.com/office/drawing/2014/main" id="{7C345A25-E42D-4E69-A180-55737742EEB3}"/>
                  </a:ext>
                </a:extLst>
              </p:cNvPr>
              <p:cNvSpPr txBox="1"/>
              <p:nvPr/>
            </p:nvSpPr>
            <p:spPr>
              <a:xfrm>
                <a:off x="1874349" y="1865958"/>
                <a:ext cx="3746090"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e>
                          </m:d>
                        </m:e>
                      </m:d>
                    </m:oMath>
                  </m:oMathPara>
                </a14:m>
                <a:endParaRPr lang="zh-CN" altLang="en-US" sz="2000" dirty="0"/>
              </a:p>
            </p:txBody>
          </p:sp>
        </mc:Choice>
        <mc:Fallback xmlns="">
          <p:sp>
            <p:nvSpPr>
              <p:cNvPr id="15" name="TextBox 7">
                <a:extLst>
                  <a:ext uri="{FF2B5EF4-FFF2-40B4-BE49-F238E27FC236}">
                    <a16:creationId xmlns:a16="http://schemas.microsoft.com/office/drawing/2014/main" id="{7C345A25-E42D-4E69-A180-55737742EEB3}"/>
                  </a:ext>
                </a:extLst>
              </p:cNvPr>
              <p:cNvSpPr txBox="1">
                <a:spLocks noRot="1" noChangeAspect="1" noMove="1" noResize="1" noEditPoints="1" noAdjustHandles="1" noChangeArrowheads="1" noChangeShapeType="1" noTextEdit="1"/>
              </p:cNvSpPr>
              <p:nvPr/>
            </p:nvSpPr>
            <p:spPr>
              <a:xfrm>
                <a:off x="1874349" y="1865958"/>
                <a:ext cx="3746090" cy="43973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8">
                <a:extLst>
                  <a:ext uri="{FF2B5EF4-FFF2-40B4-BE49-F238E27FC236}">
                    <a16:creationId xmlns:a16="http://schemas.microsoft.com/office/drawing/2014/main" id="{90A55306-4B04-40F9-9399-1609D82D6439}"/>
                  </a:ext>
                </a:extLst>
              </p:cNvPr>
              <p:cNvSpPr txBox="1"/>
              <p:nvPr/>
            </p:nvSpPr>
            <p:spPr>
              <a:xfrm>
                <a:off x="1512497" y="2415048"/>
                <a:ext cx="5926124"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𝑡</m:t>
                              </m:r>
                              <m:r>
                                <a:rPr lang="en-US" altLang="zh-CN" sz="2000" i="1">
                                  <a:latin typeface="Cambria Math" panose="02040503050406030204" pitchFamily="18" charset="0"/>
                                </a:rPr>
                                <m:t>+</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𝛾</m:t>
                          </m:r>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e>
                          </m:d>
                        </m:e>
                      </m:d>
                    </m:oMath>
                  </m:oMathPara>
                </a14:m>
                <a:endParaRPr lang="zh-CN" altLang="en-US" sz="2000" dirty="0"/>
              </a:p>
            </p:txBody>
          </p:sp>
        </mc:Choice>
        <mc:Fallback xmlns="">
          <p:sp>
            <p:nvSpPr>
              <p:cNvPr id="16" name="TextBox 8">
                <a:extLst>
                  <a:ext uri="{FF2B5EF4-FFF2-40B4-BE49-F238E27FC236}">
                    <a16:creationId xmlns:a16="http://schemas.microsoft.com/office/drawing/2014/main" id="{90A55306-4B04-40F9-9399-1609D82D6439}"/>
                  </a:ext>
                </a:extLst>
              </p:cNvPr>
              <p:cNvSpPr txBox="1">
                <a:spLocks noRot="1" noChangeAspect="1" noMove="1" noResize="1" noEditPoints="1" noAdjustHandles="1" noChangeArrowheads="1" noChangeShapeType="1" noTextEdit="1"/>
              </p:cNvSpPr>
              <p:nvPr/>
            </p:nvSpPr>
            <p:spPr>
              <a:xfrm>
                <a:off x="1512497" y="2415048"/>
                <a:ext cx="5926124" cy="439736"/>
              </a:xfrm>
              <a:prstGeom prst="rect">
                <a:avLst/>
              </a:prstGeom>
              <a:blipFill>
                <a:blip r:embed="rId10"/>
                <a:stretch>
                  <a:fillRect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433152BB-E901-4E98-ABD8-75BC15632654}"/>
                  </a:ext>
                </a:extLst>
              </p:cNvPr>
              <p:cNvSpPr txBox="1">
                <a:spLocks/>
              </p:cNvSpPr>
              <p:nvPr/>
            </p:nvSpPr>
            <p:spPr>
              <a:xfrm>
                <a:off x="681738" y="4903053"/>
                <a:ext cx="5100428" cy="561147"/>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基于</a:t>
                </a:r>
                <a14:m>
                  <m:oMath xmlns:m="http://schemas.openxmlformats.org/officeDocument/2006/math">
                    <m:r>
                      <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rPr>
                      <m:t>𝑄</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函数，如何选择好的行动？</a:t>
                </a:r>
              </a:p>
            </p:txBody>
          </p:sp>
        </mc:Choice>
        <mc:Fallback xmlns="">
          <p:sp>
            <p:nvSpPr>
              <p:cNvPr id="17" name="内容占位符 2">
                <a:extLst>
                  <a:ext uri="{FF2B5EF4-FFF2-40B4-BE49-F238E27FC236}">
                    <a16:creationId xmlns:a16="http://schemas.microsoft.com/office/drawing/2014/main" id="{433152BB-E901-4E98-ABD8-75BC15632654}"/>
                  </a:ext>
                </a:extLst>
              </p:cNvPr>
              <p:cNvSpPr txBox="1">
                <a:spLocks noRot="1" noChangeAspect="1" noMove="1" noResize="1" noEditPoints="1" noAdjustHandles="1" noChangeArrowheads="1" noChangeShapeType="1" noTextEdit="1"/>
              </p:cNvSpPr>
              <p:nvPr/>
            </p:nvSpPr>
            <p:spPr>
              <a:xfrm>
                <a:off x="681738" y="4903053"/>
                <a:ext cx="5100428" cy="561147"/>
              </a:xfrm>
              <a:prstGeom prst="rect">
                <a:avLst/>
              </a:prstGeom>
              <a:blipFill>
                <a:blip r:embed="rId11"/>
                <a:stretch>
                  <a:fillRect l="-717" b="-7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内容占位符 2">
                <a:extLst>
                  <a:ext uri="{FF2B5EF4-FFF2-40B4-BE49-F238E27FC236}">
                    <a16:creationId xmlns:a16="http://schemas.microsoft.com/office/drawing/2014/main" id="{692BA6E1-FAA3-4697-B553-2AA764631707}"/>
                  </a:ext>
                </a:extLst>
              </p:cNvPr>
              <p:cNvSpPr txBox="1">
                <a:spLocks/>
              </p:cNvSpPr>
              <p:nvPr/>
            </p:nvSpPr>
            <p:spPr>
              <a:xfrm>
                <a:off x="681738" y="3094292"/>
                <a:ext cx="7846442" cy="62151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基于</a:t>
                </a:r>
                <a14:m>
                  <m:oMath xmlns:m="http://schemas.openxmlformats.org/officeDocument/2006/math">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函数，如何选择好的行动？</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8" name="内容占位符 2">
                <a:extLst>
                  <a:ext uri="{FF2B5EF4-FFF2-40B4-BE49-F238E27FC236}">
                    <a16:creationId xmlns:a16="http://schemas.microsoft.com/office/drawing/2014/main" id="{692BA6E1-FAA3-4697-B553-2AA764631707}"/>
                  </a:ext>
                </a:extLst>
              </p:cNvPr>
              <p:cNvSpPr txBox="1">
                <a:spLocks noRot="1" noChangeAspect="1" noMove="1" noResize="1" noEditPoints="1" noAdjustHandles="1" noChangeArrowheads="1" noChangeShapeType="1" noTextEdit="1"/>
              </p:cNvSpPr>
              <p:nvPr/>
            </p:nvSpPr>
            <p:spPr>
              <a:xfrm>
                <a:off x="681738" y="3094292"/>
                <a:ext cx="7846442" cy="621513"/>
              </a:xfrm>
              <a:prstGeom prst="rect">
                <a:avLst/>
              </a:prstGeom>
              <a:blipFill>
                <a:blip r:embed="rId12"/>
                <a:stretch>
                  <a:fillRect l="-4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564A423-932E-40C5-A106-294C8E30DDC9}"/>
                  </a:ext>
                </a:extLst>
              </p:cNvPr>
              <p:cNvSpPr txBox="1"/>
              <p:nvPr/>
            </p:nvSpPr>
            <p:spPr>
              <a:xfrm>
                <a:off x="868710" y="3693061"/>
                <a:ext cx="4751729" cy="8495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arg</m:t>
                          </m:r>
                        </m:fName>
                        <m:e>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lim>
                              </m:limLow>
                            </m:fName>
                            <m:e>
                              <m:nary>
                                <m:naryPr>
                                  <m:chr m:val="∑"/>
                                  <m:supHide m:val="on"/>
                                  <m:ctrlPr>
                                    <a:rPr lang="en-US" altLang="zh-CN" sz="2000" b="0" i="1" smtClean="0">
                                      <a:latin typeface="Cambria Math" panose="02040503050406030204" pitchFamily="18" charset="0"/>
                                    </a:rPr>
                                  </m:ctrlPr>
                                </m:naryPr>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𝑠𝑎</m:t>
                                      </m:r>
                                    </m:sub>
                                  </m:s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e>
                                  </m:d>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e>
                              </m:nary>
                            </m:e>
                          </m:func>
                        </m:e>
                      </m:func>
                    </m:oMath>
                  </m:oMathPara>
                </a14:m>
                <a:endParaRPr lang="zh-CN" altLang="zh-CN" sz="2000" dirty="0">
                  <a:latin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5564A423-932E-40C5-A106-294C8E30DDC9}"/>
                  </a:ext>
                </a:extLst>
              </p:cNvPr>
              <p:cNvSpPr txBox="1">
                <a:spLocks noRot="1" noChangeAspect="1" noMove="1" noResize="1" noEditPoints="1" noAdjustHandles="1" noChangeArrowheads="1" noChangeShapeType="1" noTextEdit="1"/>
              </p:cNvSpPr>
              <p:nvPr/>
            </p:nvSpPr>
            <p:spPr>
              <a:xfrm>
                <a:off x="868710" y="3693061"/>
                <a:ext cx="4751729" cy="84959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AA4D629-A236-437F-86A8-D6F8D765CDBA}"/>
                  </a:ext>
                </a:extLst>
              </p:cNvPr>
              <p:cNvSpPr txBox="1"/>
              <p:nvPr/>
            </p:nvSpPr>
            <p:spPr>
              <a:xfrm>
                <a:off x="623064" y="5311086"/>
                <a:ext cx="4572000" cy="69628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𝜋</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arg</m:t>
                          </m:r>
                        </m:fName>
                        <m:e>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𝐴</m:t>
                                  </m:r>
                                </m:lim>
                              </m:limLow>
                            </m:fName>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2000" i="1">
                                      <a:latin typeface="Cambria Math" panose="02040503050406030204" pitchFamily="18" charset="0"/>
                                      <a:ea typeface="阿里巴巴普惠体 R" panose="00020600040101010101" pitchFamily="18" charset="-122"/>
                                      <a:cs typeface="阿里巴巴普惠体 R" panose="00020600040101010101" pitchFamily="18" charset="-122"/>
                                    </a:rPr>
                                    <m:t>𝑎</m:t>
                                  </m:r>
                                </m:e>
                              </m:d>
                            </m:e>
                          </m:func>
                        </m:e>
                      </m:func>
                    </m:oMath>
                  </m:oMathPara>
                </a14:m>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1" name="文本框 20">
                <a:extLst>
                  <a:ext uri="{FF2B5EF4-FFF2-40B4-BE49-F238E27FC236}">
                    <a16:creationId xmlns:a16="http://schemas.microsoft.com/office/drawing/2014/main" id="{6AA4D629-A236-437F-86A8-D6F8D765CDBA}"/>
                  </a:ext>
                </a:extLst>
              </p:cNvPr>
              <p:cNvSpPr txBox="1">
                <a:spLocks noRot="1" noChangeAspect="1" noMove="1" noResize="1" noEditPoints="1" noAdjustHandles="1" noChangeArrowheads="1" noChangeShapeType="1" noTextEdit="1"/>
              </p:cNvSpPr>
              <p:nvPr/>
            </p:nvSpPr>
            <p:spPr>
              <a:xfrm>
                <a:off x="623064" y="5311086"/>
                <a:ext cx="4572000" cy="696281"/>
              </a:xfrm>
              <a:prstGeom prst="rect">
                <a:avLst/>
              </a:prstGeom>
              <a:blipFill>
                <a:blip r:embed="rId14"/>
                <a:stretch>
                  <a:fillRect/>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647E1789-5FC7-49E5-AF21-E57C9F4F3E6E}"/>
              </a:ext>
            </a:extLst>
          </p:cNvPr>
          <p:cNvCxnSpPr/>
          <p:nvPr/>
        </p:nvCxnSpPr>
        <p:spPr>
          <a:xfrm flipV="1">
            <a:off x="3874168" y="4259911"/>
            <a:ext cx="0" cy="2827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C0E58195-AFDF-4EA3-823E-8240D392C073}"/>
              </a:ext>
            </a:extLst>
          </p:cNvPr>
          <p:cNvSpPr txBox="1"/>
          <p:nvPr/>
        </p:nvSpPr>
        <p:spPr>
          <a:xfrm>
            <a:off x="3129742" y="4563664"/>
            <a:ext cx="1620957" cy="307777"/>
          </a:xfrm>
          <a:prstGeom prst="rect">
            <a:avLst/>
          </a:prstGeom>
          <a:noFill/>
        </p:spPr>
        <p:txBody>
          <a:bodyPr wrap="none" rtlCol="0">
            <a:spAutoFit/>
          </a:bodyPr>
          <a:lstStyle/>
          <a:p>
            <a:r>
              <a:rPr lang="zh-CN" altLang="en-US" sz="1400" dirty="0">
                <a:solidFill>
                  <a:srgbClr val="00B0F0"/>
                </a:solidFill>
              </a:rPr>
              <a:t>需要知道环境模型</a:t>
            </a:r>
          </a:p>
        </p:txBody>
      </p:sp>
      <p:sp>
        <p:nvSpPr>
          <p:cNvPr id="22" name="矩形 21">
            <a:extLst>
              <a:ext uri="{FF2B5EF4-FFF2-40B4-BE49-F238E27FC236}">
                <a16:creationId xmlns:a16="http://schemas.microsoft.com/office/drawing/2014/main" id="{ACC6251E-6461-4DB8-8688-16A3B1E8EDB4}"/>
              </a:ext>
            </a:extLst>
          </p:cNvPr>
          <p:cNvSpPr/>
          <p:nvPr/>
        </p:nvSpPr>
        <p:spPr>
          <a:xfrm>
            <a:off x="5782166" y="3135667"/>
            <a:ext cx="2784318" cy="247850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EA934AC-6C6E-4862-854B-AE21319D0760}"/>
                  </a:ext>
                </a:extLst>
              </p:cNvPr>
              <p:cNvSpPr txBox="1">
                <a:spLocks/>
              </p:cNvSpPr>
              <p:nvPr/>
            </p:nvSpPr>
            <p:spPr>
              <a:xfrm>
                <a:off x="681737" y="5970201"/>
                <a:ext cx="6609399" cy="561147"/>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因此，估计</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函数对直接做行动（控制）有直接的作用</a:t>
                </a:r>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3" name="内容占位符 2">
                <a:extLst>
                  <a:ext uri="{FF2B5EF4-FFF2-40B4-BE49-F238E27FC236}">
                    <a16:creationId xmlns:a16="http://schemas.microsoft.com/office/drawing/2014/main" id="{BEA934AC-6C6E-4862-854B-AE21319D0760}"/>
                  </a:ext>
                </a:extLst>
              </p:cNvPr>
              <p:cNvSpPr txBox="1">
                <a:spLocks noRot="1" noChangeAspect="1" noMove="1" noResize="1" noEditPoints="1" noAdjustHandles="1" noChangeArrowheads="1" noChangeShapeType="1" noTextEdit="1"/>
              </p:cNvSpPr>
              <p:nvPr/>
            </p:nvSpPr>
            <p:spPr>
              <a:xfrm>
                <a:off x="681737" y="5970201"/>
                <a:ext cx="6609399" cy="561147"/>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2779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多步时序差分预测</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页脚占位符 2"/>
          <p:cNvSpPr>
            <a:spLocks noGrp="1"/>
          </p:cNvSpPr>
          <p:nvPr>
            <p:ph type="ftr" sz="quarter" idx="11"/>
          </p:nvPr>
        </p:nvSpPr>
        <p:spPr/>
        <p:txBody>
          <a:bodyPr/>
          <a:lstStyle/>
          <a:p>
            <a:r>
              <a:rPr lang="en-US" altLang="zh-CN" dirty="0"/>
              <a:t>Reinforcement Learning: An Introduction Richard </a:t>
            </a:r>
            <a:r>
              <a:rPr lang="en-US" altLang="zh-CN" dirty="0" err="1"/>
              <a:t>S.Sutton</a:t>
            </a:r>
            <a:r>
              <a:rPr lang="en-US" altLang="zh-CN" dirty="0"/>
              <a:t> and Andrew </a:t>
            </a:r>
            <a:r>
              <a:rPr lang="en-US" altLang="zh-CN" dirty="0" err="1"/>
              <a:t>G.Barto</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2" y="1938728"/>
            <a:ext cx="8137922" cy="82792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6" name="图片 5"/>
          <p:cNvPicPr>
            <a:picLocks noChangeAspect="1"/>
          </p:cNvPicPr>
          <p:nvPr/>
        </p:nvPicPr>
        <p:blipFill>
          <a:blip r:embed="rId7"/>
          <a:stretch>
            <a:fillRect/>
          </a:stretch>
        </p:blipFill>
        <p:spPr>
          <a:xfrm>
            <a:off x="719149" y="1220271"/>
            <a:ext cx="7704507" cy="4593734"/>
          </a:xfrm>
          <a:prstGeom prst="rect">
            <a:avLst/>
          </a:prstGeom>
        </p:spPr>
      </p:pic>
      <p:pic>
        <p:nvPicPr>
          <p:cNvPr id="20" name="图片 19"/>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188658" y="1938728"/>
            <a:ext cx="429995" cy="179345"/>
          </a:xfrm>
          <a:prstGeom prst="rect">
            <a:avLst/>
          </a:prstGeom>
        </p:spPr>
      </p:pic>
      <p:pic>
        <p:nvPicPr>
          <p:cNvPr id="21" name="图片 2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170140" y="2275403"/>
            <a:ext cx="391643" cy="182048"/>
          </a:xfrm>
          <a:prstGeom prst="rect">
            <a:avLst/>
          </a:prstGeom>
        </p:spPr>
      </p:pic>
      <p:pic>
        <p:nvPicPr>
          <p:cNvPr id="22" name="图片 2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70140" y="2644885"/>
            <a:ext cx="564415" cy="165535"/>
          </a:xfrm>
          <a:prstGeom prst="rect">
            <a:avLst/>
          </a:prstGeom>
        </p:spPr>
      </p:pic>
      <p:pic>
        <p:nvPicPr>
          <p:cNvPr id="23" name="图片 22"/>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7790399" y="1915371"/>
            <a:ext cx="545897" cy="227686"/>
          </a:xfrm>
          <a:prstGeom prst="rect">
            <a:avLst/>
          </a:prstGeom>
        </p:spPr>
      </p:pic>
      <p:sp>
        <p:nvSpPr>
          <p:cNvPr id="24" name="右大括号 23"/>
          <p:cNvSpPr/>
          <p:nvPr/>
        </p:nvSpPr>
        <p:spPr>
          <a:xfrm>
            <a:off x="7252205" y="2275402"/>
            <a:ext cx="479504" cy="3011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5" name="图片 2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7948133" y="3682955"/>
            <a:ext cx="230429" cy="196139"/>
          </a:xfrm>
          <a:prstGeom prst="rect">
            <a:avLst/>
          </a:prstGeom>
        </p:spPr>
      </p:pic>
      <p:cxnSp>
        <p:nvCxnSpPr>
          <p:cNvPr id="9" name="直接箭头连接符 8"/>
          <p:cNvCxnSpPr/>
          <p:nvPr/>
        </p:nvCxnSpPr>
        <p:spPr>
          <a:xfrm>
            <a:off x="1796143" y="2041071"/>
            <a:ext cx="48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796143" y="2373086"/>
            <a:ext cx="48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796143" y="2739436"/>
            <a:ext cx="48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6983051" y="2041070"/>
            <a:ext cx="5363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727E3658-637C-4DBF-8A63-0BDC2C56E15C}"/>
              </a:ext>
            </a:extLst>
          </p:cNvPr>
          <p:cNvSpPr/>
          <p:nvPr/>
        </p:nvSpPr>
        <p:spPr>
          <a:xfrm>
            <a:off x="1968915" y="1220271"/>
            <a:ext cx="1060532" cy="1968202"/>
          </a:xfrm>
          <a:prstGeom prst="roundRect">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D38544AD-C4FA-4042-8A5D-544FDE68B5A3}"/>
              </a:ext>
            </a:extLst>
          </p:cNvPr>
          <p:cNvSpPr/>
          <p:nvPr/>
        </p:nvSpPr>
        <p:spPr>
          <a:xfrm>
            <a:off x="5915873" y="1220271"/>
            <a:ext cx="1280057" cy="4671646"/>
          </a:xfrm>
          <a:prstGeom prst="roundRect">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8468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多步时序差分预测</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2" y="1938728"/>
            <a:ext cx="8137922" cy="82792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6" name="图片 5"/>
          <p:cNvPicPr>
            <a:picLocks noChangeAspect="1"/>
          </p:cNvPicPr>
          <p:nvPr/>
        </p:nvPicPr>
        <p:blipFill>
          <a:blip r:embed="rId2"/>
          <a:stretch>
            <a:fillRect/>
          </a:stretch>
        </p:blipFill>
        <p:spPr>
          <a:xfrm>
            <a:off x="719149" y="1220271"/>
            <a:ext cx="7704507" cy="4593734"/>
          </a:xfrm>
          <a:prstGeom prst="rect">
            <a:avLst/>
          </a:prstGeom>
        </p:spPr>
      </p:pic>
      <p:sp>
        <p:nvSpPr>
          <p:cNvPr id="7" name="页脚占位符 2"/>
          <p:cNvSpPr txBox="1">
            <a:spLocks/>
          </p:cNvSpPr>
          <p:nvPr/>
        </p:nvSpPr>
        <p:spPr>
          <a:xfrm>
            <a:off x="502442" y="6286509"/>
            <a:ext cx="3105151" cy="206381"/>
          </a:xfrm>
          <a:prstGeom prst="rect">
            <a:avLst/>
          </a:prstGeom>
        </p:spPr>
        <p:txBody>
          <a:bodyPr vert="horz" lIns="91440" tIns="45720" rIns="91440" bIns="45720" rtlCol="0" anchor="ctr"/>
          <a:lstStyle>
            <a:defPPr>
              <a:defRPr lang="zh-CN"/>
            </a:defPPr>
            <a:lvl1pPr marL="0" algn="l" defTabSz="914400" rtl="0" eaLnBrk="1" latinLnBrk="0" hangingPunct="1">
              <a:defRPr sz="1000" b="0" kern="1200">
                <a:solidFill>
                  <a:srgbClr val="17ABE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Reinforcement Learning: An Introduction Richard </a:t>
            </a:r>
            <a:r>
              <a:rPr lang="en-US" altLang="zh-CN" dirty="0" err="1"/>
              <a:t>S.Sutton</a:t>
            </a:r>
            <a:r>
              <a:rPr lang="en-US" altLang="zh-CN" dirty="0"/>
              <a:t> and Andrew </a:t>
            </a:r>
            <a:r>
              <a:rPr lang="en-US" altLang="zh-CN" dirty="0" err="1"/>
              <a:t>G.Barto</a:t>
            </a:r>
            <a:endParaRPr lang="zh-CN" altLang="en-US" dirty="0"/>
          </a:p>
        </p:txBody>
      </p:sp>
      <p:sp>
        <p:nvSpPr>
          <p:cNvPr id="3" name="矩形: 圆角 2">
            <a:extLst>
              <a:ext uri="{FF2B5EF4-FFF2-40B4-BE49-F238E27FC236}">
                <a16:creationId xmlns:a16="http://schemas.microsoft.com/office/drawing/2014/main" id="{E180782C-F53A-4279-B576-1742F9819868}"/>
              </a:ext>
            </a:extLst>
          </p:cNvPr>
          <p:cNvSpPr/>
          <p:nvPr/>
        </p:nvSpPr>
        <p:spPr>
          <a:xfrm>
            <a:off x="2941983" y="1220271"/>
            <a:ext cx="2922292" cy="4671646"/>
          </a:xfrm>
          <a:prstGeom prst="roundRect">
            <a:avLst>
              <a:gd name="adj" fmla="val 7183"/>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3595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14:m>
                  <m:oMath xmlns:m="http://schemas.openxmlformats.org/officeDocument/2006/math">
                    <m:r>
                      <a:rPr lang="en-US" altLang="zh-CN" i="1" dirty="0" smtClean="0">
                        <a:latin typeface="Cambria Math" panose="02040503050406030204" pitchFamily="18" charset="0"/>
                      </a:rPr>
                      <m:t>𝑛</m:t>
                    </m:r>
                    <m:r>
                      <a:rPr lang="en-US" altLang="zh-CN" b="1" i="1" dirty="0" smtClean="0">
                        <a:latin typeface="Cambria Math" panose="02040503050406030204" pitchFamily="18" charset="0"/>
                      </a:rPr>
                      <m:t> </m:t>
                    </m:r>
                  </m:oMath>
                </a14:m>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步累计奖励</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考虑下列</a:t>
                </a:r>
                <a14:m>
                  <m:oMath xmlns:m="http://schemas.openxmlformats.org/officeDocument/2006/math">
                    <m:r>
                      <a:rPr lang="en-US" altLang="zh-CN"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步累计奖励，</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=1,2,…,∞</m:t>
                    </m:r>
                  </m:oMath>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oMath>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r>
                  <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oMath>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r>
                  <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定义 </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步累计奖励</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p>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步时序差分学习</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e>
                          </m:d>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6"/>
                <a:stretch>
                  <a:fillRect l="-482"/>
                </a:stretch>
              </a:blipFill>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94981011-A3AE-4C17-ADCB-CFDB525AA460}"/>
              </a:ext>
            </a:extLst>
          </p:cNvPr>
          <p:cNvSpPr txBox="1"/>
          <p:nvPr/>
        </p:nvSpPr>
        <p:spPr>
          <a:xfrm>
            <a:off x="2809836" y="1927122"/>
            <a:ext cx="954107" cy="369332"/>
          </a:xfrm>
          <a:prstGeom prst="rect">
            <a:avLst/>
          </a:prstGeom>
          <a:noFill/>
        </p:spPr>
        <p:txBody>
          <a:bodyPr wrap="none" rtlCol="0">
            <a:spAutoFit/>
          </a:bodyPr>
          <a:lstStyle/>
          <a:p>
            <a:r>
              <a:rPr lang="zh-CN" altLang="en-US" dirty="0"/>
              <a:t>（</a:t>
            </a:r>
            <a:r>
              <a:rPr lang="en-US" altLang="zh-CN" dirty="0"/>
              <a:t>TD</a:t>
            </a:r>
            <a:r>
              <a:rPr lang="zh-CN" altLang="en-US" dirty="0"/>
              <a:t>）</a:t>
            </a:r>
          </a:p>
        </p:txBody>
      </p:sp>
      <p:sp>
        <p:nvSpPr>
          <p:cNvPr id="7" name="TextBox 6">
            <a:extLst>
              <a:ext uri="{FF2B5EF4-FFF2-40B4-BE49-F238E27FC236}">
                <a16:creationId xmlns:a16="http://schemas.microsoft.com/office/drawing/2014/main" id="{DB471E9C-8143-4497-9636-90D6535EB30E}"/>
              </a:ext>
            </a:extLst>
          </p:cNvPr>
          <p:cNvSpPr txBox="1"/>
          <p:nvPr/>
        </p:nvSpPr>
        <p:spPr>
          <a:xfrm>
            <a:off x="2800003" y="3643610"/>
            <a:ext cx="1005403" cy="369332"/>
          </a:xfrm>
          <a:prstGeom prst="rect">
            <a:avLst/>
          </a:prstGeom>
          <a:noFill/>
        </p:spPr>
        <p:txBody>
          <a:bodyPr wrap="none" rtlCol="0">
            <a:spAutoFit/>
          </a:bodyPr>
          <a:lstStyle/>
          <a:p>
            <a:r>
              <a:rPr lang="zh-CN" altLang="en-US" dirty="0"/>
              <a:t>（</a:t>
            </a:r>
            <a:r>
              <a:rPr lang="en-US" altLang="zh-CN" dirty="0"/>
              <a:t>MC</a:t>
            </a:r>
            <a:r>
              <a:rPr lang="zh-CN" altLang="en-US"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A5A790-143B-49C0-A70C-04D5331661BC}"/>
                  </a:ext>
                </a:extLst>
              </p:cNvPr>
              <p:cNvSpPr txBox="1"/>
              <p:nvPr/>
            </p:nvSpPr>
            <p:spPr>
              <a:xfrm>
                <a:off x="4345481" y="1922697"/>
                <a:ext cx="2569999" cy="4383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𝛾</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zh-CN" altLang="en-US" dirty="0"/>
              </a:p>
            </p:txBody>
          </p:sp>
        </mc:Choice>
        <mc:Fallback xmlns="">
          <p:sp>
            <p:nvSpPr>
              <p:cNvPr id="8" name="TextBox 7">
                <a:extLst>
                  <a:ext uri="{FF2B5EF4-FFF2-40B4-BE49-F238E27FC236}">
                    <a16:creationId xmlns:a16="http://schemas.microsoft.com/office/drawing/2014/main" id="{A0A5A790-143B-49C0-A70C-04D5331661BC}"/>
                  </a:ext>
                </a:extLst>
              </p:cNvPr>
              <p:cNvSpPr txBox="1">
                <a:spLocks noRot="1" noChangeAspect="1" noMove="1" noResize="1" noEditPoints="1" noAdjustHandles="1" noChangeArrowheads="1" noChangeShapeType="1" noTextEdit="1"/>
              </p:cNvSpPr>
              <p:nvPr/>
            </p:nvSpPr>
            <p:spPr>
              <a:xfrm>
                <a:off x="4345481" y="1922697"/>
                <a:ext cx="2569999" cy="438325"/>
              </a:xfrm>
              <a:prstGeom prst="rect">
                <a:avLst/>
              </a:prstGeom>
              <a:blipFill>
                <a:blip r:embed="rId7"/>
                <a:stretch>
                  <a:fillRect b="-9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6DA0B3-7394-4078-822D-F9757B43E586}"/>
                  </a:ext>
                </a:extLst>
              </p:cNvPr>
              <p:cNvSpPr txBox="1"/>
              <p:nvPr/>
            </p:nvSpPr>
            <p:spPr>
              <a:xfrm>
                <a:off x="4345480" y="2414124"/>
                <a:ext cx="3545522" cy="4383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9" name="TextBox 8">
                <a:extLst>
                  <a:ext uri="{FF2B5EF4-FFF2-40B4-BE49-F238E27FC236}">
                    <a16:creationId xmlns:a16="http://schemas.microsoft.com/office/drawing/2014/main" id="{216DA0B3-7394-4078-822D-F9757B43E586}"/>
                  </a:ext>
                </a:extLst>
              </p:cNvPr>
              <p:cNvSpPr txBox="1">
                <a:spLocks noRot="1" noChangeAspect="1" noMove="1" noResize="1" noEditPoints="1" noAdjustHandles="1" noChangeArrowheads="1" noChangeShapeType="1" noTextEdit="1"/>
              </p:cNvSpPr>
              <p:nvPr/>
            </p:nvSpPr>
            <p:spPr>
              <a:xfrm>
                <a:off x="4345480" y="2414124"/>
                <a:ext cx="3545522" cy="438325"/>
              </a:xfrm>
              <a:prstGeom prst="rect">
                <a:avLst/>
              </a:prstGeom>
              <a:blipFill>
                <a:blip r:embed="rId8"/>
                <a:stretch>
                  <a:fillRect b="-9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F7D13E-3BB9-4E7D-A769-F39B8409211F}"/>
                  </a:ext>
                </a:extLst>
              </p:cNvPr>
              <p:cNvSpPr txBox="1"/>
              <p:nvPr/>
            </p:nvSpPr>
            <p:spPr>
              <a:xfrm>
                <a:off x="4345480" y="3579738"/>
                <a:ext cx="3801875" cy="4383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𝑇</m:t>
                          </m:r>
                          <m:r>
                            <a:rPr lang="en-US" altLang="zh-CN" b="0" i="1" smtClean="0">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10" name="TextBox 9">
                <a:extLst>
                  <a:ext uri="{FF2B5EF4-FFF2-40B4-BE49-F238E27FC236}">
                    <a16:creationId xmlns:a16="http://schemas.microsoft.com/office/drawing/2014/main" id="{71F7D13E-3BB9-4E7D-A769-F39B8409211F}"/>
                  </a:ext>
                </a:extLst>
              </p:cNvPr>
              <p:cNvSpPr txBox="1">
                <a:spLocks noRot="1" noChangeAspect="1" noMove="1" noResize="1" noEditPoints="1" noAdjustHandles="1" noChangeArrowheads="1" noChangeShapeType="1" noTextEdit="1"/>
              </p:cNvSpPr>
              <p:nvPr/>
            </p:nvSpPr>
            <p:spPr>
              <a:xfrm>
                <a:off x="4345480" y="3579738"/>
                <a:ext cx="3801875" cy="438325"/>
              </a:xfrm>
              <a:prstGeom prst="rect">
                <a:avLst/>
              </a:prstGeom>
              <a:blipFill>
                <a:blip r:embed="rId9"/>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8AA1C4-7FD4-43A1-A650-E358FDF4081B}"/>
                  </a:ext>
                </a:extLst>
              </p:cNvPr>
              <p:cNvSpPr txBox="1"/>
              <p:nvPr/>
            </p:nvSpPr>
            <p:spPr>
              <a:xfrm>
                <a:off x="4876422" y="3059668"/>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1" name="TextBox 10">
                <a:extLst>
                  <a:ext uri="{FF2B5EF4-FFF2-40B4-BE49-F238E27FC236}">
                    <a16:creationId xmlns:a16="http://schemas.microsoft.com/office/drawing/2014/main" id="{428AA1C4-7FD4-43A1-A650-E358FDF4081B}"/>
                  </a:ext>
                </a:extLst>
              </p:cNvPr>
              <p:cNvSpPr txBox="1">
                <a:spLocks noRot="1" noChangeAspect="1" noMove="1" noResize="1" noEditPoints="1" noAdjustHandles="1" noChangeArrowheads="1" noChangeShapeType="1" noTextEdit="1"/>
              </p:cNvSpPr>
              <p:nvPr/>
            </p:nvSpPr>
            <p:spPr>
              <a:xfrm>
                <a:off x="4876422" y="3059668"/>
                <a:ext cx="320921"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78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14:m>
                  <m:oMath xmlns:m="http://schemas.openxmlformats.org/officeDocument/2006/math">
                    <m:r>
                      <a:rPr lang="en-US" altLang="zh-CN" i="1" dirty="0" smtClean="0">
                        <a:latin typeface="Cambria Math" panose="02040503050406030204" pitchFamily="18" charset="0"/>
                      </a:rPr>
                      <m:t>𝑛</m:t>
                    </m:r>
                    <m:r>
                      <a:rPr lang="en-US" altLang="zh-CN" b="1" i="1" dirty="0" smtClean="0">
                        <a:latin typeface="Cambria Math" panose="02040503050406030204" pitchFamily="18" charset="0"/>
                      </a:rPr>
                      <m:t> </m:t>
                    </m:r>
                  </m:oMath>
                </a14:m>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步累计奖励</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定义 </a:t>
                </a:r>
                <a14:m>
                  <m:oMath xmlns:m="http://schemas.openxmlformats.org/officeDocument/2006/math">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步累计奖励</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p>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𝑅</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步时序差分学习</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e>
                          </m:d>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6"/>
                <a:stretch>
                  <a:fillRect l="-482"/>
                </a:stretch>
              </a:blipFill>
            </p:spPr>
            <p:txBody>
              <a:bodyPr/>
              <a:lstStyle/>
              <a:p>
                <a:r>
                  <a:rPr lang="zh-CN" altLang="en-US">
                    <a:noFill/>
                  </a:rPr>
                  <a:t> </a:t>
                </a:r>
              </a:p>
            </p:txBody>
          </p:sp>
        </mc:Fallback>
      </mc:AlternateContent>
      <p:pic>
        <p:nvPicPr>
          <p:cNvPr id="13" name="图片 3">
            <a:extLst>
              <a:ext uri="{FF2B5EF4-FFF2-40B4-BE49-F238E27FC236}">
                <a16:creationId xmlns:a16="http://schemas.microsoft.com/office/drawing/2014/main" id="{488D8378-791F-484E-8D2F-0A0120F0F224}"/>
              </a:ext>
            </a:extLst>
          </p:cNvPr>
          <p:cNvPicPr>
            <a:picLocks noChangeAspect="1"/>
          </p:cNvPicPr>
          <p:nvPr/>
        </p:nvPicPr>
        <p:blipFill>
          <a:blip r:embed="rId7"/>
          <a:stretch>
            <a:fillRect/>
          </a:stretch>
        </p:blipFill>
        <p:spPr>
          <a:xfrm>
            <a:off x="868668" y="3676887"/>
            <a:ext cx="7704639" cy="2175189"/>
          </a:xfrm>
          <a:prstGeom prst="rect">
            <a:avLst/>
          </a:prstGeom>
        </p:spPr>
      </p:pic>
    </p:spTree>
    <p:extLst>
      <p:ext uri="{BB962C8B-B14F-4D97-AF65-F5344CB8AC3E}">
        <p14:creationId xmlns:p14="http://schemas.microsoft.com/office/powerpoint/2010/main" val="3810270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随机游走的例子里使用</a:t>
                </a:r>
                <a14:m>
                  <m:oMath xmlns:m="http://schemas.openxmlformats.org/officeDocument/2006/math">
                    <m:r>
                      <a:rPr lang="en-US" altLang="zh-CN" b="1" i="0" dirty="0"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r>
                      <a:rPr lang="en-US" altLang="zh-CN" i="1" dirty="0" smtClean="0">
                        <a:latin typeface="Cambria Math" panose="02040503050406030204" pitchFamily="18" charset="0"/>
                        <a:ea typeface="阿里巴巴普惠体 B" panose="00020600040101010101" pitchFamily="18" charset="-122"/>
                        <a:cs typeface="阿里巴巴普惠体 B" panose="00020600040101010101" pitchFamily="18" charset="-122"/>
                      </a:rPr>
                      <m:t>𝑛</m:t>
                    </m:r>
                    <m:r>
                      <a:rPr lang="en-US" altLang="zh-CN" b="1" i="1" dirty="0" smtClean="0">
                        <a:latin typeface="Cambria Math" panose="02040503050406030204" pitchFamily="18" charset="0"/>
                      </a:rPr>
                      <m:t> </m:t>
                    </m:r>
                  </m:oMath>
                </a14:m>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步时序差分</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l="-1573"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pic>
        <p:nvPicPr>
          <p:cNvPr id="7" name="图片 3">
            <a:extLst>
              <a:ext uri="{FF2B5EF4-FFF2-40B4-BE49-F238E27FC236}">
                <a16:creationId xmlns:a16="http://schemas.microsoft.com/office/drawing/2014/main" id="{3A24D92D-27DE-4502-A6A2-FC91B36C2361}"/>
              </a:ext>
            </a:extLst>
          </p:cNvPr>
          <p:cNvPicPr>
            <a:picLocks noChangeAspect="1"/>
          </p:cNvPicPr>
          <p:nvPr/>
        </p:nvPicPr>
        <p:blipFill>
          <a:blip r:embed="rId6"/>
          <a:stretch>
            <a:fillRect/>
          </a:stretch>
        </p:blipFill>
        <p:spPr>
          <a:xfrm>
            <a:off x="1256707" y="1983509"/>
            <a:ext cx="6712897" cy="844980"/>
          </a:xfrm>
          <a:prstGeom prst="rect">
            <a:avLst/>
          </a:prstGeom>
        </p:spPr>
      </p:pic>
      <p:sp>
        <p:nvSpPr>
          <p:cNvPr id="11" name="文本占位符 3">
            <a:extLst>
              <a:ext uri="{FF2B5EF4-FFF2-40B4-BE49-F238E27FC236}">
                <a16:creationId xmlns:a16="http://schemas.microsoft.com/office/drawing/2014/main" id="{BA8BB5BE-7181-BE46-AD89-DA62294A69F2}"/>
              </a:ext>
            </a:extLst>
          </p:cNvPr>
          <p:cNvSpPr txBox="1">
            <a:spLocks/>
          </p:cNvSpPr>
          <p:nvPr/>
        </p:nvSpPr>
        <p:spPr>
          <a:xfrm>
            <a:off x="568346" y="1288153"/>
            <a:ext cx="1614681" cy="435903"/>
          </a:xfrm>
          <a:prstGeom prst="roundRect">
            <a:avLst>
              <a:gd name="adj" fmla="val 50000"/>
            </a:avLst>
          </a:prstGeom>
          <a:solidFill>
            <a:schemeClr val="accent1"/>
          </a:solidFill>
          <a:ln>
            <a:solidFill>
              <a:srgbClr val="80C0F6"/>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随机游走</a:t>
            </a:r>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953902" y="3016504"/>
                <a:ext cx="7593594" cy="303594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每个片段都从中间状态</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𝐶</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开始。</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每一时刻都有均等的概率向左走或者向右走。</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到最左侧或者最右侧时，片段结束。</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如果走到最右侧，得到的奖励为</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；如果走到最左侧，得到的奖励为</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953902" y="3016504"/>
                <a:ext cx="7593594" cy="3035945"/>
              </a:xfrm>
              <a:prstGeom prst="rect">
                <a:avLst/>
              </a:prstGeom>
              <a:blipFill>
                <a:blip r:embed="rId7"/>
                <a:stretch>
                  <a:fillRect l="-482" r="-8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290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多步时序差分法的表现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10" name="页脚占位符 2"/>
          <p:cNvSpPr txBox="1">
            <a:spLocks/>
          </p:cNvSpPr>
          <p:nvPr/>
        </p:nvSpPr>
        <p:spPr>
          <a:xfrm>
            <a:off x="605857" y="6137273"/>
            <a:ext cx="3105151" cy="206381"/>
          </a:xfrm>
          <a:prstGeom prst="rect">
            <a:avLst/>
          </a:prstGeom>
        </p:spPr>
        <p:txBody>
          <a:bodyPr vert="horz" lIns="91440" tIns="45720" rIns="91440" bIns="45720" rtlCol="0" anchor="ctr"/>
          <a:lstStyle>
            <a:defPPr>
              <a:defRPr lang="zh-CN"/>
            </a:defPPr>
            <a:lvl1pPr marL="0" algn="l" defTabSz="914400" rtl="0" eaLnBrk="1" latinLnBrk="0" hangingPunct="1">
              <a:defRPr sz="1000" b="0" kern="1200">
                <a:solidFill>
                  <a:srgbClr val="17ABE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Reinforcement Learning: An Introduction Richard </a:t>
            </a:r>
            <a:r>
              <a:rPr lang="en-US" altLang="zh-CN" dirty="0" err="1"/>
              <a:t>S.Sutton</a:t>
            </a:r>
            <a:r>
              <a:rPr lang="en-US" altLang="zh-CN" dirty="0"/>
              <a:t> and Andrew </a:t>
            </a:r>
            <a:r>
              <a:rPr lang="en-US" altLang="zh-CN" dirty="0" err="1"/>
              <a:t>G.Barto</a:t>
            </a:r>
            <a:endParaRPr lang="zh-CN" altLang="en-US" dirty="0"/>
          </a:p>
        </p:txBody>
      </p:sp>
      <p:sp>
        <p:nvSpPr>
          <p:cNvPr id="3" name="文本框 2"/>
          <p:cNvSpPr txBox="1"/>
          <p:nvPr/>
        </p:nvSpPr>
        <p:spPr>
          <a:xfrm>
            <a:off x="365759" y="2767280"/>
            <a:ext cx="2329816" cy="1323439"/>
          </a:xfrm>
          <a:prstGeom prst="rect">
            <a:avLst/>
          </a:prstGeom>
          <a:solidFill>
            <a:schemeClr val="bg1"/>
          </a:solidFill>
        </p:spPr>
        <p:txBody>
          <a:bodyPr wrap="square" rtlCol="0">
            <a:spAutoFit/>
          </a:bodyPr>
          <a:lstStyle/>
          <a:p>
            <a:r>
              <a:rPr lang="zh-CN" altLang="en-US" sz="2000" dirty="0"/>
              <a:t>拥有</a:t>
            </a:r>
            <a:r>
              <a:rPr lang="en-US" altLang="zh-CN" sz="2000" dirty="0"/>
              <a:t>19</a:t>
            </a:r>
            <a:r>
              <a:rPr lang="zh-CN" altLang="en-US" sz="2000" dirty="0"/>
              <a:t>个状态的随机游走游戏中，在</a:t>
            </a:r>
            <a:r>
              <a:rPr lang="en-US" altLang="zh-CN" sz="2000" dirty="0"/>
              <a:t>10</a:t>
            </a:r>
            <a:r>
              <a:rPr lang="zh-CN" altLang="en-US" sz="2000" dirty="0"/>
              <a:t>个片段</a:t>
            </a:r>
            <a:r>
              <a:rPr lang="en-US" altLang="zh-CN" sz="2000" dirty="0"/>
              <a:t>(episode)</a:t>
            </a:r>
            <a:r>
              <a:rPr lang="zh-CN" altLang="en-US" sz="2000" dirty="0"/>
              <a:t>结束时的</a:t>
            </a:r>
            <a:r>
              <a:rPr lang="en-US" altLang="zh-CN" sz="2000" dirty="0"/>
              <a:t>RMS</a:t>
            </a:r>
            <a:r>
              <a:rPr lang="zh-CN" altLang="en-US" sz="2000" dirty="0"/>
              <a:t>误差</a:t>
            </a:r>
          </a:p>
        </p:txBody>
      </p:sp>
      <p:pic>
        <p:nvPicPr>
          <p:cNvPr id="5" name="图片 4"/>
          <p:cNvPicPr>
            <a:picLocks noChangeAspect="1"/>
          </p:cNvPicPr>
          <p:nvPr/>
        </p:nvPicPr>
        <p:blipFill>
          <a:blip r:embed="rId2"/>
          <a:stretch>
            <a:fillRect/>
          </a:stretch>
        </p:blipFill>
        <p:spPr>
          <a:xfrm>
            <a:off x="2695575" y="1243211"/>
            <a:ext cx="6448425" cy="4714875"/>
          </a:xfrm>
          <a:prstGeom prst="rect">
            <a:avLst/>
          </a:prstGeom>
        </p:spPr>
      </p:pic>
    </p:spTree>
    <p:extLst>
      <p:ext uri="{BB962C8B-B14F-4D97-AF65-F5344CB8AC3E}">
        <p14:creationId xmlns:p14="http://schemas.microsoft.com/office/powerpoint/2010/main" val="3642375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平均</a:t>
                </a:r>
                <a14:m>
                  <m:oMath xmlns:m="http://schemas.openxmlformats.org/officeDocument/2006/math">
                    <m:r>
                      <a:rPr lang="en-US" altLang="zh-CN" b="1" i="0" dirty="0"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r>
                      <a:rPr lang="en-US" altLang="zh-CN" i="1" dirty="0" smtClean="0">
                        <a:latin typeface="Cambria Math" panose="02040503050406030204" pitchFamily="18" charset="0"/>
                        <a:ea typeface="阿里巴巴普惠体 B" panose="00020600040101010101" pitchFamily="18" charset="-122"/>
                        <a:cs typeface="阿里巴巴普惠体 B" panose="00020600040101010101" pitchFamily="18" charset="-122"/>
                      </a:rPr>
                      <m:t>𝑛</m:t>
                    </m:r>
                    <m:r>
                      <a:rPr lang="en-US" altLang="zh-CN" b="1" i="1" dirty="0"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oMath>
                </a14:m>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步累计奖励</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l="-1573"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我们可以进一步对不同</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下的 </a:t>
                </a:r>
                <a14:m>
                  <m:oMath xmlns:m="http://schemas.openxmlformats.org/officeDocument/2006/math">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zh-CN" altLang="en-US" i="1" dirty="0">
                        <a:latin typeface="Cambria Math" panose="02040503050406030204" pitchFamily="18" charset="0"/>
                        <a:ea typeface="阿里巴巴普惠体 R" panose="00020600040101010101" pitchFamily="18" charset="-122"/>
                        <a:cs typeface="阿里巴巴普惠体 R" panose="00020600040101010101" pitchFamily="18" charset="-122"/>
                      </a:rPr>
                      <m:t>步</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累计奖励求平均值</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例如，求</a:t>
                </a:r>
                <a14:m>
                  <m:oMath xmlns:m="http://schemas.openxmlformats.org/officeDocument/2006/math">
                    <m:r>
                      <a:rPr lang="en-US" altLang="zh-CN"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步和</a:t>
                </a:r>
                <a14:m>
                  <m:oMath xmlns:m="http://schemas.openxmlformats.org/officeDocument/2006/math">
                    <m:r>
                      <a:rPr lang="en-US" altLang="zh-CN"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3</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步时的平均累计奖励</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Pr>
                        <m:num>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num>
                        <m:den>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den>
                      </m:f>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f>
                        <m:f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Pr>
                        <m:num>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num>
                        <m:den>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den>
                      </m:f>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(3)</m:t>
                          </m:r>
                        </m:sup>
                      </m:sSup>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上式结合两种不同时间步长的信息</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我们是否能够结合所有不同时间步长的信息呢？</a:t>
                </a: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6"/>
                <a:stretch>
                  <a:fillRect l="-482"/>
                </a:stretch>
              </a:blipFill>
            </p:spPr>
            <p:txBody>
              <a:bodyPr/>
              <a:lstStyle/>
              <a:p>
                <a:r>
                  <a:rPr lang="zh-CN" altLang="en-US">
                    <a:noFill/>
                  </a:rPr>
                  <a:t> </a:t>
                </a:r>
              </a:p>
            </p:txBody>
          </p:sp>
        </mc:Fallback>
      </mc:AlternateContent>
      <p:pic>
        <p:nvPicPr>
          <p:cNvPr id="5" name="图片 3">
            <a:extLst>
              <a:ext uri="{FF2B5EF4-FFF2-40B4-BE49-F238E27FC236}">
                <a16:creationId xmlns:a16="http://schemas.microsoft.com/office/drawing/2014/main" id="{D5F068BA-250B-4098-85A3-DBEF21D6FCD3}"/>
              </a:ext>
            </a:extLst>
          </p:cNvPr>
          <p:cNvPicPr>
            <a:picLocks noChangeAspect="1"/>
          </p:cNvPicPr>
          <p:nvPr/>
        </p:nvPicPr>
        <p:blipFill rotWithShape="1">
          <a:blip r:embed="rId7"/>
          <a:srcRect l="20212" r="50439" b="31349"/>
          <a:stretch/>
        </p:blipFill>
        <p:spPr>
          <a:xfrm>
            <a:off x="6457949" y="2003444"/>
            <a:ext cx="1733006" cy="2851111"/>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5CC8DA2-7076-4B5B-B643-44DCE447C68B}"/>
                  </a:ext>
                </a:extLst>
              </p:cNvPr>
              <p:cNvSpPr/>
              <p:nvPr/>
            </p:nvSpPr>
            <p:spPr>
              <a:xfrm>
                <a:off x="6605998" y="4152006"/>
                <a:ext cx="492892" cy="61093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6" name="矩形 5">
                <a:extLst>
                  <a:ext uri="{FF2B5EF4-FFF2-40B4-BE49-F238E27FC236}">
                    <a16:creationId xmlns:a16="http://schemas.microsoft.com/office/drawing/2014/main" id="{25CC8DA2-7076-4B5B-B643-44DCE447C68B}"/>
                  </a:ext>
                </a:extLst>
              </p:cNvPr>
              <p:cNvSpPr>
                <a:spLocks noRot="1" noChangeAspect="1" noMove="1" noResize="1" noEditPoints="1" noAdjustHandles="1" noChangeArrowheads="1" noChangeShapeType="1" noTextEdit="1"/>
              </p:cNvSpPr>
              <p:nvPr/>
            </p:nvSpPr>
            <p:spPr>
              <a:xfrm>
                <a:off x="6605998" y="4152006"/>
                <a:ext cx="492892" cy="61093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5">
                <a:extLst>
                  <a:ext uri="{FF2B5EF4-FFF2-40B4-BE49-F238E27FC236}">
                    <a16:creationId xmlns:a16="http://schemas.microsoft.com/office/drawing/2014/main" id="{4326951B-E8D9-4039-B029-B3AE488E199D}"/>
                  </a:ext>
                </a:extLst>
              </p:cNvPr>
              <p:cNvSpPr/>
              <p:nvPr/>
            </p:nvSpPr>
            <p:spPr>
              <a:xfrm>
                <a:off x="7678398" y="4976568"/>
                <a:ext cx="492892" cy="61093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7" name="矩形 5">
                <a:extLst>
                  <a:ext uri="{FF2B5EF4-FFF2-40B4-BE49-F238E27FC236}">
                    <a16:creationId xmlns:a16="http://schemas.microsoft.com/office/drawing/2014/main" id="{4326951B-E8D9-4039-B029-B3AE488E199D}"/>
                  </a:ext>
                </a:extLst>
              </p:cNvPr>
              <p:cNvSpPr>
                <a:spLocks noRot="1" noChangeAspect="1" noMove="1" noResize="1" noEditPoints="1" noAdjustHandles="1" noChangeArrowheads="1" noChangeShapeType="1" noTextEdit="1"/>
              </p:cNvSpPr>
              <p:nvPr/>
            </p:nvSpPr>
            <p:spPr>
              <a:xfrm>
                <a:off x="7678398" y="4976568"/>
                <a:ext cx="492892" cy="61093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7022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使用平均</a:t>
                </a:r>
                <a14:m>
                  <m:oMath xmlns:m="http://schemas.openxmlformats.org/officeDocument/2006/math">
                    <m:r>
                      <a:rPr lang="en-US" altLang="zh-CN" b="1" i="0"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r>
                      <a:rPr lang="en-US" altLang="zh-CN" b="0" i="1" smtClean="0">
                        <a:latin typeface="Cambria Math" panose="02040503050406030204" pitchFamily="18" charset="0"/>
                        <a:ea typeface="阿里巴巴普惠体 B" panose="00020600040101010101" pitchFamily="18" charset="-122"/>
                        <a:cs typeface="阿里巴巴普惠体 B" panose="00020600040101010101" pitchFamily="18" charset="-122"/>
                      </a:rPr>
                      <m:t>𝑛</m:t>
                    </m:r>
                    <m:r>
                      <a:rPr lang="en-US" altLang="zh-CN" b="0" i="1"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oMath>
                </a14:m>
                <a:r>
                  <a:rPr lang="zh-CN" altLang="en-US" dirty="0"/>
                  <a:t>步累计奖励的</a:t>
                </a:r>
                <a14:m>
                  <m:oMath xmlns:m="http://schemas.openxmlformats.org/officeDocument/2006/math">
                    <m:r>
                      <a:rPr lang="en-US" altLang="zh-CN" b="1" i="0" smtClean="0">
                        <a:latin typeface="Cambria Math" panose="02040503050406030204" pitchFamily="18" charset="0"/>
                      </a:rPr>
                      <m:t> </m:t>
                    </m:r>
                    <m:r>
                      <a:rPr lang="en-US" altLang="zh-CN" b="1" i="0" smtClean="0">
                        <a:latin typeface="Cambria Math" panose="02040503050406030204" pitchFamily="18" charset="0"/>
                      </a:rPr>
                      <m:t>𝐓𝐃</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𝝀</m:t>
                        </m:r>
                      </m:e>
                    </m:d>
                    <m:r>
                      <a:rPr lang="en-US" altLang="zh-CN" b="1" i="1" smtClean="0">
                        <a:latin typeface="Cambria Math" panose="02040503050406030204" pitchFamily="18" charset="0"/>
                      </a:rPr>
                      <m:t> </m:t>
                    </m:r>
                  </m:oMath>
                </a14:m>
                <a:r>
                  <a:rPr lang="zh-CN" altLang="en-US" dirty="0"/>
                  <a:t>算法</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l="-1573"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mc:AlternateContent xmlns:mc="http://schemas.openxmlformats.org/markup-compatibility/2006" xmlns:a14="http://schemas.microsoft.com/office/drawing/2010/main">
        <mc:Choice Requires="a14">
          <p:sp>
            <p:nvSpPr>
              <p:cNvPr id="21" name="矩形 5">
                <a:extLst>
                  <a:ext uri="{FF2B5EF4-FFF2-40B4-BE49-F238E27FC236}">
                    <a16:creationId xmlns:a16="http://schemas.microsoft.com/office/drawing/2014/main" id="{550E66DB-DB4C-4B07-8F42-956F0A812243}"/>
                  </a:ext>
                </a:extLst>
              </p:cNvPr>
              <p:cNvSpPr/>
              <p:nvPr/>
            </p:nvSpPr>
            <p:spPr>
              <a:xfrm>
                <a:off x="2885464" y="1287732"/>
                <a:ext cx="3373072" cy="369332"/>
              </a:xfrm>
              <a:prstGeom prst="rect">
                <a:avLst/>
              </a:prstGeom>
            </p:spPr>
            <p:txBody>
              <a:bodyPr wrap="square">
                <a:spAutoFit/>
              </a:bodyPr>
              <a:lstStyle/>
              <a:p>
                <a:pPr algn="ctr"/>
                <a14:m>
                  <m:oMath xmlns:m="http://schemas.openxmlformats.org/officeDocument/2006/math">
                    <m:r>
                      <m:rPr>
                        <m:sty m:val="p"/>
                      </m:rPr>
                      <a:rPr lang="en-US" b="0" i="0" smtClean="0">
                        <a:latin typeface="Cambria Math" panose="02040503050406030204" pitchFamily="18" charset="0"/>
                      </a:rPr>
                      <m:t>TD</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m:t>
                    </m:r>
                  </m:oMath>
                </a14:m>
                <a:r>
                  <a:rPr lang="zh-CN" altLang="en-US" dirty="0"/>
                  <a:t>累计奖励</a:t>
                </a:r>
                <a:endParaRPr lang="en-US" dirty="0"/>
              </a:p>
            </p:txBody>
          </p:sp>
        </mc:Choice>
        <mc:Fallback xmlns="">
          <p:sp>
            <p:nvSpPr>
              <p:cNvPr id="21" name="矩形 5">
                <a:extLst>
                  <a:ext uri="{FF2B5EF4-FFF2-40B4-BE49-F238E27FC236}">
                    <a16:creationId xmlns:a16="http://schemas.microsoft.com/office/drawing/2014/main" id="{550E66DB-DB4C-4B07-8F42-956F0A812243}"/>
                  </a:ext>
                </a:extLst>
              </p:cNvPr>
              <p:cNvSpPr>
                <a:spLocks noRot="1" noChangeAspect="1" noMove="1" noResize="1" noEditPoints="1" noAdjustHandles="1" noChangeArrowheads="1" noChangeShapeType="1" noTextEdit="1"/>
              </p:cNvSpPr>
              <p:nvPr/>
            </p:nvSpPr>
            <p:spPr>
              <a:xfrm>
                <a:off x="2885464" y="1287732"/>
                <a:ext cx="3373072" cy="369332"/>
              </a:xfrm>
              <a:prstGeom prst="rect">
                <a:avLst/>
              </a:prstGeom>
              <a:blipFill>
                <a:blip r:embed="rId13"/>
                <a:stretch>
                  <a:fillRect t="-8197" b="-24590"/>
                </a:stretch>
              </a:blipFill>
            </p:spPr>
            <p:txBody>
              <a:bodyPr/>
              <a:lstStyle/>
              <a:p>
                <a:r>
                  <a:rPr lang="zh-CN" altLang="en-US">
                    <a:noFill/>
                  </a:rPr>
                  <a:t> </a:t>
                </a:r>
              </a:p>
            </p:txBody>
          </p:sp>
        </mc:Fallback>
      </mc:AlternateContent>
      <p:grpSp>
        <p:nvGrpSpPr>
          <p:cNvPr id="14" name="Group 2">
            <a:extLst>
              <a:ext uri="{FF2B5EF4-FFF2-40B4-BE49-F238E27FC236}">
                <a16:creationId xmlns:a16="http://schemas.microsoft.com/office/drawing/2014/main" id="{BD81D7D8-EAF6-4488-8BDF-C2CE2F7545B2}"/>
              </a:ext>
            </a:extLst>
          </p:cNvPr>
          <p:cNvGrpSpPr/>
          <p:nvPr/>
        </p:nvGrpSpPr>
        <p:grpSpPr>
          <a:xfrm>
            <a:off x="1010025" y="1760254"/>
            <a:ext cx="6867419" cy="4583400"/>
            <a:chOff x="681738" y="1481026"/>
            <a:chExt cx="6867419" cy="4583400"/>
          </a:xfrm>
        </p:grpSpPr>
        <p:pic>
          <p:nvPicPr>
            <p:cNvPr id="15" name="图片 3">
              <a:extLst>
                <a:ext uri="{FF2B5EF4-FFF2-40B4-BE49-F238E27FC236}">
                  <a16:creationId xmlns:a16="http://schemas.microsoft.com/office/drawing/2014/main" id="{0C4CB4E9-110D-43DE-82F2-352503B9387B}"/>
                </a:ext>
              </a:extLst>
            </p:cNvPr>
            <p:cNvPicPr>
              <a:picLocks noChangeAspect="1"/>
            </p:cNvPicPr>
            <p:nvPr/>
          </p:nvPicPr>
          <p:blipFill>
            <a:blip r:embed="rId14"/>
            <a:stretch>
              <a:fillRect/>
            </a:stretch>
          </p:blipFill>
          <p:spPr>
            <a:xfrm>
              <a:off x="1387020" y="1481026"/>
              <a:ext cx="5904827" cy="4153042"/>
            </a:xfrm>
            <a:prstGeom prst="rect">
              <a:avLst/>
            </a:prstGeom>
          </p:spPr>
        </p:pic>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9FC48A31-936B-42D2-9AAA-53B3E64086C2}"/>
                    </a:ext>
                  </a:extLst>
                </p:cNvPr>
                <p:cNvSpPr/>
                <p:nvPr/>
              </p:nvSpPr>
              <p:spPr>
                <a:xfrm>
                  <a:off x="1387020" y="2817968"/>
                  <a:ext cx="1205679"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𝜆</m:t>
                        </m:r>
                      </m:oMath>
                    </m:oMathPara>
                  </a14:m>
                  <a:endParaRPr lang="en-US" dirty="0"/>
                </a:p>
              </p:txBody>
            </p:sp>
          </mc:Choice>
          <mc:Fallback xmlns="">
            <p:sp>
              <p:nvSpPr>
                <p:cNvPr id="6" name="矩形 5">
                  <a:extLst>
                    <a:ext uri="{FF2B5EF4-FFF2-40B4-BE49-F238E27FC236}">
                      <a16:creationId xmlns:a16="http://schemas.microsoft.com/office/drawing/2014/main" id="{25CC8DA2-7076-4B5B-B643-44DCE447C68B}"/>
                    </a:ext>
                  </a:extLst>
                </p:cNvPr>
                <p:cNvSpPr>
                  <a:spLocks noRot="1" noChangeAspect="1" noMove="1" noResize="1" noEditPoints="1" noAdjustHandles="1" noChangeArrowheads="1" noChangeShapeType="1" noTextEdit="1"/>
                </p:cNvSpPr>
                <p:nvPr/>
              </p:nvSpPr>
              <p:spPr>
                <a:xfrm>
                  <a:off x="1387020" y="2817968"/>
                  <a:ext cx="1205679"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5">
                  <a:extLst>
                    <a:ext uri="{FF2B5EF4-FFF2-40B4-BE49-F238E27FC236}">
                      <a16:creationId xmlns:a16="http://schemas.microsoft.com/office/drawing/2014/main" id="{5A146A46-4B4A-431E-BEBC-0D9C43B06D3B}"/>
                    </a:ext>
                  </a:extLst>
                </p:cNvPr>
                <p:cNvSpPr/>
                <p:nvPr/>
              </p:nvSpPr>
              <p:spPr>
                <a:xfrm>
                  <a:off x="681738" y="4854836"/>
                  <a:ext cx="3373072" cy="61279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𝜆</m:t>
                            </m:r>
                          </m:den>
                        </m:f>
                      </m:oMath>
                    </m:oMathPara>
                  </a14:m>
                  <a:endParaRPr lang="en-US" dirty="0"/>
                </a:p>
              </p:txBody>
            </p:sp>
          </mc:Choice>
          <mc:Fallback xmlns="">
            <p:sp>
              <p:nvSpPr>
                <p:cNvPr id="7" name="矩形 5">
                  <a:extLst>
                    <a:ext uri="{FF2B5EF4-FFF2-40B4-BE49-F238E27FC236}">
                      <a16:creationId xmlns:a16="http://schemas.microsoft.com/office/drawing/2014/main" id="{4326951B-E8D9-4039-B029-B3AE488E199D}"/>
                    </a:ext>
                  </a:extLst>
                </p:cNvPr>
                <p:cNvSpPr>
                  <a:spLocks noRot="1" noChangeAspect="1" noMove="1" noResize="1" noEditPoints="1" noAdjustHandles="1" noChangeArrowheads="1" noChangeShapeType="1" noTextEdit="1"/>
                </p:cNvSpPr>
                <p:nvPr/>
              </p:nvSpPr>
              <p:spPr>
                <a:xfrm>
                  <a:off x="681738" y="4854836"/>
                  <a:ext cx="3373072" cy="61279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5">
                  <a:extLst>
                    <a:ext uri="{FF2B5EF4-FFF2-40B4-BE49-F238E27FC236}">
                      <a16:creationId xmlns:a16="http://schemas.microsoft.com/office/drawing/2014/main" id="{46F3BA28-8998-49DB-9481-034104666000}"/>
                    </a:ext>
                  </a:extLst>
                </p:cNvPr>
                <p:cNvSpPr/>
                <p:nvPr/>
              </p:nvSpPr>
              <p:spPr>
                <a:xfrm>
                  <a:off x="2316168" y="3557547"/>
                  <a:ext cx="1205679"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r>
                          <a:rPr lang="en-US" b="0" i="1" smtClean="0">
                            <a:latin typeface="Cambria Math" panose="02040503050406030204" pitchFamily="18" charset="0"/>
                          </a:rPr>
                          <m:t>𝜆</m:t>
                        </m:r>
                      </m:oMath>
                    </m:oMathPara>
                  </a14:m>
                  <a:endParaRPr lang="en-US" dirty="0"/>
                </a:p>
              </p:txBody>
            </p:sp>
          </mc:Choice>
          <mc:Fallback xmlns="">
            <p:sp>
              <p:nvSpPr>
                <p:cNvPr id="16" name="矩形 5">
                  <a:extLst>
                    <a:ext uri="{FF2B5EF4-FFF2-40B4-BE49-F238E27FC236}">
                      <a16:creationId xmlns:a16="http://schemas.microsoft.com/office/drawing/2014/main" id="{4B143A49-B29D-455E-A9C0-BF3AA6B9E448}"/>
                    </a:ext>
                  </a:extLst>
                </p:cNvPr>
                <p:cNvSpPr>
                  <a:spLocks noRot="1" noChangeAspect="1" noMove="1" noResize="1" noEditPoints="1" noAdjustHandles="1" noChangeArrowheads="1" noChangeShapeType="1" noTextEdit="1"/>
                </p:cNvSpPr>
                <p:nvPr/>
              </p:nvSpPr>
              <p:spPr>
                <a:xfrm>
                  <a:off x="2316168" y="3557547"/>
                  <a:ext cx="1205679"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5">
                  <a:extLst>
                    <a:ext uri="{FF2B5EF4-FFF2-40B4-BE49-F238E27FC236}">
                      <a16:creationId xmlns:a16="http://schemas.microsoft.com/office/drawing/2014/main" id="{C38B0D32-95FA-4CCA-9CE6-6950AC4725AC}"/>
                    </a:ext>
                  </a:extLst>
                </p:cNvPr>
                <p:cNvSpPr/>
                <p:nvPr/>
              </p:nvSpPr>
              <p:spPr>
                <a:xfrm>
                  <a:off x="3366321" y="4297126"/>
                  <a:ext cx="1205679"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oMath>
                    </m:oMathPara>
                  </a14:m>
                  <a:endParaRPr lang="en-US" dirty="0"/>
                </a:p>
              </p:txBody>
            </p:sp>
          </mc:Choice>
          <mc:Fallback xmlns="">
            <p:sp>
              <p:nvSpPr>
                <p:cNvPr id="17" name="矩形 5">
                  <a:extLst>
                    <a:ext uri="{FF2B5EF4-FFF2-40B4-BE49-F238E27FC236}">
                      <a16:creationId xmlns:a16="http://schemas.microsoft.com/office/drawing/2014/main" id="{DCFC0BFE-3634-42CF-8E18-570C35510A61}"/>
                    </a:ext>
                  </a:extLst>
                </p:cNvPr>
                <p:cNvSpPr>
                  <a:spLocks noRot="1" noChangeAspect="1" noMove="1" noResize="1" noEditPoints="1" noAdjustHandles="1" noChangeArrowheads="1" noChangeShapeType="1" noTextEdit="1"/>
                </p:cNvSpPr>
                <p:nvPr/>
              </p:nvSpPr>
              <p:spPr>
                <a:xfrm>
                  <a:off x="3366321" y="4297126"/>
                  <a:ext cx="1205679"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5">
                  <a:extLst>
                    <a:ext uri="{FF2B5EF4-FFF2-40B4-BE49-F238E27FC236}">
                      <a16:creationId xmlns:a16="http://schemas.microsoft.com/office/drawing/2014/main" id="{E8F6D9BD-B5ED-488D-801A-4449A93801FB}"/>
                    </a:ext>
                  </a:extLst>
                </p:cNvPr>
                <p:cNvSpPr/>
                <p:nvPr/>
              </p:nvSpPr>
              <p:spPr>
                <a:xfrm>
                  <a:off x="4678927" y="4976568"/>
                  <a:ext cx="1611873"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18" name="矩形 5">
                  <a:extLst>
                    <a:ext uri="{FF2B5EF4-FFF2-40B4-BE49-F238E27FC236}">
                      <a16:creationId xmlns:a16="http://schemas.microsoft.com/office/drawing/2014/main" id="{3123CF16-5110-400E-957C-FAA617BDDACB}"/>
                    </a:ext>
                  </a:extLst>
                </p:cNvPr>
                <p:cNvSpPr>
                  <a:spLocks noRot="1" noChangeAspect="1" noMove="1" noResize="1" noEditPoints="1" noAdjustHandles="1" noChangeArrowheads="1" noChangeShapeType="1" noTextEdit="1"/>
                </p:cNvSpPr>
                <p:nvPr/>
              </p:nvSpPr>
              <p:spPr>
                <a:xfrm>
                  <a:off x="4678927" y="4976568"/>
                  <a:ext cx="1611873"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5">
                  <a:extLst>
                    <a:ext uri="{FF2B5EF4-FFF2-40B4-BE49-F238E27FC236}">
                      <a16:creationId xmlns:a16="http://schemas.microsoft.com/office/drawing/2014/main" id="{BEA197D7-5730-4826-90EE-D379D6E92C51}"/>
                    </a:ext>
                  </a:extLst>
                </p:cNvPr>
                <p:cNvSpPr/>
                <p:nvPr/>
              </p:nvSpPr>
              <p:spPr>
                <a:xfrm>
                  <a:off x="5937284" y="5695094"/>
                  <a:ext cx="1611873"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oMath>
                    </m:oMathPara>
                  </a14:m>
                  <a:endParaRPr lang="en-US" dirty="0"/>
                </a:p>
              </p:txBody>
            </p:sp>
          </mc:Choice>
          <mc:Fallback xmlns="">
            <p:sp>
              <p:nvSpPr>
                <p:cNvPr id="19" name="矩形 5">
                  <a:extLst>
                    <a:ext uri="{FF2B5EF4-FFF2-40B4-BE49-F238E27FC236}">
                      <a16:creationId xmlns:a16="http://schemas.microsoft.com/office/drawing/2014/main" id="{AD214D56-3EF6-4C76-8EA2-0319100700B9}"/>
                    </a:ext>
                  </a:extLst>
                </p:cNvPr>
                <p:cNvSpPr>
                  <a:spLocks noRot="1" noChangeAspect="1" noMove="1" noResize="1" noEditPoints="1" noAdjustHandles="1" noChangeArrowheads="1" noChangeShapeType="1" noTextEdit="1"/>
                </p:cNvSpPr>
                <p:nvPr/>
              </p:nvSpPr>
              <p:spPr>
                <a:xfrm>
                  <a:off x="5937284" y="5695094"/>
                  <a:ext cx="1611873" cy="369332"/>
                </a:xfrm>
                <a:prstGeom prst="rect">
                  <a:avLst/>
                </a:prstGeom>
                <a:blipFill>
                  <a:blip r:embed="rId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96533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使用平均</a:t>
                </a:r>
                <a14:m>
                  <m:oMath xmlns:m="http://schemas.openxmlformats.org/officeDocument/2006/math">
                    <m:r>
                      <a:rPr lang="en-US" altLang="zh-CN" b="1" i="0"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r>
                      <a:rPr lang="en-US" altLang="zh-CN" b="0" i="1" smtClean="0">
                        <a:latin typeface="Cambria Math" panose="02040503050406030204" pitchFamily="18" charset="0"/>
                        <a:ea typeface="阿里巴巴普惠体 B" panose="00020600040101010101" pitchFamily="18" charset="-122"/>
                        <a:cs typeface="阿里巴巴普惠体 B" panose="00020600040101010101" pitchFamily="18" charset="-122"/>
                      </a:rPr>
                      <m:t>𝑛</m:t>
                    </m:r>
                    <m:r>
                      <a:rPr lang="en-US" altLang="zh-CN" b="0" i="1" smtClean="0">
                        <a:latin typeface="Cambria Math" panose="02040503050406030204" pitchFamily="18" charset="0"/>
                        <a:ea typeface="阿里巴巴普惠体 B" panose="00020600040101010101" pitchFamily="18" charset="-122"/>
                        <a:cs typeface="阿里巴巴普惠体 B" panose="00020600040101010101" pitchFamily="18" charset="-122"/>
                      </a:rPr>
                      <m:t> </m:t>
                    </m:r>
                  </m:oMath>
                </a14:m>
                <a:r>
                  <a:rPr lang="zh-CN" altLang="en-US" dirty="0"/>
                  <a:t>步累计奖励的</a:t>
                </a:r>
                <a14:m>
                  <m:oMath xmlns:m="http://schemas.openxmlformats.org/officeDocument/2006/math">
                    <m:r>
                      <a:rPr lang="en-US" altLang="zh-CN" b="1" i="0" smtClean="0">
                        <a:latin typeface="Cambria Math" panose="02040503050406030204" pitchFamily="18" charset="0"/>
                      </a:rPr>
                      <m:t> </m:t>
                    </m:r>
                    <m:r>
                      <a:rPr lang="en-US" altLang="zh-CN" b="1" i="0" smtClean="0">
                        <a:latin typeface="Cambria Math" panose="02040503050406030204" pitchFamily="18" charset="0"/>
                      </a:rPr>
                      <m:t>𝐓𝐃</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r>
                      <a:rPr lang="en-US" altLang="zh-CN" b="1" i="1" smtClean="0">
                        <a:latin typeface="Cambria Math" panose="02040503050406030204" pitchFamily="18" charset="0"/>
                      </a:rPr>
                      <m:t>)</m:t>
                    </m:r>
                  </m:oMath>
                </a14:m>
                <a:r>
                  <a:rPr lang="zh-CN" altLang="en-US" dirty="0"/>
                  <a:t> 算法</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l="-1573"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mc:AlternateContent xmlns:mc="http://schemas.openxmlformats.org/markup-compatibility/2006" xmlns:a14="http://schemas.microsoft.com/office/drawing/2010/main">
        <mc:Choice Requires="a14">
          <p:sp>
            <p:nvSpPr>
              <p:cNvPr id="21" name="矩形 5">
                <a:extLst>
                  <a:ext uri="{FF2B5EF4-FFF2-40B4-BE49-F238E27FC236}">
                    <a16:creationId xmlns:a16="http://schemas.microsoft.com/office/drawing/2014/main" id="{550E66DB-DB4C-4B07-8F42-956F0A812243}"/>
                  </a:ext>
                </a:extLst>
              </p:cNvPr>
              <p:cNvSpPr/>
              <p:nvPr/>
            </p:nvSpPr>
            <p:spPr>
              <a:xfrm>
                <a:off x="506054" y="1494209"/>
                <a:ext cx="3373072" cy="369332"/>
              </a:xfrm>
              <a:prstGeom prst="rect">
                <a:avLst/>
              </a:prstGeom>
            </p:spPr>
            <p:txBody>
              <a:bodyPr wrap="square">
                <a:spAutoFit/>
              </a:bodyPr>
              <a:lstStyle/>
              <a:p>
                <a:pPr algn="ctr"/>
                <a14:m>
                  <m:oMath xmlns:m="http://schemas.openxmlformats.org/officeDocument/2006/math">
                    <m:r>
                      <m:rPr>
                        <m:sty m:val="p"/>
                      </m:rPr>
                      <a:rPr lang="en-US" b="0" i="0" smtClean="0">
                        <a:latin typeface="Cambria Math" panose="02040503050406030204" pitchFamily="18" charset="0"/>
                      </a:rPr>
                      <m:t>TD</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 </m:t>
                    </m:r>
                  </m:oMath>
                </a14:m>
                <a:r>
                  <a:rPr lang="zh-CN" altLang="en-US" dirty="0"/>
                  <a:t>累计奖励</a:t>
                </a:r>
                <a:endParaRPr lang="en-US" dirty="0"/>
              </a:p>
            </p:txBody>
          </p:sp>
        </mc:Choice>
        <mc:Fallback xmlns="">
          <p:sp>
            <p:nvSpPr>
              <p:cNvPr id="21" name="矩形 5">
                <a:extLst>
                  <a:ext uri="{FF2B5EF4-FFF2-40B4-BE49-F238E27FC236}">
                    <a16:creationId xmlns:a16="http://schemas.microsoft.com/office/drawing/2014/main" id="{550E66DB-DB4C-4B07-8F42-956F0A812243}"/>
                  </a:ext>
                </a:extLst>
              </p:cNvPr>
              <p:cNvSpPr>
                <a:spLocks noRot="1" noChangeAspect="1" noMove="1" noResize="1" noEditPoints="1" noAdjustHandles="1" noChangeArrowheads="1" noChangeShapeType="1" noTextEdit="1"/>
              </p:cNvSpPr>
              <p:nvPr/>
            </p:nvSpPr>
            <p:spPr>
              <a:xfrm>
                <a:off x="506054" y="1494209"/>
                <a:ext cx="3373072" cy="369332"/>
              </a:xfrm>
              <a:prstGeom prst="rect">
                <a:avLst/>
              </a:prstGeom>
              <a:blipFill>
                <a:blip r:embed="rId6"/>
                <a:stretch>
                  <a:fillRect t="-8197" b="-24590"/>
                </a:stretch>
              </a:blipFill>
            </p:spPr>
            <p:txBody>
              <a:bodyPr/>
              <a:lstStyle/>
              <a:p>
                <a:r>
                  <a:rPr lang="zh-CN" altLang="en-US">
                    <a:noFill/>
                  </a:rPr>
                  <a:t> </a:t>
                </a:r>
              </a:p>
            </p:txBody>
          </p:sp>
        </mc:Fallback>
      </mc:AlternateContent>
      <p:pic>
        <p:nvPicPr>
          <p:cNvPr id="13" name="图片 17">
            <a:extLst>
              <a:ext uri="{FF2B5EF4-FFF2-40B4-BE49-F238E27FC236}">
                <a16:creationId xmlns:a16="http://schemas.microsoft.com/office/drawing/2014/main" id="{6D883C03-D3F0-4488-9D66-FDEEB5815AE3}"/>
              </a:ext>
            </a:extLst>
          </p:cNvPr>
          <p:cNvPicPr>
            <a:picLocks noChangeAspect="1"/>
          </p:cNvPicPr>
          <p:nvPr/>
        </p:nvPicPr>
        <p:blipFill rotWithShape="1">
          <a:blip r:embed="rId7"/>
          <a:srcRect t="9692"/>
          <a:stretch/>
        </p:blipFill>
        <p:spPr>
          <a:xfrm>
            <a:off x="437228" y="1942199"/>
            <a:ext cx="3813914" cy="3892731"/>
          </a:xfrm>
          <a:prstGeom prst="rect">
            <a:avLst/>
          </a:prstGeom>
        </p:spPr>
      </p:pic>
      <mc:AlternateContent xmlns:mc="http://schemas.openxmlformats.org/markup-compatibility/2006" xmlns:a14="http://schemas.microsoft.com/office/drawing/2010/main">
        <mc:Choice Requires="a14">
          <p:sp>
            <p:nvSpPr>
              <p:cNvPr id="14" name="内容占位符 2">
                <a:extLst>
                  <a:ext uri="{FF2B5EF4-FFF2-40B4-BE49-F238E27FC236}">
                    <a16:creationId xmlns:a16="http://schemas.microsoft.com/office/drawing/2014/main" id="{95C59071-F4B5-47CE-82DC-8A114CA2DE74}"/>
                  </a:ext>
                </a:extLst>
              </p:cNvPr>
              <p:cNvSpPr txBox="1">
                <a:spLocks/>
              </p:cNvSpPr>
              <p:nvPr/>
            </p:nvSpPr>
            <p:spPr>
              <a:xfrm>
                <a:off x="4482213" y="1678875"/>
                <a:ext cx="4155733" cy="4375016"/>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累计奖励 </a:t>
                </a:r>
                <a14:m>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sup>
                    </m:sSubSup>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结合了所有</a:t>
                </a:r>
                <a14:m>
                  <m:oMath xmlns:m="http://schemas.openxmlformats.org/officeDocument/2006/math">
                    <m:r>
                      <a:rPr lang="en-US" altLang="zh-CN"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dirty="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步累计奖励</a:t>
                </a:r>
                <a14:m>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使用权重 </a:t>
                </a:r>
                <a14:m>
                  <m:oMath xmlns:m="http://schemas.openxmlformats.org/officeDocument/2006/math">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d>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p>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d>
                      <m:nary>
                        <m:naryPr>
                          <m:chr m:val="∑"/>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naryPr>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e>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p>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e>
                      </m:nary>
                    </m:oMath>
                  </m:oMathPara>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14:m>
                  <m:oMath xmlns:m="http://schemas.openxmlformats.org/officeDocument/2006/math">
                    <m:r>
                      <m:rPr>
                        <m:sty m:val="p"/>
                      </m:rPr>
                      <a:rPr lang="en-US" altLang="zh-CN"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T</m:t>
                    </m:r>
                    <m:r>
                      <m:rPr>
                        <m:sty m:val="p"/>
                      </m:rPr>
                      <a:rPr lang="en-US" altLang="zh-CN" i="0" dirty="0">
                        <a:latin typeface="Cambria Math" panose="02040503050406030204" pitchFamily="18" charset="0"/>
                        <a:ea typeface="阿里巴巴普惠体 R" panose="00020600040101010101" pitchFamily="18" charset="-122"/>
                        <a:cs typeface="阿里巴巴普惠体 R" panose="00020600040101010101" pitchFamily="18" charset="-122"/>
                      </a:rPr>
                      <m:t>D</m:t>
                    </m:r>
                    <m:d>
                      <m:dPr>
                        <m:ctrlP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d>
                  </m:oMath>
                </a14:m>
                <a:endParaRPr lang="en-US" altLang="zh-CN" b="0" i="0" dirty="0">
                  <a:latin typeface="Cambria Math" panose="02040503050406030204" pitchFamily="18" charset="0"/>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𝑉</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𝐵</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𝑆</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4" name="内容占位符 2">
                <a:extLst>
                  <a:ext uri="{FF2B5EF4-FFF2-40B4-BE49-F238E27FC236}">
                    <a16:creationId xmlns:a16="http://schemas.microsoft.com/office/drawing/2014/main" id="{95C59071-F4B5-47CE-82DC-8A114CA2DE74}"/>
                  </a:ext>
                </a:extLst>
              </p:cNvPr>
              <p:cNvSpPr txBox="1">
                <a:spLocks noRot="1" noChangeAspect="1" noMove="1" noResize="1" noEditPoints="1" noAdjustHandles="1" noChangeArrowheads="1" noChangeShapeType="1" noTextEdit="1"/>
              </p:cNvSpPr>
              <p:nvPr/>
            </p:nvSpPr>
            <p:spPr>
              <a:xfrm>
                <a:off x="4482213" y="1678875"/>
                <a:ext cx="4155733" cy="4375016"/>
              </a:xfrm>
              <a:prstGeom prst="rect">
                <a:avLst/>
              </a:prstGeom>
              <a:blipFill>
                <a:blip r:embed="rId8"/>
                <a:stretch>
                  <a:fillRect l="-880" r="-2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58350" y="5148648"/>
                <a:ext cx="2209743" cy="369332"/>
              </a:xfrm>
              <a:prstGeom prst="rect">
                <a:avLst/>
              </a:prstGeom>
              <a:solidFill>
                <a:schemeClr val="bg1"/>
              </a:solidFill>
            </p:spPr>
            <p:txBody>
              <a:bodyPr wrap="square" rtlCol="0">
                <a:spAutoFit/>
              </a:bodyPr>
              <a:lstStyle/>
              <a:p>
                <a:r>
                  <a:rPr lang="en-US" altLang="zh-CN" b="0" dirty="0"/>
                  <a:t> </a:t>
                </a:r>
                <a14:m>
                  <m:oMath xmlns:m="http://schemas.openxmlformats.org/officeDocument/2006/math">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Σ</m:t>
                        </m:r>
                      </m:e>
                      <m:sub>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=0</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𝜆</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=1</m:t>
                    </m:r>
                  </m:oMath>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58350" y="5148648"/>
                <a:ext cx="2209743" cy="369332"/>
              </a:xfrm>
              <a:prstGeom prst="rect">
                <a:avLst/>
              </a:prstGeom>
              <a:blipFill>
                <a:blip r:embed="rId9"/>
                <a:stretch>
                  <a:fillRect b="-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148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r>
                  <a:rPr lang="zh-CN" altLang="en-US" dirty="0"/>
                  <a:t>使用平均 </a:t>
                </a:r>
                <a14:m>
                  <m:oMath xmlns:m="http://schemas.openxmlformats.org/officeDocument/2006/math">
                    <m:r>
                      <a:rPr lang="en-US" altLang="zh-CN" b="0" i="1">
                        <a:latin typeface="Cambria Math" panose="02040503050406030204" pitchFamily="18" charset="0"/>
                      </a:rPr>
                      <m:t>𝑛</m:t>
                    </m:r>
                  </m:oMath>
                </a14:m>
                <a:r>
                  <a:rPr lang="zh-CN" altLang="en-US" dirty="0"/>
                  <a:t> 步累计奖励的</a:t>
                </a: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𝐓𝐃</m:t>
                    </m:r>
                    <m:d>
                      <m:dPr>
                        <m:ctrlPr>
                          <a:rPr lang="en-US" altLang="zh-CN" i="1">
                            <a:latin typeface="Cambria Math" panose="02040503050406030204" pitchFamily="18" charset="0"/>
                          </a:rPr>
                        </m:ctrlPr>
                      </m:dPr>
                      <m:e>
                        <m:r>
                          <a:rPr lang="en-US" altLang="zh-CN" i="1">
                            <a:latin typeface="Cambria Math" panose="02040503050406030204" pitchFamily="18" charset="0"/>
                          </a:rPr>
                          <m:t>𝝀</m:t>
                        </m:r>
                      </m:e>
                    </m:d>
                    <m:r>
                      <a:rPr lang="en-US" altLang="zh-CN" b="1" i="1" smtClean="0">
                        <a:latin typeface="Cambria Math" panose="02040503050406030204" pitchFamily="18" charset="0"/>
                      </a:rPr>
                      <m:t> </m:t>
                    </m:r>
                  </m:oMath>
                </a14:m>
                <a:r>
                  <a:rPr lang="zh-CN" altLang="en-US" dirty="0"/>
                  <a:t>算法</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5"/>
                <a:stretch>
                  <a:fillRect l="-1573"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fontScale="92500" lnSpcReduction="100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d>
                      <m:nary>
                        <m:naryPr>
                          <m:chr m:val="∑"/>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naryPr>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𝑇</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e>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p>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𝑇</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p>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nary>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当</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 </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时，</a:t>
                </a:r>
                <a14:m>
                  <m:oMath xmlns:m="http://schemas.openxmlformats.org/officeDocument/2006/math">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sup>
                    </m:sSub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，相当于蒙特卡洛方法</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当</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𝜆</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=0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时，</a:t>
                </a:r>
                <a14:m>
                  <m:oMath xmlns:m="http://schemas.openxmlformats.org/officeDocument/2006/math">
                    <m:sSubSup>
                      <m:sSubSup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𝜆</m:t>
                        </m:r>
                      </m:sup>
                    </m:sSubSup>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sSubSup>
                      <m:sSub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𝐺</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sup>
                    </m:sSubSup>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，相当于单步时序差分方法</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6"/>
                <a:stretch>
                  <a:fillRect l="-401"/>
                </a:stretch>
              </a:blipFill>
            </p:spPr>
            <p:txBody>
              <a:bodyPr/>
              <a:lstStyle/>
              <a:p>
                <a:r>
                  <a:rPr lang="zh-CN" altLang="en-US">
                    <a:noFill/>
                  </a:rPr>
                  <a:t> </a:t>
                </a:r>
              </a:p>
            </p:txBody>
          </p:sp>
        </mc:Fallback>
      </mc:AlternateContent>
      <p:pic>
        <p:nvPicPr>
          <p:cNvPr id="7" name="图片 4">
            <a:extLst>
              <a:ext uri="{FF2B5EF4-FFF2-40B4-BE49-F238E27FC236}">
                <a16:creationId xmlns:a16="http://schemas.microsoft.com/office/drawing/2014/main" id="{0AC4627F-6BBA-443F-9B3B-C9BFABD213B3}"/>
              </a:ext>
            </a:extLst>
          </p:cNvPr>
          <p:cNvPicPr>
            <a:picLocks noChangeAspect="1"/>
          </p:cNvPicPr>
          <p:nvPr/>
        </p:nvPicPr>
        <p:blipFill>
          <a:blip r:embed="rId7"/>
          <a:stretch>
            <a:fillRect/>
          </a:stretch>
        </p:blipFill>
        <p:spPr>
          <a:xfrm>
            <a:off x="684531" y="1209707"/>
            <a:ext cx="7777731" cy="2895750"/>
          </a:xfrm>
          <a:prstGeom prst="rect">
            <a:avLst/>
          </a:prstGeom>
        </p:spPr>
      </p:pic>
    </p:spTree>
    <p:extLst>
      <p:ext uri="{BB962C8B-B14F-4D97-AF65-F5344CB8AC3E}">
        <p14:creationId xmlns:p14="http://schemas.microsoft.com/office/powerpoint/2010/main" val="16373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2059"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
        <p:nvSpPr>
          <p:cNvPr id="14" name="文本框 13">
            <a:extLst>
              <a:ext uri="{FF2B5EF4-FFF2-40B4-BE49-F238E27FC236}">
                <a16:creationId xmlns:a16="http://schemas.microsoft.com/office/drawing/2014/main" id="{25E2DD1E-4FB6-4845-A769-BB029B6BFC13}"/>
              </a:ext>
            </a:extLst>
          </p:cNvPr>
          <p:cNvSpPr txBox="1"/>
          <p:nvPr/>
        </p:nvSpPr>
        <p:spPr>
          <a:xfrm>
            <a:off x="2275060" y="3737557"/>
            <a:ext cx="5887365" cy="707886"/>
          </a:xfrm>
          <a:prstGeom prst="rect">
            <a:avLst/>
          </a:prstGeom>
          <a:noFill/>
        </p:spPr>
        <p:txBody>
          <a:bodyPr wrap="square" rtlCol="0">
            <a:spAutoFit/>
          </a:bodyPr>
          <a:lstStyle/>
          <a:p>
            <a:r>
              <a:rPr lang="en-US" altLang="zh-CN"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SARSA</a:t>
            </a:r>
          </a:p>
        </p:txBody>
      </p:sp>
      <p:sp>
        <p:nvSpPr>
          <p:cNvPr id="7" name="文本框 6">
            <a:extLst>
              <a:ext uri="{FF2B5EF4-FFF2-40B4-BE49-F238E27FC236}">
                <a16:creationId xmlns:a16="http://schemas.microsoft.com/office/drawing/2014/main" id="{C2E3134C-165A-47BD-A6CE-38EBB87322AC}"/>
              </a:ext>
            </a:extLst>
          </p:cNvPr>
          <p:cNvSpPr txBox="1"/>
          <p:nvPr/>
        </p:nvSpPr>
        <p:spPr>
          <a:xfrm>
            <a:off x="2317728" y="4914628"/>
            <a:ext cx="5885155" cy="369332"/>
          </a:xfrm>
          <a:prstGeom prst="rect">
            <a:avLst/>
          </a:prstGeom>
          <a:noFill/>
        </p:spPr>
        <p:txBody>
          <a:bodyPr wrap="square" rtlCol="0" anchor="ctr">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张伟楠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上海交通大学</a:t>
            </a:r>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794577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81738" y="1"/>
                <a:ext cx="8137922" cy="1028699"/>
              </a:xfrm>
            </p:spPr>
            <p:txBody>
              <a:bodyPr/>
              <a:lstStyle/>
              <a:p>
                <a14:m>
                  <m:oMath xmlns:m="http://schemas.openxmlformats.org/officeDocument/2006/math">
                    <m:r>
                      <a:rPr lang="en-US" altLang="zh-CN" smtClean="0">
                        <a:latin typeface="Cambria Math" panose="02040503050406030204" pitchFamily="18" charset="0"/>
                      </a:rPr>
                      <m:t>𝐓𝐃</m:t>
                    </m:r>
                    <m:d>
                      <m:dPr>
                        <m:ctrlPr>
                          <a:rPr lang="en-US" altLang="zh-CN" i="1">
                            <a:latin typeface="Cambria Math" panose="02040503050406030204" pitchFamily="18" charset="0"/>
                          </a:rPr>
                        </m:ctrlPr>
                      </m:dPr>
                      <m:e>
                        <m:r>
                          <a:rPr lang="en-US" altLang="zh-CN" i="1">
                            <a:latin typeface="Cambria Math" panose="02040503050406030204" pitchFamily="18" charset="0"/>
                          </a:rPr>
                          <m:t>𝝀</m:t>
                        </m:r>
                      </m:e>
                    </m:d>
                  </m:oMath>
                </a14:m>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en-US" altLang="zh-CN" dirty="0"/>
                  <a:t>vs. </a:t>
                </a:r>
                <a14:m>
                  <m:oMath xmlns:m="http://schemas.openxmlformats.org/officeDocument/2006/math">
                    <m:r>
                      <a:rPr lang="en-US" altLang="zh-CN" i="1" dirty="0">
                        <a:latin typeface="Cambria Math" panose="02040503050406030204" pitchFamily="18" charset="0"/>
                      </a:rPr>
                      <m:t>𝑛</m:t>
                    </m:r>
                    <m:r>
                      <a:rPr lang="en-US" altLang="zh-CN" b="1" i="1" dirty="0" smtClean="0">
                        <a:latin typeface="Cambria Math" panose="02040503050406030204" pitchFamily="18" charset="0"/>
                      </a:rPr>
                      <m:t> </m:t>
                    </m:r>
                  </m:oMath>
                </a14:m>
                <a:r>
                  <a:rPr lang="zh-CN" altLang="en-US" dirty="0"/>
                  <a:t>步时序差分</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81738" y="1"/>
                <a:ext cx="8137922" cy="1028699"/>
              </a:xfrm>
              <a:blipFill>
                <a:blip r:embed="rId6"/>
                <a:stretch>
                  <a:fillRect b="-171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7"/>
                <a:ext cx="7593594" cy="523713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在使用最佳的</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与</a:t>
                </a:r>
                <a14:m>
                  <m:oMath xmlns:m="http://schemas.openxmlformats.org/officeDocument/2006/math">
                    <m:r>
                      <a:rPr lang="en-US" altLang="zh-CN"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值时，离线</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𝜆</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累计奖励算法具有稍好一些的实验结果</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7"/>
                <a:ext cx="7593594" cy="5237138"/>
              </a:xfrm>
              <a:prstGeom prst="rect">
                <a:avLst/>
              </a:prstGeom>
              <a:blipFill>
                <a:blip r:embed="rId7"/>
                <a:stretch>
                  <a:fillRect l="-482"/>
                </a:stretch>
              </a:blipFill>
            </p:spPr>
            <p:txBody>
              <a:bodyPr/>
              <a:lstStyle/>
              <a:p>
                <a:r>
                  <a:rPr lang="zh-CN" altLang="en-US">
                    <a:noFill/>
                  </a:rPr>
                  <a:t> </a:t>
                </a:r>
              </a:p>
            </p:txBody>
          </p:sp>
        </mc:Fallback>
      </mc:AlternateContent>
      <p:grpSp>
        <p:nvGrpSpPr>
          <p:cNvPr id="6" name="组合 7">
            <a:extLst>
              <a:ext uri="{FF2B5EF4-FFF2-40B4-BE49-F238E27FC236}">
                <a16:creationId xmlns:a16="http://schemas.microsoft.com/office/drawing/2014/main" id="{12962159-07A9-49BD-B3F2-47D7A0E4A2FD}"/>
              </a:ext>
            </a:extLst>
          </p:cNvPr>
          <p:cNvGrpSpPr/>
          <p:nvPr/>
        </p:nvGrpSpPr>
        <p:grpSpPr>
          <a:xfrm>
            <a:off x="1696936" y="1705082"/>
            <a:ext cx="6943429" cy="3040061"/>
            <a:chOff x="1042273" y="2000250"/>
            <a:chExt cx="7639585" cy="3344861"/>
          </a:xfrm>
        </p:grpSpPr>
        <p:pic>
          <p:nvPicPr>
            <p:cNvPr id="8" name="图片 3">
              <a:extLst>
                <a:ext uri="{FF2B5EF4-FFF2-40B4-BE49-F238E27FC236}">
                  <a16:creationId xmlns:a16="http://schemas.microsoft.com/office/drawing/2014/main" id="{575D1FFF-6AEC-4A6C-8F5F-554C0D0E693B}"/>
                </a:ext>
              </a:extLst>
            </p:cNvPr>
            <p:cNvPicPr>
              <a:picLocks noChangeAspect="1"/>
            </p:cNvPicPr>
            <p:nvPr/>
          </p:nvPicPr>
          <p:blipFill>
            <a:blip r:embed="rId8"/>
            <a:stretch>
              <a:fillRect/>
            </a:stretch>
          </p:blipFill>
          <p:spPr>
            <a:xfrm>
              <a:off x="1042273" y="2000250"/>
              <a:ext cx="7639585" cy="3076575"/>
            </a:xfrm>
            <a:prstGeom prst="rect">
              <a:avLst/>
            </a:prstGeom>
          </p:spPr>
        </p:pic>
        <p:graphicFrame>
          <p:nvGraphicFramePr>
            <p:cNvPr id="9" name="对象 4">
              <a:extLst>
                <a:ext uri="{FF2B5EF4-FFF2-40B4-BE49-F238E27FC236}">
                  <a16:creationId xmlns:a16="http://schemas.microsoft.com/office/drawing/2014/main" id="{DECB11A5-B984-47F5-988A-1339BBE4567D}"/>
                </a:ext>
              </a:extLst>
            </p:cNvPr>
            <p:cNvGraphicFramePr>
              <a:graphicFrameLocks noChangeAspect="1"/>
            </p:cNvGraphicFramePr>
            <p:nvPr/>
          </p:nvGraphicFramePr>
          <p:xfrm>
            <a:off x="3044054" y="5113336"/>
            <a:ext cx="179387" cy="231775"/>
          </p:xfrm>
          <a:graphic>
            <a:graphicData uri="http://schemas.openxmlformats.org/presentationml/2006/ole">
              <mc:AlternateContent xmlns:mc="http://schemas.openxmlformats.org/markup-compatibility/2006">
                <mc:Choice xmlns:v="urn:schemas-microsoft-com:vml" Requires="v">
                  <p:oleObj spid="_x0000_s5140" name="Formula" r:id="rId9" imgW="90720" imgH="117360" progId="Equation.Ribbit">
                    <p:embed/>
                  </p:oleObj>
                </mc:Choice>
                <mc:Fallback>
                  <p:oleObj name="Formula" r:id="rId9" imgW="90720" imgH="117360" progId="Equation.Ribbit">
                    <p:embed/>
                    <p:pic>
                      <p:nvPicPr>
                        <p:cNvPr id="9" name="对象 4">
                          <a:extLst>
                            <a:ext uri="{FF2B5EF4-FFF2-40B4-BE49-F238E27FC236}">
                              <a16:creationId xmlns:a16="http://schemas.microsoft.com/office/drawing/2014/main" id="{DECB11A5-B984-47F5-988A-1339BBE4567D}"/>
                            </a:ext>
                          </a:extLst>
                        </p:cNvPr>
                        <p:cNvPicPr/>
                        <p:nvPr/>
                      </p:nvPicPr>
                      <p:blipFill>
                        <a:blip r:embed="rId10"/>
                        <a:stretch>
                          <a:fillRect/>
                        </a:stretch>
                      </p:blipFill>
                      <p:spPr>
                        <a:xfrm>
                          <a:off x="3044054" y="5113336"/>
                          <a:ext cx="179387" cy="231775"/>
                        </a:xfrm>
                        <a:prstGeom prst="rect">
                          <a:avLst/>
                        </a:prstGeom>
                      </p:spPr>
                    </p:pic>
                  </p:oleObj>
                </mc:Fallback>
              </mc:AlternateContent>
            </a:graphicData>
          </a:graphic>
        </p:graphicFrame>
        <p:graphicFrame>
          <p:nvGraphicFramePr>
            <p:cNvPr id="10" name="对象 5">
              <a:extLst>
                <a:ext uri="{FF2B5EF4-FFF2-40B4-BE49-F238E27FC236}">
                  <a16:creationId xmlns:a16="http://schemas.microsoft.com/office/drawing/2014/main" id="{15E74C44-B1EB-4278-87E2-A7BB5BAAA76A}"/>
                </a:ext>
              </a:extLst>
            </p:cNvPr>
            <p:cNvGraphicFramePr>
              <a:graphicFrameLocks noChangeAspect="1"/>
            </p:cNvGraphicFramePr>
            <p:nvPr/>
          </p:nvGraphicFramePr>
          <p:xfrm>
            <a:off x="6806429" y="5113336"/>
            <a:ext cx="179387" cy="231775"/>
          </p:xfrm>
          <a:graphic>
            <a:graphicData uri="http://schemas.openxmlformats.org/presentationml/2006/ole">
              <mc:AlternateContent xmlns:mc="http://schemas.openxmlformats.org/markup-compatibility/2006">
                <mc:Choice xmlns:v="urn:schemas-microsoft-com:vml" Requires="v">
                  <p:oleObj spid="_x0000_s5141" name="Formula" r:id="rId11" imgW="90720" imgH="117360" progId="Equation.Ribbit">
                    <p:embed/>
                  </p:oleObj>
                </mc:Choice>
                <mc:Fallback>
                  <p:oleObj name="Formula" r:id="rId11" imgW="90720" imgH="117360" progId="Equation.Ribbit">
                    <p:embed/>
                    <p:pic>
                      <p:nvPicPr>
                        <p:cNvPr id="10" name="对象 5">
                          <a:extLst>
                            <a:ext uri="{FF2B5EF4-FFF2-40B4-BE49-F238E27FC236}">
                              <a16:creationId xmlns:a16="http://schemas.microsoft.com/office/drawing/2014/main" id="{15E74C44-B1EB-4278-87E2-A7BB5BAAA76A}"/>
                            </a:ext>
                          </a:extLst>
                        </p:cNvPr>
                        <p:cNvPicPr/>
                        <p:nvPr/>
                      </p:nvPicPr>
                      <p:blipFill>
                        <a:blip r:embed="rId10"/>
                        <a:stretch>
                          <a:fillRect/>
                        </a:stretch>
                      </p:blipFill>
                      <p:spPr>
                        <a:xfrm>
                          <a:off x="6806429" y="5113336"/>
                          <a:ext cx="179387" cy="231775"/>
                        </a:xfrm>
                        <a:prstGeom prst="rect">
                          <a:avLst/>
                        </a:prstGeom>
                      </p:spPr>
                    </p:pic>
                  </p:oleObj>
                </mc:Fallback>
              </mc:AlternateContent>
            </a:graphicData>
          </a:graphic>
        </p:graphicFrame>
      </p:grpSp>
      <p:sp>
        <p:nvSpPr>
          <p:cNvPr id="11" name="矩形 5">
            <a:extLst>
              <a:ext uri="{FF2B5EF4-FFF2-40B4-BE49-F238E27FC236}">
                <a16:creationId xmlns:a16="http://schemas.microsoft.com/office/drawing/2014/main" id="{BEA87377-0569-47E7-8F57-D66A1C6347D6}"/>
              </a:ext>
            </a:extLst>
          </p:cNvPr>
          <p:cNvSpPr/>
          <p:nvPr/>
        </p:nvSpPr>
        <p:spPr>
          <a:xfrm>
            <a:off x="316705" y="2350948"/>
            <a:ext cx="1380231" cy="1477328"/>
          </a:xfrm>
          <a:prstGeom prst="rect">
            <a:avLst/>
          </a:prstGeom>
        </p:spPr>
        <p:txBody>
          <a:bodyPr wrap="square">
            <a:spAutoFit/>
          </a:bodyPr>
          <a:lstStyle/>
          <a:p>
            <a:pPr algn="ctr"/>
            <a:r>
              <a:rPr lang="zh-CN" altLang="en-US" dirty="0"/>
              <a:t>前</a:t>
            </a:r>
            <a:r>
              <a:rPr lang="en-US" altLang="zh-CN" dirty="0"/>
              <a:t>10</a:t>
            </a:r>
            <a:r>
              <a:rPr lang="zh-CN" altLang="en-US" dirty="0"/>
              <a:t>个片段</a:t>
            </a:r>
            <a:r>
              <a:rPr lang="en-US" altLang="zh-CN" dirty="0"/>
              <a:t>(episode) </a:t>
            </a:r>
            <a:r>
              <a:rPr lang="zh-CN" altLang="en-US" dirty="0"/>
              <a:t>结束时的</a:t>
            </a:r>
            <a:r>
              <a:rPr lang="en-US" altLang="zh-CN" dirty="0"/>
              <a:t>Offline RMS</a:t>
            </a:r>
            <a:r>
              <a:rPr lang="zh-CN" altLang="en-US" dirty="0"/>
              <a:t>误差</a:t>
            </a:r>
            <a:endParaRPr lang="en-US" altLang="zh-CN" dirty="0"/>
          </a:p>
        </p:txBody>
      </p:sp>
      <p:sp>
        <p:nvSpPr>
          <p:cNvPr id="13" name="矩形 5">
            <a:extLst>
              <a:ext uri="{FF2B5EF4-FFF2-40B4-BE49-F238E27FC236}">
                <a16:creationId xmlns:a16="http://schemas.microsoft.com/office/drawing/2014/main" id="{B5BC5E58-BB99-416B-8118-FD35B6E254B6}"/>
              </a:ext>
            </a:extLst>
          </p:cNvPr>
          <p:cNvSpPr/>
          <p:nvPr/>
        </p:nvSpPr>
        <p:spPr>
          <a:xfrm>
            <a:off x="3597825" y="4741484"/>
            <a:ext cx="3371593" cy="369332"/>
          </a:xfrm>
          <a:prstGeom prst="rect">
            <a:avLst/>
          </a:prstGeom>
        </p:spPr>
        <p:txBody>
          <a:bodyPr wrap="square">
            <a:spAutoFit/>
          </a:bodyPr>
          <a:lstStyle/>
          <a:p>
            <a:pPr algn="ctr"/>
            <a:r>
              <a:rPr lang="en-US" altLang="zh-CN" dirty="0"/>
              <a:t>19</a:t>
            </a:r>
            <a:r>
              <a:rPr lang="zh-CN" altLang="en-US" dirty="0"/>
              <a:t>个状态的随机游走实验结果</a:t>
            </a:r>
            <a:endParaRPr lang="en-US" dirty="0"/>
          </a:p>
        </p:txBody>
      </p:sp>
    </p:spTree>
    <p:extLst>
      <p:ext uri="{BB962C8B-B14F-4D97-AF65-F5344CB8AC3E}">
        <p14:creationId xmlns:p14="http://schemas.microsoft.com/office/powerpoint/2010/main" val="4211276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41</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p:txBody>
          <a:bodyPr>
            <a:normAutofit/>
          </a:bodyPr>
          <a:lstStyle/>
          <a:p>
            <a:r>
              <a:rPr kumimoji="1" lang="zh-CN" altLang="en-US" dirty="0"/>
              <a:t>多步</a:t>
            </a:r>
            <a:r>
              <a:rPr kumimoji="1" lang="en-US" altLang="zh-CN" dirty="0" err="1"/>
              <a:t>Sarsa</a:t>
            </a:r>
            <a:endParaRPr kumimoji="1" lang="zh-CN" altLang="en-US" dirty="0"/>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976881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多步</a:t>
            </a:r>
            <a:r>
              <a:rPr lang="en-US" altLang="zh-CN" dirty="0" err="1">
                <a:latin typeface="阿里巴巴普惠体 B" panose="00020600040101010101" pitchFamily="18" charset="-122"/>
                <a:ea typeface="阿里巴巴普惠体 B" panose="00020600040101010101" pitchFamily="18" charset="-122"/>
                <a:cs typeface="阿里巴巴普惠体 B" panose="00020600040101010101" pitchFamily="18" charset="-122"/>
              </a:rPr>
              <a:t>Sarsa</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2" y="1165434"/>
                <a:ext cx="8465711" cy="82792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步的思想是否只能用在预测上？我们能不能把这种思想放在控制上？</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2" y="1165434"/>
                <a:ext cx="8465711" cy="827923"/>
              </a:xfrm>
              <a:prstGeom prst="rect">
                <a:avLst/>
              </a:prstGeom>
              <a:blipFill>
                <a:blip r:embed="rId8"/>
                <a:stretch>
                  <a:fillRect l="-432" t="-3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AD5022-7049-8745-874D-946C66DB810A}"/>
                  </a:ext>
                </a:extLst>
              </p:cNvPr>
              <p:cNvSpPr txBox="1"/>
              <p:nvPr/>
            </p:nvSpPr>
            <p:spPr>
              <a:xfrm>
                <a:off x="1481128" y="1535710"/>
                <a:ext cx="6006818" cy="418191"/>
              </a:xfrm>
              <a:prstGeom prst="rect">
                <a:avLst/>
              </a:prstGeom>
              <a:noFill/>
            </p:spPr>
            <p:txBody>
              <a:bodyPr wrap="square" rtlCol="0">
                <a:spAutoFit/>
              </a:bodyPr>
              <a:lstStyle/>
              <a:p>
                <a:pPr algn="ctr">
                  <a:lnSpc>
                    <a:spcPct val="150000"/>
                  </a:lnSpc>
                </a:pPr>
                <a:r>
                  <a:rPr kumimoji="1"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将这种思想用在 </a:t>
                </a:r>
                <a:r>
                  <a:rPr kumimoji="1" lang="en-US" altLang="zh-CN" sz="16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kumimoji="1"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kumimoji="1"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上， 我们得到了</a:t>
                </a:r>
                <a14:m>
                  <m:oMath xmlns:m="http://schemas.openxmlformats.org/officeDocument/2006/math">
                    <m:r>
                      <a:rPr kumimoji="1" lang="en-US" altLang="zh-CN" sz="1600"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kumimoji="1" lang="en-US" altLang="zh-CN" sz="16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oMath>
                </a14:m>
                <a:r>
                  <a:rPr kumimoji="1"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步</a:t>
                </a:r>
                <a:r>
                  <a:rPr kumimoji="1"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kumimoji="1" lang="en-US" altLang="zh-CN" sz="16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kumimoji="1"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算法</a:t>
                </a:r>
                <a:endParaRPr kumimoji="1"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0" name="文本框 19">
                <a:extLst>
                  <a:ext uri="{FF2B5EF4-FFF2-40B4-BE49-F238E27FC236}">
                    <a16:creationId xmlns:a16="http://schemas.microsoft.com/office/drawing/2014/main" id="{76AD5022-7049-8745-874D-946C66DB810A}"/>
                  </a:ext>
                </a:extLst>
              </p:cNvPr>
              <p:cNvSpPr txBox="1">
                <a:spLocks noRot="1" noChangeAspect="1" noMove="1" noResize="1" noEditPoints="1" noAdjustHandles="1" noChangeArrowheads="1" noChangeShapeType="1" noTextEdit="1"/>
              </p:cNvSpPr>
              <p:nvPr/>
            </p:nvSpPr>
            <p:spPr>
              <a:xfrm>
                <a:off x="1481128" y="1535710"/>
                <a:ext cx="6006818" cy="418191"/>
              </a:xfrm>
              <a:prstGeom prst="rect">
                <a:avLst/>
              </a:prstGeom>
              <a:blipFill>
                <a:blip r:embed="rId9"/>
                <a:stretch>
                  <a:fillRect b="-17391"/>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CE73A8B1-AD99-4D05-A94D-B7256E8895C7}"/>
              </a:ext>
            </a:extLst>
          </p:cNvPr>
          <p:cNvGrpSpPr/>
          <p:nvPr/>
        </p:nvGrpSpPr>
        <p:grpSpPr>
          <a:xfrm>
            <a:off x="804868" y="2135465"/>
            <a:ext cx="7348135" cy="4104999"/>
            <a:chOff x="431522" y="2732325"/>
            <a:chExt cx="8388138" cy="4685992"/>
          </a:xfrm>
        </p:grpSpPr>
        <p:pic>
          <p:nvPicPr>
            <p:cNvPr id="9" name="图片 8">
              <a:extLst>
                <a:ext uri="{FF2B5EF4-FFF2-40B4-BE49-F238E27FC236}">
                  <a16:creationId xmlns:a16="http://schemas.microsoft.com/office/drawing/2014/main" id="{4B0C9A58-BEDA-4971-B385-83ED45D6AE29}"/>
                </a:ext>
              </a:extLst>
            </p:cNvPr>
            <p:cNvPicPr>
              <a:picLocks noChangeAspect="1"/>
            </p:cNvPicPr>
            <p:nvPr/>
          </p:nvPicPr>
          <p:blipFill>
            <a:blip r:embed="rId10"/>
            <a:stretch>
              <a:fillRect/>
            </a:stretch>
          </p:blipFill>
          <p:spPr>
            <a:xfrm>
              <a:off x="857182" y="2732325"/>
              <a:ext cx="7962478" cy="4623375"/>
            </a:xfrm>
            <a:prstGeom prst="rect">
              <a:avLst/>
            </a:prstGeom>
          </p:spPr>
        </p:pic>
        <p:pic>
          <p:nvPicPr>
            <p:cNvPr id="10" name="图片 9">
              <a:extLst>
                <a:ext uri="{FF2B5EF4-FFF2-40B4-BE49-F238E27FC236}">
                  <a16:creationId xmlns:a16="http://schemas.microsoft.com/office/drawing/2014/main" id="{B1A67065-647D-4696-A1EF-71817CEF665D}"/>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6893" y="3484949"/>
              <a:ext cx="586758" cy="149161"/>
            </a:xfrm>
            <a:prstGeom prst="rect">
              <a:avLst/>
            </a:prstGeom>
          </p:spPr>
        </p:pic>
        <p:pic>
          <p:nvPicPr>
            <p:cNvPr id="11" name="图片 10">
              <a:extLst>
                <a:ext uri="{FF2B5EF4-FFF2-40B4-BE49-F238E27FC236}">
                  <a16:creationId xmlns:a16="http://schemas.microsoft.com/office/drawing/2014/main" id="{A1784845-2529-4C79-A5F2-3D8680C1954B}"/>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64955" y="3970770"/>
              <a:ext cx="337677" cy="156963"/>
            </a:xfrm>
            <a:prstGeom prst="rect">
              <a:avLst/>
            </a:prstGeom>
          </p:spPr>
        </p:pic>
        <p:pic>
          <p:nvPicPr>
            <p:cNvPr id="12" name="图片 11">
              <a:extLst>
                <a:ext uri="{FF2B5EF4-FFF2-40B4-BE49-F238E27FC236}">
                  <a16:creationId xmlns:a16="http://schemas.microsoft.com/office/drawing/2014/main" id="{D4AF2BD9-7951-4675-A52B-64BA03FC70D7}"/>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31522" y="4435984"/>
              <a:ext cx="935898" cy="157087"/>
            </a:xfrm>
            <a:prstGeom prst="rect">
              <a:avLst/>
            </a:prstGeom>
          </p:spPr>
        </p:pic>
        <p:cxnSp>
          <p:nvCxnSpPr>
            <p:cNvPr id="13" name="直接箭头连接符 12">
              <a:extLst>
                <a:ext uri="{FF2B5EF4-FFF2-40B4-BE49-F238E27FC236}">
                  <a16:creationId xmlns:a16="http://schemas.microsoft.com/office/drawing/2014/main" id="{EE4C8EFC-AA83-4952-BA07-14D422FF52E2}"/>
                </a:ext>
              </a:extLst>
            </p:cNvPr>
            <p:cNvCxnSpPr>
              <a:cxnSpLocks/>
            </p:cNvCxnSpPr>
            <p:nvPr/>
          </p:nvCxnSpPr>
          <p:spPr>
            <a:xfrm>
              <a:off x="1300608" y="3559307"/>
              <a:ext cx="360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265D5B9-1367-4EC9-882C-DEA83FFF6D88}"/>
                </a:ext>
              </a:extLst>
            </p:cNvPr>
            <p:cNvCxnSpPr>
              <a:cxnSpLocks/>
            </p:cNvCxnSpPr>
            <p:nvPr/>
          </p:nvCxnSpPr>
          <p:spPr>
            <a:xfrm>
              <a:off x="1153651" y="4057329"/>
              <a:ext cx="48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5DEC59C-53C7-48C3-BB26-6573B9073C78}"/>
                </a:ext>
              </a:extLst>
            </p:cNvPr>
            <p:cNvCxnSpPr>
              <a:cxnSpLocks/>
            </p:cNvCxnSpPr>
            <p:nvPr/>
          </p:nvCxnSpPr>
          <p:spPr>
            <a:xfrm>
              <a:off x="1401194" y="4514528"/>
              <a:ext cx="259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0C73CFC8-2330-43D7-A941-E745596E3220}"/>
                </a:ext>
              </a:extLst>
            </p:cNvPr>
            <p:cNvSpPr/>
            <p:nvPr/>
          </p:nvSpPr>
          <p:spPr>
            <a:xfrm>
              <a:off x="2332575" y="2746671"/>
              <a:ext cx="3633746" cy="4671646"/>
            </a:xfrm>
            <a:prstGeom prst="roundRect">
              <a:avLst>
                <a:gd name="adj" fmla="val 5119"/>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762815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多步</a:t>
            </a:r>
            <a:r>
              <a:rPr lang="en-US" altLang="zh-CN" dirty="0" err="1">
                <a:latin typeface="阿里巴巴普惠体 B" panose="00020600040101010101" pitchFamily="18" charset="-122"/>
                <a:ea typeface="阿里巴巴普惠体 B" panose="00020600040101010101" pitchFamily="18" charset="-122"/>
                <a:cs typeface="阿里巴巴普惠体 B" panose="00020600040101010101" pitchFamily="18" charset="-122"/>
              </a:rPr>
              <a:t>Sarsa</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3" y="1497856"/>
                <a:ext cx="8137922" cy="82792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类似与</a:t>
                </a:r>
                <a14:m>
                  <m:oMath xmlns:m="http://schemas.openxmlformats.org/officeDocument/2006/math">
                    <m:r>
                      <a:rPr lang="en-US" altLang="zh-CN"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步</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TD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，我们有：</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3" y="1497856"/>
                <a:ext cx="8137922" cy="827923"/>
              </a:xfrm>
              <a:prstGeom prst="rect">
                <a:avLst/>
              </a:prstGeom>
              <a:blipFill>
                <a:blip r:embed="rId8"/>
                <a:stretch>
                  <a:fillRect l="-449" t="-4412"/>
                </a:stretch>
              </a:blipFill>
            </p:spPr>
            <p:txBody>
              <a:bodyPr/>
              <a:lstStyle/>
              <a:p>
                <a:r>
                  <a:rPr lang="zh-CN" altLang="en-US">
                    <a:noFill/>
                  </a:rPr>
                  <a:t> </a:t>
                </a:r>
              </a:p>
            </p:txBody>
          </p:sp>
        </mc:Fallback>
      </mc:AlternateContent>
      <p:pic>
        <p:nvPicPr>
          <p:cNvPr id="6" name="图片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51479" y="2550790"/>
            <a:ext cx="6663233" cy="244145"/>
          </a:xfrm>
          <a:prstGeom prst="rect">
            <a:avLst/>
          </a:prstGeom>
        </p:spPr>
      </p:pic>
      <p:pic>
        <p:nvPicPr>
          <p:cNvPr id="9" name="图片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417786" y="3078842"/>
            <a:ext cx="2748686" cy="201625"/>
          </a:xfrm>
          <a:prstGeom prst="rect">
            <a:avLst/>
          </a:prstGeom>
        </p:spPr>
      </p:pic>
      <p:pic>
        <p:nvPicPr>
          <p:cNvPr id="10" name="图片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51479" y="3707014"/>
            <a:ext cx="6129680" cy="227686"/>
          </a:xfrm>
          <a:prstGeom prst="rect">
            <a:avLst/>
          </a:prstGeom>
        </p:spPr>
      </p:pic>
      <p:pic>
        <p:nvPicPr>
          <p:cNvPr id="11" name="图片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417786" y="4316074"/>
            <a:ext cx="1681582" cy="201625"/>
          </a:xfrm>
          <a:prstGeom prst="rect">
            <a:avLst/>
          </a:prstGeom>
        </p:spPr>
      </p:pic>
    </p:spTree>
    <p:extLst>
      <p:ext uri="{BB962C8B-B14F-4D97-AF65-F5344CB8AC3E}">
        <p14:creationId xmlns:p14="http://schemas.microsoft.com/office/powerpoint/2010/main" val="2455435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多步</a:t>
            </a:r>
            <a:r>
              <a:rPr lang="en-US" altLang="zh-CN" dirty="0" err="1">
                <a:latin typeface="阿里巴巴普惠体 B" panose="00020600040101010101" pitchFamily="18" charset="-122"/>
                <a:ea typeface="阿里巴巴普惠体 B" panose="00020600040101010101" pitchFamily="18" charset="-122"/>
                <a:cs typeface="阿里巴巴普惠体 B" panose="00020600040101010101" pitchFamily="18" charset="-122"/>
              </a:rPr>
              <a:t>Sarsa</a:t>
            </a:r>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的例子</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pic>
        <p:nvPicPr>
          <p:cNvPr id="3" name="图片 2"/>
          <p:cNvPicPr>
            <a:picLocks noChangeAspect="1"/>
          </p:cNvPicPr>
          <p:nvPr/>
        </p:nvPicPr>
        <p:blipFill>
          <a:blip r:embed="rId2"/>
          <a:stretch>
            <a:fillRect/>
          </a:stretch>
        </p:blipFill>
        <p:spPr>
          <a:xfrm>
            <a:off x="160187" y="1743223"/>
            <a:ext cx="8725656" cy="2865368"/>
          </a:xfrm>
          <a:prstGeom prst="rect">
            <a:avLst/>
          </a:prstGeom>
        </p:spPr>
      </p:pic>
      <p:sp>
        <p:nvSpPr>
          <p:cNvPr id="12" name="页脚占位符 2"/>
          <p:cNvSpPr txBox="1">
            <a:spLocks/>
          </p:cNvSpPr>
          <p:nvPr/>
        </p:nvSpPr>
        <p:spPr>
          <a:xfrm>
            <a:off x="605857" y="6137273"/>
            <a:ext cx="3105151" cy="206381"/>
          </a:xfrm>
          <a:prstGeom prst="rect">
            <a:avLst/>
          </a:prstGeom>
        </p:spPr>
        <p:txBody>
          <a:bodyPr vert="horz" lIns="91440" tIns="45720" rIns="91440" bIns="45720" rtlCol="0" anchor="ctr"/>
          <a:lstStyle>
            <a:defPPr>
              <a:defRPr lang="zh-CN"/>
            </a:defPPr>
            <a:lvl1pPr marL="0" algn="l" defTabSz="914400" rtl="0" eaLnBrk="1" latinLnBrk="0" hangingPunct="1">
              <a:defRPr sz="1000" b="0" kern="1200">
                <a:solidFill>
                  <a:srgbClr val="17ABE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Reinforcement Learning: An Introduction Richard </a:t>
            </a:r>
            <a:r>
              <a:rPr lang="en-US" altLang="zh-CN" dirty="0" err="1"/>
              <a:t>S.Sutton</a:t>
            </a:r>
            <a:r>
              <a:rPr lang="en-US" altLang="zh-CN" dirty="0"/>
              <a:t> and Andrew </a:t>
            </a:r>
            <a:r>
              <a:rPr lang="en-US" altLang="zh-CN" dirty="0" err="1"/>
              <a:t>G.Barto</a:t>
            </a:r>
            <a:endParaRPr lang="zh-CN" altLang="en-US" dirty="0"/>
          </a:p>
        </p:txBody>
      </p:sp>
    </p:spTree>
    <p:extLst>
      <p:ext uri="{BB962C8B-B14F-4D97-AF65-F5344CB8AC3E}">
        <p14:creationId xmlns:p14="http://schemas.microsoft.com/office/powerpoint/2010/main" val="929155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45</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a:xfrm>
            <a:off x="2257124" y="2818892"/>
            <a:ext cx="4185763" cy="1220215"/>
          </a:xfrm>
        </p:spPr>
        <p:txBody>
          <a:bodyPr>
            <a:normAutofit/>
          </a:bodyPr>
          <a:lstStyle/>
          <a:p>
            <a:r>
              <a:rPr kumimoji="1" lang="zh-CN" altLang="en-US" sz="3600" dirty="0"/>
              <a:t>使用重要性采样的多步离线学习法</a:t>
            </a:r>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398331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回顾：采用重要性采样的离线学习</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46</a:t>
            </a:fld>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3" y="1497856"/>
                <a:ext cx="8137922" cy="1278001"/>
              </a:xfrm>
              <a:prstGeom prst="rect">
                <a:avLst/>
              </a:prstGeom>
            </p:spPr>
            <p:txBody>
              <a:bodyPr vert="horz" lIns="91440" tIns="45720" rIns="91440" bIns="45720" rtlCol="0">
                <a:normAutofit lnSpcReduction="100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在离线学习的场景下，往往会有两个策略：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14:m>
                  <m:oMath xmlns:m="http://schemas.openxmlformats.org/officeDocument/2006/math">
                    <m:r>
                      <a:rPr lang="en-US" altLang="zh-CN" i="1" dirty="0" smtClean="0">
                        <a:latin typeface="Cambria Math" panose="02040503050406030204" pitchFamily="18" charset="0"/>
                      </a:rPr>
                      <m:t>𝜋</m:t>
                    </m:r>
                  </m:oMath>
                </a14:m>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通常是对于目前的动作值估计函数的一个贪婪策略（也有可能是一个随机策略）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14:m>
                  <m:oMath xmlns:m="http://schemas.openxmlformats.org/officeDocument/2006/math">
                    <m:r>
                      <a:rPr lang="en-US" altLang="zh-CN" i="1" dirty="0" smtClean="0">
                        <a:latin typeface="Cambria Math" panose="02040503050406030204" pitchFamily="18" charset="0"/>
                      </a:rPr>
                      <m:t>𝑏</m:t>
                    </m:r>
                  </m:oMath>
                </a14:m>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用来收集数据的，更有探索性的一个策略（常用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𝜖</m:t>
                    </m:r>
                  </m:oMath>
                </a14:m>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-greedy </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来实现）</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3" y="1497856"/>
                <a:ext cx="8137922" cy="1278001"/>
              </a:xfrm>
              <a:prstGeom prst="rect">
                <a:avLst/>
              </a:prstGeom>
              <a:blipFill>
                <a:blip r:embed="rId5"/>
                <a:stretch>
                  <a:fillRect l="-449" t="-5263" b="-4306"/>
                </a:stretch>
              </a:blipFill>
            </p:spPr>
            <p:txBody>
              <a:bodyPr/>
              <a:lstStyle/>
              <a:p>
                <a:r>
                  <a:rPr lang="zh-CN" altLang="en-US">
                    <a:noFill/>
                  </a:rPr>
                  <a:t> </a:t>
                </a:r>
              </a:p>
            </p:txBody>
          </p:sp>
        </mc:Fallback>
      </mc:AlternateContent>
      <p:sp>
        <p:nvSpPr>
          <p:cNvPr id="9" name="内容占位符 2">
            <a:extLst>
              <a:ext uri="{FF2B5EF4-FFF2-40B4-BE49-F238E27FC236}">
                <a16:creationId xmlns:a16="http://schemas.microsoft.com/office/drawing/2014/main" id="{8771E2D8-53A5-A047-94AF-55A3B43B4C5A}"/>
              </a:ext>
            </a:extLst>
          </p:cNvPr>
          <p:cNvSpPr txBox="1">
            <a:spLocks/>
          </p:cNvSpPr>
          <p:nvPr/>
        </p:nvSpPr>
        <p:spPr>
          <a:xfrm>
            <a:off x="502443" y="3495385"/>
            <a:ext cx="8137922" cy="1278001"/>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由于收集数据的策略和我们要实际优化的策略并不是同一个策略，我们需要加上一项修正（以值函数为例）：</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6" name="图片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95170" y="4532086"/>
            <a:ext cx="2258481" cy="439964"/>
          </a:xfrm>
          <a:prstGeom prst="rect">
            <a:avLst/>
          </a:prstGeom>
        </p:spPr>
      </p:pic>
    </p:spTree>
    <p:extLst>
      <p:ext uri="{BB962C8B-B14F-4D97-AF65-F5344CB8AC3E}">
        <p14:creationId xmlns:p14="http://schemas.microsoft.com/office/powerpoint/2010/main" val="929019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回顾：采用重要性采样的离线学习</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47</a:t>
            </a:fld>
            <a:endParaRPr lang="zh-CN" altLang="en-US" dirty="0"/>
          </a:p>
        </p:txBody>
      </p:sp>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3" y="1497855"/>
            <a:ext cx="8137922" cy="1727037"/>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在重要性采样的角度对值函数的推导：</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3" name="图片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086168" y="2186494"/>
            <a:ext cx="6949506" cy="351472"/>
          </a:xfrm>
          <a:prstGeom prst="rect">
            <a:avLst/>
          </a:prstGeom>
        </p:spPr>
      </p:pic>
      <p:pic>
        <p:nvPicPr>
          <p:cNvPr id="10" name="图片 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6168" y="2866875"/>
            <a:ext cx="6833311" cy="277063"/>
          </a:xfrm>
          <a:prstGeom prst="rect">
            <a:avLst/>
          </a:prstGeom>
        </p:spPr>
      </p:pic>
      <p:pic>
        <p:nvPicPr>
          <p:cNvPr id="11" name="图片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086168" y="3336029"/>
            <a:ext cx="6914235" cy="277063"/>
          </a:xfrm>
          <a:prstGeom prst="rect">
            <a:avLst/>
          </a:prstGeom>
        </p:spPr>
      </p:pic>
      <p:pic>
        <p:nvPicPr>
          <p:cNvPr id="12" name="图片 1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86168" y="4013823"/>
            <a:ext cx="7147343" cy="295867"/>
          </a:xfrm>
          <a:prstGeom prst="rect">
            <a:avLst/>
          </a:prstGeom>
        </p:spPr>
      </p:pic>
      <p:cxnSp>
        <p:nvCxnSpPr>
          <p:cNvPr id="14" name="直接连接符 13"/>
          <p:cNvCxnSpPr/>
          <p:nvPr/>
        </p:nvCxnSpPr>
        <p:spPr>
          <a:xfrm flipV="1">
            <a:off x="7549157" y="4433207"/>
            <a:ext cx="684354" cy="8164"/>
          </a:xfrm>
          <a:prstGeom prst="line">
            <a:avLst/>
          </a:prstGeom>
          <a:ln/>
        </p:spPr>
        <p:style>
          <a:lnRef idx="3">
            <a:schemeClr val="accent2"/>
          </a:lnRef>
          <a:fillRef idx="0">
            <a:schemeClr val="accent2"/>
          </a:fillRef>
          <a:effectRef idx="2">
            <a:schemeClr val="accent2"/>
          </a:effectRef>
          <a:fontRef idx="minor">
            <a:schemeClr val="tx1"/>
          </a:fontRef>
        </p:style>
      </p:cxnSp>
      <p:pic>
        <p:nvPicPr>
          <p:cNvPr id="15" name="图片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422792" y="4863184"/>
            <a:ext cx="2673248" cy="356616"/>
          </a:xfrm>
          <a:prstGeom prst="rect">
            <a:avLst/>
          </a:prstGeom>
        </p:spPr>
      </p:pic>
      <p:pic>
        <p:nvPicPr>
          <p:cNvPr id="16" name="图片 15"/>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2422792" y="5430782"/>
            <a:ext cx="6097297" cy="242084"/>
          </a:xfrm>
          <a:prstGeom prst="rect">
            <a:avLst/>
          </a:prstGeom>
        </p:spPr>
      </p:pic>
      <p:sp>
        <p:nvSpPr>
          <p:cNvPr id="17" name="右箭头 16"/>
          <p:cNvSpPr/>
          <p:nvPr/>
        </p:nvSpPr>
        <p:spPr>
          <a:xfrm>
            <a:off x="1158739" y="5144610"/>
            <a:ext cx="742632" cy="306619"/>
          </a:xfrm>
          <a:prstGeom prst="rightArrow">
            <a:avLst>
              <a:gd name="adj1" fmla="val 32515"/>
              <a:gd name="adj2" fmla="val 718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9365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kumimoji="1" lang="zh-CN" altLang="en-US" dirty="0"/>
              <a:t>使用重要性采样的多步离线学习法</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48</a:t>
            </a:fld>
            <a:endParaRPr lang="zh-CN" altLang="en-US" dirty="0"/>
          </a:p>
        </p:txBody>
      </p:sp>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3635" y="1419986"/>
            <a:ext cx="7690434" cy="460206"/>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对于状态值函数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V</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3" name="图片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14468" y="2075446"/>
            <a:ext cx="6097297" cy="242084"/>
          </a:xfrm>
          <a:prstGeom prst="rect">
            <a:avLst/>
          </a:prstGeom>
        </p:spPr>
      </p:pic>
      <p:pic>
        <p:nvPicPr>
          <p:cNvPr id="5" name="图片 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214468" y="2608378"/>
            <a:ext cx="2673248" cy="356616"/>
          </a:xfrm>
          <a:prstGeom prst="rect">
            <a:avLst/>
          </a:prstGeom>
        </p:spPr>
      </p:pic>
      <p:pic>
        <p:nvPicPr>
          <p:cNvPr id="7" name="图片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91891" y="3995304"/>
            <a:ext cx="7448474" cy="244696"/>
          </a:xfrm>
          <a:prstGeom prst="rect">
            <a:avLst/>
          </a:prstGeom>
        </p:spPr>
      </p:pic>
      <p:pic>
        <p:nvPicPr>
          <p:cNvPr id="10" name="图片 9"/>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1191891" y="4576047"/>
            <a:ext cx="2673248" cy="356616"/>
          </a:xfrm>
          <a:prstGeom prst="rect">
            <a:avLst/>
          </a:prstGeom>
        </p:spPr>
      </p:pic>
      <p:sp>
        <p:nvSpPr>
          <p:cNvPr id="11" name="内容占位符 2">
            <a:extLst>
              <a:ext uri="{FF2B5EF4-FFF2-40B4-BE49-F238E27FC236}">
                <a16:creationId xmlns:a16="http://schemas.microsoft.com/office/drawing/2014/main" id="{FB8742A2-CA94-46F9-9447-75851BF3C632}"/>
              </a:ext>
            </a:extLst>
          </p:cNvPr>
          <p:cNvSpPr txBox="1">
            <a:spLocks/>
          </p:cNvSpPr>
          <p:nvPr/>
        </p:nvSpPr>
        <p:spPr>
          <a:xfrm>
            <a:off x="503635" y="3311220"/>
            <a:ext cx="7690434" cy="460206"/>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对于动作值函数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180723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kumimoji="1" lang="zh-CN" altLang="en-US" dirty="0"/>
              <a:t>使用重要性采样的多步离线学习法</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49</a:t>
            </a:fld>
            <a:endParaRPr lang="zh-CN" altLang="en-US" dirty="0"/>
          </a:p>
        </p:txBody>
      </p:sp>
      <p:pic>
        <p:nvPicPr>
          <p:cNvPr id="3" name="图片 2"/>
          <p:cNvPicPr>
            <a:picLocks noChangeAspect="1"/>
          </p:cNvPicPr>
          <p:nvPr/>
        </p:nvPicPr>
        <p:blipFill>
          <a:blip r:embed="rId2"/>
          <a:stretch>
            <a:fillRect/>
          </a:stretch>
        </p:blipFill>
        <p:spPr>
          <a:xfrm>
            <a:off x="315697" y="1149704"/>
            <a:ext cx="6142252" cy="5616427"/>
          </a:xfrm>
          <a:prstGeom prst="rect">
            <a:avLst/>
          </a:prstGeom>
        </p:spPr>
      </p:pic>
      <p:sp>
        <p:nvSpPr>
          <p:cNvPr id="5" name="右大括号 4"/>
          <p:cNvSpPr/>
          <p:nvPr/>
        </p:nvSpPr>
        <p:spPr>
          <a:xfrm>
            <a:off x="4636432" y="2429435"/>
            <a:ext cx="322729" cy="2034989"/>
          </a:xfrm>
          <a:prstGeom prst="rightBrace">
            <a:avLst>
              <a:gd name="adj1" fmla="val 8333"/>
              <a:gd name="adj2" fmla="val 4956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文本框 6"/>
          <p:cNvSpPr txBox="1"/>
          <p:nvPr/>
        </p:nvSpPr>
        <p:spPr>
          <a:xfrm>
            <a:off x="5219139" y="3262263"/>
            <a:ext cx="1882588" cy="338554"/>
          </a:xfrm>
          <a:prstGeom prst="rect">
            <a:avLst/>
          </a:prstGeom>
          <a:noFill/>
        </p:spPr>
        <p:txBody>
          <a:bodyPr wrap="square" rtlCol="0">
            <a:spAutoFit/>
          </a:bodyPr>
          <a:lstStyle/>
          <a:p>
            <a:r>
              <a:rPr lang="en-US" altLang="zh-CN" sz="1600" dirty="0" err="1"/>
              <a:t>Sarsa</a:t>
            </a:r>
            <a:r>
              <a:rPr lang="en-US" altLang="zh-CN" sz="1600" dirty="0"/>
              <a:t> </a:t>
            </a:r>
            <a:r>
              <a:rPr lang="zh-CN" altLang="en-US" sz="1600" dirty="0"/>
              <a:t>算法框架</a:t>
            </a:r>
          </a:p>
        </p:txBody>
      </p:sp>
      <p:cxnSp>
        <p:nvCxnSpPr>
          <p:cNvPr id="9" name="直接箭头连接符 8"/>
          <p:cNvCxnSpPr/>
          <p:nvPr/>
        </p:nvCxnSpPr>
        <p:spPr>
          <a:xfrm>
            <a:off x="4037532" y="4856737"/>
            <a:ext cx="8426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p:cNvCxnSpPr>
            <a:cxnSpLocks/>
          </p:cNvCxnSpPr>
          <p:nvPr/>
        </p:nvCxnSpPr>
        <p:spPr>
          <a:xfrm>
            <a:off x="4959161" y="5898778"/>
            <a:ext cx="9485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5219138" y="4681682"/>
            <a:ext cx="2420471" cy="338554"/>
          </a:xfrm>
          <a:prstGeom prst="rect">
            <a:avLst/>
          </a:prstGeom>
          <a:noFill/>
        </p:spPr>
        <p:txBody>
          <a:bodyPr wrap="square" rtlCol="0">
            <a:spAutoFit/>
          </a:bodyPr>
          <a:lstStyle/>
          <a:p>
            <a:r>
              <a:rPr lang="zh-CN" altLang="en-US" sz="1600" dirty="0"/>
              <a:t>计算重要性采样系数</a:t>
            </a:r>
          </a:p>
        </p:txBody>
      </p:sp>
      <mc:AlternateContent xmlns:mc="http://schemas.openxmlformats.org/markup-compatibility/2006" xmlns:a14="http://schemas.microsoft.com/office/drawing/2010/main">
        <mc:Choice Requires="a14">
          <p:sp>
            <p:nvSpPr>
              <p:cNvPr id="13" name="文本框 12"/>
              <p:cNvSpPr txBox="1"/>
              <p:nvPr/>
            </p:nvSpPr>
            <p:spPr>
              <a:xfrm>
                <a:off x="5219139" y="5224813"/>
                <a:ext cx="2420471" cy="338554"/>
              </a:xfrm>
              <a:prstGeom prst="rect">
                <a:avLst/>
              </a:prstGeom>
              <a:noFill/>
            </p:spPr>
            <p:txBody>
              <a:bodyPr wrap="square" rtlCol="0">
                <a:spAutoFit/>
              </a:bodyPr>
              <a:lstStyle/>
              <a:p>
                <a:r>
                  <a:rPr lang="zh-CN" altLang="en-US" sz="1600" dirty="0"/>
                  <a:t>计算</a:t>
                </a:r>
                <a14:m>
                  <m:oMath xmlns:m="http://schemas.openxmlformats.org/officeDocument/2006/math">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 </m:t>
                    </m:r>
                  </m:oMath>
                </a14:m>
                <a:r>
                  <a:rPr lang="zh-CN" altLang="en-US" sz="1600" dirty="0"/>
                  <a:t>步目标</a:t>
                </a:r>
              </a:p>
            </p:txBody>
          </p:sp>
        </mc:Choice>
        <mc:Fallback xmlns="">
          <p:sp>
            <p:nvSpPr>
              <p:cNvPr id="13" name="文本框 12"/>
              <p:cNvSpPr txBox="1">
                <a:spLocks noRot="1" noChangeAspect="1" noMove="1" noResize="1" noEditPoints="1" noAdjustHandles="1" noChangeArrowheads="1" noChangeShapeType="1" noTextEdit="1"/>
              </p:cNvSpPr>
              <p:nvPr/>
            </p:nvSpPr>
            <p:spPr>
              <a:xfrm>
                <a:off x="5219139" y="5224813"/>
                <a:ext cx="2420471" cy="338554"/>
              </a:xfrm>
              <a:prstGeom prst="rect">
                <a:avLst/>
              </a:prstGeom>
              <a:blipFill>
                <a:blip r:embed="rId5"/>
                <a:stretch>
                  <a:fillRect l="-1259"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907741" y="5713376"/>
                <a:ext cx="2420471" cy="338554"/>
              </a:xfrm>
              <a:prstGeom prst="rect">
                <a:avLst/>
              </a:prstGeom>
              <a:noFill/>
            </p:spPr>
            <p:txBody>
              <a:bodyPr wrap="square" rtlCol="0">
                <a:spAutoFit/>
              </a:bodyPr>
              <a:lstStyle/>
              <a:p>
                <a:r>
                  <a:rPr lang="zh-CN" altLang="en-US" sz="1600" dirty="0"/>
                  <a:t>更新</a:t>
                </a:r>
                <a14:m>
                  <m:oMath xmlns:m="http://schemas.openxmlformats.org/officeDocument/2006/math">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 </m:t>
                    </m:r>
                  </m:oMath>
                </a14:m>
                <a:r>
                  <a:rPr lang="zh-CN" altLang="en-US" sz="1600" dirty="0"/>
                  <a:t>函数</a:t>
                </a:r>
              </a:p>
            </p:txBody>
          </p:sp>
        </mc:Choice>
        <mc:Fallback xmlns="">
          <p:sp>
            <p:nvSpPr>
              <p:cNvPr id="14" name="文本框 13"/>
              <p:cNvSpPr txBox="1">
                <a:spLocks noRot="1" noChangeAspect="1" noMove="1" noResize="1" noEditPoints="1" noAdjustHandles="1" noChangeArrowheads="1" noChangeShapeType="1" noTextEdit="1"/>
              </p:cNvSpPr>
              <p:nvPr/>
            </p:nvSpPr>
            <p:spPr>
              <a:xfrm>
                <a:off x="5907741" y="5713376"/>
                <a:ext cx="2420471" cy="338554"/>
              </a:xfrm>
              <a:prstGeom prst="rect">
                <a:avLst/>
              </a:prstGeom>
              <a:blipFill>
                <a:blip r:embed="rId6"/>
                <a:stretch>
                  <a:fillRect l="-1259" t="-5357" b="-21429"/>
                </a:stretch>
              </a:blipFill>
            </p:spPr>
            <p:txBody>
              <a:bodyPr/>
              <a:lstStyle/>
              <a:p>
                <a:r>
                  <a:rPr lang="zh-CN" altLang="en-US">
                    <a:noFill/>
                  </a:rPr>
                  <a:t> </a:t>
                </a:r>
              </a:p>
            </p:txBody>
          </p:sp>
        </mc:Fallback>
      </mc:AlternateContent>
      <p:sp>
        <p:nvSpPr>
          <p:cNvPr id="15" name="右大括号 14"/>
          <p:cNvSpPr/>
          <p:nvPr/>
        </p:nvSpPr>
        <p:spPr>
          <a:xfrm>
            <a:off x="4625917" y="5020237"/>
            <a:ext cx="333244" cy="63307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237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dirty="0"/>
              <a:t>SARSA</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1209706"/>
                <a:ext cx="7846442" cy="537770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对于当前策略执行的每个（</a:t>
                </a:r>
                <a:r>
                  <a:rPr lang="zh-CN" altLang="en-US"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状态</a:t>
                </a:r>
                <a:r>
                  <a:rPr lang="en-US" altLang="zh-CN"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a:t>
                </a:r>
                <a:r>
                  <a:rPr lang="en-US" altLang="zh-CN"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奖励</a:t>
                </a:r>
                <a:r>
                  <a:rPr lang="en-US" altLang="zh-CN"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状态</a:t>
                </a:r>
                <a:r>
                  <a:rPr lang="en-US" altLang="zh-CN"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b="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元组</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更新状态</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动作值函数为</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oMath>
                  </m:oMathPara>
                </a14:m>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1209706"/>
                <a:ext cx="7846442" cy="5377705"/>
              </a:xfrm>
              <a:prstGeom prst="rect">
                <a:avLst/>
              </a:prstGeom>
              <a:blipFill>
                <a:blip r:embed="rId5"/>
                <a:stretch>
                  <a:fillRect l="-466"/>
                </a:stretch>
              </a:blipFill>
            </p:spPr>
            <p:txBody>
              <a:bodyPr/>
              <a:lstStyle/>
              <a:p>
                <a:r>
                  <a:rPr lang="zh-CN" altLang="en-US">
                    <a:noFill/>
                  </a:rPr>
                  <a:t> </a:t>
                </a:r>
              </a:p>
            </p:txBody>
          </p:sp>
        </mc:Fallback>
      </mc:AlternateContent>
      <p:grpSp>
        <p:nvGrpSpPr>
          <p:cNvPr id="8" name="组合 11">
            <a:extLst>
              <a:ext uri="{FF2B5EF4-FFF2-40B4-BE49-F238E27FC236}">
                <a16:creationId xmlns:a16="http://schemas.microsoft.com/office/drawing/2014/main" id="{F7432D57-30FA-499C-95FF-48B2ECB4E6B7}"/>
              </a:ext>
            </a:extLst>
          </p:cNvPr>
          <p:cNvGrpSpPr/>
          <p:nvPr/>
        </p:nvGrpSpPr>
        <p:grpSpPr>
          <a:xfrm>
            <a:off x="3748537" y="2171440"/>
            <a:ext cx="2198038" cy="2008591"/>
            <a:chOff x="4236039" y="2090057"/>
            <a:chExt cx="2198038" cy="2008591"/>
          </a:xfrm>
        </p:grpSpPr>
        <mc:AlternateContent xmlns:mc="http://schemas.openxmlformats.org/markup-compatibility/2006" xmlns:a14="http://schemas.microsoft.com/office/drawing/2010/main">
          <mc:Choice Requires="a14">
            <p:sp>
              <p:nvSpPr>
                <p:cNvPr id="10" name="文本框 6">
                  <a:extLst>
                    <a:ext uri="{FF2B5EF4-FFF2-40B4-BE49-F238E27FC236}">
                      <a16:creationId xmlns:a16="http://schemas.microsoft.com/office/drawing/2014/main" id="{48C76E5B-AEDC-4B37-AC59-E56770B9AFC0}"/>
                    </a:ext>
                  </a:extLst>
                </p:cNvPr>
                <p:cNvSpPr txBox="1"/>
                <p:nvPr/>
              </p:nvSpPr>
              <p:spPr>
                <a:xfrm>
                  <a:off x="4236039" y="2090057"/>
                  <a:ext cx="2046522"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状态</a:t>
                  </a:r>
                  <a14:m>
                    <m:oMath xmlns:m="http://schemas.openxmlformats.org/officeDocument/2006/math">
                      <m:r>
                        <a:rPr lang="en-US" altLang="zh-CN" b="0" i="1" smtClean="0">
                          <a:latin typeface="Cambria Math" panose="02040503050406030204" pitchFamily="18" charset="0"/>
                        </a:rPr>
                        <m:t>𝑠</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，执行动作</a:t>
                  </a:r>
                  <a14:m>
                    <m:oMath xmlns:m="http://schemas.openxmlformats.org/officeDocument/2006/math">
                      <m:r>
                        <a:rPr lang="en-US" altLang="zh-CN" b="0" i="1" smtClean="0">
                          <a:latin typeface="Cambria Math" panose="02040503050406030204" pitchFamily="18" charset="0"/>
                        </a:rPr>
                        <m:t>𝑎</m:t>
                      </m:r>
                    </m:oMath>
                  </a14:m>
                  <a:endParaRPr 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0" name="文本框 6">
                  <a:extLst>
                    <a:ext uri="{FF2B5EF4-FFF2-40B4-BE49-F238E27FC236}">
                      <a16:creationId xmlns:a16="http://schemas.microsoft.com/office/drawing/2014/main" id="{48C76E5B-AEDC-4B37-AC59-E56770B9AFC0}"/>
                    </a:ext>
                  </a:extLst>
                </p:cNvPr>
                <p:cNvSpPr txBox="1">
                  <a:spLocks noRot="1" noChangeAspect="1" noMove="1" noResize="1" noEditPoints="1" noAdjustHandles="1" noChangeArrowheads="1" noChangeShapeType="1" noTextEdit="1"/>
                </p:cNvSpPr>
                <p:nvPr/>
              </p:nvSpPr>
              <p:spPr>
                <a:xfrm>
                  <a:off x="4236039" y="2090057"/>
                  <a:ext cx="2046522" cy="369332"/>
                </a:xfrm>
                <a:prstGeom prst="rect">
                  <a:avLst/>
                </a:prstGeom>
                <a:blipFill>
                  <a:blip r:embed="rId7"/>
                  <a:stretch>
                    <a:fillRect l="-2679" t="-655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7">
                  <a:extLst>
                    <a:ext uri="{FF2B5EF4-FFF2-40B4-BE49-F238E27FC236}">
                      <a16:creationId xmlns:a16="http://schemas.microsoft.com/office/drawing/2014/main" id="{AB6F6F09-C1BB-4A72-8ED1-DBF952CEA5F7}"/>
                    </a:ext>
                  </a:extLst>
                </p:cNvPr>
                <p:cNvSpPr txBox="1"/>
                <p:nvPr/>
              </p:nvSpPr>
              <p:spPr>
                <a:xfrm>
                  <a:off x="4236039" y="2478627"/>
                  <a:ext cx="1452898"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观测到奖励</a:t>
                  </a:r>
                  <a14:m>
                    <m:oMath xmlns:m="http://schemas.openxmlformats.org/officeDocument/2006/math">
                      <m:r>
                        <a:rPr lang="en-US" altLang="zh-CN" b="0" i="1" smtClean="0">
                          <a:latin typeface="Cambria Math" panose="02040503050406030204" pitchFamily="18" charset="0"/>
                        </a:rPr>
                        <m:t>𝑟</m:t>
                      </m:r>
                    </m:oMath>
                  </a14:m>
                  <a:endParaRPr 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1" name="文本框 7">
                  <a:extLst>
                    <a:ext uri="{FF2B5EF4-FFF2-40B4-BE49-F238E27FC236}">
                      <a16:creationId xmlns:a16="http://schemas.microsoft.com/office/drawing/2014/main" id="{AB6F6F09-C1BB-4A72-8ED1-DBF952CEA5F7}"/>
                    </a:ext>
                  </a:extLst>
                </p:cNvPr>
                <p:cNvSpPr txBox="1">
                  <a:spLocks noRot="1" noChangeAspect="1" noMove="1" noResize="1" noEditPoints="1" noAdjustHandles="1" noChangeArrowheads="1" noChangeShapeType="1" noTextEdit="1"/>
                </p:cNvSpPr>
                <p:nvPr/>
              </p:nvSpPr>
              <p:spPr>
                <a:xfrm>
                  <a:off x="4236039" y="2478627"/>
                  <a:ext cx="1452898" cy="369332"/>
                </a:xfrm>
                <a:prstGeom prst="rect">
                  <a:avLst/>
                </a:prstGeom>
                <a:blipFill>
                  <a:blip r:embed="rId8"/>
                  <a:stretch>
                    <a:fillRect l="-3782"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8">
                  <a:extLst>
                    <a:ext uri="{FF2B5EF4-FFF2-40B4-BE49-F238E27FC236}">
                      <a16:creationId xmlns:a16="http://schemas.microsoft.com/office/drawing/2014/main" id="{21FFEEF4-E347-4747-A2D1-219748FFBF02}"/>
                    </a:ext>
                  </a:extLst>
                </p:cNvPr>
                <p:cNvSpPr txBox="1"/>
                <p:nvPr/>
              </p:nvSpPr>
              <p:spPr>
                <a:xfrm>
                  <a:off x="4236039" y="2917437"/>
                  <a:ext cx="2198038"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转移到下一个状态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i="1"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3" name="文本框 8">
                  <a:extLst>
                    <a:ext uri="{FF2B5EF4-FFF2-40B4-BE49-F238E27FC236}">
                      <a16:creationId xmlns:a16="http://schemas.microsoft.com/office/drawing/2014/main" id="{21FFEEF4-E347-4747-A2D1-219748FFBF02}"/>
                    </a:ext>
                  </a:extLst>
                </p:cNvPr>
                <p:cNvSpPr txBox="1">
                  <a:spLocks noRot="1" noChangeAspect="1" noMove="1" noResize="1" noEditPoints="1" noAdjustHandles="1" noChangeArrowheads="1" noChangeShapeType="1" noTextEdit="1"/>
                </p:cNvSpPr>
                <p:nvPr/>
              </p:nvSpPr>
              <p:spPr>
                <a:xfrm>
                  <a:off x="4236039" y="2917437"/>
                  <a:ext cx="2198038" cy="369332"/>
                </a:xfrm>
                <a:prstGeom prst="rect">
                  <a:avLst/>
                </a:prstGeom>
                <a:blipFill>
                  <a:blip r:embed="rId9"/>
                  <a:stretch>
                    <a:fillRect l="-2500"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9">
                  <a:extLst>
                    <a:ext uri="{FF2B5EF4-FFF2-40B4-BE49-F238E27FC236}">
                      <a16:creationId xmlns:a16="http://schemas.microsoft.com/office/drawing/2014/main" id="{3BA524D3-EE14-417F-9DE8-B35E35242078}"/>
                    </a:ext>
                  </a:extLst>
                </p:cNvPr>
                <p:cNvSpPr txBox="1"/>
                <p:nvPr/>
              </p:nvSpPr>
              <p:spPr>
                <a:xfrm>
                  <a:off x="4236039" y="3729316"/>
                  <a:ext cx="2138727" cy="369332"/>
                </a:xfrm>
                <a:prstGeom prst="rect">
                  <a:avLst/>
                </a:prstGeom>
                <a:noFill/>
              </p:spPr>
              <p:txBody>
                <a:bodyPr wrap="non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状态</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执行动作</a:t>
                  </a:r>
                  <a14:m>
                    <m:oMath xmlns:m="http://schemas.openxmlformats.org/officeDocument/2006/math">
                      <m:r>
                        <a:rPr lang="en-US" altLang="zh-CN" i="1" dirty="0">
                          <a:latin typeface="Cambria Math" panose="02040503050406030204" pitchFamily="18" charset="0"/>
                        </a:rPr>
                        <m:t>𝑎</m:t>
                      </m:r>
                      <m:r>
                        <a:rPr lang="en-US" altLang="zh-CN" b="0" i="1" dirty="0" smtClean="0">
                          <a:latin typeface="Cambria Math" panose="02040503050406030204" pitchFamily="18" charset="0"/>
                        </a:rPr>
                        <m:t>′</m:t>
                      </m:r>
                    </m:oMath>
                  </a14:m>
                  <a:endParaRPr 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4" name="文本框 9">
                  <a:extLst>
                    <a:ext uri="{FF2B5EF4-FFF2-40B4-BE49-F238E27FC236}">
                      <a16:creationId xmlns:a16="http://schemas.microsoft.com/office/drawing/2014/main" id="{3BA524D3-EE14-417F-9DE8-B35E35242078}"/>
                    </a:ext>
                  </a:extLst>
                </p:cNvPr>
                <p:cNvSpPr txBox="1">
                  <a:spLocks noRot="1" noChangeAspect="1" noMove="1" noResize="1" noEditPoints="1" noAdjustHandles="1" noChangeArrowheads="1" noChangeShapeType="1" noTextEdit="1"/>
                </p:cNvSpPr>
                <p:nvPr/>
              </p:nvSpPr>
              <p:spPr>
                <a:xfrm>
                  <a:off x="4236039" y="3729316"/>
                  <a:ext cx="2138727" cy="369332"/>
                </a:xfrm>
                <a:prstGeom prst="rect">
                  <a:avLst/>
                </a:prstGeom>
                <a:blipFill>
                  <a:blip r:embed="rId10"/>
                  <a:stretch>
                    <a:fillRect l="-2564" t="-6557" b="-26230"/>
                  </a:stretch>
                </a:blipFill>
              </p:spPr>
              <p:txBody>
                <a:bodyPr/>
                <a:lstStyle/>
                <a:p>
                  <a:r>
                    <a:rPr lang="zh-CN" altLang="en-US">
                      <a:noFill/>
                    </a:rPr>
                    <a:t> </a:t>
                  </a:r>
                </a:p>
              </p:txBody>
            </p:sp>
          </mc:Fallback>
        </mc:AlternateContent>
      </p:grpSp>
      <p:pic>
        <p:nvPicPr>
          <p:cNvPr id="15" name="图片 4">
            <a:extLst>
              <a:ext uri="{FF2B5EF4-FFF2-40B4-BE49-F238E27FC236}">
                <a16:creationId xmlns:a16="http://schemas.microsoft.com/office/drawing/2014/main" id="{9747597F-FD10-EC96-E25F-719B42091BC2}"/>
              </a:ext>
            </a:extLst>
          </p:cNvPr>
          <p:cNvPicPr>
            <a:picLocks noChangeAspect="1"/>
          </p:cNvPicPr>
          <p:nvPr/>
        </p:nvPicPr>
        <p:blipFill>
          <a:blip r:embed="rId11"/>
          <a:stretch>
            <a:fillRect/>
          </a:stretch>
        </p:blipFill>
        <p:spPr>
          <a:xfrm>
            <a:off x="3263343" y="2214983"/>
            <a:ext cx="511320" cy="1930309"/>
          </a:xfrm>
          <a:prstGeom prst="rect">
            <a:avLst/>
          </a:prstGeom>
        </p:spPr>
      </p:pic>
    </p:spTree>
    <p:extLst>
      <p:ext uri="{BB962C8B-B14F-4D97-AF65-F5344CB8AC3E}">
        <p14:creationId xmlns:p14="http://schemas.microsoft.com/office/powerpoint/2010/main" val="1715781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50</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a:xfrm>
            <a:off x="2255858" y="2818892"/>
            <a:ext cx="4202091" cy="1220215"/>
          </a:xfrm>
        </p:spPr>
        <p:txBody>
          <a:bodyPr>
            <a:normAutofit/>
          </a:bodyPr>
          <a:lstStyle/>
          <a:p>
            <a:r>
              <a:rPr kumimoji="1" lang="zh-CN" altLang="en-US" sz="4000" dirty="0"/>
              <a:t>多步树回溯算法</a:t>
            </a:r>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2812005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多</a:t>
            </a:r>
            <a:r>
              <a:rPr lang="zh-CN" altLang="en-US" dirty="0"/>
              <a:t>步树回溯算法 </a:t>
            </a:r>
            <a:r>
              <a:rPr lang="en-US" altLang="zh-CN"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lang="en-US" altLang="zh-CN" sz="2400" dirty="0"/>
              <a:t>N</a:t>
            </a:r>
            <a:r>
              <a:rPr lang="en-US" altLang="zh-CN" sz="2400"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-step Tree Backup Algorithm</a:t>
            </a:r>
            <a:r>
              <a:rPr lang="en-US" altLang="zh-CN"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51</a:t>
            </a:fld>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3" y="1497857"/>
                <a:ext cx="8137922" cy="894280"/>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是否存在一种不需使用重要性采样的离线算法？</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学习和期望</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(expected </a:t>
                </a:r>
                <a:r>
                  <a:rPr lang="en-US" altLang="zh-CN"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lvl="1"/>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3" y="1497857"/>
                <a:ext cx="8137922" cy="894280"/>
              </a:xfrm>
              <a:prstGeom prst="rect">
                <a:avLst/>
              </a:prstGeom>
              <a:blipFill>
                <a:blip r:embed="rId5"/>
                <a:stretch>
                  <a:fillRect l="-449" t="-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8771E2D8-53A5-A047-94AF-55A3B43B4C5A}"/>
                  </a:ext>
                </a:extLst>
              </p:cNvPr>
              <p:cNvSpPr txBox="1">
                <a:spLocks/>
              </p:cNvSpPr>
              <p:nvPr/>
            </p:nvSpPr>
            <p:spPr>
              <a:xfrm>
                <a:off x="502443" y="2505723"/>
                <a:ext cx="8137922" cy="894280"/>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我们可以将这种形式扩展到</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步，称之为多步树回溯算法。</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以 </a:t>
                </a:r>
                <a14:m>
                  <m:oMath xmlns:m="http://schemas.openxmlformats.org/officeDocument/2006/math">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=3</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为例子：</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7"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3" y="2505723"/>
                <a:ext cx="8137922" cy="894280"/>
              </a:xfrm>
              <a:prstGeom prst="rect">
                <a:avLst/>
              </a:prstGeom>
              <a:blipFill>
                <a:blip r:embed="rId8"/>
                <a:stretch>
                  <a:fillRect l="-449" t="-3401" b="-476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EFFC2C2C-2FCD-4464-B295-62DE05721E0A}"/>
              </a:ext>
            </a:extLst>
          </p:cNvPr>
          <p:cNvPicPr>
            <a:picLocks noChangeAspect="1"/>
          </p:cNvPicPr>
          <p:nvPr/>
        </p:nvPicPr>
        <p:blipFill>
          <a:blip r:embed="rId9"/>
          <a:stretch>
            <a:fillRect/>
          </a:stretch>
        </p:blipFill>
        <p:spPr>
          <a:xfrm>
            <a:off x="5854844" y="3040750"/>
            <a:ext cx="1339109" cy="3619026"/>
          </a:xfrm>
          <a:prstGeom prst="rect">
            <a:avLst/>
          </a:prstGeom>
        </p:spPr>
      </p:pic>
      <p:pic>
        <p:nvPicPr>
          <p:cNvPr id="10" name="图片 9">
            <a:extLst>
              <a:ext uri="{FF2B5EF4-FFF2-40B4-BE49-F238E27FC236}">
                <a16:creationId xmlns:a16="http://schemas.microsoft.com/office/drawing/2014/main" id="{2D15D853-0ECC-418A-8571-7DE71D3A7C22}"/>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650866" y="4108384"/>
            <a:ext cx="920344" cy="227686"/>
          </a:xfrm>
          <a:prstGeom prst="rect">
            <a:avLst/>
          </a:prstGeom>
        </p:spPr>
      </p:pic>
      <p:pic>
        <p:nvPicPr>
          <p:cNvPr id="11" name="图片 10">
            <a:extLst>
              <a:ext uri="{FF2B5EF4-FFF2-40B4-BE49-F238E27FC236}">
                <a16:creationId xmlns:a16="http://schemas.microsoft.com/office/drawing/2014/main" id="{34F5A926-DE00-4F5D-99CA-7E861DCCA7D2}"/>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2133743" y="4931508"/>
            <a:ext cx="2408529" cy="227686"/>
          </a:xfrm>
          <a:prstGeom prst="rect">
            <a:avLst/>
          </a:prstGeom>
        </p:spPr>
      </p:pic>
      <p:pic>
        <p:nvPicPr>
          <p:cNvPr id="12" name="图片 11">
            <a:extLst>
              <a:ext uri="{FF2B5EF4-FFF2-40B4-BE49-F238E27FC236}">
                <a16:creationId xmlns:a16="http://schemas.microsoft.com/office/drawing/2014/main" id="{EDC62DAB-DF0D-4196-9E11-63F93D1EACF2}"/>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15056" y="5797829"/>
            <a:ext cx="3847338" cy="227686"/>
          </a:xfrm>
          <a:prstGeom prst="rect">
            <a:avLst/>
          </a:prstGeom>
        </p:spPr>
      </p:pic>
      <p:cxnSp>
        <p:nvCxnSpPr>
          <p:cNvPr id="13" name="直接箭头连接符 12">
            <a:extLst>
              <a:ext uri="{FF2B5EF4-FFF2-40B4-BE49-F238E27FC236}">
                <a16:creationId xmlns:a16="http://schemas.microsoft.com/office/drawing/2014/main" id="{81D86DD8-4411-4FC2-A12B-FF8223104CC1}"/>
              </a:ext>
            </a:extLst>
          </p:cNvPr>
          <p:cNvCxnSpPr>
            <a:cxnSpLocks/>
          </p:cNvCxnSpPr>
          <p:nvPr/>
        </p:nvCxnSpPr>
        <p:spPr>
          <a:xfrm>
            <a:off x="4825137" y="4222227"/>
            <a:ext cx="1022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C449DA0-FD18-4BBC-A4A7-CF6BE9127412}"/>
              </a:ext>
            </a:extLst>
          </p:cNvPr>
          <p:cNvCxnSpPr/>
          <p:nvPr/>
        </p:nvCxnSpPr>
        <p:spPr>
          <a:xfrm>
            <a:off x="4825137" y="5045351"/>
            <a:ext cx="1012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3AC1DB7-EC9C-40B8-AB4E-FBAFB033626A}"/>
              </a:ext>
            </a:extLst>
          </p:cNvPr>
          <p:cNvCxnSpPr>
            <a:cxnSpLocks/>
          </p:cNvCxnSpPr>
          <p:nvPr/>
        </p:nvCxnSpPr>
        <p:spPr>
          <a:xfrm>
            <a:off x="4825137" y="5937428"/>
            <a:ext cx="1012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055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多步树回溯算法 </a:t>
            </a:r>
            <a:r>
              <a:rPr lang="en-US" altLang="zh-CN" dirty="0"/>
              <a:t>(</a:t>
            </a:r>
            <a:r>
              <a:rPr lang="en-US" altLang="zh-CN" sz="2400" dirty="0"/>
              <a:t>N-step Tree Backup Algorithm</a:t>
            </a:r>
            <a:r>
              <a:rPr lang="en-US" altLang="zh-CN" dirty="0"/>
              <a:t>)</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52</a:t>
            </a:fld>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3" y="1497856"/>
                <a:ext cx="8137922" cy="4151829"/>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以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=3</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为例子：</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3" y="1497856"/>
                <a:ext cx="8137922" cy="4151829"/>
              </a:xfrm>
              <a:prstGeom prst="rect">
                <a:avLst/>
              </a:prstGeom>
              <a:blipFill>
                <a:blip r:embed="rId7"/>
                <a:stretch>
                  <a:fillRect l="-449" t="-734"/>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5274273" y="1727829"/>
            <a:ext cx="1624758" cy="4391012"/>
          </a:xfrm>
          <a:prstGeom prst="rect">
            <a:avLst/>
          </a:prstGeom>
        </p:spPr>
      </p:pic>
      <p:pic>
        <p:nvPicPr>
          <p:cNvPr id="5" name="图片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324702" y="3038021"/>
            <a:ext cx="920344" cy="227686"/>
          </a:xfrm>
          <a:prstGeom prst="rect">
            <a:avLst/>
          </a:prstGeom>
        </p:spPr>
      </p:pic>
      <p:pic>
        <p:nvPicPr>
          <p:cNvPr id="6" name="图片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553172" y="4042228"/>
            <a:ext cx="2408529" cy="227686"/>
          </a:xfrm>
          <a:prstGeom prst="rect">
            <a:avLst/>
          </a:prstGeom>
        </p:spPr>
      </p:pic>
      <p:pic>
        <p:nvPicPr>
          <p:cNvPr id="9" name="图片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93980" y="5046435"/>
            <a:ext cx="3847338" cy="227686"/>
          </a:xfrm>
          <a:prstGeom prst="rect">
            <a:avLst/>
          </a:prstGeom>
        </p:spPr>
      </p:pic>
      <p:cxnSp>
        <p:nvCxnSpPr>
          <p:cNvPr id="10" name="直接箭头连接符 9"/>
          <p:cNvCxnSpPr/>
          <p:nvPr/>
        </p:nvCxnSpPr>
        <p:spPr>
          <a:xfrm flipV="1">
            <a:off x="3673929" y="3151415"/>
            <a:ext cx="1534779" cy="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244566" y="4156071"/>
            <a:ext cx="1012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774108" y="5174418"/>
            <a:ext cx="6603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16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411155"/>
            <a:ext cx="8137922" cy="617545"/>
          </a:xfrm>
        </p:spPr>
        <p:txBody>
          <a:bodyPr/>
          <a:lstStyle/>
          <a:p>
            <a:r>
              <a:rPr lang="zh-CN" altLang="en-US" dirty="0"/>
              <a:t>多步树回溯算法推导</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53</a:t>
            </a:fld>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8771E2D8-53A5-A047-94AF-55A3B43B4C5A}"/>
                  </a:ext>
                </a:extLst>
              </p:cNvPr>
              <p:cNvSpPr txBox="1">
                <a:spLocks/>
              </p:cNvSpPr>
              <p:nvPr/>
            </p:nvSpPr>
            <p:spPr>
              <a:xfrm>
                <a:off x="502443" y="1320799"/>
                <a:ext cx="8137922" cy="176031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=1</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a:t>
                </a:r>
                <a14:m>
                  <m:oMath xmlns:m="http://schemas.openxmlformats.org/officeDocument/2006/math">
                    <m: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=2</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8" name="内容占位符 2">
                <a:extLst>
                  <a:ext uri="{FF2B5EF4-FFF2-40B4-BE49-F238E27FC236}">
                    <a16:creationId xmlns:a16="http://schemas.microsoft.com/office/drawing/2014/main" id="{8771E2D8-53A5-A047-94AF-55A3B43B4C5A}"/>
                  </a:ext>
                </a:extLst>
              </p:cNvPr>
              <p:cNvSpPr txBox="1">
                <a:spLocks noRot="1" noChangeAspect="1" noMove="1" noResize="1" noEditPoints="1" noAdjustHandles="1" noChangeArrowheads="1" noChangeShapeType="1" noTextEdit="1"/>
              </p:cNvSpPr>
              <p:nvPr/>
            </p:nvSpPr>
            <p:spPr>
              <a:xfrm>
                <a:off x="502443" y="1320799"/>
                <a:ext cx="8137922" cy="1760313"/>
              </a:xfrm>
              <a:prstGeom prst="rect">
                <a:avLst/>
              </a:prstGeom>
              <a:blipFill>
                <a:blip r:embed="rId9"/>
                <a:stretch>
                  <a:fillRect l="-449" t="-2083"/>
                </a:stretch>
              </a:blipFill>
            </p:spPr>
            <p:txBody>
              <a:bodyPr/>
              <a:lstStyle/>
              <a:p>
                <a:r>
                  <a:rPr lang="zh-CN" altLang="en-US">
                    <a:noFill/>
                  </a:rPr>
                  <a:t> </a:t>
                </a:r>
              </a:p>
            </p:txBody>
          </p:sp>
        </mc:Fallback>
      </mc:AlternateContent>
      <p:pic>
        <p:nvPicPr>
          <p:cNvPr id="11" name="图片 10"/>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205264" y="1824251"/>
            <a:ext cx="4371289" cy="242773"/>
          </a:xfrm>
          <a:prstGeom prst="rect">
            <a:avLst/>
          </a:prstGeom>
        </p:spPr>
      </p:pic>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C6609324-8ADF-4B51-8933-D6C0C0F39789}"/>
                  </a:ext>
                </a:extLst>
              </p:cNvPr>
              <p:cNvSpPr txBox="1">
                <a:spLocks/>
              </p:cNvSpPr>
              <p:nvPr/>
            </p:nvSpPr>
            <p:spPr>
              <a:xfrm>
                <a:off x="502443" y="4681158"/>
                <a:ext cx="8137922" cy="47179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推广到</a:t>
                </a:r>
                <a14:m>
                  <m:oMath xmlns:m="http://schemas.openxmlformats.org/officeDocument/2006/math">
                    <m:r>
                      <a:rPr lang="en-US" altLang="zh-CN">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𝑛</m:t>
                    </m:r>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0" name="内容占位符 2">
                <a:extLst>
                  <a:ext uri="{FF2B5EF4-FFF2-40B4-BE49-F238E27FC236}">
                    <a16:creationId xmlns:a16="http://schemas.microsoft.com/office/drawing/2014/main" id="{C6609324-8ADF-4B51-8933-D6C0C0F39789}"/>
                  </a:ext>
                </a:extLst>
              </p:cNvPr>
              <p:cNvSpPr txBox="1">
                <a:spLocks noRot="1" noChangeAspect="1" noMove="1" noResize="1" noEditPoints="1" noAdjustHandles="1" noChangeArrowheads="1" noChangeShapeType="1" noTextEdit="1"/>
              </p:cNvSpPr>
              <p:nvPr/>
            </p:nvSpPr>
            <p:spPr>
              <a:xfrm>
                <a:off x="502443" y="4681158"/>
                <a:ext cx="8137922" cy="471793"/>
              </a:xfrm>
              <a:prstGeom prst="rect">
                <a:avLst/>
              </a:prstGeom>
              <a:blipFill>
                <a:blip r:embed="rId12"/>
                <a:stretch>
                  <a:fillRect l="-449" t="-7792" b="-779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4ED4919-4791-41E8-B7D4-FF2AF4EE1B94}"/>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876274" y="5944659"/>
            <a:ext cx="6129680" cy="227686"/>
          </a:xfrm>
          <a:prstGeom prst="rect">
            <a:avLst/>
          </a:prstGeom>
        </p:spPr>
      </p:pic>
      <p:pic>
        <p:nvPicPr>
          <p:cNvPr id="7" name="图片 6">
            <a:extLst>
              <a:ext uri="{FF2B5EF4-FFF2-40B4-BE49-F238E27FC236}">
                <a16:creationId xmlns:a16="http://schemas.microsoft.com/office/drawing/2014/main" id="{30396A57-0E6F-4714-A1D9-2BA399EC3A32}"/>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876274" y="5306796"/>
            <a:ext cx="7885328" cy="282550"/>
          </a:xfrm>
          <a:prstGeom prst="rect">
            <a:avLst/>
          </a:prstGeom>
        </p:spPr>
      </p:pic>
      <p:grpSp>
        <p:nvGrpSpPr>
          <p:cNvPr id="9" name="组合 8">
            <a:extLst>
              <a:ext uri="{FF2B5EF4-FFF2-40B4-BE49-F238E27FC236}">
                <a16:creationId xmlns:a16="http://schemas.microsoft.com/office/drawing/2014/main" id="{88E1BA7F-7BCA-414D-B6A1-7B9F3492EDB9}"/>
              </a:ext>
            </a:extLst>
          </p:cNvPr>
          <p:cNvGrpSpPr/>
          <p:nvPr/>
        </p:nvGrpSpPr>
        <p:grpSpPr>
          <a:xfrm>
            <a:off x="555786" y="2650288"/>
            <a:ext cx="7318214" cy="1898379"/>
            <a:chOff x="555786" y="2650288"/>
            <a:chExt cx="7318214" cy="1898379"/>
          </a:xfrm>
        </p:grpSpPr>
        <p:pic>
          <p:nvPicPr>
            <p:cNvPr id="12" name="图片 11"/>
            <p:cNvPicPr>
              <a:picLocks noChangeAspect="1"/>
            </p:cNvPicPr>
            <p:nvPr>
              <p:custDataLst>
                <p:tags r:id="rId4"/>
              </p:custDataLst>
            </p:nvPr>
          </p:nvPicPr>
          <p:blipFill rotWithShape="1">
            <a:blip r:embed="rId15" cstate="print">
              <a:extLst>
                <a:ext uri="{28A0092B-C50C-407E-A947-70E740481C1C}">
                  <a14:useLocalDpi xmlns:a14="http://schemas.microsoft.com/office/drawing/2010/main" val="0"/>
                </a:ext>
              </a:extLst>
            </a:blip>
            <a:srcRect r="37432" b="72741"/>
            <a:stretch/>
          </p:blipFill>
          <p:spPr>
            <a:xfrm>
              <a:off x="555786" y="2650288"/>
              <a:ext cx="5191872" cy="530223"/>
            </a:xfrm>
            <a:prstGeom prst="rect">
              <a:avLst/>
            </a:prstGeom>
          </p:spPr>
        </p:pic>
        <p:pic>
          <p:nvPicPr>
            <p:cNvPr id="16" name="图片 15">
              <a:extLst>
                <a:ext uri="{FF2B5EF4-FFF2-40B4-BE49-F238E27FC236}">
                  <a16:creationId xmlns:a16="http://schemas.microsoft.com/office/drawing/2014/main" id="{7E451C2D-027F-4883-8F0A-E93CFE674979}"/>
                </a:ext>
              </a:extLst>
            </p:cNvPr>
            <p:cNvPicPr>
              <a:picLocks noChangeAspect="1"/>
            </p:cNvPicPr>
            <p:nvPr>
              <p:custDataLst>
                <p:tags r:id="rId5"/>
              </p:custDataLst>
            </p:nvPr>
          </p:nvPicPr>
          <p:blipFill rotWithShape="1">
            <a:blip r:embed="rId15" cstate="print">
              <a:extLst>
                <a:ext uri="{28A0092B-C50C-407E-A947-70E740481C1C}">
                  <a14:useLocalDpi xmlns:a14="http://schemas.microsoft.com/office/drawing/2010/main" val="0"/>
                </a:ext>
              </a:extLst>
            </a:blip>
            <a:srcRect l="19014" t="29957" b="1"/>
            <a:stretch/>
          </p:blipFill>
          <p:spPr>
            <a:xfrm>
              <a:off x="1153886" y="3186254"/>
              <a:ext cx="6720114" cy="1362413"/>
            </a:xfrm>
            <a:prstGeom prst="rect">
              <a:avLst/>
            </a:prstGeom>
          </p:spPr>
        </p:pic>
      </p:grpSp>
      <p:pic>
        <p:nvPicPr>
          <p:cNvPr id="18" name="图片 17">
            <a:extLst>
              <a:ext uri="{FF2B5EF4-FFF2-40B4-BE49-F238E27FC236}">
                <a16:creationId xmlns:a16="http://schemas.microsoft.com/office/drawing/2014/main" id="{950936C0-802E-4CC8-9CCB-3BFB80919067}"/>
              </a:ext>
            </a:extLst>
          </p:cNvPr>
          <p:cNvPicPr>
            <a:picLocks noChangeAspect="1"/>
          </p:cNvPicPr>
          <p:nvPr/>
        </p:nvPicPr>
        <p:blipFill>
          <a:blip r:embed="rId16"/>
          <a:stretch>
            <a:fillRect/>
          </a:stretch>
        </p:blipFill>
        <p:spPr>
          <a:xfrm>
            <a:off x="7913301" y="1558683"/>
            <a:ext cx="1144325" cy="3092612"/>
          </a:xfrm>
          <a:prstGeom prst="rect">
            <a:avLst/>
          </a:prstGeom>
        </p:spPr>
      </p:pic>
    </p:spTree>
    <p:extLst>
      <p:ext uri="{BB962C8B-B14F-4D97-AF65-F5344CB8AC3E}">
        <p14:creationId xmlns:p14="http://schemas.microsoft.com/office/powerpoint/2010/main" val="2476686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C4EC72-3878-46DC-B271-F2147413743D}"/>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54</a:t>
            </a:fld>
            <a:endParaRPr lang="zh-CN" altLang="en-US" dirty="0"/>
          </a:p>
        </p:txBody>
      </p:sp>
      <p:sp>
        <p:nvSpPr>
          <p:cNvPr id="3" name="标题 2">
            <a:extLst>
              <a:ext uri="{FF2B5EF4-FFF2-40B4-BE49-F238E27FC236}">
                <a16:creationId xmlns:a16="http://schemas.microsoft.com/office/drawing/2014/main" id="{71B0A317-CA6F-4D3A-87F9-A0CB5C40A36A}"/>
              </a:ext>
            </a:extLst>
          </p:cNvPr>
          <p:cNvSpPr>
            <a:spLocks noGrp="1"/>
          </p:cNvSpPr>
          <p:nvPr>
            <p:ph type="title"/>
          </p:nvPr>
        </p:nvSpPr>
        <p:spPr/>
        <p:txBody>
          <a:bodyPr/>
          <a:lstStyle/>
          <a:p>
            <a:r>
              <a:rPr lang="zh-CN" altLang="en-US" dirty="0"/>
              <a:t>模型无关强化学习总结</a:t>
            </a:r>
          </a:p>
        </p:txBody>
      </p:sp>
      <p:sp>
        <p:nvSpPr>
          <p:cNvPr id="4" name="内容占位符 3">
            <a:extLst>
              <a:ext uri="{FF2B5EF4-FFF2-40B4-BE49-F238E27FC236}">
                <a16:creationId xmlns:a16="http://schemas.microsoft.com/office/drawing/2014/main" id="{83515A53-D28B-4149-8676-420D29BF58AB}"/>
              </a:ext>
            </a:extLst>
          </p:cNvPr>
          <p:cNvSpPr>
            <a:spLocks noGrp="1"/>
          </p:cNvSpPr>
          <p:nvPr>
            <p:ph sz="quarter" idx="13"/>
          </p:nvPr>
        </p:nvSpPr>
        <p:spPr>
          <a:xfrm>
            <a:off x="502444" y="1273629"/>
            <a:ext cx="8137922" cy="4863646"/>
          </a:xfrm>
        </p:spPr>
        <p:txBody>
          <a:bodyPr>
            <a:normAutofit lnSpcReduction="10000"/>
          </a:bodyPr>
          <a:lstStyle/>
          <a:p>
            <a:r>
              <a:rPr lang="zh-CN" altLang="en-US" sz="2000" dirty="0"/>
              <a:t>模型无关强化学习在黑盒环境下使用</a:t>
            </a:r>
            <a:endParaRPr lang="en-US" altLang="zh-CN" sz="2000" dirty="0"/>
          </a:p>
          <a:p>
            <a:endParaRPr lang="en-US" altLang="zh-CN" sz="2000" dirty="0"/>
          </a:p>
          <a:p>
            <a:r>
              <a:rPr lang="zh-CN" altLang="en-US" sz="2000" dirty="0"/>
              <a:t>蒙特卡洛方法通过采样直接估计价值函数</a:t>
            </a:r>
            <a:endParaRPr lang="en-US" altLang="zh-CN" sz="2000" dirty="0"/>
          </a:p>
          <a:p>
            <a:endParaRPr lang="en-US" altLang="zh-CN" sz="2000" dirty="0"/>
          </a:p>
          <a:p>
            <a:r>
              <a:rPr lang="zh-CN" altLang="en-US" sz="2000" dirty="0"/>
              <a:t>时序差分学习通过下一步的价值估计来更新当前一步的价值估计</a:t>
            </a:r>
            <a:endParaRPr lang="en-US" altLang="zh-CN" sz="2000" dirty="0"/>
          </a:p>
          <a:p>
            <a:endParaRPr lang="en-US" altLang="zh-CN" sz="2000" dirty="0"/>
          </a:p>
          <a:p>
            <a:r>
              <a:rPr lang="zh-CN" altLang="en-US" sz="2000" dirty="0"/>
              <a:t>模型无关强化学习的</a:t>
            </a:r>
            <a:r>
              <a:rPr lang="en-US" altLang="zh-CN" sz="2000" dirty="0"/>
              <a:t>on-policy</a:t>
            </a:r>
            <a:r>
              <a:rPr lang="zh-CN" altLang="en-US" sz="2000" dirty="0"/>
              <a:t>和</a:t>
            </a:r>
            <a:r>
              <a:rPr lang="en-US" altLang="zh-CN" sz="2000" dirty="0"/>
              <a:t>off-policy</a:t>
            </a:r>
            <a:r>
              <a:rPr lang="zh-CN" altLang="en-US" sz="2000" dirty="0"/>
              <a:t>算法区别</a:t>
            </a:r>
            <a:endParaRPr lang="en-US" altLang="zh-CN" sz="2000" dirty="0"/>
          </a:p>
          <a:p>
            <a:pPr lvl="1"/>
            <a:r>
              <a:rPr lang="en-US" altLang="zh-CN" sz="1800" dirty="0"/>
              <a:t>SARSA</a:t>
            </a:r>
            <a:r>
              <a:rPr lang="zh-CN" altLang="en-US" sz="1800" dirty="0"/>
              <a:t>、</a:t>
            </a:r>
            <a:r>
              <a:rPr lang="en-US" altLang="zh-CN" sz="1800" dirty="0"/>
              <a:t>Q</a:t>
            </a:r>
            <a:r>
              <a:rPr lang="zh-CN" altLang="en-US" sz="1800" dirty="0"/>
              <a:t>学习</a:t>
            </a:r>
            <a:endParaRPr lang="en-US" altLang="zh-CN" sz="1800" dirty="0"/>
          </a:p>
          <a:p>
            <a:endParaRPr lang="en-US" altLang="zh-CN" sz="3200" dirty="0"/>
          </a:p>
          <a:p>
            <a:r>
              <a:rPr lang="zh-CN" altLang="en-US" sz="2000" dirty="0"/>
              <a:t>多步自助法可看作介于蒙特卡洛方法和单步时序差分方法之间的一种方法</a:t>
            </a:r>
            <a:endParaRPr lang="en-US" altLang="zh-CN" sz="2000" dirty="0"/>
          </a:p>
          <a:p>
            <a:endParaRPr lang="en-US" altLang="zh-CN" sz="3200" dirty="0"/>
          </a:p>
          <a:p>
            <a:r>
              <a:rPr lang="zh-CN" altLang="en-US" sz="2000" dirty="0"/>
              <a:t>讨论：模型无关强化学习和基于模型的强化学习方法之间的对比</a:t>
            </a:r>
          </a:p>
        </p:txBody>
      </p:sp>
    </p:spTree>
    <p:extLst>
      <p:ext uri="{BB962C8B-B14F-4D97-AF65-F5344CB8AC3E}">
        <p14:creationId xmlns:p14="http://schemas.microsoft.com/office/powerpoint/2010/main" val="2637220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6155"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Tree>
    <p:extLst>
      <p:ext uri="{BB962C8B-B14F-4D97-AF65-F5344CB8AC3E}">
        <p14:creationId xmlns:p14="http://schemas.microsoft.com/office/powerpoint/2010/main" val="977682057"/>
      </p:ext>
    </p:extLst>
  </p:cSld>
  <p:clrMapOvr>
    <a:masterClrMapping/>
  </p:clrMapOvr>
  <mc:AlternateContent xmlns:mc="http://schemas.openxmlformats.org/markup-compatibility/2006" xmlns:p14="http://schemas.microsoft.com/office/powerpoint/2010/main">
    <mc:Choice Requires="p14">
      <p:transition p14:dur="0" advTm="3938"/>
    </mc:Choice>
    <mc:Fallback xmlns="">
      <p:transition advTm="39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zh-CN" altLang="en-US" dirty="0"/>
              <a:t>使用</a:t>
            </a:r>
            <a:r>
              <a:rPr lang="en-US" altLang="zh-CN" dirty="0"/>
              <a:t>SARSA</a:t>
            </a:r>
            <a:r>
              <a:rPr lang="zh-CN" altLang="en-US" dirty="0"/>
              <a:t>的在线策略控制</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8" y="4584026"/>
                <a:ext cx="7593594" cy="1757780"/>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每个时间步长：</a:t>
                </a:r>
                <a:endParaRPr lang="en-US" altLang="zh-CN"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策略评估：</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  </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𝛼</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𝑟</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𝛾</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p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sup>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up>
                            </m:sSup>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𝑄</m:t>
                        </m:r>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𝑠</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𝑎</m:t>
                            </m:r>
                          </m:e>
                        </m:d>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策略改进：</a:t>
                </a:r>
                <a:r>
                  <a:rPr lang="el-GR"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ε</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-greedy</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策略改进</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D5B38259-0A6A-4BAA-BA7E-2BC782776C99}"/>
                  </a:ext>
                </a:extLst>
              </p:cNvPr>
              <p:cNvSpPr txBox="1">
                <a:spLocks noRot="1" noChangeAspect="1" noMove="1" noResize="1" noEditPoints="1" noAdjustHandles="1" noChangeArrowheads="1" noChangeShapeType="1" noTextEdit="1"/>
              </p:cNvSpPr>
              <p:nvPr/>
            </p:nvSpPr>
            <p:spPr>
              <a:xfrm>
                <a:off x="681738" y="4584026"/>
                <a:ext cx="7593594" cy="1757780"/>
              </a:xfrm>
              <a:prstGeom prst="rect">
                <a:avLst/>
              </a:prstGeom>
              <a:blipFill>
                <a:blip r:embed="rId5"/>
                <a:stretch>
                  <a:fillRect l="-482"/>
                </a:stretch>
              </a:blipFill>
            </p:spPr>
            <p:txBody>
              <a:bodyPr/>
              <a:lstStyle/>
              <a:p>
                <a:r>
                  <a:rPr lang="zh-CN" altLang="en-US">
                    <a:noFill/>
                  </a:rPr>
                  <a:t> </a:t>
                </a:r>
              </a:p>
            </p:txBody>
          </p:sp>
        </mc:Fallback>
      </mc:AlternateContent>
      <p:pic>
        <p:nvPicPr>
          <p:cNvPr id="6" name="图片 4">
            <a:extLst>
              <a:ext uri="{FF2B5EF4-FFF2-40B4-BE49-F238E27FC236}">
                <a16:creationId xmlns:a16="http://schemas.microsoft.com/office/drawing/2014/main" id="{902F52B1-5A09-44CF-9FC1-C0BC00F77D40}"/>
              </a:ext>
            </a:extLst>
          </p:cNvPr>
          <p:cNvPicPr>
            <a:picLocks noChangeAspect="1"/>
          </p:cNvPicPr>
          <p:nvPr/>
        </p:nvPicPr>
        <p:blipFill>
          <a:blip r:embed="rId6"/>
          <a:stretch>
            <a:fillRect/>
          </a:stretch>
        </p:blipFill>
        <p:spPr>
          <a:xfrm>
            <a:off x="2228783" y="1144250"/>
            <a:ext cx="5043832" cy="3324225"/>
          </a:xfrm>
          <a:prstGeom prst="rect">
            <a:avLst/>
          </a:prstGeom>
        </p:spPr>
      </p:pic>
    </p:spTree>
    <p:extLst>
      <p:ext uri="{BB962C8B-B14F-4D97-AF65-F5344CB8AC3E}">
        <p14:creationId xmlns:p14="http://schemas.microsoft.com/office/powerpoint/2010/main" val="22428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dirty="0"/>
              <a:t>SARSA</a:t>
            </a:r>
            <a:r>
              <a:rPr lang="zh-CN" altLang="en-US" dirty="0"/>
              <a:t>算法</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503635" y="5017822"/>
            <a:ext cx="8136730" cy="1140382"/>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注：在线策略时序差分控制（</a:t>
            </a:r>
            <a:r>
              <a:rPr lang="en-US" altLang="zh-CN" sz="1800" dirty="0">
                <a:solidFill>
                  <a:schemeClr val="accent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on-policy TD control</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a:t>
            </a:r>
            <a:r>
              <a:rPr lang="zh-CN" altLang="en-US" sz="1800" dirty="0">
                <a:solidFill>
                  <a:schemeClr val="accent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当前策略进行动作采样</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。即，</a:t>
            </a:r>
            <a:r>
              <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算法中的两个“</a:t>
            </a:r>
            <a:r>
              <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”都是由</a:t>
            </a:r>
            <a:r>
              <a:rPr lang="zh-CN" altLang="en-US" sz="1800" dirty="0">
                <a:solidFill>
                  <a:schemeClr val="accent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当前策略</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选择的</a:t>
            </a:r>
          </a:p>
        </p:txBody>
      </p:sp>
      <p:pic>
        <p:nvPicPr>
          <p:cNvPr id="5" name="图片 4">
            <a:extLst>
              <a:ext uri="{FF2B5EF4-FFF2-40B4-BE49-F238E27FC236}">
                <a16:creationId xmlns:a16="http://schemas.microsoft.com/office/drawing/2014/main" id="{48E24552-A9B9-4487-9AB3-9577DEA3697E}"/>
              </a:ext>
            </a:extLst>
          </p:cNvPr>
          <p:cNvPicPr>
            <a:picLocks noChangeAspect="1"/>
          </p:cNvPicPr>
          <p:nvPr/>
        </p:nvPicPr>
        <p:blipFill>
          <a:blip r:embed="rId3"/>
          <a:stretch>
            <a:fillRect/>
          </a:stretch>
        </p:blipFill>
        <p:spPr>
          <a:xfrm>
            <a:off x="421069" y="1493231"/>
            <a:ext cx="8219296" cy="3171825"/>
          </a:xfrm>
          <a:prstGeom prst="rect">
            <a:avLst/>
          </a:prstGeom>
        </p:spPr>
      </p:pic>
    </p:spTree>
    <p:extLst>
      <p:ext uri="{BB962C8B-B14F-4D97-AF65-F5344CB8AC3E}">
        <p14:creationId xmlns:p14="http://schemas.microsoft.com/office/powerpoint/2010/main" val="177224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SARSA</a:t>
            </a:r>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示例：</a:t>
            </a:r>
            <a:r>
              <a:rPr lang="en-US" altLang="zh-CN"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Windy </a:t>
            </a:r>
            <a:r>
              <a:rPr lang="en-US" altLang="zh-CN" dirty="0" err="1">
                <a:latin typeface="阿里巴巴普惠体 B" panose="00020600040101010101" pitchFamily="18" charset="-122"/>
                <a:ea typeface="阿里巴巴普惠体 B" panose="00020600040101010101" pitchFamily="18" charset="-122"/>
                <a:cs typeface="阿里巴巴普惠体 B" panose="00020600040101010101" pitchFamily="18" charset="-122"/>
              </a:rPr>
              <a:t>Gridworld</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81737" y="4802112"/>
            <a:ext cx="7771797" cy="139494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每步的奖励 </a:t>
            </a:r>
            <a:r>
              <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-1</a:t>
            </a:r>
            <a:r>
              <a:rPr lang="zh-CN" altLang="en-US" b="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，直到智能体抵达目标网格</a:t>
            </a:r>
            <a:endParaRPr lang="en-US" altLang="zh-CN" b="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无折扣因子</a:t>
            </a:r>
          </a:p>
        </p:txBody>
      </p:sp>
      <p:pic>
        <p:nvPicPr>
          <p:cNvPr id="5" name="图片 3">
            <a:extLst>
              <a:ext uri="{FF2B5EF4-FFF2-40B4-BE49-F238E27FC236}">
                <a16:creationId xmlns:a16="http://schemas.microsoft.com/office/drawing/2014/main" id="{910A75F9-6CED-4A3D-B8BE-0CAC37D596AB}"/>
              </a:ext>
            </a:extLst>
          </p:cNvPr>
          <p:cNvPicPr>
            <a:picLocks noChangeAspect="1"/>
          </p:cNvPicPr>
          <p:nvPr/>
        </p:nvPicPr>
        <p:blipFill>
          <a:blip r:embed="rId3"/>
          <a:stretch>
            <a:fillRect/>
          </a:stretch>
        </p:blipFill>
        <p:spPr>
          <a:xfrm>
            <a:off x="1727359" y="1350686"/>
            <a:ext cx="5689282" cy="3129440"/>
          </a:xfrm>
          <a:prstGeom prst="rect">
            <a:avLst/>
          </a:prstGeom>
        </p:spPr>
      </p:pic>
    </p:spTree>
    <p:extLst>
      <p:ext uri="{BB962C8B-B14F-4D97-AF65-F5344CB8AC3E}">
        <p14:creationId xmlns:p14="http://schemas.microsoft.com/office/powerpoint/2010/main" val="118569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1"/>
            <a:ext cx="8137922" cy="1028699"/>
          </a:xfrm>
        </p:spPr>
        <p:txBody>
          <a:bodyPr/>
          <a:lstStyle/>
          <a:p>
            <a:r>
              <a:rPr lang="en-US" altLang="zh-CN"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SARSA</a:t>
            </a:r>
            <a:r>
              <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示例：</a:t>
            </a:r>
            <a:r>
              <a:rPr lang="en-US" altLang="zh-CN"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Windy </a:t>
            </a:r>
            <a:r>
              <a:rPr lang="en-US" altLang="zh-CN" dirty="0" err="1">
                <a:latin typeface="阿里巴巴普惠体 B" panose="00020600040101010101" pitchFamily="18" charset="-122"/>
                <a:ea typeface="阿里巴巴普惠体 B" panose="00020600040101010101" pitchFamily="18" charset="-122"/>
                <a:cs typeface="阿里巴巴普惠体 B" panose="00020600040101010101" pitchFamily="18" charset="-122"/>
              </a:rPr>
              <a:t>Gridworld</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12" name="内容占位符 2">
            <a:extLst>
              <a:ext uri="{FF2B5EF4-FFF2-40B4-BE49-F238E27FC236}">
                <a16:creationId xmlns:a16="http://schemas.microsoft.com/office/drawing/2014/main" id="{D5B38259-0A6A-4BAA-BA7E-2BC782776C99}"/>
              </a:ext>
            </a:extLst>
          </p:cNvPr>
          <p:cNvSpPr txBox="1">
            <a:spLocks/>
          </p:cNvSpPr>
          <p:nvPr/>
        </p:nvSpPr>
        <p:spPr>
          <a:xfrm>
            <a:off x="617446" y="5640245"/>
            <a:ext cx="7593594" cy="77155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注意：随着训练的进行，</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SARSA</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策略越来越快速地抵达目标</a:t>
            </a:r>
          </a:p>
        </p:txBody>
      </p:sp>
      <p:pic>
        <p:nvPicPr>
          <p:cNvPr id="6" name="内容占位符 3">
            <a:extLst>
              <a:ext uri="{FF2B5EF4-FFF2-40B4-BE49-F238E27FC236}">
                <a16:creationId xmlns:a16="http://schemas.microsoft.com/office/drawing/2014/main" id="{02294563-2E7D-4198-A875-EC25DF2578ED}"/>
              </a:ext>
            </a:extLst>
          </p:cNvPr>
          <p:cNvPicPr>
            <a:picLocks noChangeAspect="1"/>
          </p:cNvPicPr>
          <p:nvPr/>
        </p:nvPicPr>
        <p:blipFill>
          <a:blip r:embed="rId3"/>
          <a:stretch>
            <a:fillRect/>
          </a:stretch>
        </p:blipFill>
        <p:spPr>
          <a:xfrm>
            <a:off x="470893" y="1182710"/>
            <a:ext cx="7886700" cy="4492580"/>
          </a:xfrm>
          <a:prstGeom prst="rect">
            <a:avLst/>
          </a:prstGeom>
        </p:spPr>
      </p:pic>
    </p:spTree>
    <p:extLst>
      <p:ext uri="{BB962C8B-B14F-4D97-AF65-F5344CB8AC3E}">
        <p14:creationId xmlns:p14="http://schemas.microsoft.com/office/powerpoint/2010/main" val="1023472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749.75"/>
  <p:tag name="LATEXADDIN" val="\documentclass{article}&#10;\usepackage{amsmath}&#10;\usepackage{amsfonts}&#10;\usepackage{amssymb}&#10;\newcommand{\R}{\mathbb{R}}&#10;\pagestyle{empty}&#10;\begin{document}&#10;&#10;$V(S_t)\leftarrow V(S_t)+\alpha(G_t-V(S_t))$&#10;&#10;\end{document}"/>
  <p:tag name="IGUANATEXSIZE" val="18"/>
  <p:tag name="IGUANATEXCURSOR" val="193"/>
  <p:tag name="TRANSPARENCY" val="True"/>
  <p:tag name="FILENAME" val=""/>
  <p:tag name="LATEXENGINEID" val="0"/>
  <p:tag name="TEMPFOLDER" val="c:\temp\"/>
  <p:tag name="LATEXFORMHEIGHT" val="473"/>
  <p:tag name="LATEXFORMWIDTH" val="751"/>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539.5"/>
  <p:tag name="LATEXADDIN" val="\documentclass{article}&#10;\usepackage{amsmath}&#10;\usepackage{amsfonts}&#10;\usepackage{amssymb}&#10;\newcommand{\R}{\mathbb{R}}&#10;\pagestyle{empty}&#10;\begin{document}&#10;&#10;$V(S_t) \leftarrow V(S_t)+\alpha (R_{t+1}+\gamma V(S_{t+1})-V(S_t))$&#10;&#10;\end{document}"/>
  <p:tag name="IGUANATEXSIZE" val="18"/>
  <p:tag name="IGUANATEXCURSOR" val="217"/>
  <p:tag name="TRANSPARENCY" val="True"/>
  <p:tag name="FILENAME" val=""/>
  <p:tag name="LATEXENGINEID" val="0"/>
  <p:tag name="TEMPFOLDER" val="c:\temp\"/>
  <p:tag name="LATEXFORMHEIGHT" val="473"/>
  <p:tag name="LATEXFORMWIDTH" val="751"/>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2484.75"/>
  <p:tag name="LATEXADDIN" val="\documentclass{article}&#10;\usepackage{amsmath}&#10;\usepackage{amsfonts}&#10;\usepackage{amssymb}&#10;\newcommand{\R}{\mathbb{R}}&#10;\pagestyle{empty}&#10;\begin{document}&#10;&#10;$G_t=R_{t+1}+\gamma R_{t_2}+\gamma^2 R_{t+3}+...+\gamma^{T-t-1}R_{T}$&#10;&#10;\end{document}"/>
  <p:tag name="IGUANATEXSIZE" val="18"/>
  <p:tag name="IGUANATEXCURSOR" val="220"/>
  <p:tag name="TRANSPARENCY" val="True"/>
  <p:tag name="FILENAME" val=""/>
  <p:tag name="LATEXENGINEID" val="0"/>
  <p:tag name="TEMPFOLDER" val="c:\temp\"/>
  <p:tag name="LATEXFORMHEIGHT" val="473"/>
  <p:tag name="LATEXFORMWIDTH" val="751"/>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98.5"/>
  <p:tag name="LATEXADDIN" val="\documentclass{article}&#10;\usepackage{amsmath}&#10;\usepackage{amsfonts}&#10;\usepackage{amssymb}&#10;\newcommand{\R}{\mathbb{R}}&#10;\pagestyle{empty}&#10;\begin{document}&#10;&#10;$V(S_t)$&#10;&#10;\end{document}"/>
  <p:tag name="IGUANATEXSIZE" val="18"/>
  <p:tag name="IGUANATEXCURSOR" val="159"/>
  <p:tag name="TRANSPARENCY" val="True"/>
  <p:tag name="FILENAME" val=""/>
  <p:tag name="LATEXENGINEID" val="0"/>
  <p:tag name="TEMPFOLDER" val="c:\temp\"/>
  <p:tag name="LATEXFORMHEIGHT" val="473"/>
  <p:tag name="LATEXFORMWIDTH" val="751"/>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4"/>
  <p:tag name="ORIGINALWIDTH" val="245.25"/>
  <p:tag name="LATEXADDIN" val="\documentclass{article}&#10;\usepackage{amsmath}&#10;\usepackage{amsfonts}&#10;\usepackage{amssymb}&#10;\newcommand{\R}{\mathbb{R}}&#10;\pagestyle{empty}&#10;\begin{document}&#10;&#10;$R_{t+1}$&#10;&#10;\end{document}"/>
  <p:tag name="IGUANATEXSIZE" val="18"/>
  <p:tag name="IGUANATEXCURSOR" val="159"/>
  <p:tag name="TRANSPARENCY" val="True"/>
  <p:tag name="FILENAME" val=""/>
  <p:tag name="LATEXENGINEID" val="0"/>
  <p:tag name="TEMPFOLDER" val="c:\temp\"/>
  <p:tag name="LATEXFORMHEIGHT" val="473"/>
  <p:tag name="LATEXFORMWIDTH" val="751"/>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24.5"/>
  <p:tag name="LATEXADDIN" val="\documentclass{article}&#10;\usepackage{amsmath}&#10;\usepackage{amsfonts}&#10;\usepackage{amssymb}&#10;\newcommand{\R}{\mathbb{R}}&#10;\pagestyle{empty}&#10;\begin{document}&#10;&#10;$V(S_{t+1})$&#10;&#10;\end{document}"/>
  <p:tag name="IGUANATEXSIZE" val="18"/>
  <p:tag name="IGUANATEXCURSOR" val="161"/>
  <p:tag name="TRANSPARENCY" val="True"/>
  <p:tag name="FILENAME" val=""/>
  <p:tag name="LATEXENGINEID" val="0"/>
  <p:tag name="TEMPFOLDER" val="c:\temp\"/>
  <p:tag name="LATEXFORMHEIGHT" val="473"/>
  <p:tag name="LATEXFORMWIDTH" val="751"/>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98.5"/>
  <p:tag name="LATEXADDIN" val="\documentclass{article}&#10;\usepackage{amsmath}&#10;\usepackage{amsfonts}&#10;\usepackage{amssymb}&#10;\newcommand{\R}{\mathbb{R}}&#10;\pagestyle{empty}&#10;\begin{document}&#10;&#10;$V(S_t)$&#10;&#10;\end{document}"/>
  <p:tag name="IGUANATEXSIZE" val="18"/>
  <p:tag name="IGUANATEXCURSOR" val="159"/>
  <p:tag name="TRANSPARENCY" val="True"/>
  <p:tag name="FILENAME" val=""/>
  <p:tag name="LATEXENGINEID" val="0"/>
  <p:tag name="TEMPFOLDER" val="c:\temp\"/>
  <p:tag name="LATEXFORMHEIGHT" val="473"/>
  <p:tag name="LATEXFORMWIDTH" val="751"/>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7.25"/>
  <p:tag name="ORIGINALWIDTH" val="126"/>
  <p:tag name="LATEXADDIN" val="\documentclass{article}&#10;\usepackage{amsmath}&#10;\usepackage{amsfonts}&#10;\usepackage{amssymb}&#10;\newcommand{\R}{\mathbb{R}}&#10;\pagestyle{empty}&#10;\begin{document}&#10;&#10;$G_t$&#10;&#10;\end{document}"/>
  <p:tag name="IGUANATEXSIZE" val="18"/>
  <p:tag name="IGUANATEXCURSOR" val="156"/>
  <p:tag name="TRANSPARENCY" val="True"/>
  <p:tag name="FILENAME" val=""/>
  <p:tag name="LATEXENGINEID" val="0"/>
  <p:tag name="TEMPFOLDER" val="c:\temp\"/>
  <p:tag name="LATEXFORMHEIGHT" val="473"/>
  <p:tag name="LATEXFORMWIDTH" val="751"/>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TIMING" val="|12.5"/>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89.75"/>
  <p:tag name="LATEXADDIN" val="\documentclass{article}&#10;\usepackage{amsmath}&#10;\usepackage{amsfonts}&#10;\usepackage{amssymb}&#10;\newcommand{\R}{\mathbb{R}}&#10;\pagestyle{empty}&#10;\begin{document}&#10;&#10;$Q(S_t,A_t)$&#10;&#10;\end{document}"/>
  <p:tag name="IGUANATEXSIZE" val="18"/>
  <p:tag name="IGUANATEXCURSOR" val="163"/>
  <p:tag name="TRANSPARENCY" val="True"/>
  <p:tag name="FILENAME" val=""/>
  <p:tag name="LATEXENGINEID" val="0"/>
  <p:tag name="TEMPFOLDER" val="c:\temp\"/>
  <p:tag name="LATEXFORMHEIGHT" val="473"/>
  <p:tag name="LATEXFORMWIDTH" val="751"/>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4"/>
  <p:tag name="ORIGINALWIDTH" val="245.25"/>
  <p:tag name="LATEXADDIN" val="\documentclass{article}&#10;\usepackage{amsmath}&#10;\usepackage{amsfonts}&#10;\usepackage{amssymb}&#10;\newcommand{\R}{\mathbb{R}}&#10;\pagestyle{empty}&#10;\begin{document}&#10;&#10;$R_{t+1}$&#10;&#10;\end{document}"/>
  <p:tag name="IGUANATEXSIZE" val="18"/>
  <p:tag name="IGUANATEXCURSOR" val="159"/>
  <p:tag name="TRANSPARENCY" val="True"/>
  <p:tag name="FILENAME" val=""/>
  <p:tag name="LATEXENGINEID" val="0"/>
  <p:tag name="TEMPFOLDER" val="c:\temp\"/>
  <p:tag name="LATEXFORMHEIGHT" val="473"/>
  <p:tag name="LATEXFORMWIDTH" val="751"/>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741.75"/>
  <p:tag name="LATEXADDIN" val="\documentclass{article}&#10;\usepackage{amsmath}&#10;\usepackage{amsfonts}&#10;\usepackage{amssymb}&#10;\newcommand{\R}{\mathbb{R}}&#10;\pagestyle{empty}&#10;\begin{document}&#10;&#10;$Q(S_{t+1}, A_{t+1})$&#10;&#10;\end{document}"/>
  <p:tag name="IGUANATEXSIZE" val="18"/>
  <p:tag name="IGUANATEXCURSOR" val="170"/>
  <p:tag name="TRANSPARENCY" val="True"/>
  <p:tag name="FILENAME" val=""/>
  <p:tag name="LATEXENGINEID" val="0"/>
  <p:tag name="TEMPFOLDER" val="c:\temp\"/>
  <p:tag name="LATEXFORMHEIGHT" val="473"/>
  <p:tag name="LATEXFORMWIDTH" val="751"/>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33.5"/>
  <p:tag name="ORIGINALWIDTH" val="3643.5"/>
  <p:tag name="LATEXADDIN" val="\documentclass{article}&#10;\usepackage{amsmath}&#10;\usepackage{amsfonts}&#10;\usepackage{amssymb}&#10;\newcommand{\R}{\mathbb{R}}&#10;\pagestyle{empty}&#10;\begin{document}&#10;&#10;$G_{t: t+n} \doteq R_{t+1}+\gamma R_{t+2}+\cdots+\gamma^{n-1} R_{t+n}+\gamma^{n} Q_{t+n-1}\left(S_{t+n}, A_{t+n}\right)$&#10;&#10;\end{document}"/>
  <p:tag name="IGUANATEXSIZE" val="18"/>
  <p:tag name="IGUANATEXCURSOR" val="271"/>
  <p:tag name="TRANSPARENCY" val="True"/>
  <p:tag name="FILENAME" val=""/>
  <p:tag name="LATEXENGINEID" val="0"/>
  <p:tag name="TEMPFOLDER" val="c:\temp\"/>
  <p:tag name="LATEXFORMHEIGHT" val="473"/>
  <p:tag name="LATEXFORMWIDTH" val="751"/>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503"/>
  <p:tag name="LATEXADDIN" val="\documentclass{article}&#10;\usepackage{amsmath}&#10;\usepackage{amsfonts}&#10;\usepackage{amssymb}&#10;\newcommand{\R}{\mathbb{R}}&#10;\pagestyle{empty}&#10;\begin{document}&#10;&#10;$where, n \geq 1, 0 \leq t &lt; T-n$&#10;&#10;\end{document}"/>
  <p:tag name="IGUANATEXSIZE" val="18"/>
  <p:tag name="IGUANATEXCURSOR" val="160"/>
  <p:tag name="TRANSPARENCY" val="True"/>
  <p:tag name="FILENAME" val=""/>
  <p:tag name="LATEXENGINEID" val="0"/>
  <p:tag name="TEMPFOLDER" val="c:\temp\"/>
  <p:tag name="LATEXFORMHEIGHT" val="473"/>
  <p:tag name="LATEXFORMWIDTH" val="751"/>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351.75"/>
  <p:tag name="LATEXADDIN" val="\documentclass{article}&#10;\usepackage{amsmath}&#10;\usepackage{amsfonts}&#10;\usepackage{amssymb}&#10;\newcommand{\R}{\mathbb{R}}&#10;\pagestyle{empty}&#10;\begin{document}&#10;&#10;$Q_{t+n}\left(S_{t}, A_{t}\right) \doteq Q_{t+n-1}\left(S_{t}, A_{t}\right)+\alpha\left[G_{t: t+n}-Q_{t+n-1}\left(S_{t}, A_{t}\right)\right]$&#10;&#10;\end{document}"/>
  <p:tag name="IGUANATEXSIZE" val="18"/>
  <p:tag name="IGUANATEXCURSOR" val="293"/>
  <p:tag name="TRANSPARENCY" val="True"/>
  <p:tag name="FILENAME" val=""/>
  <p:tag name="LATEXENGINEID" val="0"/>
  <p:tag name="TEMPFOLDER" val="c:\temp\"/>
  <p:tag name="LATEXFORMHEIGHT" val="473"/>
  <p:tag name="LATEXFORMWIDTH" val="751"/>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919.5"/>
  <p:tag name="LATEXADDIN" val="\documentclass{article}&#10;\usepackage{amsmath}&#10;\usepackage{amsfonts}&#10;\usepackage{amssymb}&#10;\newcommand{\R}{\mathbb{R}}&#10;\pagestyle{empty}&#10;\begin{document}&#10;&#10;$where, 0 \leq t &lt; T$&#10;&#10;\end{document}"/>
  <p:tag name="IGUANATEXSIZE" val="18"/>
  <p:tag name="IGUANATEXCURSOR" val="172"/>
  <p:tag name="TRANSPARENCY" val="True"/>
  <p:tag name="FILENAME" val=""/>
  <p:tag name="LATEXENGINEID" val="0"/>
  <p:tag name="TEMPFOLDER" val="c:\temp\"/>
  <p:tag name="LATEXFORMHEIGHT" val="473"/>
  <p:tag name="LATEXFORMWIDTH" val="751"/>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981.75"/>
  <p:tag name="LATEXADDIN" val="\documentclass{article}&#10;\usepackage{amsmath}&#10;\usepackage{amsfonts}&#10;\usepackage{amssymb}&#10;\newcommand{\R}{\mathbb{R}}&#10;\pagestyle{empty}&#10;\begin{document}&#10;&#10;$\Delta V' = \frac{\pi (a_t|s_t)}{b(a_t|s_t)} \Delta V$&#10;&#10;\end{document}"/>
  <p:tag name="IGUANATEXSIZE" val="18"/>
  <p:tag name="IGUANATEXCURSOR" val="165"/>
  <p:tag name="TRANSPARENCY" val="True"/>
  <p:tag name="FILENAME" val=""/>
  <p:tag name="LATEXENGINEID" val="0"/>
  <p:tag name="TEMPFOLDER" val="c:\temp\"/>
  <p:tag name="LATEXFORMHEIGHT" val="473"/>
  <p:tag name="LATEXFORMWIDTH" val="751"/>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3781.5"/>
  <p:tag name="LATEXADDIN" val="\documentclass{article}&#10;\usepackage{amsmath}&#10;\usepackage{amsfonts}&#10;\usepackage{amssymb}&#10;\newcommand{\R}{\mathbb{R}}&#10;\pagestyle{empty}&#10;\begin{document}&#10;&#10;$\mathbb{E}_{s\sim \pi}(f(s)) = \int p(s|\pi)f(s) ds =\int \frac{p(s|\pi)}{p(s|b)}p(s|b)f(s)ds=\mathbb{E}_{s\sim b}[\frac{p(s|\pi)}{p(s|b)}f(s)]$&#10;&#10;\end{document}"/>
  <p:tag name="IGUANATEXSIZE" val="18"/>
  <p:tag name="IGUANATEXCURSOR" val="194"/>
  <p:tag name="TRANSPARENCY" val="True"/>
  <p:tag name="FILENAME" val=""/>
  <p:tag name="LATEXENGINEID" val="0"/>
  <p:tag name="TEMPFOLDER" val="c:\temp\"/>
  <p:tag name="LATEXFORMHEIGHT" val="473"/>
  <p:tag name="LATEXFORMWIDTH" val="751"/>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51.5"/>
  <p:tag name="ORIGINALWIDTH" val="3736.5"/>
  <p:tag name="LATEXADDIN" val="\documentclass{article}&#10;\usepackage{amsmath}&#10;\usepackage{amsfonts}&#10;\usepackage{amssymb}&#10;\newcommand{\R}{\mathbb{R}}&#10;\pagestyle{empty}&#10;\begin{document}&#10;&#10;$Pr(A_t,S_{t+1},A_{t+1},...,S_{h}|S_t,A_{t:h} \sim b)=\Pi^{h-1}_{k=t}b(A_k|S_k)p(S_{k+1}|S_k,A_k)$&#10;&#10;\end{document}"/>
  <p:tag name="IGUANATEXSIZE" val="18"/>
  <p:tag name="IGUANATEXCURSOR" val="249"/>
  <p:tag name="TRANSPARENCY" val="True"/>
  <p:tag name="FILENAME" val=""/>
  <p:tag name="LATEXENGINEID" val="0"/>
  <p:tag name="TEMPFOLDER" val="c:\temp\"/>
  <p:tag name="LATEXFORMHEIGHT" val="473"/>
  <p:tag name="LATEXFORMWIDTH" val="751"/>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51.5"/>
  <p:tag name="ORIGINALWIDTH" val="3780.75"/>
  <p:tag name="LATEXADDIN" val="\documentclass{article}&#10;\usepackage{amsmath}&#10;\usepackage{amsfonts}&#10;\usepackage{amssymb}&#10;\newcommand{\R}{\mathbb{R}}&#10;\pagestyle{empty}&#10;\begin{document}&#10;&#10;$Pr(A_t,S_{t+1},A_{t+1},...,S_{h}|S_t,A_{t:h} \sim\pi)=\Pi^{h-1}_{k=t}\pi(A_k|S_k)p(S_{k+1}|S_k,A_k)$&#10;&#10;\end{document}"/>
  <p:tag name="IGUANATEXSIZE" val="18"/>
  <p:tag name="IGUANATEXCURSOR" val="252"/>
  <p:tag name="TRANSPARENCY" val="True"/>
  <p:tag name="FILENAME" val=""/>
  <p:tag name="LATEXENGINEID" val="0"/>
  <p:tag name="TEMPFOLDER" val="c:\temp\"/>
  <p:tag name="LATEXFORMHEIGHT" val="473"/>
  <p:tag name="LATEXFORMWIDTH" val="751"/>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33.5"/>
  <p:tag name="ORIGINALWIDTH" val="3225"/>
  <p:tag name="LATEXADDIN" val="\documentclass{article}&#10;\usepackage{amsmath}&#10;\usepackage{amsfonts}&#10;\usepackage{amssymb}&#10;\newcommand{\R}{\mathbb{R}}&#10;\pagestyle{empty}&#10;\begin{document}&#10;&#10;$G_{t:t+n}=R_{t+1}+\gamma R_{t+2}+...+\gamma^{n-1}R_{t+n}+\gamma^{n}V_{t+n-1}(S_{t+n})$&#10;&#10;\end{document}"/>
  <p:tag name="IGUANATEXSIZE" val="18"/>
  <p:tag name="IGUANATEXCURSOR" val="237"/>
  <p:tag name="TRANSPARENCY" val="True"/>
  <p:tag name="FILENAME" val=""/>
  <p:tag name="LATEXENGINEID" val="0"/>
  <p:tag name="TEMPFOLDER" val="c:\temp\"/>
  <p:tag name="LATEXFORMHEIGHT" val="473"/>
  <p:tag name="LATEXFORMWIDTH" val="751"/>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1461.75"/>
  <p:tag name="LATEXADDIN" val="\documentclass{article}&#10;\usepackage{amsmath}&#10;\usepackage{amsfonts}&#10;\usepackage{amssymb}&#10;\newcommand{\R}{\mathbb{R}}&#10;\pagestyle{empty}&#10;\begin{document}&#10;&#10;$\rho_{t: h} \doteq \prod_{k=t}^{\min (h, T-1)} \frac{\pi\left(A_{k} | S_{k}\right)}{b\left(A_{k} | S_{k}\right)}$&#10;&#10;\end{document}"/>
  <p:tag name="IGUANATEXSIZE" val="18"/>
  <p:tag name="IGUANATEXCURSOR" val="266"/>
  <p:tag name="TRANSPARENCY" val="True"/>
  <p:tag name="FILENAME" val=""/>
  <p:tag name="LATEXENGINEID" val="0"/>
  <p:tag name="TEMPFOLDER" val="c:\temp\"/>
  <p:tag name="LATEXFORMHEIGHT" val="473"/>
  <p:tag name="LATEXFORMWIDTH" val="751"/>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135.75"/>
  <p:tag name="LATEXADDIN" val="\documentclass{article}&#10;\usepackage{amsmath}&#10;\usepackage{amsfonts}&#10;\usepackage{amssymb}&#10;\newcommand{\R}{\mathbb{R}}&#10;\pagestyle{empty}&#10;\begin{document}&#10;&#10;$V_{t+n}\left(S_{t}\right) \doteq V_{t+n-1}\left(S_{t}\right)+\alpha \rho_{t: t+n-1}\left[G_{t: t+n}-V_{t+n-1}\left(S_{t}\right)\right]$&#10;&#10;\end{document}"/>
  <p:tag name="IGUANATEXSIZE" val="18"/>
  <p:tag name="IGUANATEXCURSOR" val="288"/>
  <p:tag name="TRANSPARENCY" val="True"/>
  <p:tag name="FILENAME" val=""/>
  <p:tag name="LATEXENGINEID" val="0"/>
  <p:tag name="TEMPFOLDER" val="c:\temp\"/>
  <p:tag name="LATEXFORMHEIGHT" val="473"/>
  <p:tag name="LATEXFORMWIDTH" val="751"/>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135.75"/>
  <p:tag name="LATEXADDIN" val="\documentclass{article}&#10;\usepackage{amsmath}&#10;\usepackage{amsfonts}&#10;\usepackage{amssymb}&#10;\newcommand{\R}{\mathbb{R}}&#10;\pagestyle{empty}&#10;\begin{document}&#10;&#10;$V_{t+n}\left(S_{t}\right) \doteq V_{t+n-1}\left(S_{t}\right)+\alpha \rho_{t: t+n-1}\left[G_{t: t+n}-V_{t+n-1}\left(S_{t}\right)\right]$&#10;&#10;\end{document}"/>
  <p:tag name="IGUANATEXSIZE" val="18"/>
  <p:tag name="IGUANATEXCURSOR" val="288"/>
  <p:tag name="TRANSPARENCY" val="True"/>
  <p:tag name="FILENAME" val=""/>
  <p:tag name="LATEXENGINEID" val="0"/>
  <p:tag name="TEMPFOLDER" val="c:\temp\"/>
  <p:tag name="LATEXFORMHEIGHT" val="473"/>
  <p:tag name="LATEXFORMWIDTH" val="751"/>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1461.75"/>
  <p:tag name="LATEXADDIN" val="\documentclass{article}&#10;\usepackage{amsmath}&#10;\usepackage{amsfonts}&#10;\usepackage{amssymb}&#10;\newcommand{\R}{\mathbb{R}}&#10;\pagestyle{empty}&#10;\begin{document}&#10;&#10;$\rho_{t: h} \doteq \prod_{k=t}^{\min (h, T-1)} \frac{\pi\left(A_{k} | S_{k}\right)}{b\left(A_{k} | S_{k}\right)}$&#10;&#10;\end{document}"/>
  <p:tag name="IGUANATEXSIZE" val="18"/>
  <p:tag name="IGUANATEXCURSOR" val="266"/>
  <p:tag name="TRANSPARENCY" val="True"/>
  <p:tag name="FILENAME" val=""/>
  <p:tag name="LATEXENGINEID" val="0"/>
  <p:tag name="TEMPFOLDER" val="c:\temp\"/>
  <p:tag name="LATEXFORMHEIGHT" val="473"/>
  <p:tag name="LATEXFORMWIDTH" val="751"/>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789.75"/>
  <p:tag name="LATEXADDIN" val="\documentclass{article}&#10;\usepackage{amsmath}&#10;\usepackage{amsfonts}&#10;\usepackage{amssymb}&#10;\newcommand{\R}{\mathbb{R}}&#10;\pagestyle{empty}&#10;\begin{document}&#10;&#10;$Q_{t+n}\left(S_{t}, A_{t}\right) \doteq Q_{t+n-1}\left(S_{t}, A_{t}\right)+\alpha \rho_{t+1: t+n}\left[G_{t: t+n}-Q_{t+n-1}\left(S_{t}, A_{t}\right)\right]$&#10;&#10;\end{document}"/>
  <p:tag name="IGUANATEXSIZE" val="18"/>
  <p:tag name="IGUANATEXCURSOR" val="309"/>
  <p:tag name="TRANSPARENCY" val="True"/>
  <p:tag name="FILENAME" val=""/>
  <p:tag name="LATEXENGINEID" val="0"/>
  <p:tag name="TEMPFOLDER" val="c:\temp\"/>
  <p:tag name="LATEXFORMHEIGHT" val="473"/>
  <p:tag name="LATEXFORMWIDTH" val="751"/>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1461.75"/>
  <p:tag name="LATEXADDIN" val="\documentclass{article}&#10;\usepackage{amsmath}&#10;\usepackage{amsfonts}&#10;\usepackage{amssymb}&#10;\newcommand{\R}{\mathbb{R}}&#10;\pagestyle{empty}&#10;\begin{document}&#10;&#10;$\rho_{t: h} \doteq \prod_{k=t}^{\min (h, T-1)} \frac{\pi\left(A_{k} | S_{k}\right)}{b\left(A_{k} | S_{k}\right)}$&#10;&#10;\end{document}"/>
  <p:tag name="IGUANATEXSIZE" val="18"/>
  <p:tag name="IGUANATEXCURSOR" val="266"/>
  <p:tag name="TRANSPARENCY" val="True"/>
  <p:tag name="FILENAME" val=""/>
  <p:tag name="LATEXENGINEID" val="0"/>
  <p:tag name="TEMPFOLDER" val="c:\temp\"/>
  <p:tag name="LATEXFORMHEIGHT" val="473"/>
  <p:tag name="LATEXFORMWIDTH" val="751"/>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503.25"/>
  <p:tag name="LATEXADDIN" val="\documentclass{article}&#10;\usepackage{amsmath}&#10;\usepackage{amsfonts}&#10;\usepackage{amssymb}&#10;\newcommand{\R}{\mathbb{R}}&#10;\pagestyle{empty}&#10;\begin{document}&#10;&#10;$\pi(a|S_{t+1})$&#10;&#10;\end{document}"/>
  <p:tag name="IGUANATEXSIZE" val="18"/>
  <p:tag name="IGUANATEXCURSOR" val="165"/>
  <p:tag name="TRANSPARENCY" val="True"/>
  <p:tag name="FILENAME" val=""/>
  <p:tag name="LATEXENGINEID" val="0"/>
  <p:tag name="TEMPFOLDER" val="c:\temp\"/>
  <p:tag name="LATEXFORMHEIGHT" val="473"/>
  <p:tag name="LATEXFORMWIDTH" val="751"/>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317"/>
  <p:tag name="LATEXADDIN" val="\documentclass{article}&#10;\usepackage{amsmath}&#10;\usepackage{amsfonts}&#10;\usepackage{amssymb}&#10;\newcommand{\R}{\mathbb{R}}&#10;\pagestyle{empty}&#10;\begin{document}&#10;&#10;$\pi\left(A_{t+1} | S_{t+1}\right) \pi\left(a^{\prime} | S_{t+2}\right)$&#10;&#10;\end{document}"/>
  <p:tag name="IGUANATEXSIZE" val="18"/>
  <p:tag name="IGUANATEXCURSOR" val="224"/>
  <p:tag name="TRANSPARENCY" val="True"/>
  <p:tag name="FILENAME" val=""/>
  <p:tag name="LATEXENGINEID" val="0"/>
  <p:tag name="TEMPFOLDER" val="c:\temp\"/>
  <p:tag name="LATEXFORMHEIGHT" val="473"/>
  <p:tag name="LATEXFORMWIDTH" val="751"/>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103.75"/>
  <p:tag name="LATEXADDIN" val="\documentclass{article}&#10;\usepackage{amsmath}&#10;\usepackage{amsfonts}&#10;\usepackage{amssymb}&#10;\newcommand{\R}{\mathbb{R}}&#10;\pagestyle{empty}&#10;\begin{document}&#10;&#10;$\pi\left(A_{t+1} | S_{t+1}\right) \pi\left(A_{t+2} | S_{t+2}\right) \pi\left(a^{\prime \prime} | S_{t+3}\right)$&#10;&#10;\end{document}"/>
  <p:tag name="IGUANATEXSIZE" val="18"/>
  <p:tag name="IGUANATEXCURSOR" val="265"/>
  <p:tag name="TRANSPARENCY" val="True"/>
  <p:tag name="FILENAME" val=""/>
  <p:tag name="LATEXENGINEID" val="0"/>
  <p:tag name="TEMPFOLDER" val="c:\temp\"/>
  <p:tag name="LATEXFORMHEIGHT" val="473"/>
  <p:tag name="LATEXFORMWIDTH" val="751"/>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503.25"/>
  <p:tag name="LATEXADDIN" val="\documentclass{article}&#10;\usepackage{amsmath}&#10;\usepackage{amsfonts}&#10;\usepackage{amssymb}&#10;\newcommand{\R}{\mathbb{R}}&#10;\pagestyle{empty}&#10;\begin{document}&#10;&#10;$\pi(a|S_{t+1})$&#10;&#10;\end{document}"/>
  <p:tag name="IGUANATEXSIZE" val="18"/>
  <p:tag name="IGUANATEXCURSOR" val="165"/>
  <p:tag name="TRANSPARENCY" val="True"/>
  <p:tag name="FILENAME" val=""/>
  <p:tag name="LATEXENGINEID" val="0"/>
  <p:tag name="TEMPFOLDER" val="c:\temp\"/>
  <p:tag name="LATEXFORMHEIGHT" val="473"/>
  <p:tag name="LATEXFORMWIDTH" val="751"/>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317"/>
  <p:tag name="LATEXADDIN" val="\documentclass{article}&#10;\usepackage{amsmath}&#10;\usepackage{amsfonts}&#10;\usepackage{amssymb}&#10;\newcommand{\R}{\mathbb{R}}&#10;\pagestyle{empty}&#10;\begin{document}&#10;&#10;$\pi\left(A_{t+1} | S_{t+1}\right) \pi\left(a^{\prime} | S_{t+2}\right)$&#10;&#10;\end{document}"/>
  <p:tag name="IGUANATEXSIZE" val="18"/>
  <p:tag name="IGUANATEXCURSOR" val="224"/>
  <p:tag name="TRANSPARENCY" val="True"/>
  <p:tag name="FILENAME" val=""/>
  <p:tag name="LATEXENGINEID" val="0"/>
  <p:tag name="TEMPFOLDER" val="c:\temp\"/>
  <p:tag name="LATEXFORMHEIGHT" val="473"/>
  <p:tag name="LATEXFORMWIDTH" val="751"/>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103.75"/>
  <p:tag name="LATEXADDIN" val="\documentclass{article}&#10;\usepackage{amsmath}&#10;\usepackage{amsfonts}&#10;\usepackage{amssymb}&#10;\newcommand{\R}{\mathbb{R}}&#10;\pagestyle{empty}&#10;\begin{document}&#10;&#10;$\pi\left(A_{t+1} | S_{t+1}\right) \pi\left(A_{t+2} | S_{t+2}\right) \pi\left(a^{\prime \prime} | S_{t+3}\right)$&#10;&#10;\end{document}"/>
  <p:tag name="IGUANATEXSIZE" val="18"/>
  <p:tag name="IGUANATEXCURSOR" val="265"/>
  <p:tag name="TRANSPARENCY" val="True"/>
  <p:tag name="FILENAME" val=""/>
  <p:tag name="LATEXENGINEID" val="0"/>
  <p:tag name="TEMPFOLDER" val="c:\temp\"/>
  <p:tag name="LATEXFORMHEIGHT" val="473"/>
  <p:tag name="LATEXFORMWIDTH" val="751"/>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32.75"/>
  <p:tag name="ORIGINALWIDTH" val="2390.25"/>
  <p:tag name="LATEXADDIN" val="\documentclass{article}&#10;\usepackage{amsmath}&#10;\usepackage{amsfonts}&#10;\usepackage{amssymb}&#10;\newcommand{\R}{\mathbb{R}}&#10;\pagestyle{empty}&#10;\begin{document}&#10;&#10;$G_{t: t+1} \doteq R_{t+1}+\gamma \sum_{a} \pi\left(a | S_{t+1}\right) Q_{t}\left(S_{t+1}, a\right)$&#10;&#10;\end{document}"/>
  <p:tag name="IGUANATEXSIZE" val="18"/>
  <p:tag name="IGUANATEXCURSOR" val="252"/>
  <p:tag name="TRANSPARENCY" val="True"/>
  <p:tag name="FILENAME" val=""/>
  <p:tag name="LATEXENGINEID" val="0"/>
  <p:tag name="TEMPFOLDER" val="c:\temp\"/>
  <p:tag name="LATEXFORMHEIGHT" val="473"/>
  <p:tag name="LATEXFORMWIDTH" val="751"/>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351.75"/>
  <p:tag name="LATEXADDIN" val="\documentclass{article}&#10;\usepackage{amsmath}&#10;\usepackage{amsfonts}&#10;\usepackage{amssymb}&#10;\newcommand{\R}{\mathbb{R}}&#10;\pagestyle{empty}&#10;\begin{document}&#10;&#10;$Q_{t+n}\left(S_{t}, A_{t}\right) \doteq Q_{t+n-1}\left(S_{t}, A_{t}\right)+\alpha\left[G_{t: t+n}-Q_{t+n-1}\left(S_{t}, A_{t}\right)\right]$&#10;&#10;\end{document}"/>
  <p:tag name="IGUANATEXSIZE" val="18"/>
  <p:tag name="IGUANATEXCURSOR" val="293"/>
  <p:tag name="TRANSPARENCY" val="True"/>
  <p:tag name="FILENAME" val=""/>
  <p:tag name="LATEXENGINEID" val="0"/>
  <p:tag name="TEMPFOLDER" val="c:\temp\"/>
  <p:tag name="LATEXFORMHEIGHT" val="473"/>
  <p:tag name="LATEXFORMWIDTH" val="751"/>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54.5"/>
  <p:tag name="ORIGINALWIDTH" val="4311.75"/>
  <p:tag name="LATEXADDIN" val="\documentclass{article}&#10;\usepackage{amsmath}&#10;\usepackage{amsfonts}&#10;\usepackage{amssymb}&#10;\newcommand{\R}{\mathbb{R}}&#10;\pagestyle{empty}&#10;\begin{document}&#10;&#10;$G_{t: t+n} \doteq R_{t+1}+\gamma \sum_{a \neq A_{t+1}} \pi\left(a | S_{t+1}\right) Q_{t+n-1}\left(S_{t+1}, a\right)+\gamma \pi\left(A_{t+1} | S_{t+1}\right) G_{t+1: t+n}$&#10;&#10;\end{document}"/>
  <p:tag name="IGUANATEXSIZE" val="18"/>
  <p:tag name="IGUANATEXCURSOR" val="323"/>
  <p:tag name="TRANSPARENCY" val="True"/>
  <p:tag name="FILENAME" val=""/>
  <p:tag name="LATEXENGINEID" val="0"/>
  <p:tag name="TEMPFOLDER" val="c:\temp\"/>
  <p:tag name="LATEXFORMHEIGHT" val="473"/>
  <p:tag name="LATEXFORMWIDTH" val="751"/>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080"/>
  <p:tag name="ORIGINALWIDTH" val="4607.25"/>
  <p:tag name="LATEXADDIN" val="\documentclass{article}&#10;\usepackage{amsmath}&#10;\usepackage{amsfonts}&#10;\usepackage{amssymb}&#10;\newcommand{\R}{\mathbb{R}}&#10;\pagestyle{empty}&#10;\begin{document}&#10;&#10;$\begin{aligned} G_{t: t+2} \doteq R_{t+1}+\gamma &amp; \sum_{a \neq A_{t+1}} \pi\left(a | S_{t+1}\right) Q_{t+1}\left(S_{t+1}, a\right) \\ &amp;+\gamma \pi\left(A_{t+1} | S_{t+1}\right)\left(R_{t+2}+\gamma \sum_{a} \pi\left(a | S_{t+2}\right) Q_{t+1}\left(S_{t+2}, a\right)\right) \\=&amp; R_{t+1}+\gamma \sum_{a \neq A_{t+1}} \pi\left(a | S_{t+1}\right) Q_{t+1}\left(S_{t+1}, a\right)+\gamma \pi\left(A_{t+1} | S_{t+1}\right) G_{t+1: t+2} \end{aligned}$&#10;&#10;\end{document}"/>
  <p:tag name="IGUANATEXSIZE" val="18"/>
  <p:tag name="IGUANATEXCURSOR" val="595"/>
  <p:tag name="TRANSPARENCY" val="True"/>
  <p:tag name="FILENAME" val=""/>
  <p:tag name="LATEXENGINEID" val="0"/>
  <p:tag name="TEMPFOLDER" val="c:\temp\"/>
  <p:tag name="LATEXFORMHEIGHT" val="473"/>
  <p:tag name="LATEXFORMWIDTH" val="751"/>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80"/>
  <p:tag name="ORIGINALWIDTH" val="4607.25"/>
  <p:tag name="LATEXADDIN" val="\documentclass{article}&#10;\usepackage{amsmath}&#10;\usepackage{amsfonts}&#10;\usepackage{amssymb}&#10;\newcommand{\R}{\mathbb{R}}&#10;\pagestyle{empty}&#10;\begin{document}&#10;&#10;$\begin{aligned} G_{t: t+2} \doteq R_{t+1}+\gamma &amp; \sum_{a \neq A_{t+1}} \pi\left(a | S_{t+1}\right) Q_{t+1}\left(S_{t+1}, a\right) \\ &amp;+\gamma \pi\left(A_{t+1} | S_{t+1}\right)\left(R_{t+2}+\gamma \sum_{a} \pi\left(a | S_{t+2}\right) Q_{t+1}\left(S_{t+2}, a\right)\right) \\=&amp; R_{t+1}+\gamma \sum_{a \neq A_{t+1}} \pi\left(a | S_{t+1}\right) Q_{t+1}\left(S_{t+1}, a\right)+\gamma \pi\left(A_{t+1} | S_{t+1}\right) G_{t+1: t+2} \end{aligned}$&#10;&#10;\end{document}"/>
  <p:tag name="IGUANATEXSIZE" val="18"/>
  <p:tag name="IGUANATEXCURSOR" val="595"/>
  <p:tag name="TRANSPARENCY" val="True"/>
  <p:tag name="FILENAME" val=""/>
  <p:tag name="LATEXENGINEID" val="0"/>
  <p:tag name="TEMPFOLDER" val="c:\temp\"/>
  <p:tag name="LATEXFORMHEIGHT" val="473"/>
  <p:tag name="LATEXFORMWIDTH" val="751"/>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9.xml><?xml version="1.0" encoding="utf-8"?>
<p:tagLst xmlns:a="http://schemas.openxmlformats.org/drawingml/2006/main" xmlns:r="http://schemas.openxmlformats.org/officeDocument/2006/relationships" xmlns:p="http://schemas.openxmlformats.org/presentationml/2006/main">
  <p:tag name="TIMING" val="|52"/>
</p:tagLst>
</file>

<file path=ppt/theme/theme1.xml><?xml version="1.0" encoding="utf-8"?>
<a:theme xmlns:a="http://schemas.openxmlformats.org/drawingml/2006/main" name="主题5">
  <a:themeElements>
    <a:clrScheme name="伯禹配色v2">
      <a:dk1>
        <a:srgbClr val="000000"/>
      </a:dk1>
      <a:lt1>
        <a:srgbClr val="FFFFFF"/>
      </a:lt1>
      <a:dk2>
        <a:srgbClr val="57B9F2"/>
      </a:dk2>
      <a:lt2>
        <a:srgbClr val="E7E6E6"/>
      </a:lt2>
      <a:accent1>
        <a:srgbClr val="29AAF5"/>
      </a:accent1>
      <a:accent2>
        <a:srgbClr val="F05E50"/>
      </a:accent2>
      <a:accent3>
        <a:srgbClr val="29B29A"/>
      </a:accent3>
      <a:accent4>
        <a:srgbClr val="E74B7B"/>
      </a:accent4>
      <a:accent5>
        <a:srgbClr val="FF9200"/>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主题5">
  <a:themeElements>
    <a:clrScheme name="伯禹配色v2">
      <a:dk1>
        <a:srgbClr val="000000"/>
      </a:dk1>
      <a:lt1>
        <a:srgbClr val="FFFFFF"/>
      </a:lt1>
      <a:dk2>
        <a:srgbClr val="57B9F2"/>
      </a:dk2>
      <a:lt2>
        <a:srgbClr val="E7E6E6"/>
      </a:lt2>
      <a:accent1>
        <a:srgbClr val="29AAF5"/>
      </a:accent1>
      <a:accent2>
        <a:srgbClr val="F05E50"/>
      </a:accent2>
      <a:accent3>
        <a:srgbClr val="29B29A"/>
      </a:accent3>
      <a:accent4>
        <a:srgbClr val="E74B7B"/>
      </a:accent4>
      <a:accent5>
        <a:srgbClr val="FF9200"/>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4346</TotalTime>
  <Words>2665</Words>
  <Application>Microsoft Office PowerPoint</Application>
  <PresentationFormat>全屏显示(4:3)</PresentationFormat>
  <Paragraphs>456</Paragraphs>
  <Slides>55</Slides>
  <Notes>31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55</vt:i4>
      </vt:variant>
    </vt:vector>
  </HeadingPairs>
  <TitlesOfParts>
    <vt:vector size="67" baseType="lpstr">
      <vt:lpstr>Alibaba PuHuiTi</vt:lpstr>
      <vt:lpstr>阿里巴巴普惠体 B</vt:lpstr>
      <vt:lpstr>阿里巴巴普惠体 R</vt:lpstr>
      <vt:lpstr>Microsoft YaHei</vt:lpstr>
      <vt:lpstr>Arial</vt:lpstr>
      <vt:lpstr>Calibri</vt:lpstr>
      <vt:lpstr>Cambria Math</vt:lpstr>
      <vt:lpstr>Wingdings</vt:lpstr>
      <vt:lpstr>主题5</vt:lpstr>
      <vt:lpstr>2_主题5</vt:lpstr>
      <vt:lpstr>think-cell Slide</vt:lpstr>
      <vt:lpstr>Formula</vt:lpstr>
      <vt:lpstr>PowerPoint 演示文稿</vt:lpstr>
      <vt:lpstr>课程大纲</vt:lpstr>
      <vt:lpstr>从知道什么是好的，到如何做好行动</vt:lpstr>
      <vt:lpstr>PowerPoint 演示文稿</vt:lpstr>
      <vt:lpstr>SARSA</vt:lpstr>
      <vt:lpstr>使用SARSA的在线策略控制</vt:lpstr>
      <vt:lpstr>SARSA算法</vt:lpstr>
      <vt:lpstr>SARSA示例：Windy Gridworld</vt:lpstr>
      <vt:lpstr>SARSA示例：Windy Gridworld</vt:lpstr>
      <vt:lpstr>PowerPoint 演示文稿</vt:lpstr>
      <vt:lpstr>PowerPoint 演示文稿</vt:lpstr>
      <vt:lpstr>Q 学习</vt:lpstr>
      <vt:lpstr>Q 学习</vt:lpstr>
      <vt:lpstr>离线策略学习</vt:lpstr>
      <vt:lpstr>Q 学习</vt:lpstr>
      <vt:lpstr>使用Q 学习的离线策略控制</vt:lpstr>
      <vt:lpstr>Q 学习控制算法</vt:lpstr>
      <vt:lpstr>Q 学习控制算法</vt:lpstr>
      <vt:lpstr>收敛性证明</vt:lpstr>
      <vt:lpstr>  Q 学习的收敛性</vt:lpstr>
      <vt:lpstr> Q 学习的收敛性</vt:lpstr>
      <vt:lpstr>柯西数列</vt:lpstr>
      <vt:lpstr>SARSA与Q学习对比实验</vt:lpstr>
      <vt:lpstr>PowerPoint 演示文稿</vt:lpstr>
      <vt:lpstr>PowerPoint 演示文稿</vt:lpstr>
      <vt:lpstr>多步时序差分预测</vt:lpstr>
      <vt:lpstr>回顾：动态规划（DP）和时序差分（TD）的关系</vt:lpstr>
      <vt:lpstr>回顾：动态规划（DP）和时序差分（TD）的关系</vt:lpstr>
      <vt:lpstr>回顾：蒙特卡洛方法&amp;时序差分法</vt:lpstr>
      <vt:lpstr>多步时序差分预测</vt:lpstr>
      <vt:lpstr>多步时序差分预测</vt:lpstr>
      <vt:lpstr>n 步累计奖励</vt:lpstr>
      <vt:lpstr>n 步累计奖励</vt:lpstr>
      <vt:lpstr>随机游走的例子里使用 n 步时序差分</vt:lpstr>
      <vt:lpstr>多步时序差分法的表现</vt:lpstr>
      <vt:lpstr>平均 n 步累计奖励</vt:lpstr>
      <vt:lpstr>使用平均 n 步累计奖励的 TD(λ)  算法</vt:lpstr>
      <vt:lpstr>使用平均 n 步累计奖励的 TD(λ) 算法</vt:lpstr>
      <vt:lpstr>使用平均 n 步累计奖励的 TD(λ)  算法</vt:lpstr>
      <vt:lpstr>TD(λ) vs. n 步时序差分</vt:lpstr>
      <vt:lpstr>多步Sarsa</vt:lpstr>
      <vt:lpstr>多步Sarsa</vt:lpstr>
      <vt:lpstr>多步Sarsa</vt:lpstr>
      <vt:lpstr>多步Sarsa的例子</vt:lpstr>
      <vt:lpstr>使用重要性采样的多步离线学习法</vt:lpstr>
      <vt:lpstr>回顾：采用重要性采样的离线学习</vt:lpstr>
      <vt:lpstr>回顾：采用重要性采样的离线学习</vt:lpstr>
      <vt:lpstr>使用重要性采样的多步离线学习法</vt:lpstr>
      <vt:lpstr>使用重要性采样的多步离线学习法</vt:lpstr>
      <vt:lpstr>多步树回溯算法</vt:lpstr>
      <vt:lpstr>多步树回溯算法 (N-step Tree Backup Algorithm)</vt:lpstr>
      <vt:lpstr>多步树回溯算法 (N-step Tree Backup Algorithm)</vt:lpstr>
      <vt:lpstr>多步树回溯算法推导</vt:lpstr>
      <vt:lpstr>模型无关强化学习总结</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4-无模型控制</dc:title>
  <dc:creator>Weinan Zhang</dc:creator>
  <cp:lastModifiedBy>Zhang Weinan</cp:lastModifiedBy>
  <cp:revision>202</cp:revision>
  <cp:lastPrinted>2019-07-12T11:51:00Z</cp:lastPrinted>
  <dcterms:created xsi:type="dcterms:W3CDTF">2019-04-27T16:00:00Z</dcterms:created>
  <dcterms:modified xsi:type="dcterms:W3CDTF">2022-05-16T08:58:02Z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2052-10.1.0.7698</vt:lpwstr>
  </property>
</Properties>
</file>