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77" r:id="rId2"/>
  </p:sldMasterIdLst>
  <p:notesMasterIdLst>
    <p:notesMasterId r:id="rId60"/>
  </p:notesMasterIdLst>
  <p:handoutMasterIdLst>
    <p:handoutMasterId r:id="rId61"/>
  </p:handoutMasterIdLst>
  <p:sldIdLst>
    <p:sldId id="409" r:id="rId3"/>
    <p:sldId id="463" r:id="rId4"/>
    <p:sldId id="462" r:id="rId5"/>
    <p:sldId id="410" r:id="rId6"/>
    <p:sldId id="300" r:id="rId7"/>
    <p:sldId id="303" r:id="rId8"/>
    <p:sldId id="298" r:id="rId9"/>
    <p:sldId id="304" r:id="rId10"/>
    <p:sldId id="305" r:id="rId11"/>
    <p:sldId id="310" r:id="rId12"/>
    <p:sldId id="311" r:id="rId13"/>
    <p:sldId id="306" r:id="rId14"/>
    <p:sldId id="307" r:id="rId15"/>
    <p:sldId id="312" r:id="rId16"/>
    <p:sldId id="313" r:id="rId17"/>
    <p:sldId id="314" r:id="rId18"/>
    <p:sldId id="296" r:id="rId19"/>
    <p:sldId id="411" r:id="rId20"/>
    <p:sldId id="327" r:id="rId21"/>
    <p:sldId id="315" r:id="rId22"/>
    <p:sldId id="333" r:id="rId23"/>
    <p:sldId id="317" r:id="rId24"/>
    <p:sldId id="328" r:id="rId25"/>
    <p:sldId id="318" r:id="rId26"/>
    <p:sldId id="319" r:id="rId27"/>
    <p:sldId id="331" r:id="rId28"/>
    <p:sldId id="321" r:id="rId29"/>
    <p:sldId id="332" r:id="rId30"/>
    <p:sldId id="308" r:id="rId31"/>
    <p:sldId id="324" r:id="rId32"/>
    <p:sldId id="325" r:id="rId33"/>
    <p:sldId id="326" r:id="rId34"/>
    <p:sldId id="412" r:id="rId35"/>
    <p:sldId id="329" r:id="rId36"/>
    <p:sldId id="413" r:id="rId37"/>
    <p:sldId id="414" r:id="rId38"/>
    <p:sldId id="415" r:id="rId39"/>
    <p:sldId id="416" r:id="rId40"/>
    <p:sldId id="334" r:id="rId41"/>
    <p:sldId id="337" r:id="rId42"/>
    <p:sldId id="425" r:id="rId43"/>
    <p:sldId id="417" r:id="rId44"/>
    <p:sldId id="339" r:id="rId45"/>
    <p:sldId id="340" r:id="rId46"/>
    <p:sldId id="418" r:id="rId47"/>
    <p:sldId id="420" r:id="rId48"/>
    <p:sldId id="421" r:id="rId49"/>
    <p:sldId id="422" r:id="rId50"/>
    <p:sldId id="423" r:id="rId51"/>
    <p:sldId id="424" r:id="rId52"/>
    <p:sldId id="352" r:id="rId53"/>
    <p:sldId id="301" r:id="rId54"/>
    <p:sldId id="335" r:id="rId55"/>
    <p:sldId id="336" r:id="rId56"/>
    <p:sldId id="341" r:id="rId57"/>
    <p:sldId id="342" r:id="rId58"/>
    <p:sldId id="343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440">
          <p15:clr>
            <a:srgbClr val="A4A3A4"/>
          </p15:clr>
        </p15:guide>
        <p15:guide id="2" orient="horz" pos="640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24E0C"/>
    <a:srgbClr val="17ABE3"/>
    <a:srgbClr val="A20000"/>
    <a:srgbClr val="A40000"/>
    <a:srgbClr val="9E0000"/>
    <a:srgbClr val="C7450B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05" autoAdjust="0"/>
  </p:normalViewPr>
  <p:slideViewPr>
    <p:cSldViewPr snapToGrid="0">
      <p:cViewPr varScale="1">
        <p:scale>
          <a:sx n="159" d="100"/>
          <a:sy n="159" d="100"/>
        </p:scale>
        <p:origin x="4386" y="132"/>
      </p:cViewPr>
      <p:guideLst>
        <p:guide pos="5440"/>
        <p:guide orient="horz" pos="640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动作概率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Sheet1!$N$5</c:f>
              <c:strCache>
                <c:ptCount val="1"/>
                <c:pt idx="0">
                  <c:v>Action Probability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Sheet1!$M$6:$M$10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Sheet1!$N$6:$N$10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DC-47D6-9E72-317B2129A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865960"/>
        <c:axId val="219864784"/>
      </c:barChart>
      <c:catAx>
        <c:axId val="219865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864784"/>
        <c:crosses val="autoZero"/>
        <c:auto val="1"/>
        <c:lblAlgn val="ctr"/>
        <c:lblOffset val="100"/>
        <c:noMultiLvlLbl val="0"/>
      </c:catAx>
      <c:valAx>
        <c:axId val="21986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865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动作概率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Sheet1!$T$5</c:f>
              <c:strCache>
                <c:ptCount val="1"/>
                <c:pt idx="0">
                  <c:v>Action Probability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Sheet1!$S$6:$S$10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Sheet1!$T$6:$T$10</c:f>
              <c:numCache>
                <c:formatCode>General</c:formatCode>
                <c:ptCount val="5"/>
                <c:pt idx="0">
                  <c:v>0.16666666666666666</c:v>
                </c:pt>
                <c:pt idx="1">
                  <c:v>0.33333333333333331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5-4BEB-86A7-C3830F514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867920"/>
        <c:axId val="219866744"/>
      </c:barChart>
      <c:catAx>
        <c:axId val="21986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866744"/>
        <c:crosses val="autoZero"/>
        <c:auto val="1"/>
        <c:lblAlgn val="ctr"/>
        <c:lblOffset val="100"/>
        <c:noMultiLvlLbl val="0"/>
      </c:catAx>
      <c:valAx>
        <c:axId val="21986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86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动作概率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Sheet1!$Y$5</c:f>
              <c:strCache>
                <c:ptCount val="1"/>
                <c:pt idx="0">
                  <c:v>Action Probability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Sheet1!$X$6:$X$10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Sheet1!$Y$6:$Y$10</c:f>
              <c:numCache>
                <c:formatCode>General</c:formatCode>
                <c:ptCount val="5"/>
                <c:pt idx="0">
                  <c:v>0.15384615384615385</c:v>
                </c:pt>
                <c:pt idx="1">
                  <c:v>0.30769230769230771</c:v>
                </c:pt>
                <c:pt idx="2">
                  <c:v>7.6923076923076927E-2</c:v>
                </c:pt>
                <c:pt idx="3">
                  <c:v>0.15384615384615385</c:v>
                </c:pt>
                <c:pt idx="4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6-4DD8-AA8D-47561757B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9866352"/>
        <c:axId val="284087296"/>
      </c:barChart>
      <c:catAx>
        <c:axId val="21986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4087296"/>
        <c:crosses val="autoZero"/>
        <c:auto val="1"/>
        <c:lblAlgn val="ctr"/>
        <c:lblOffset val="100"/>
        <c:noMultiLvlLbl val="0"/>
      </c:catAx>
      <c:valAx>
        <c:axId val="2840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986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动作值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Action 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Sheet1!$E$5:$I$5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Sheet1!$E$6:$I$6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1-4E39-8594-807CF40D7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162928"/>
        <c:axId val="597261688"/>
      </c:barChart>
      <c:catAx>
        <c:axId val="40116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7261688"/>
        <c:crosses val="autoZero"/>
        <c:auto val="1"/>
        <c:lblAlgn val="ctr"/>
        <c:lblOffset val="100"/>
        <c:noMultiLvlLbl val="0"/>
      </c:catAx>
      <c:valAx>
        <c:axId val="59726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116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优势函数值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Sheet1!$D$10</c:f>
              <c:strCache>
                <c:ptCount val="1"/>
                <c:pt idx="0">
                  <c:v>Advantageous Value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Sheet1!$E$9:$I$9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Sheet1!$E$10:$I$10</c:f>
              <c:numCache>
                <c:formatCode>General</c:formatCode>
                <c:ptCount val="5"/>
                <c:pt idx="0">
                  <c:v>-2</c:v>
                </c:pt>
                <c:pt idx="1">
                  <c:v>2</c:v>
                </c:pt>
                <c:pt idx="2">
                  <c:v>-1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1E-43C2-A42C-DB0E638B6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703928"/>
        <c:axId val="700701368"/>
      </c:barChart>
      <c:catAx>
        <c:axId val="70070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0701368"/>
        <c:crosses val="autoZero"/>
        <c:auto val="1"/>
        <c:lblAlgn val="ctr"/>
        <c:lblOffset val="100"/>
        <c:noMultiLvlLbl val="0"/>
      </c:catAx>
      <c:valAx>
        <c:axId val="70070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0703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2022/5/16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>
                <a:latin typeface="阿里巴巴普惠体 R" panose="00020600040101010101" pitchFamily="18" charset="-122"/>
                <a:ea typeface="阿里巴巴普惠体 R" panose="00020600040101010101" pitchFamily="18" charset="-122"/>
              </a:rPr>
              <a:t>‹#›</a:t>
            </a:fld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86D8963-CFCD-4740-AF60-049850373CDF}" type="datetimeFigureOut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</a:defRPr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6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56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制作感谢页（伯禹</a:t>
            </a:r>
            <a:r>
              <a:rPr kumimoji="1" lang="en-US" altLang="zh-CN" dirty="0"/>
              <a:t>logo+</a:t>
            </a:r>
            <a:r>
              <a:rPr kumimoji="1" lang="zh-CN" altLang="en-US" dirty="0"/>
              <a:t>打造</a:t>
            </a:r>
            <a:r>
              <a:rPr kumimoji="1" lang="en-US" altLang="zh-CN" dirty="0"/>
              <a:t>AI</a:t>
            </a:r>
            <a:r>
              <a:rPr kumimoji="1" lang="zh-CN" altLang="en-US" dirty="0"/>
              <a:t>领域的黄埔军校）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7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5035-281B-48A3-AAEF-370C250ED6CB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26BE868-DEDB-446D-8061-DA06019D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  <p:extLst>
      <p:ext uri="{BB962C8B-B14F-4D97-AF65-F5344CB8AC3E}">
        <p14:creationId xmlns:p14="http://schemas.microsoft.com/office/powerpoint/2010/main" val="10277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10A5ED6-BA28-4AB3-9FFA-AD4263DD4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B87EDC-97F7-4F50-A29C-7C7880825747}"/>
              </a:ext>
            </a:extLst>
          </p:cNvPr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2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C22E-9164-4696-9168-EDBA700053FC}" type="datetime1">
              <a:rPr lang="zh-CN" altLang="en-US" smtClean="0"/>
              <a:t>2022/5/16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94464" y="11939"/>
            <a:ext cx="7870345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>
            <a:normAutofit/>
          </a:bodyPr>
          <a:lstStyle>
            <a:lvl1pPr>
              <a:defRPr sz="18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defRPr sz="16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sz="140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sz="105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</p:spPr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4B24-CB5B-412F-B128-4628C90E8BC1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zh-CN" altLang="en-US" dirty="0"/>
              <a:t>此处请输出出处和引用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02444" y="2"/>
            <a:ext cx="8137922" cy="1028699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983768" y="2782669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A9E9A2-5D3E-4A6D-98CA-FAD6AF8F5F4B}"/>
              </a:ext>
            </a:extLst>
          </p:cNvPr>
          <p:cNvSpPr/>
          <p:nvPr userDrawn="1"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851EE6-6491-074F-9A62-4AE5D275B554}"/>
              </a:ext>
            </a:extLst>
          </p:cNvPr>
          <p:cNvSpPr/>
          <p:nvPr userDrawn="1"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FCD97E-1210-8E49-A3E6-087A08B4628B}"/>
              </a:ext>
            </a:extLst>
          </p:cNvPr>
          <p:cNvSpPr/>
          <p:nvPr userDrawn="1"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1EBC602-977D-2E4D-936A-A720A33E5F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3221" y="2050783"/>
            <a:ext cx="3179425" cy="32847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6F59A00-FC52-814E-A4FA-34A355682DE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428196" y="2002626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1F8E2B3-1AF5-E344-9FEB-7D9BBB6B1F0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313221" y="2820980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4E4CE0-1183-7E42-9C8E-632D338645F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428196" y="2781327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9537913-5FDE-4740-ACDA-21BC9AFC23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313221" y="3599681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2D1555A-987F-1743-9074-0F1426D22CF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428196" y="3560028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0BCFD9-ACBE-844E-8E38-48C32DA503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313221" y="4378382"/>
            <a:ext cx="3179425" cy="328473"/>
          </a:xfr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DE7C2FB-9784-AB48-823F-3E3087D8251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428196" y="4338729"/>
            <a:ext cx="636022" cy="40778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A7512E-A300-6949-8394-88CC02088232}"/>
              </a:ext>
            </a:extLst>
          </p:cNvPr>
          <p:cNvSpPr txBox="1"/>
          <p:nvPr userDrawn="1"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635D535-85FB-5F46-8B39-8C156F6830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27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 userDrawn="1"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BB3B47-2B46-D249-B092-A9CCE28AAB2F}"/>
              </a:ext>
            </a:extLst>
          </p:cNvPr>
          <p:cNvSpPr/>
          <p:nvPr userDrawn="1"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3102EB-F9B9-1143-9E23-3112F527DD90}"/>
              </a:ext>
            </a:extLst>
          </p:cNvPr>
          <p:cNvSpPr/>
          <p:nvPr userDrawn="1"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D84D06-D058-6E4F-822A-0988906D4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61A469E-ED3F-5643-941D-D33FA4BF16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023EE441-02DB-0A49-B917-B01072C7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>
            <a:lvl1pPr>
              <a:defRPr sz="10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2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t>2022/5/16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7EA80D07-DD1C-4394-B772-7A3A4926BCD2}" type="datetime1">
              <a:rPr lang="zh-CN" altLang="en-US" smtClean="0"/>
              <a:pPr/>
              <a:t>2022/5/16</a:t>
            </a:fld>
            <a:endParaRPr lang="zh-CN" altLang="en-US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r>
              <a:rPr lang="en-US" altLang="zh-CN" dirty="0"/>
              <a:t>Boyu.AI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9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0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7" Type="http://schemas.openxmlformats.org/officeDocument/2006/relationships/image" Target="../media/image3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9" Type="http://schemas.openxmlformats.org/officeDocument/2006/relationships/image" Target="../media/image4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chart" Target="../charts/chart1.xml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0" Type="http://schemas.openxmlformats.org/officeDocument/2006/relationships/image" Target="../media/image101.png"/><Relationship Id="rId9" Type="http://schemas.openxmlformats.org/officeDocument/2006/relationships/image" Target="../media/image90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hrl.boyuai.com/chapter/2/%E7%AD%96%E7%95%A5%E6%A2%AF%E5%BA%A6%E7%AE%97%E6%B3%95/" TargetMode="External"/><Relationship Id="rId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6.jp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00.png"/><Relationship Id="rId5" Type="http://schemas.openxmlformats.org/officeDocument/2006/relationships/image" Target="../media/image7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image" Target="../media/image10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6" Type="http://schemas.openxmlformats.org/officeDocument/2006/relationships/image" Target="../media/image120.png"/><Relationship Id="rId5" Type="http://schemas.openxmlformats.org/officeDocument/2006/relationships/image" Target="../media/image1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17728" y="4053047"/>
            <a:ext cx="6209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价值和策略近似逼近方法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17728" y="5013115"/>
            <a:ext cx="588515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ea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A218AF-4E0B-46A9-B4FA-11ABC544612C}"/>
              </a:ext>
            </a:extLst>
          </p:cNvPr>
          <p:cNvSpPr txBox="1"/>
          <p:nvPr/>
        </p:nvSpPr>
        <p:spPr>
          <a:xfrm>
            <a:off x="2317728" y="730136"/>
            <a:ext cx="5887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强化学习</a:t>
            </a:r>
            <a:r>
              <a:rPr lang="en-US" altLang="zh-CN" sz="2800" b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2022</a:t>
            </a:r>
            <a:endParaRPr lang="en-US" altLang="zh-CN" sz="28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  <a:p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第</a:t>
            </a:r>
            <a:r>
              <a:rPr lang="en-US" altLang="zh-CN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6</a:t>
            </a:r>
            <a:r>
              <a:rPr lang="zh-CN" altLang="en-US" sz="28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节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1290B1-B0B9-4B1B-9B40-8F86C1E93176}"/>
              </a:ext>
            </a:extLst>
          </p:cNvPr>
          <p:cNvSpPr txBox="1"/>
          <p:nvPr/>
        </p:nvSpPr>
        <p:spPr>
          <a:xfrm>
            <a:off x="2324816" y="1785532"/>
            <a:ext cx="5492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涉及知识点：</a:t>
            </a:r>
            <a:endParaRPr lang="en-US" altLang="zh-CN" sz="32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参数化值函数近似、状态值函数与状态</a:t>
            </a: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-</a:t>
            </a: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动作值、函数近似、策略梯度、</a:t>
            </a: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Actor-Critic</a:t>
            </a:r>
          </a:p>
        </p:txBody>
      </p:sp>
    </p:spTree>
    <p:extLst>
      <p:ext uri="{BB962C8B-B14F-4D97-AF65-F5344CB8AC3E}">
        <p14:creationId xmlns:p14="http://schemas.microsoft.com/office/powerpoint/2010/main" val="1708745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对大型马尔可夫决策过程分桶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3" y="1664093"/>
            <a:ext cx="4563674" cy="416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对于一个大型的离散状态马尔可夫决策过程，我们可以对状态值进一步分桶以进行采样聚合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使用先验知识将相似的离散状态归类到一起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例如，利用根据先验知识抽取出来的状态特征对状态进行聚类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174AF-642D-4425-8DCB-8B73DBF3530B}"/>
              </a:ext>
            </a:extLst>
          </p:cNvPr>
          <p:cNvGrpSpPr/>
          <p:nvPr/>
        </p:nvGrpSpPr>
        <p:grpSpPr>
          <a:xfrm>
            <a:off x="5446317" y="1945640"/>
            <a:ext cx="3194048" cy="2966720"/>
            <a:chOff x="7546976" y="2270164"/>
            <a:chExt cx="3194048" cy="2966720"/>
          </a:xfrm>
        </p:grpSpPr>
        <p:graphicFrame>
          <p:nvGraphicFramePr>
            <p:cNvPr id="14" name="内容占位符 3">
              <a:extLst>
                <a:ext uri="{FF2B5EF4-FFF2-40B4-BE49-F238E27FC236}">
                  <a16:creationId xmlns:a16="http://schemas.microsoft.com/office/drawing/2014/main" id="{1B6565D2-29E5-4CAD-B3A3-98D3E0D3EAE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46976" y="2270164"/>
            <a:ext cx="3194048" cy="2966720"/>
          </p:xfrm>
          <a:graphic>
            <a:graphicData uri="http://schemas.openxmlformats.org/drawingml/2006/table">
              <a:tbl>
                <a:tblPr bandRow="1">
                  <a:tableStyleId>{5C22544A-7EE6-4342-B048-85BDC9FD1C3A}</a:tableStyleId>
                </a:tblPr>
                <a:tblGrid>
                  <a:gridCol w="3992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9925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925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9925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92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9256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99256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99256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grpSp>
          <p:nvGrpSpPr>
            <p:cNvPr id="15" name="组合 13">
              <a:extLst>
                <a:ext uri="{FF2B5EF4-FFF2-40B4-BE49-F238E27FC236}">
                  <a16:creationId xmlns:a16="http://schemas.microsoft.com/office/drawing/2014/main" id="{81EE7EAB-47E8-44D2-B96E-1B2CFF3363D2}"/>
                </a:ext>
              </a:extLst>
            </p:cNvPr>
            <p:cNvGrpSpPr/>
            <p:nvPr/>
          </p:nvGrpSpPr>
          <p:grpSpPr>
            <a:xfrm>
              <a:off x="7546976" y="2270164"/>
              <a:ext cx="3194048" cy="2966720"/>
              <a:chOff x="5321302" y="1932577"/>
              <a:chExt cx="3194048" cy="2966720"/>
            </a:xfrm>
          </p:grpSpPr>
          <p:sp>
            <p:nvSpPr>
              <p:cNvPr id="16" name="矩形 4">
                <a:extLst>
                  <a:ext uri="{FF2B5EF4-FFF2-40B4-BE49-F238E27FC236}">
                    <a16:creationId xmlns:a16="http://schemas.microsoft.com/office/drawing/2014/main" id="{277248E4-3FB4-4662-ADE7-E7B1D67EA074}"/>
                  </a:ext>
                </a:extLst>
              </p:cNvPr>
              <p:cNvSpPr/>
              <p:nvPr/>
            </p:nvSpPr>
            <p:spPr>
              <a:xfrm>
                <a:off x="5321302" y="1932577"/>
                <a:ext cx="3194048" cy="296672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直接连接符 6">
                <a:extLst>
                  <a:ext uri="{FF2B5EF4-FFF2-40B4-BE49-F238E27FC236}">
                    <a16:creationId xmlns:a16="http://schemas.microsoft.com/office/drawing/2014/main" id="{2E1FDE6F-2389-4E2E-9126-DE94EC51ED90}"/>
                  </a:ext>
                </a:extLst>
              </p:cNvPr>
              <p:cNvCxnSpPr/>
              <p:nvPr/>
            </p:nvCxnSpPr>
            <p:spPr>
              <a:xfrm>
                <a:off x="5321302" y="2666999"/>
                <a:ext cx="319404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7">
                <a:extLst>
                  <a:ext uri="{FF2B5EF4-FFF2-40B4-BE49-F238E27FC236}">
                    <a16:creationId xmlns:a16="http://schemas.microsoft.com/office/drawing/2014/main" id="{676E4E95-5333-4774-AF69-B54EDEC2731D}"/>
                  </a:ext>
                </a:extLst>
              </p:cNvPr>
              <p:cNvCxnSpPr/>
              <p:nvPr/>
            </p:nvCxnSpPr>
            <p:spPr>
              <a:xfrm>
                <a:off x="5321302" y="3415937"/>
                <a:ext cx="319404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8">
                <a:extLst>
                  <a:ext uri="{FF2B5EF4-FFF2-40B4-BE49-F238E27FC236}">
                    <a16:creationId xmlns:a16="http://schemas.microsoft.com/office/drawing/2014/main" id="{F68A82B2-45B0-44BD-88A7-B7CC0D4CCA03}"/>
                  </a:ext>
                </a:extLst>
              </p:cNvPr>
              <p:cNvCxnSpPr/>
              <p:nvPr/>
            </p:nvCxnSpPr>
            <p:spPr>
              <a:xfrm>
                <a:off x="5321302" y="4158887"/>
                <a:ext cx="319404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0">
                <a:extLst>
                  <a:ext uri="{FF2B5EF4-FFF2-40B4-BE49-F238E27FC236}">
                    <a16:creationId xmlns:a16="http://schemas.microsoft.com/office/drawing/2014/main" id="{4EACF0BA-1C54-4B59-A9F8-BF293050D54A}"/>
                  </a:ext>
                </a:extLst>
              </p:cNvPr>
              <p:cNvCxnSpPr/>
              <p:nvPr/>
            </p:nvCxnSpPr>
            <p:spPr>
              <a:xfrm>
                <a:off x="6119814" y="1932577"/>
                <a:ext cx="0" cy="29667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11">
                <a:extLst>
                  <a:ext uri="{FF2B5EF4-FFF2-40B4-BE49-F238E27FC236}">
                    <a16:creationId xmlns:a16="http://schemas.microsoft.com/office/drawing/2014/main" id="{8E47EDF7-645A-47FA-9C2E-C5321E20AE2C}"/>
                  </a:ext>
                </a:extLst>
              </p:cNvPr>
              <p:cNvCxnSpPr/>
              <p:nvPr/>
            </p:nvCxnSpPr>
            <p:spPr>
              <a:xfrm>
                <a:off x="6913565" y="1932577"/>
                <a:ext cx="0" cy="29667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12">
                <a:extLst>
                  <a:ext uri="{FF2B5EF4-FFF2-40B4-BE49-F238E27FC236}">
                    <a16:creationId xmlns:a16="http://schemas.microsoft.com/office/drawing/2014/main" id="{3C3B84A7-59F7-4F6E-96AC-D4C71DAF5AA1}"/>
                  </a:ext>
                </a:extLst>
              </p:cNvPr>
              <p:cNvCxnSpPr/>
              <p:nvPr/>
            </p:nvCxnSpPr>
            <p:spPr>
              <a:xfrm>
                <a:off x="7708903" y="1932577"/>
                <a:ext cx="0" cy="296672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664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870"/>
    </mc:Choice>
    <mc:Fallback xmlns="">
      <p:transition advTm="3087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离散化</a:t>
            </a:r>
            <a:r>
              <a:rPr lang="en-US" altLang="zh-CN" dirty="0"/>
              <a:t>/</a:t>
            </a:r>
            <a:r>
              <a:rPr lang="zh-CN" altLang="en-US" dirty="0"/>
              <a:t>分桶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4839127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优点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操作简洁直观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高效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在处理许多问题时能够达到较好效果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缺点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过于简单地表示价值函数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可能为每个离散区间假设一个常数值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维度灾难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𝑆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  <m:t>1, …,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4839127" cy="4607722"/>
              </a:xfrm>
              <a:prstGeom prst="rect">
                <a:avLst/>
              </a:prstGeom>
              <a:blipFill>
                <a:blip r:embed="rId4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6AC4F71-B31A-4E88-BE51-E8F54FBDA289}"/>
              </a:ext>
            </a:extLst>
          </p:cNvPr>
          <p:cNvGrpSpPr/>
          <p:nvPr/>
        </p:nvGrpSpPr>
        <p:grpSpPr>
          <a:xfrm>
            <a:off x="5499205" y="1332080"/>
            <a:ext cx="2780003" cy="2593434"/>
            <a:chOff x="4905067" y="1871546"/>
            <a:chExt cx="3487464" cy="3253417"/>
          </a:xfrm>
        </p:grpSpPr>
        <p:pic>
          <p:nvPicPr>
            <p:cNvPr id="8" name="图片 3">
              <a:extLst>
                <a:ext uri="{FF2B5EF4-FFF2-40B4-BE49-F238E27FC236}">
                  <a16:creationId xmlns:a16="http://schemas.microsoft.com/office/drawing/2014/main" id="{47BB2DF0-9DF3-447D-B94B-6380CBDC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1569" y="1871546"/>
              <a:ext cx="3050962" cy="28774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90847A-578D-497D-A56C-F594C885904E}"/>
                    </a:ext>
                  </a:extLst>
                </p:cNvPr>
                <p:cNvSpPr txBox="1"/>
                <p:nvPr/>
              </p:nvSpPr>
              <p:spPr>
                <a:xfrm>
                  <a:off x="6518801" y="3272316"/>
                  <a:ext cx="3609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90847A-578D-497D-A56C-F594C8859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801" y="3272316"/>
                  <a:ext cx="36093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021" b="-10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506F9-38D6-4F85-A838-019B71D4401A}"/>
                    </a:ext>
                  </a:extLst>
                </p:cNvPr>
                <p:cNvSpPr txBox="1"/>
                <p:nvPr/>
              </p:nvSpPr>
              <p:spPr>
                <a:xfrm>
                  <a:off x="6767010" y="4755631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506F9-38D6-4F85-A838-019B71D44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010" y="4755631"/>
                  <a:ext cx="46249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DB5EFB-A4A7-4285-8D67-31B07E9586B6}"/>
                    </a:ext>
                  </a:extLst>
                </p:cNvPr>
                <p:cNvSpPr txBox="1"/>
                <p:nvPr/>
              </p:nvSpPr>
              <p:spPr>
                <a:xfrm>
                  <a:off x="4905067" y="312561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DB5EFB-A4A7-4285-8D67-31B07E958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67" y="3125614"/>
                  <a:ext cx="4678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图片 12">
            <a:extLst>
              <a:ext uri="{FF2B5EF4-FFF2-40B4-BE49-F238E27FC236}">
                <a16:creationId xmlns:a16="http://schemas.microsoft.com/office/drawing/2014/main" id="{746CC01A-95FA-4600-8F36-1D7EDB5CDF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452" y="4019827"/>
            <a:ext cx="261996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690"/>
    </mc:Choice>
    <mc:Fallback xmlns="">
      <p:transition advTm="916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参数化</a:t>
            </a:r>
            <a:br>
              <a:rPr kumimoji="1" lang="en-US" altLang="zh-CN" dirty="0"/>
            </a:br>
            <a:r>
              <a:rPr kumimoji="1" lang="zh-CN" altLang="en-US" dirty="0"/>
              <a:t>价值函数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84"/>
    </mc:Choice>
    <mc:Fallback xmlns="">
      <p:transition advTm="1108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参数化值函数近似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构建参数化（可学习的）函数来近似值函数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)≃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)≃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CF5D663-6C66-4ECB-96EE-F7EF9617A0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555" y="3090528"/>
                <a:ext cx="8487445" cy="3033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Calibri" panose="020F0502020204030204" pitchFamily="34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latin typeface="Calibri" panose="020F0502020204030204" pitchFamily="34" charset="0"/>
                    <a:ea typeface="阿里巴巴普惠体 R" panose="00020600040101010101" pitchFamily="18" charset="-122"/>
                    <a:cs typeface="Calibri" panose="020F0502020204030204" pitchFamily="34" charset="0"/>
                  </a:rPr>
                  <a:t>是近似函数的参数，可以通过强化学习进行更新</a:t>
                </a:r>
                <a:endParaRPr lang="en-US" altLang="zh-CN" sz="2000" dirty="0">
                  <a:latin typeface="Calibri" panose="020F0502020204030204" pitchFamily="34" charset="0"/>
                  <a:ea typeface="阿里巴巴普惠体 R" panose="00020600040101010101" pitchFamily="18" charset="-122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000" dirty="0">
                    <a:latin typeface="Calibri" panose="020F0502020204030204" pitchFamily="34" charset="0"/>
                    <a:ea typeface="阿里巴巴普惠体 R" panose="00020600040101010101" pitchFamily="18" charset="-122"/>
                    <a:cs typeface="Calibri" panose="020F0502020204030204" pitchFamily="34" charset="0"/>
                  </a:rPr>
                  <a:t>参数化的方法将现有可见的状态泛化到没有见过的状态上</a:t>
                </a:r>
                <a:endParaRPr lang="en-US" altLang="zh-CN" sz="2000" dirty="0">
                  <a:latin typeface="Calibri" panose="020F0502020204030204" pitchFamily="34" charset="0"/>
                  <a:ea typeface="阿里巴巴普惠体 R" panose="00020600040101010101" pitchFamily="18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ECF5D663-6C66-4ECB-96EE-F7EF9617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5" y="3090528"/>
                <a:ext cx="8487445" cy="3033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3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685"/>
    </mc:Choice>
    <mc:Fallback xmlns="">
      <p:transition advTm="9668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值函数近似的主要形式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111087" y="1734234"/>
            <a:ext cx="3728111" cy="45062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一些函数近似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（一般的）线性模型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神经网络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决策树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最近邻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傅立叶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/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小波基底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可微函数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（一般的）线性模型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神经网络</a:t>
            </a: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我们希望模型适合在非稳态的，非独立同分布的数据上训练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因此参数化模型比树模型更适合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A1AFEE-063F-4E01-8116-579451A33C44}"/>
              </a:ext>
            </a:extLst>
          </p:cNvPr>
          <p:cNvGrpSpPr/>
          <p:nvPr/>
        </p:nvGrpSpPr>
        <p:grpSpPr>
          <a:xfrm>
            <a:off x="304802" y="1734234"/>
            <a:ext cx="4267198" cy="3800696"/>
            <a:chOff x="304802" y="1734234"/>
            <a:chExt cx="4267198" cy="3800696"/>
          </a:xfrm>
        </p:grpSpPr>
        <p:pic>
          <p:nvPicPr>
            <p:cNvPr id="7" name="内容占位符 7">
              <a:extLst>
                <a:ext uri="{FF2B5EF4-FFF2-40B4-BE49-F238E27FC236}">
                  <a16:creationId xmlns:a16="http://schemas.microsoft.com/office/drawing/2014/main" id="{C675C9A4-0E18-47FD-8CAF-DFDDE6D28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2" y="2157626"/>
              <a:ext cx="4267198" cy="33773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FCE6A3-A7D7-4FFD-9065-BABCB31F9EE3}"/>
                    </a:ext>
                  </a:extLst>
                </p:cNvPr>
                <p:cNvSpPr/>
                <p:nvPr/>
              </p:nvSpPr>
              <p:spPr>
                <a:xfrm>
                  <a:off x="826362" y="1734234"/>
                  <a:ext cx="788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8FCE6A3-A7D7-4FFD-9065-BABCB31F9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62" y="1734234"/>
                  <a:ext cx="78880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FAF742-06A1-4CC8-B2A3-49BA94B7B6F0}"/>
                    </a:ext>
                  </a:extLst>
                </p:cNvPr>
                <p:cNvSpPr/>
                <p:nvPr/>
              </p:nvSpPr>
              <p:spPr>
                <a:xfrm>
                  <a:off x="3237418" y="1734234"/>
                  <a:ext cx="10438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8FAF742-06A1-4CC8-B2A3-49BA94B7B6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418" y="1734234"/>
                  <a:ext cx="10438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573C50-F727-4AF5-A612-701498F3809D}"/>
                    </a:ext>
                  </a:extLst>
                </p:cNvPr>
                <p:cNvSpPr/>
                <p:nvPr/>
              </p:nvSpPr>
              <p:spPr>
                <a:xfrm>
                  <a:off x="1028084" y="4013385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A573C50-F727-4AF5-A612-701498F380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084" y="4013385"/>
                  <a:ext cx="38536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96F056-DCF5-4749-8B3A-AFD6FD2138BA}"/>
                    </a:ext>
                  </a:extLst>
                </p:cNvPr>
                <p:cNvSpPr/>
                <p:nvPr/>
              </p:nvSpPr>
              <p:spPr>
                <a:xfrm>
                  <a:off x="3504796" y="4013385"/>
                  <a:ext cx="3853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96F056-DCF5-4749-8B3A-AFD6FD213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4796" y="4013385"/>
                  <a:ext cx="38536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B2807DEB-879A-445E-9D4B-3946801EA64F}"/>
                  </a:ext>
                </a:extLst>
              </p:cNvPr>
              <p:cNvSpPr/>
              <p:nvPr/>
            </p:nvSpPr>
            <p:spPr>
              <a:xfrm>
                <a:off x="3109980" y="5525447"/>
                <a:ext cx="360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B2807DEB-879A-445E-9D4B-3946801EA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80" y="5525447"/>
                <a:ext cx="360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486C7AA9-14EB-4952-8079-8ACB02F8C172}"/>
                  </a:ext>
                </a:extLst>
              </p:cNvPr>
              <p:cNvSpPr/>
              <p:nvPr/>
            </p:nvSpPr>
            <p:spPr>
              <a:xfrm>
                <a:off x="3898561" y="5534930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486C7AA9-14EB-4952-8079-8ACB02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61" y="5534930"/>
                <a:ext cx="3826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2242D542-DF57-413C-88A6-0D45AD657F27}"/>
                  </a:ext>
                </a:extLst>
              </p:cNvPr>
              <p:cNvSpPr/>
              <p:nvPr/>
            </p:nvSpPr>
            <p:spPr>
              <a:xfrm>
                <a:off x="1010856" y="5525447"/>
                <a:ext cx="360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2242D542-DF57-413C-88A6-0D45AD657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56" y="5525447"/>
                <a:ext cx="36093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75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5596"/>
    </mc:Choice>
    <mc:Fallback xmlns="">
      <p:transition advTm="115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基于随机梯度下降（</a:t>
            </a:r>
            <a:r>
              <a:rPr lang="en-US" altLang="zh-CN" dirty="0"/>
              <a:t>SGD</a:t>
            </a:r>
            <a:r>
              <a:rPr lang="zh-CN" altLang="en-US" dirty="0"/>
              <a:t>）的值函数近似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目标：找到参数向量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最小化值函数近似值与真实值之间的均方误差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误差减小的梯度方向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单次采样进行随机梯度下降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6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7271"/>
    </mc:Choice>
    <mc:Fallback xmlns="">
      <p:transition advTm="8727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特征化状态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用一个特征向量表示状态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以直升机控制问题为例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3D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位置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3D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速度（位置的变化量）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3D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加速度（速度的变化量）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5">
            <a:extLst>
              <a:ext uri="{FF2B5EF4-FFF2-40B4-BE49-F238E27FC236}">
                <a16:creationId xmlns:a16="http://schemas.microsoft.com/office/drawing/2014/main" id="{CD01CC6F-F676-46EA-85EB-4E1D147A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340" y="2869522"/>
            <a:ext cx="2243854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065"/>
    </mc:Choice>
    <mc:Fallback xmlns="">
      <p:transition advTm="3606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价值函数近似算法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24C768-6BFF-4B4F-A879-5BBA8637BEE7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6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4"/>
    </mc:Choice>
    <mc:Fallback xmlns="">
      <p:transition advTm="68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480C692-B31A-0344-BFAA-BF8D473C02A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4CCFA1BF-34CB-604A-B62B-AB839F5155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75867" y="2588914"/>
            <a:ext cx="3852233" cy="407781"/>
          </a:xfrm>
        </p:spPr>
        <p:txBody>
          <a:bodyPr anchor="ctr" anchorCtr="0">
            <a:normAutofit lnSpcReduction="10000"/>
          </a:bodyPr>
          <a:lstStyle/>
          <a:p>
            <a:pPr algn="l"/>
            <a:r>
              <a:rPr kumimoji="1" lang="zh-CN" altLang="en-US" dirty="0"/>
              <a:t>状态值函数近似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B5892E99-D5CB-BA43-A1FD-4A7C9253512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304763" y="2554624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5E19413-6B7B-784E-A6B8-01A75A5FD1C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075867" y="3367615"/>
            <a:ext cx="3441065" cy="407781"/>
          </a:xfrm>
        </p:spPr>
        <p:txBody>
          <a:bodyPr anchor="ctr" anchorCtr="0">
            <a:normAutofit lnSpcReduction="10000"/>
          </a:bodyPr>
          <a:lstStyle/>
          <a:p>
            <a:r>
              <a:rPr kumimoji="1" lang="zh-CN" altLang="en-US" dirty="0"/>
              <a:t>状态</a:t>
            </a:r>
            <a:r>
              <a:rPr kumimoji="1" lang="en-US" altLang="zh-CN" dirty="0"/>
              <a:t>-</a:t>
            </a:r>
            <a:r>
              <a:rPr kumimoji="1" lang="zh-CN" altLang="en-US" dirty="0"/>
              <a:t>动作值函数近似</a:t>
            </a:r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A17EEDD9-C74B-6949-B908-973B6F607D6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04763" y="3333325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B005E304-C8DE-4CFC-9EF9-3AAE2BFF6921}"/>
              </a:ext>
            </a:extLst>
          </p:cNvPr>
          <p:cNvSpPr txBox="1">
            <a:spLocks/>
          </p:cNvSpPr>
          <p:nvPr/>
        </p:nvSpPr>
        <p:spPr>
          <a:xfrm>
            <a:off x="5075867" y="4146316"/>
            <a:ext cx="3441065" cy="40778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914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371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8288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22860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案例分析</a:t>
            </a:r>
            <a:endParaRPr kumimoji="1" lang="zh-CN" altLang="en-US" dirty="0"/>
          </a:p>
        </p:txBody>
      </p:sp>
      <p:sp>
        <p:nvSpPr>
          <p:cNvPr id="20" name="文本占位符 8">
            <a:extLst>
              <a:ext uri="{FF2B5EF4-FFF2-40B4-BE49-F238E27FC236}">
                <a16:creationId xmlns:a16="http://schemas.microsoft.com/office/drawing/2014/main" id="{AC5D34F6-98B5-4F7C-8A08-948419468726}"/>
              </a:ext>
            </a:extLst>
          </p:cNvPr>
          <p:cNvSpPr txBox="1">
            <a:spLocks/>
          </p:cNvSpPr>
          <p:nvPr/>
        </p:nvSpPr>
        <p:spPr>
          <a:xfrm>
            <a:off x="4304763" y="4112026"/>
            <a:ext cx="636022" cy="407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914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371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8288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22860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8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023"/>
    </mc:Choice>
    <mc:Fallback xmlns="">
      <p:transition advTm="170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644" y="2818892"/>
            <a:ext cx="3060723" cy="122021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状态值函数近似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4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28"/>
    </mc:Choice>
    <mc:Fallback xmlns="">
      <p:transition advTm="1502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课程大纲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296DFD-E508-42FA-958A-3E7E11E25FD0}"/>
              </a:ext>
            </a:extLst>
          </p:cNvPr>
          <p:cNvSpPr/>
          <p:nvPr/>
        </p:nvSpPr>
        <p:spPr>
          <a:xfrm>
            <a:off x="4574342" y="1375401"/>
            <a:ext cx="4107305" cy="4471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524147-056F-43D7-83E9-6329A912AA9F}"/>
              </a:ext>
            </a:extLst>
          </p:cNvPr>
          <p:cNvSpPr/>
          <p:nvPr/>
        </p:nvSpPr>
        <p:spPr>
          <a:xfrm>
            <a:off x="389744" y="1375401"/>
            <a:ext cx="4107305" cy="4471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阿里巴巴普惠体 R" panose="00020600040101010101"/>
              <a:cs typeface="+mn-cs"/>
            </a:endParaRP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35F314D7-0FDD-4D89-AF44-585DD2B76D8D}"/>
              </a:ext>
            </a:extLst>
          </p:cNvPr>
          <p:cNvSpPr txBox="1">
            <a:spLocks/>
          </p:cNvSpPr>
          <p:nvPr/>
        </p:nvSpPr>
        <p:spPr>
          <a:xfrm>
            <a:off x="550129" y="2161303"/>
            <a:ext cx="3886200" cy="383329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强化学习、探索与利用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MDP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和动态规划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值函数估计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无模型控制方法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规划与学习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ea typeface="阿里巴巴普惠体 R" panose="00020600040101010101"/>
              </a:rPr>
              <a:t>参数化的值函数和策略</a:t>
            </a:r>
            <a:endParaRPr lang="en-US" sz="2400" dirty="0">
              <a:solidFill>
                <a:srgbClr val="FF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深度强化学习价值方法</a:t>
            </a:r>
            <a:endParaRPr lang="en-US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514350" marR="0" lvl="0" indent="-51435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深度强化学习策略方法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6D3298F2-5082-4464-B494-69D8F2C400B7}"/>
              </a:ext>
            </a:extLst>
          </p:cNvPr>
          <p:cNvSpPr txBox="1">
            <a:spLocks/>
          </p:cNvSpPr>
          <p:nvPr/>
        </p:nvSpPr>
        <p:spPr>
          <a:xfrm>
            <a:off x="4629150" y="2161303"/>
            <a:ext cx="4190510" cy="3893253"/>
          </a:xfrm>
          <a:prstGeom prst="rect">
            <a:avLst/>
          </a:prstGeom>
        </p:spPr>
        <p:txBody>
          <a:bodyPr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ea typeface="阿里巴巴普惠体 R" panose="00020600040101010101"/>
              </a:rPr>
              <a:t>  9.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基于模型的深度强化学习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10.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模仿学习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11.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离线强化学习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12.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参数化动作空间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13.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目标导向的强化学习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ea typeface="阿里巴巴普惠体 R" panose="00020600040101010101"/>
              </a:rPr>
              <a:t>14. </a:t>
            </a:r>
            <a:r>
              <a:rPr lang="zh-CN" altLang="en-US" sz="2400" dirty="0">
                <a:solidFill>
                  <a:srgbClr val="000000"/>
                </a:solidFill>
                <a:ea typeface="阿里巴巴普惠体 R" panose="00020600040101010101"/>
              </a:rPr>
              <a:t>多智能体强化学习</a:t>
            </a:r>
            <a:endParaRPr lang="en-US" altLang="zh-CN" sz="2400" dirty="0">
              <a:solidFill>
                <a:srgbClr val="000000"/>
              </a:solidFill>
              <a:ea typeface="阿里巴巴普惠体 R" panose="00020600040101010101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强化学习大模型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16.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阿里巴巴普惠体 R" panose="00020600040101010101"/>
                <a:cs typeface="+mn-cs"/>
              </a:rPr>
              <a:t>技术交流与回顾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阿里巴巴普惠体 R" panose="00020600040101010101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22843E-8B2C-474B-B4E6-1BF440AA651B}"/>
              </a:ext>
            </a:extLst>
          </p:cNvPr>
          <p:cNvSpPr/>
          <p:nvPr/>
        </p:nvSpPr>
        <p:spPr>
          <a:xfrm>
            <a:off x="902675" y="1397001"/>
            <a:ext cx="3081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强化学习基础部分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C5F941-010B-4E6A-B42B-E0A68B592CA6}"/>
              </a:ext>
            </a:extLst>
          </p:cNvPr>
          <p:cNvSpPr/>
          <p:nvPr/>
        </p:nvSpPr>
        <p:spPr>
          <a:xfrm>
            <a:off x="5400966" y="13970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阿里巴巴普惠体 R" panose="00020600040101010101"/>
                <a:cs typeface="+mn-cs"/>
              </a:rPr>
              <a:t>强化学习前沿部分</a:t>
            </a:r>
          </a:p>
        </p:txBody>
      </p:sp>
    </p:spTree>
    <p:extLst>
      <p:ext uri="{BB962C8B-B14F-4D97-AF65-F5344CB8AC3E}">
        <p14:creationId xmlns:p14="http://schemas.microsoft.com/office/powerpoint/2010/main" val="3699609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线性状态值函数近似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用特征的线性组合表示价值函数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T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目标函数是参数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的二次函数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因而随机梯度下降能够收敛到全局最优解上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6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2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7BC95F5-3D1F-4D2D-BD77-E96BF53D1CA7}"/>
              </a:ext>
            </a:extLst>
          </p:cNvPr>
          <p:cNvGrpSpPr/>
          <p:nvPr/>
        </p:nvGrpSpPr>
        <p:grpSpPr>
          <a:xfrm>
            <a:off x="3682109" y="5161042"/>
            <a:ext cx="2940141" cy="735933"/>
            <a:chOff x="3597708" y="4288657"/>
            <a:chExt cx="2940141" cy="735933"/>
          </a:xfrm>
        </p:grpSpPr>
        <p:cxnSp>
          <p:nvCxnSpPr>
            <p:cNvPr id="11" name="直接箭头连接符 14">
              <a:extLst>
                <a:ext uri="{FF2B5EF4-FFF2-40B4-BE49-F238E27FC236}">
                  <a16:creationId xmlns:a16="http://schemas.microsoft.com/office/drawing/2014/main" id="{B02E03F8-31A9-4AB9-8126-1D20E57E1BCF}"/>
                </a:ext>
              </a:extLst>
            </p:cNvPr>
            <p:cNvCxnSpPr/>
            <p:nvPr/>
          </p:nvCxnSpPr>
          <p:spPr>
            <a:xfrm flipH="1" flipV="1">
              <a:off x="5986253" y="4355419"/>
              <a:ext cx="1" cy="2792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E3DA05-3591-4789-A785-515D10B178DC}"/>
                </a:ext>
              </a:extLst>
            </p:cNvPr>
            <p:cNvGrpSpPr/>
            <p:nvPr/>
          </p:nvGrpSpPr>
          <p:grpSpPr>
            <a:xfrm>
              <a:off x="3597708" y="4288657"/>
              <a:ext cx="2940141" cy="735933"/>
              <a:chOff x="3597708" y="4360575"/>
              <a:chExt cx="2940141" cy="735933"/>
            </a:xfrm>
          </p:grpSpPr>
          <p:sp>
            <p:nvSpPr>
              <p:cNvPr id="6" name="文本框 8">
                <a:extLst>
                  <a:ext uri="{FF2B5EF4-FFF2-40B4-BE49-F238E27FC236}">
                    <a16:creationId xmlns:a16="http://schemas.microsoft.com/office/drawing/2014/main" id="{0BC929B9-750C-44D9-B902-7BADCDE41272}"/>
                  </a:ext>
                </a:extLst>
              </p:cNvPr>
              <p:cNvSpPr txBox="1"/>
              <p:nvPr/>
            </p:nvSpPr>
            <p:spPr>
              <a:xfrm>
                <a:off x="3597708" y="47271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步长</a:t>
                </a:r>
                <a:endParaRPr lang="en-US" dirty="0"/>
              </a:p>
            </p:txBody>
          </p:sp>
          <p:sp>
            <p:nvSpPr>
              <p:cNvPr id="7" name="文本框 9">
                <a:extLst>
                  <a:ext uri="{FF2B5EF4-FFF2-40B4-BE49-F238E27FC236}">
                    <a16:creationId xmlns:a16="http://schemas.microsoft.com/office/drawing/2014/main" id="{A66335D8-7BFA-4B11-823E-7D70E507A1E3}"/>
                  </a:ext>
                </a:extLst>
              </p:cNvPr>
              <p:cNvSpPr txBox="1"/>
              <p:nvPr/>
            </p:nvSpPr>
            <p:spPr>
              <a:xfrm>
                <a:off x="4361458" y="472717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预测误差</a:t>
                </a:r>
                <a:endParaRPr lang="en-US" dirty="0"/>
              </a:p>
            </p:txBody>
          </p:sp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id="{BA958D46-6815-4F91-A9FE-BB7B59F14C1F}"/>
                  </a:ext>
                </a:extLst>
              </p:cNvPr>
              <p:cNvSpPr txBox="1"/>
              <p:nvPr/>
            </p:nvSpPr>
            <p:spPr>
              <a:xfrm>
                <a:off x="5660686" y="472717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特征值</a:t>
                </a:r>
                <a:endParaRPr lang="en-US" dirty="0"/>
              </a:p>
            </p:txBody>
          </p:sp>
          <p:cxnSp>
            <p:nvCxnSpPr>
              <p:cNvPr id="9" name="直接箭头连接符 12">
                <a:extLst>
                  <a:ext uri="{FF2B5EF4-FFF2-40B4-BE49-F238E27FC236}">
                    <a16:creationId xmlns:a16="http://schemas.microsoft.com/office/drawing/2014/main" id="{10978FD7-8B6C-4B8F-AD4E-EAC67ABA7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2791" y="4447885"/>
                <a:ext cx="1" cy="279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13">
                <a:extLst>
                  <a:ext uri="{FF2B5EF4-FFF2-40B4-BE49-F238E27FC236}">
                    <a16:creationId xmlns:a16="http://schemas.microsoft.com/office/drawing/2014/main" id="{16EB2173-3C17-4FFD-ACF1-AE3EBD40CCB2}"/>
                  </a:ext>
                </a:extLst>
              </p:cNvPr>
              <p:cNvCxnSpPr/>
              <p:nvPr/>
            </p:nvCxnSpPr>
            <p:spPr>
              <a:xfrm flipH="1" flipV="1">
                <a:off x="4933784" y="4447885"/>
                <a:ext cx="1" cy="2792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右大括号 15">
                <a:extLst>
                  <a:ext uri="{FF2B5EF4-FFF2-40B4-BE49-F238E27FC236}">
                    <a16:creationId xmlns:a16="http://schemas.microsoft.com/office/drawing/2014/main" id="{F40EC65D-B3C5-40B6-9821-B007A47A87F5}"/>
                  </a:ext>
                </a:extLst>
              </p:cNvPr>
              <p:cNvSpPr/>
              <p:nvPr/>
            </p:nvSpPr>
            <p:spPr>
              <a:xfrm rot="5400000">
                <a:off x="4890129" y="3636753"/>
                <a:ext cx="87310" cy="1534954"/>
              </a:xfrm>
              <a:prstGeom prst="rightBrac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37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461"/>
    </mc:Choice>
    <mc:Fallback xmlns="">
      <p:transition advTm="6046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蒙特卡洛状态值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函数近似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我们用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表示真实的目标价值函数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在“训练数据”上运用监督学习对价值函数进行预测</a:t>
                </a:r>
                <a:endParaRPr lang="en-US" altLang="zh-CN" b="0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 …,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对于每个数据样本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蒙特卡洛预测至少能收敛到一个局部最优解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在价值函数为线性的情况下可以收敛到全局最优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916"/>
    </mc:Choice>
    <mc:Fallback xmlns="">
      <p:transition advTm="7091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时序差分状态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值函数近似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时序差分算法的目标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是真实目标价值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的有偏采样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在“训练数据”上运用监督学习</a:t>
                </a:r>
                <a:endParaRPr lang="en-US" altLang="zh-CN" b="0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…,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对于每个数据样本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线性情况下时序差分学习（接近）收敛到全局最优解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 b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107"/>
    </mc:Choice>
    <mc:Fallback xmlns="">
      <p:transition advTm="7510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644" y="2818892"/>
            <a:ext cx="3060723" cy="122021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状态</a:t>
            </a:r>
            <a:r>
              <a:rPr kumimoji="1" lang="en-US" altLang="zh-CN" dirty="0"/>
              <a:t>-</a:t>
            </a:r>
            <a:r>
              <a:rPr kumimoji="1" lang="zh-CN" altLang="en-US" dirty="0"/>
              <a:t>动作值函数近似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0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71"/>
    </mc:Choice>
    <mc:Fallback xmlns="">
      <p:transition advTm="757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/>
              <a:t>-</a:t>
            </a:r>
            <a:r>
              <a:rPr lang="zh-CN" altLang="en-US" dirty="0"/>
              <a:t>动作值函数近似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对动作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状态值函数进行近似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)≃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最小均方误差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在单个样本上进行随机梯度下降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6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2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0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678"/>
    </mc:Choice>
    <mc:Fallback xmlns="">
      <p:transition advTm="5267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线性状态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-</a:t>
            </a:r>
            <a:r>
              <a:rPr lang="zh-CN" altLang="en-US" dirty="0"/>
              <a:t>动作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值函数近似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用特征向量表示状态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动作对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6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ts val="600"/>
                  </a:lnSpc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线性情况下，参数化后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T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利用随机梯度下降更新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6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567"/>
    </mc:Choice>
    <mc:Fallback xmlns="">
      <p:transition advTm="6256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时序差分状态</a:t>
            </a:r>
            <a:r>
              <a:rPr lang="en-US" altLang="zh-CN" dirty="0"/>
              <a:t>-</a:t>
            </a:r>
            <a:r>
              <a:rPr lang="zh-CN" altLang="en-US" dirty="0"/>
              <a:t>动作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值函数近似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对于蒙特卡洛学习，目标是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累计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奖励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对于时序差分学习，目标是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77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8108"/>
    </mc:Choice>
    <mc:Fallback xmlns="">
      <p:transition advTm="10810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时序差分状态</a:t>
            </a:r>
            <a:r>
              <a:rPr lang="en-US" altLang="zh-CN" dirty="0"/>
              <a:t>-</a:t>
            </a:r>
            <a:r>
              <a:rPr lang="zh-CN" altLang="en-US" dirty="0"/>
              <a:t>动作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值函数近似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5" y="4962410"/>
                <a:ext cx="8487445" cy="16488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策略评估：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近似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策略评估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≃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策略改进：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𝜖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贪心策略提升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5" y="4962410"/>
                <a:ext cx="8487445" cy="1648822"/>
              </a:xfrm>
              <a:prstGeom prst="rect">
                <a:avLst/>
              </a:prstGeom>
              <a:blipFill>
                <a:blip r:embed="rId2"/>
                <a:stretch>
                  <a:fillRect l="-431" t="-1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D30FC-42B7-4634-9DB1-6026649A1B22}"/>
              </a:ext>
            </a:extLst>
          </p:cNvPr>
          <p:cNvGrpSpPr/>
          <p:nvPr/>
        </p:nvGrpSpPr>
        <p:grpSpPr>
          <a:xfrm>
            <a:off x="2599444" y="1526933"/>
            <a:ext cx="5121682" cy="3180488"/>
            <a:chOff x="2599444" y="1526933"/>
            <a:chExt cx="5121682" cy="3180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2CCF0E-6168-4BC6-B9DE-51199ED664B1}"/>
                    </a:ext>
                  </a:extLst>
                </p:cNvPr>
                <p:cNvSpPr txBox="1"/>
                <p:nvPr/>
              </p:nvSpPr>
              <p:spPr>
                <a:xfrm>
                  <a:off x="6891861" y="2932511"/>
                  <a:ext cx="829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2CCF0E-6168-4BC6-B9DE-51199ED66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861" y="2932511"/>
                  <a:ext cx="82926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6E6DDE-F62F-4AB5-AAAF-C23CE2401EF9}"/>
                </a:ext>
              </a:extLst>
            </p:cNvPr>
            <p:cNvGrpSpPr/>
            <p:nvPr/>
          </p:nvGrpSpPr>
          <p:grpSpPr>
            <a:xfrm>
              <a:off x="2599444" y="1526933"/>
              <a:ext cx="4295826" cy="3180488"/>
              <a:chOff x="2599444" y="1526933"/>
              <a:chExt cx="4295826" cy="3180488"/>
            </a:xfrm>
          </p:grpSpPr>
          <p:pic>
            <p:nvPicPr>
              <p:cNvPr id="6" name="内容占位符 3">
                <a:extLst>
                  <a:ext uri="{FF2B5EF4-FFF2-40B4-BE49-F238E27FC236}">
                    <a16:creationId xmlns:a16="http://schemas.microsoft.com/office/drawing/2014/main" id="{A752669E-3FDD-49B7-B2EE-E8262D41B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9444" y="1526933"/>
                <a:ext cx="4295826" cy="318048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E1A3DD1-7901-4E35-8F86-7B76139B4C7A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000" y="1931541"/>
                    <a:ext cx="1106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E1A3DD1-7901-4E35-8F86-7B76139B4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1931541"/>
                    <a:ext cx="11062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DF7DDE-81A7-464F-B93B-F195311D99B1}"/>
                      </a:ext>
                    </a:extLst>
                  </p:cNvPr>
                  <p:cNvSpPr txBox="1"/>
                  <p:nvPr/>
                </p:nvSpPr>
                <p:spPr>
                  <a:xfrm>
                    <a:off x="3902468" y="2705481"/>
                    <a:ext cx="1106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≃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DF7DDE-81A7-464F-B93B-F195311D9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2468" y="2705481"/>
                    <a:ext cx="11062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37220A8-4CF8-4645-A4CA-176CED9785EE}"/>
                      </a:ext>
                    </a:extLst>
                  </p:cNvPr>
                  <p:cNvSpPr txBox="1"/>
                  <p:nvPr/>
                </p:nvSpPr>
                <p:spPr>
                  <a:xfrm>
                    <a:off x="4116202" y="4068695"/>
                    <a:ext cx="201779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greedy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37220A8-4CF8-4645-A4CA-176CED9785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202" y="4068695"/>
                    <a:ext cx="201779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D54D985-D219-40FC-8AC0-1784BDBCC3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4100" y="2810889"/>
                    <a:ext cx="3853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D54D985-D219-40FC-8AC0-1784BDBCC3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4100" y="2810889"/>
                    <a:ext cx="38536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36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466"/>
    </mc:Choice>
    <mc:Fallback xmlns="">
      <p:transition advTm="4046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时序差分学习参数更新过程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556" y="1330721"/>
                <a:ext cx="7983810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𝑇𝐷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(0)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，时序差分学习的目标是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状态值函数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</a:t>
                </a:r>
                <a:r>
                  <a:rPr lang="en-US" altLang="zh-CN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状态值函数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←&amp;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虽然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时序差分学习的目标中出现，但是我们并不需要计算目标函数的梯度。想想这是为什么？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6" y="1330721"/>
                <a:ext cx="7983810" cy="4607722"/>
              </a:xfrm>
              <a:prstGeom prst="rect">
                <a:avLst/>
              </a:prstGeom>
              <a:blipFill>
                <a:blip r:embed="rId2"/>
                <a:stretch>
                  <a:fillRect l="-458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266"/>
    </mc:Choice>
    <mc:Fallback xmlns="">
      <p:transition advTm="3526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案例分析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63"/>
    </mc:Choice>
    <mc:Fallback xmlns="">
      <p:transition advTm="576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475200"/>
            <a:ext cx="8137922" cy="553500"/>
          </a:xfrm>
        </p:spPr>
        <p:txBody>
          <a:bodyPr/>
          <a:lstStyle/>
          <a:p>
            <a:r>
              <a:rPr lang="zh-CN" altLang="en-US" dirty="0"/>
              <a:t>课程回顾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92DB8E22-82B6-4CD0-B0A2-57341EA7B1AD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2620900" cy="4281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基于模型的动态规划</a:t>
            </a: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C391E581-35DF-42B3-9B1E-4E1085516B7F}"/>
              </a:ext>
            </a:extLst>
          </p:cNvPr>
          <p:cNvSpPr txBox="1">
            <a:spLocks/>
          </p:cNvSpPr>
          <p:nvPr/>
        </p:nvSpPr>
        <p:spPr>
          <a:xfrm>
            <a:off x="502442" y="2771126"/>
            <a:ext cx="2364046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无模型的强化学习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CA558916-D061-4AFB-867F-F57569BF30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733690"/>
                <a:ext cx="8137922" cy="1140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值迭代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</m:e>
                    </m:func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′)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</m:oMath>
                </a14:m>
                <a:endParaRPr lang="en-US" altLang="zh-CN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策略迭代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funcPr>
                      <m:fNam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arg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 </m:t>
                        </m:r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阿里巴巴普惠体 R" panose="00020600040101010101" pitchFamily="18" charset="-122"/>
                                        <a:cs typeface="阿里巴巴普惠体 R" panose="00020600040101010101" pitchFamily="18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CA558916-D061-4AFB-867F-F57569BF3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733690"/>
                <a:ext cx="8137922" cy="1140437"/>
              </a:xfrm>
              <a:prstGeom prst="rect">
                <a:avLst/>
              </a:prstGeom>
              <a:blipFill>
                <a:blip r:embed="rId2"/>
                <a:stretch>
                  <a:fillRect l="-449" t="-42781" b="-45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389016E-D742-4DCC-BD4E-A576798AA7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3265783"/>
                <a:ext cx="8137922" cy="27527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在线策略蒙特卡洛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))</m:t>
                    </m:r>
                  </m:oMath>
                </a14:m>
                <a:endParaRPr lang="en-US" altLang="zh-CN" i="1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在线策略时序差分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  <a:cs typeface="阿里巴巴普惠体 R" panose="00020600040101010101" pitchFamily="18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在线策略时序差分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SARSA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离线策略时序差分 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max</m:t>
                        </m:r>
                      </m:e>
                      <m:li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3389016E-D742-4DCC-BD4E-A576798AA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3265783"/>
                <a:ext cx="8137922" cy="2752769"/>
              </a:xfrm>
              <a:prstGeom prst="rect">
                <a:avLst/>
              </a:prstGeom>
              <a:blipFill>
                <a:blip r:embed="rId3"/>
                <a:stretch>
                  <a:fillRect l="-449" t="-1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644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案例分析：</a:t>
            </a:r>
            <a:r>
              <a:rPr lang="en-US" altLang="zh-CN" dirty="0"/>
              <a:t>Deep Q-Network (DQN)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23C57EB-6535-4961-B29F-28801A5E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2" y="1750648"/>
            <a:ext cx="4556972" cy="3417729"/>
          </a:xfrm>
          <a:prstGeom prst="rect">
            <a:avLst/>
          </a:prstGeom>
        </p:spPr>
      </p:pic>
      <p:pic>
        <p:nvPicPr>
          <p:cNvPr id="10" name="图片 5">
            <a:extLst>
              <a:ext uri="{FF2B5EF4-FFF2-40B4-BE49-F238E27FC236}">
                <a16:creationId xmlns:a16="http://schemas.microsoft.com/office/drawing/2014/main" id="{E8CAB3DB-C714-414E-8ADB-7C24A87D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52" y="1253150"/>
            <a:ext cx="3899357" cy="4762864"/>
          </a:xfrm>
          <a:prstGeom prst="rect">
            <a:avLst/>
          </a:prstGeom>
        </p:spPr>
      </p:pic>
      <p:sp>
        <p:nvSpPr>
          <p:cNvPr id="11" name="页脚占位符 2">
            <a:extLst>
              <a:ext uri="{FF2B5EF4-FFF2-40B4-BE49-F238E27FC236}">
                <a16:creationId xmlns:a16="http://schemas.microsoft.com/office/drawing/2014/main" id="{36D077C7-E04C-443C-8CB4-B18439713745}"/>
              </a:ext>
            </a:extLst>
          </p:cNvPr>
          <p:cNvSpPr txBox="1">
            <a:spLocks/>
          </p:cNvSpPr>
          <p:nvPr/>
        </p:nvSpPr>
        <p:spPr>
          <a:xfrm>
            <a:off x="269901" y="6316580"/>
            <a:ext cx="7905108" cy="371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Volodymyr </a:t>
            </a:r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Koray</a:t>
            </a:r>
            <a:r>
              <a:rPr lang="en-US" altLang="zh-CN" dirty="0"/>
              <a:t> </a:t>
            </a:r>
            <a:r>
              <a:rPr lang="en-US" altLang="zh-CN" dirty="0" err="1"/>
              <a:t>Kavukcuoglu</a:t>
            </a:r>
            <a:r>
              <a:rPr lang="en-US" altLang="zh-CN" dirty="0"/>
              <a:t>, David Silver et al. </a:t>
            </a:r>
          </a:p>
          <a:p>
            <a:r>
              <a:rPr lang="en-US" altLang="zh-CN" dirty="0"/>
              <a:t>Human-level control through deep reinforcement learning. Nature 2015.</a:t>
            </a:r>
          </a:p>
        </p:txBody>
      </p:sp>
    </p:spTree>
    <p:extLst>
      <p:ext uri="{BB962C8B-B14F-4D97-AF65-F5344CB8AC3E}">
        <p14:creationId xmlns:p14="http://schemas.microsoft.com/office/powerpoint/2010/main" val="19022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28"/>
    </mc:Choice>
    <mc:Fallback xmlns="">
      <p:transition advTm="6902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案例分析：</a:t>
            </a:r>
            <a:r>
              <a:rPr lang="en-US" altLang="zh-CN" dirty="0"/>
              <a:t>Deep Q-Network (DQN)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F279340C-C984-4CC7-8649-55677117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8" y="1762797"/>
            <a:ext cx="7178050" cy="4167690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2A0180C-025C-4472-964F-77CEA58B44BE}"/>
              </a:ext>
            </a:extLst>
          </p:cNvPr>
          <p:cNvSpPr txBox="1">
            <a:spLocks/>
          </p:cNvSpPr>
          <p:nvPr/>
        </p:nvSpPr>
        <p:spPr>
          <a:xfrm>
            <a:off x="656555" y="1276054"/>
            <a:ext cx="8487445" cy="164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Cambria Math" panose="02040503050406030204" pitchFamily="18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使用深度神经网络表示</a:t>
            </a:r>
            <a:r>
              <a:rPr lang="en-US" altLang="zh-CN" dirty="0">
                <a:latin typeface="Cambria Math" panose="02040503050406030204" pitchFamily="18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Q</a:t>
            </a:r>
            <a:r>
              <a:rPr lang="zh-CN" altLang="en-US" dirty="0">
                <a:latin typeface="Cambria Math" panose="02040503050406030204" pitchFamily="18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</a:t>
            </a:r>
            <a:endParaRPr lang="en-US" altLang="zh-CN" dirty="0">
              <a:solidFill>
                <a:schemeClr val="tx1"/>
              </a:solidFill>
              <a:latin typeface="Cambria Math" panose="02040503050406030204" pitchFamily="18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2B314557-B370-942C-506A-BE7568653400}"/>
              </a:ext>
            </a:extLst>
          </p:cNvPr>
          <p:cNvSpPr txBox="1">
            <a:spLocks/>
          </p:cNvSpPr>
          <p:nvPr/>
        </p:nvSpPr>
        <p:spPr>
          <a:xfrm>
            <a:off x="269901" y="6316580"/>
            <a:ext cx="7905108" cy="371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Volodymyr </a:t>
            </a:r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Koray</a:t>
            </a:r>
            <a:r>
              <a:rPr lang="en-US" altLang="zh-CN" dirty="0"/>
              <a:t> </a:t>
            </a:r>
            <a:r>
              <a:rPr lang="en-US" altLang="zh-CN" dirty="0" err="1"/>
              <a:t>Kavukcuoglu</a:t>
            </a:r>
            <a:r>
              <a:rPr lang="en-US" altLang="zh-CN" dirty="0"/>
              <a:t>, David Silver et al. </a:t>
            </a:r>
          </a:p>
          <a:p>
            <a:r>
              <a:rPr lang="en-US" altLang="zh-CN" dirty="0"/>
              <a:t>Human-level control through deep reinforcement learning. Nature 2015.</a:t>
            </a:r>
          </a:p>
        </p:txBody>
      </p:sp>
    </p:spTree>
    <p:extLst>
      <p:ext uri="{BB962C8B-B14F-4D97-AF65-F5344CB8AC3E}">
        <p14:creationId xmlns:p14="http://schemas.microsoft.com/office/powerpoint/2010/main" val="272315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935"/>
    </mc:Choice>
    <mc:Fallback xmlns="">
      <p:transition advTm="6193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案例分析：</a:t>
            </a:r>
            <a:r>
              <a:rPr lang="en-US" altLang="zh-CN" dirty="0"/>
              <a:t>Deep Q-Network (DQN)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22A0180C-025C-4472-964F-77CEA58B4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555" y="1276053"/>
                <a:ext cx="8487445" cy="4264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轮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迭代中更新的</a:t>
                </a:r>
                <a:r>
                  <a:rPr lang="en-US" altLang="zh-CN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Q-</a:t>
                </a:r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学习损失函数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22A0180C-025C-4472-964F-77CEA58B4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5" y="1276053"/>
                <a:ext cx="8487445" cy="426415"/>
              </a:xfrm>
              <a:prstGeom prst="rect">
                <a:avLst/>
              </a:prstGeom>
              <a:blipFill>
                <a:blip r:embed="rId2"/>
                <a:stretch>
                  <a:fillRect l="-431" t="-8571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8594E2B-0C44-468A-9E00-19B6B4833CDC}"/>
              </a:ext>
            </a:extLst>
          </p:cNvPr>
          <p:cNvGrpSpPr/>
          <p:nvPr/>
        </p:nvGrpSpPr>
        <p:grpSpPr>
          <a:xfrm>
            <a:off x="4097234" y="2814274"/>
            <a:ext cx="3954548" cy="577279"/>
            <a:chOff x="3983644" y="2186027"/>
            <a:chExt cx="3954548" cy="577279"/>
          </a:xfrm>
        </p:grpSpPr>
        <p:sp>
          <p:nvSpPr>
            <p:cNvPr id="9" name="左大括号 7">
              <a:extLst>
                <a:ext uri="{FF2B5EF4-FFF2-40B4-BE49-F238E27FC236}">
                  <a16:creationId xmlns:a16="http://schemas.microsoft.com/office/drawing/2014/main" id="{3DC7E57D-D7F2-480D-A298-E2656F8846D1}"/>
                </a:ext>
              </a:extLst>
            </p:cNvPr>
            <p:cNvSpPr/>
            <p:nvPr/>
          </p:nvSpPr>
          <p:spPr>
            <a:xfrm rot="16200000">
              <a:off x="5207213" y="962458"/>
              <a:ext cx="118260" cy="2565397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左大括号 8">
              <a:extLst>
                <a:ext uri="{FF2B5EF4-FFF2-40B4-BE49-F238E27FC236}">
                  <a16:creationId xmlns:a16="http://schemas.microsoft.com/office/drawing/2014/main" id="{970315D8-1061-4A4D-A364-64087191F2C7}"/>
                </a:ext>
              </a:extLst>
            </p:cNvPr>
            <p:cNvSpPr/>
            <p:nvPr/>
          </p:nvSpPr>
          <p:spPr>
            <a:xfrm rot="16200000">
              <a:off x="7327408" y="1693503"/>
              <a:ext cx="118260" cy="110330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9">
              <a:extLst>
                <a:ext uri="{FF2B5EF4-FFF2-40B4-BE49-F238E27FC236}">
                  <a16:creationId xmlns:a16="http://schemas.microsoft.com/office/drawing/2014/main" id="{2D3063D2-29F3-44EC-BA32-79C8028399E5}"/>
                </a:ext>
              </a:extLst>
            </p:cNvPr>
            <p:cNvSpPr txBox="1"/>
            <p:nvPr/>
          </p:nvSpPr>
          <p:spPr>
            <a:xfrm>
              <a:off x="4737993" y="239397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目标</a:t>
              </a:r>
              <a:r>
                <a:rPr lang="en-US" altLang="zh-CN" dirty="0"/>
                <a:t>Q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  <p:sp>
          <p:nvSpPr>
            <p:cNvPr id="14" name="文本框 10">
              <a:extLst>
                <a:ext uri="{FF2B5EF4-FFF2-40B4-BE49-F238E27FC236}">
                  <a16:creationId xmlns:a16="http://schemas.microsoft.com/office/drawing/2014/main" id="{6754EE3E-F241-4FC0-A42F-21C898471F98}"/>
                </a:ext>
              </a:extLst>
            </p:cNvPr>
            <p:cNvSpPr txBox="1"/>
            <p:nvPr/>
          </p:nvSpPr>
          <p:spPr>
            <a:xfrm>
              <a:off x="6881492" y="239397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预测</a:t>
              </a:r>
              <a:r>
                <a:rPr lang="en-US" altLang="zh-CN" dirty="0"/>
                <a:t>Q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  <p:sp>
        <p:nvSpPr>
          <p:cNvPr id="17" name="页脚占位符 2">
            <a:extLst>
              <a:ext uri="{FF2B5EF4-FFF2-40B4-BE49-F238E27FC236}">
                <a16:creationId xmlns:a16="http://schemas.microsoft.com/office/drawing/2014/main" id="{013321E9-105C-675A-F585-BFF23DDAF3A3}"/>
              </a:ext>
            </a:extLst>
          </p:cNvPr>
          <p:cNvSpPr txBox="1">
            <a:spLocks/>
          </p:cNvSpPr>
          <p:nvPr/>
        </p:nvSpPr>
        <p:spPr>
          <a:xfrm>
            <a:off x="269901" y="6316580"/>
            <a:ext cx="7905108" cy="371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Volodymyr </a:t>
            </a:r>
            <a:r>
              <a:rPr lang="en-US" altLang="zh-CN" dirty="0" err="1"/>
              <a:t>Mnih</a:t>
            </a:r>
            <a:r>
              <a:rPr lang="en-US" altLang="zh-CN" dirty="0"/>
              <a:t>, </a:t>
            </a:r>
            <a:r>
              <a:rPr lang="en-US" altLang="zh-CN" dirty="0" err="1"/>
              <a:t>Koray</a:t>
            </a:r>
            <a:r>
              <a:rPr lang="en-US" altLang="zh-CN" dirty="0"/>
              <a:t> </a:t>
            </a:r>
            <a:r>
              <a:rPr lang="en-US" altLang="zh-CN" dirty="0" err="1"/>
              <a:t>Kavukcuoglu</a:t>
            </a:r>
            <a:r>
              <a:rPr lang="en-US" altLang="zh-CN" dirty="0"/>
              <a:t>, David Silver et al. </a:t>
            </a:r>
          </a:p>
          <a:p>
            <a:r>
              <a:rPr lang="en-US" altLang="zh-CN" dirty="0"/>
              <a:t>Human-level control through deep reinforcement learning. Nature 2015.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4A2C996-D256-7FFF-30B6-EEB06C5F8A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555" y="3661527"/>
                <a:ext cx="7861803" cy="22893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轮迭代中将要更新的网络参数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通过标准的反向传播算法进行更新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是目标网络参数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仅在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每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步后进行更新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𝐷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样本从经验池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𝐷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中均匀抽样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Cambria Math" panose="02040503050406030204" pitchFamily="18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这样做可以避免在近期经验上过拟合</a:t>
                </a:r>
                <a:endParaRPr lang="en-US" altLang="zh-CN" dirty="0"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04A2C996-D256-7FFF-30B6-EEB06C5F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5" y="3661527"/>
                <a:ext cx="7861803" cy="2289324"/>
              </a:xfrm>
              <a:prstGeom prst="rect">
                <a:avLst/>
              </a:prstGeom>
              <a:blipFill>
                <a:blip r:embed="rId3"/>
                <a:stretch>
                  <a:fillRect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111F46C-DCC0-26CE-4B03-3D56F6401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555" y="2089848"/>
                <a:ext cx="8487445" cy="904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~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𝑟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𝛾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;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111F46C-DCC0-26CE-4B03-3D56F640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5" y="2089848"/>
                <a:ext cx="8487445" cy="904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88"/>
    </mc:Choice>
    <mc:Fallback xmlns="">
      <p:transition advTm="8818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AB21FA-44AF-4420-9C0E-0D86D13D0B10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53"/>
    </mc:Choice>
    <mc:Fallback xmlns="">
      <p:transition advTm="435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参数化策略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我们能够将策略参数化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策略可以是确定性的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也可以是随机的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是策略的参数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将可见的已知状态泛化到未知的状态上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在本课程中我们主要讨论的是模型无关的强化学习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2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223"/>
    </mc:Choice>
    <mc:Fallback xmlns="">
      <p:transition advTm="9022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基于策略的强化学习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AA95A00-8B9A-4899-A97E-CDC32B96C6CC}"/>
              </a:ext>
            </a:extLst>
          </p:cNvPr>
          <p:cNvSpPr txBox="1">
            <a:spLocks/>
          </p:cNvSpPr>
          <p:nvPr/>
        </p:nvSpPr>
        <p:spPr>
          <a:xfrm>
            <a:off x="502444" y="1285289"/>
            <a:ext cx="843471" cy="4281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优点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3446C51-BBD1-48FB-BEAD-D64AAF0AE06A}"/>
              </a:ext>
            </a:extLst>
          </p:cNvPr>
          <p:cNvSpPr txBox="1">
            <a:spLocks/>
          </p:cNvSpPr>
          <p:nvPr/>
        </p:nvSpPr>
        <p:spPr>
          <a:xfrm>
            <a:off x="502442" y="1871254"/>
            <a:ext cx="8137922" cy="1831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具有更好的收敛性质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在高维度或连续的动作空间中更有效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/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最重要的因素：基于值函数的方法，通常需要取最大值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能够学习出随机策略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2A33606-54A1-4F11-B5BC-D0AFC898F857}"/>
              </a:ext>
            </a:extLst>
          </p:cNvPr>
          <p:cNvSpPr txBox="1">
            <a:spLocks/>
          </p:cNvSpPr>
          <p:nvPr/>
        </p:nvSpPr>
        <p:spPr>
          <a:xfrm>
            <a:off x="502442" y="4448457"/>
            <a:ext cx="8137922" cy="129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通常会收敛到局部最优而非全局最优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评估一个策略通常不够高效并具有较大的方差（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variance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marL="0" indent="0">
              <a:buNone/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F636DBD4-E295-43A8-B155-059430E10BF8}"/>
              </a:ext>
            </a:extLst>
          </p:cNvPr>
          <p:cNvSpPr txBox="1">
            <a:spLocks/>
          </p:cNvSpPr>
          <p:nvPr/>
        </p:nvSpPr>
        <p:spPr>
          <a:xfrm>
            <a:off x="502442" y="3861518"/>
            <a:ext cx="843471" cy="4281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3547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808"/>
    </mc:Choice>
    <mc:Fallback xmlns="">
      <p:transition advTm="15680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对于随机策略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直觉上我们应该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降低带来较低价值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/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奖励的动作出现的概率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提高带来较高价值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/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奖励的动作出现的概率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一个离散动作空间维度为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5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的例子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5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B2EE4AE-7F8E-41EF-B92A-F921B837DCA0}"/>
              </a:ext>
            </a:extLst>
          </p:cNvPr>
          <p:cNvGraphicFramePr>
            <a:graphicFrameLocks/>
          </p:cNvGraphicFramePr>
          <p:nvPr/>
        </p:nvGraphicFramePr>
        <p:xfrm>
          <a:off x="638411" y="3678247"/>
          <a:ext cx="2658607" cy="159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2B6C975-8677-4891-9EB7-347BA457BAF9}"/>
              </a:ext>
            </a:extLst>
          </p:cNvPr>
          <p:cNvGraphicFramePr>
            <a:graphicFrameLocks/>
          </p:cNvGraphicFramePr>
          <p:nvPr/>
        </p:nvGraphicFramePr>
        <p:xfrm>
          <a:off x="3399732" y="3697297"/>
          <a:ext cx="2658607" cy="159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F308888D-4AEE-4462-A7D9-D7477880C333}"/>
              </a:ext>
            </a:extLst>
          </p:cNvPr>
          <p:cNvGraphicFramePr>
            <a:graphicFrameLocks/>
          </p:cNvGraphicFramePr>
          <p:nvPr/>
        </p:nvGraphicFramePr>
        <p:xfrm>
          <a:off x="6161053" y="3706822"/>
          <a:ext cx="2658607" cy="1595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1">
                <a:extLst>
                  <a:ext uri="{FF2B5EF4-FFF2-40B4-BE49-F238E27FC236}">
                    <a16:creationId xmlns:a16="http://schemas.microsoft.com/office/drawing/2014/main" id="{4C5EF9AB-7FEE-4EA2-86D4-339C3D0E8C24}"/>
                  </a:ext>
                </a:extLst>
              </p:cNvPr>
              <p:cNvSpPr txBox="1"/>
              <p:nvPr/>
            </p:nvSpPr>
            <p:spPr>
              <a:xfrm>
                <a:off x="1392269" y="3339693"/>
                <a:ext cx="1150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1. </a:t>
                </a:r>
                <a:r>
                  <a:rPr lang="zh-CN" altLang="en-US" sz="1600" dirty="0"/>
                  <a:t>初始化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文本框 11">
                <a:extLst>
                  <a:ext uri="{FF2B5EF4-FFF2-40B4-BE49-F238E27FC236}">
                    <a16:creationId xmlns:a16="http://schemas.microsoft.com/office/drawing/2014/main" id="{4C5EF9AB-7FEE-4EA2-86D4-339C3D0E8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69" y="3339693"/>
                <a:ext cx="1150892" cy="338554"/>
              </a:xfrm>
              <a:prstGeom prst="rect">
                <a:avLst/>
              </a:prstGeom>
              <a:blipFill>
                <a:blip r:embed="rId9"/>
                <a:stretch>
                  <a:fillRect l="-2116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1">
                <a:extLst>
                  <a:ext uri="{FF2B5EF4-FFF2-40B4-BE49-F238E27FC236}">
                    <a16:creationId xmlns:a16="http://schemas.microsoft.com/office/drawing/2014/main" id="{1272C984-E851-4204-AF1D-4AC139B22780}"/>
                  </a:ext>
                </a:extLst>
              </p:cNvPr>
              <p:cNvSpPr txBox="1"/>
              <p:nvPr/>
            </p:nvSpPr>
            <p:spPr>
              <a:xfrm>
                <a:off x="3776784" y="3336737"/>
                <a:ext cx="2176814" cy="34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3. </a:t>
                </a:r>
                <a:r>
                  <a:rPr lang="zh-CN" altLang="en-US" sz="1600" dirty="0"/>
                  <a:t>根据</a:t>
                </a:r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latin typeface="Cambria Math" panose="02040503050406030204" pitchFamily="18" charset="0"/>
                      </a:rPr>
                      <m:t>策略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梯度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更新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文本框 11">
                <a:extLst>
                  <a:ext uri="{FF2B5EF4-FFF2-40B4-BE49-F238E27FC236}">
                    <a16:creationId xmlns:a16="http://schemas.microsoft.com/office/drawing/2014/main" id="{1272C984-E851-4204-AF1D-4AC139B2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784" y="3336737"/>
                <a:ext cx="2176814" cy="340799"/>
              </a:xfrm>
              <a:prstGeom prst="rect">
                <a:avLst/>
              </a:prstGeom>
              <a:blipFill>
                <a:blip r:embed="rId10"/>
                <a:stretch>
                  <a:fillRect l="-1120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1">
                <a:extLst>
                  <a:ext uri="{FF2B5EF4-FFF2-40B4-BE49-F238E27FC236}">
                    <a16:creationId xmlns:a16="http://schemas.microsoft.com/office/drawing/2014/main" id="{80347D5D-C273-4474-96EF-F217B1B2D5D4}"/>
                  </a:ext>
                </a:extLst>
              </p:cNvPr>
              <p:cNvSpPr txBox="1"/>
              <p:nvPr/>
            </p:nvSpPr>
            <p:spPr>
              <a:xfrm>
                <a:off x="6444584" y="3336736"/>
                <a:ext cx="2176814" cy="34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5. </a:t>
                </a:r>
                <a:r>
                  <a:rPr lang="zh-CN" altLang="en-US" sz="1600" dirty="0"/>
                  <a:t>根据</a:t>
                </a:r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latin typeface="Cambria Math" panose="02040503050406030204" pitchFamily="18" charset="0"/>
                      </a:rPr>
                      <m:t>策略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梯度更新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文本框 11">
                <a:extLst>
                  <a:ext uri="{FF2B5EF4-FFF2-40B4-BE49-F238E27FC236}">
                    <a16:creationId xmlns:a16="http://schemas.microsoft.com/office/drawing/2014/main" id="{80347D5D-C273-4474-96EF-F217B1B2D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84" y="3336736"/>
                <a:ext cx="2176814" cy="340799"/>
              </a:xfrm>
              <a:prstGeom prst="rect">
                <a:avLst/>
              </a:prstGeom>
              <a:blipFill>
                <a:blip r:embed="rId11"/>
                <a:stretch>
                  <a:fillRect l="-840"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8">
            <a:extLst>
              <a:ext uri="{FF2B5EF4-FFF2-40B4-BE49-F238E27FC236}">
                <a16:creationId xmlns:a16="http://schemas.microsoft.com/office/drawing/2014/main" id="{2344306F-21ED-4912-AF42-ED911826B070}"/>
              </a:ext>
            </a:extLst>
          </p:cNvPr>
          <p:cNvSpPr txBox="1"/>
          <p:nvPr/>
        </p:nvSpPr>
        <p:spPr>
          <a:xfrm>
            <a:off x="2654839" y="5434213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2. </a:t>
            </a:r>
            <a:r>
              <a:rPr lang="zh-CN" altLang="en-US" sz="1600" dirty="0"/>
              <a:t>采取动作</a:t>
            </a:r>
            <a:r>
              <a:rPr lang="en-US" altLang="zh-CN" sz="1600" dirty="0"/>
              <a:t>A2</a:t>
            </a:r>
          </a:p>
          <a:p>
            <a:pPr algn="ctr"/>
            <a:r>
              <a:rPr lang="zh-CN" altLang="en-US" sz="1600" dirty="0"/>
              <a:t>观察到正的奖励</a:t>
            </a:r>
            <a:endParaRPr lang="en-US" sz="1600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CAD7C2C8-7127-40A1-9998-3197B45C9831}"/>
              </a:ext>
            </a:extLst>
          </p:cNvPr>
          <p:cNvSpPr txBox="1"/>
          <p:nvPr/>
        </p:nvSpPr>
        <p:spPr>
          <a:xfrm>
            <a:off x="5350574" y="5422357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4. </a:t>
            </a:r>
            <a:r>
              <a:rPr lang="zh-CN" altLang="en-US" sz="1600" dirty="0"/>
              <a:t>采取动作</a:t>
            </a:r>
            <a:r>
              <a:rPr lang="en-US" altLang="zh-CN" sz="1600" dirty="0"/>
              <a:t>A3</a:t>
            </a:r>
          </a:p>
          <a:p>
            <a:pPr algn="ctr"/>
            <a:r>
              <a:rPr lang="zh-CN" altLang="en-US" sz="1600" dirty="0"/>
              <a:t>观察到负的奖励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53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31"/>
    </mc:Choice>
    <mc:Fallback xmlns="">
      <p:transition advTm="117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单步马尔可夫决策过程中的策略梯度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考虑一个简单的单步马尔可夫决策过程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起始状态为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~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决策过程在进行一步决策后结束，获得奖励值为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策略的价值期望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𝐴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244"/>
    </mc:Choice>
    <mc:Fallback xmlns="">
      <p:transition advTm="9024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似然比</a:t>
            </a:r>
            <a:r>
              <a:rPr lang="en-US" altLang="zh-CN" dirty="0"/>
              <a:t> (Likelihood Ratio)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似然比利用下列特性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所以策略的价值期望可以写成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log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log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𝑠𝑎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  <a:blipFill>
                <a:blip r:embed="rId4"/>
                <a:stretch>
                  <a:fillRect l="-431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9">
            <a:extLst>
              <a:ext uri="{FF2B5EF4-FFF2-40B4-BE49-F238E27FC236}">
                <a16:creationId xmlns:a16="http://schemas.microsoft.com/office/drawing/2014/main" id="{9733039A-8FDA-4A56-A42E-1F61E1B13B47}"/>
              </a:ext>
            </a:extLst>
          </p:cNvPr>
          <p:cNvSpPr/>
          <p:nvPr/>
        </p:nvSpPr>
        <p:spPr>
          <a:xfrm>
            <a:off x="5445309" y="4765057"/>
            <a:ext cx="1736324" cy="67926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8C19973C-2B77-4088-A7D6-0661C090FC98}"/>
              </a:ext>
            </a:extLst>
          </p:cNvPr>
          <p:cNvSpPr/>
          <p:nvPr/>
        </p:nvSpPr>
        <p:spPr>
          <a:xfrm>
            <a:off x="6575759" y="3511169"/>
            <a:ext cx="345791" cy="269819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12">
            <a:extLst>
              <a:ext uri="{FF2B5EF4-FFF2-40B4-BE49-F238E27FC236}">
                <a16:creationId xmlns:a16="http://schemas.microsoft.com/office/drawing/2014/main" id="{719D1E3C-C2B5-458B-BA42-0F1C38B53DF1}"/>
              </a:ext>
            </a:extLst>
          </p:cNvPr>
          <p:cNvCxnSpPr/>
          <p:nvPr/>
        </p:nvCxnSpPr>
        <p:spPr>
          <a:xfrm>
            <a:off x="6757539" y="3780988"/>
            <a:ext cx="0" cy="984069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0D9278AA-550E-4E13-9D85-73E43C56C4B8}"/>
                  </a:ext>
                </a:extLst>
              </p:cNvPr>
              <p:cNvSpPr txBox="1"/>
              <p:nvPr/>
            </p:nvSpPr>
            <p:spPr>
              <a:xfrm>
                <a:off x="5601244" y="5550007"/>
                <a:ext cx="3542756" cy="693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aseline="-25000" dirty="0">
                    <a:latin typeface="Alibaba PuHuiTi"/>
                  </a:rPr>
                  <a:t>这一结果可以通过从</a:t>
                </a:r>
                <a:r>
                  <a:rPr lang="en-US" altLang="zh-CN" sz="2000" baseline="-25000" dirty="0">
                    <a:latin typeface="Alibaba PuHuiTi"/>
                  </a:rPr>
                  <a:t>d(s)</a:t>
                </a:r>
                <a:r>
                  <a:rPr lang="zh-CN" altLang="en-US" sz="2000" baseline="-25000" dirty="0">
                    <a:latin typeface="Alibaba PuHuiTi"/>
                  </a:rPr>
                  <a:t>中采样状态</a:t>
                </a:r>
                <a14:m>
                  <m:oMath xmlns:m="http://schemas.openxmlformats.org/officeDocument/2006/math"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baseline="-25000" dirty="0">
                    <a:latin typeface="Alibaba PuHuiTi"/>
                  </a:rPr>
                  <a:t>和从</a:t>
                </a:r>
                <a:r>
                  <a:rPr lang="en-US" altLang="zh-CN" sz="2000" baseline="-25000" dirty="0">
                    <a:latin typeface="Alibaba PuHuiTi"/>
                  </a:rPr>
                  <a:t>πθ</a:t>
                </a:r>
                <a:r>
                  <a:rPr lang="zh-CN" altLang="en-US" sz="2000" baseline="-25000" dirty="0">
                    <a:latin typeface="Alibaba PuHuiTi"/>
                  </a:rPr>
                  <a:t>中采样动作</a:t>
                </a:r>
                <a14:m>
                  <m:oMath xmlns:m="http://schemas.openxmlformats.org/officeDocument/2006/math">
                    <m:r>
                      <a:rPr lang="en-US" altLang="zh-CN" sz="2000" b="0" i="1" baseline="-2500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baseline="-25000" dirty="0">
                    <a:latin typeface="Alibaba PuHuiTi"/>
                  </a:rPr>
                  <a:t>来近似估计</a:t>
                </a:r>
                <a:endParaRPr lang="en-US" sz="2000" baseline="-25000" dirty="0">
                  <a:latin typeface="Alibaba PuHuiTi"/>
                </a:endParaRPr>
              </a:p>
            </p:txBody>
          </p:sp>
        </mc:Choice>
        <mc:Fallback xmlns="">
          <p:sp>
            <p:nvSpPr>
              <p:cNvPr id="9" name="文本框 13">
                <a:extLst>
                  <a:ext uri="{FF2B5EF4-FFF2-40B4-BE49-F238E27FC236}">
                    <a16:creationId xmlns:a16="http://schemas.microsoft.com/office/drawing/2014/main" id="{0D9278AA-550E-4E13-9D85-73E43C56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244" y="5550007"/>
                <a:ext cx="3542756" cy="693651"/>
              </a:xfrm>
              <a:prstGeom prst="rect">
                <a:avLst/>
              </a:prstGeom>
              <a:blipFill>
                <a:blip r:embed="rId5"/>
                <a:stretch>
                  <a:fillRect l="-516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99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4936"/>
    </mc:Choice>
    <mc:Fallback xmlns="">
      <p:transition advTm="13493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策略梯度定理把似然比的推导过程泛化到多步马尔可夫决策过程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用长期的价值函数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代替前面的瞬时奖励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𝑠𝑎</m:t>
                        </m:r>
                      </m:sub>
                    </m:sSub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策略梯度定理涉及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起始状态目标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函数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，平均奖励目标函数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𝑎𝑣𝑅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，和平均价值目标函数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𝑎𝑣𝑉</m:t>
                        </m:r>
                      </m:sub>
                    </m:sSub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定理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对任意可微的策略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，任意策略的目标函数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𝑎𝑣𝑅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𝑎𝑣𝑉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其策略梯度是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  <a:blipFill>
                <a:blip r:embed="rId4"/>
                <a:stretch>
                  <a:fillRect l="-431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F9B5CE-8052-4A37-B44F-81611A16FD98}"/>
              </a:ext>
            </a:extLst>
          </p:cNvPr>
          <p:cNvSpPr txBox="1"/>
          <p:nvPr/>
        </p:nvSpPr>
        <p:spPr>
          <a:xfrm>
            <a:off x="999140" y="5475703"/>
            <a:ext cx="72846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B0F0"/>
                </a:solidFill>
              </a:rPr>
              <a:t>详细证明过程请参考</a:t>
            </a:r>
            <a:r>
              <a:rPr lang="en-US" altLang="zh-CN" sz="1600" dirty="0">
                <a:solidFill>
                  <a:srgbClr val="00B0F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00B0F0"/>
                </a:solidFill>
              </a:rPr>
              <a:t>Rich Sutton’s Reinforcement Learning: An Introduction (2</a:t>
            </a:r>
            <a:r>
              <a:rPr lang="en-US" altLang="zh-CN" sz="1600" baseline="30000" dirty="0">
                <a:solidFill>
                  <a:srgbClr val="00B0F0"/>
                </a:solidFill>
              </a:rPr>
              <a:t>nd</a:t>
            </a:r>
            <a:r>
              <a:rPr lang="en-US" altLang="zh-CN" sz="1600" dirty="0">
                <a:solidFill>
                  <a:srgbClr val="00B0F0"/>
                </a:solidFill>
              </a:rPr>
              <a:t> Edition)</a:t>
            </a:r>
            <a:r>
              <a:rPr lang="zh-CN" altLang="en-US" sz="1600" dirty="0">
                <a:solidFill>
                  <a:srgbClr val="00B0F0"/>
                </a:solidFill>
              </a:rPr>
              <a:t>第</a:t>
            </a:r>
            <a:r>
              <a:rPr lang="en-US" altLang="zh-CN" sz="1600" dirty="0">
                <a:solidFill>
                  <a:srgbClr val="00B0F0"/>
                </a:solidFill>
              </a:rPr>
              <a:t>13</a:t>
            </a:r>
            <a:r>
              <a:rPr lang="zh-CN" altLang="en-US" sz="1600" dirty="0">
                <a:solidFill>
                  <a:srgbClr val="00B0F0"/>
                </a:solidFill>
              </a:rPr>
              <a:t>章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00B0F0"/>
                </a:solidFill>
              </a:rPr>
              <a:t>动手学强化学习策略梯度的附录</a:t>
            </a:r>
            <a:r>
              <a:rPr lang="en-US" altLang="zh-CN" sz="1000" dirty="0">
                <a:solidFill>
                  <a:srgbClr val="00B0F0"/>
                </a:solidFill>
                <a:hlinkClick r:id="rId5"/>
              </a:rPr>
              <a:t>https://hrl.boyuai.com/chapter/2/%E7%AD%96%E7%95%A5%E6%A2%AF%E5%BA%A6%E7%AE%97%E6%B3%95/</a:t>
            </a:r>
            <a:r>
              <a:rPr lang="en-US" altLang="zh-CN" sz="1000" dirty="0">
                <a:solidFill>
                  <a:srgbClr val="00B0F0"/>
                </a:solidFill>
              </a:rPr>
              <a:t> 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631"/>
    </mc:Choice>
    <mc:Fallback xmlns="">
      <p:transition advTm="706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参数化价值函数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24C768-6BFF-4B4F-A879-5BBA8637BEE7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8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60"/>
    </mc:Choice>
    <mc:Fallback xmlns="">
      <p:transition advTm="636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蒙特卡洛策略梯度（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REINFORCE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2606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利用随机梯度上升更新参数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利用策略梯度定理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利用累计奖励值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作为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的无偏采样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REINFORCE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算法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2606059"/>
              </a:xfrm>
              <a:prstGeom prst="rect">
                <a:avLst/>
              </a:prstGeom>
              <a:blipFill>
                <a:blip r:embed="rId2"/>
                <a:stretch>
                  <a:fillRect l="-431" t="-1168"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193DD8F-3570-EC24-2AEE-B4DFBB76D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5817" y="3951151"/>
                <a:ext cx="6235242" cy="2606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arbitrarily</a:t>
                </a:r>
              </a:p>
              <a:p>
                <a:pPr marL="914400" lvl="2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for each episode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do</a:t>
                </a:r>
              </a:p>
              <a:p>
                <a:pPr marL="914400" lvl="2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	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=1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do</a:t>
                </a:r>
              </a:p>
              <a:p>
                <a:pPr marL="914400" lvl="2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𝜕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𝜕𝜃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</a:rPr>
                      <m:t>log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914400" lvl="2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	end for</a:t>
                </a:r>
              </a:p>
              <a:p>
                <a:pPr marL="914400" lvl="2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end for</a:t>
                </a:r>
              </a:p>
              <a:p>
                <a:pPr marL="914400" lvl="2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F193DD8F-3570-EC24-2AEE-B4DFBB76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17" y="3951151"/>
                <a:ext cx="6235242" cy="2606059"/>
              </a:xfrm>
              <a:prstGeom prst="rect">
                <a:avLst/>
              </a:prstGeom>
              <a:blipFill>
                <a:blip r:embed="rId3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B8FD0C1C-0E62-1018-CF63-53C7E7B82CCC}"/>
              </a:ext>
            </a:extLst>
          </p:cNvPr>
          <p:cNvSpPr/>
          <p:nvPr/>
        </p:nvSpPr>
        <p:spPr>
          <a:xfrm>
            <a:off x="1624263" y="3886200"/>
            <a:ext cx="5745079" cy="24785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716"/>
    </mc:Choice>
    <mc:Fallback xmlns="">
      <p:transition advTm="13171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蒙特卡洛策略梯度（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REINFORCE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1550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𝛼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log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可通过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多次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roll-out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𝐺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平均值来逼近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Consolas" panose="020B0609020204030204" pitchFamily="49" charset="0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1550123"/>
              </a:xfrm>
              <a:prstGeom prst="rect">
                <a:avLst/>
              </a:prstGeo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99710B56-49AA-4598-970A-1C2667CCCEA5}"/>
              </a:ext>
            </a:extLst>
          </p:cNvPr>
          <p:cNvSpPr/>
          <p:nvPr/>
        </p:nvSpPr>
        <p:spPr>
          <a:xfrm>
            <a:off x="1306792" y="3308498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036891-7F87-4F7F-97C8-2BBDB617F01D}"/>
              </a:ext>
            </a:extLst>
          </p:cNvPr>
          <p:cNvSpPr/>
          <p:nvPr/>
        </p:nvSpPr>
        <p:spPr>
          <a:xfrm>
            <a:off x="2093601" y="3308498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EF90A2E-03CD-469E-8EDC-770393D50B51}"/>
              </a:ext>
            </a:extLst>
          </p:cNvPr>
          <p:cNvSpPr/>
          <p:nvPr/>
        </p:nvSpPr>
        <p:spPr>
          <a:xfrm>
            <a:off x="2880410" y="3308498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D049D4-2ED1-4B1F-88EC-5A75A0D8FA34}"/>
              </a:ext>
            </a:extLst>
          </p:cNvPr>
          <p:cNvSpPr/>
          <p:nvPr/>
        </p:nvSpPr>
        <p:spPr>
          <a:xfrm>
            <a:off x="3667219" y="3308498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CAFD9B2-50DC-42C0-98AA-423A90389D84}"/>
              </a:ext>
            </a:extLst>
          </p:cNvPr>
          <p:cNvSpPr/>
          <p:nvPr/>
        </p:nvSpPr>
        <p:spPr>
          <a:xfrm>
            <a:off x="4454028" y="3308498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1BB6F4-6809-44D2-8FD4-97B762D1DA7D}"/>
              </a:ext>
            </a:extLst>
          </p:cNvPr>
          <p:cNvSpPr/>
          <p:nvPr/>
        </p:nvSpPr>
        <p:spPr>
          <a:xfrm>
            <a:off x="5240837" y="3308498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F3ECB4-34CC-442F-9BBE-5280BFEA5AC4}"/>
              </a:ext>
            </a:extLst>
          </p:cNvPr>
          <p:cNvSpPr/>
          <p:nvPr/>
        </p:nvSpPr>
        <p:spPr>
          <a:xfrm>
            <a:off x="6027646" y="3308498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F17976D-9DFE-4CB1-A2CA-7F49EB8883BA}"/>
              </a:ext>
            </a:extLst>
          </p:cNvPr>
          <p:cNvSpPr/>
          <p:nvPr/>
        </p:nvSpPr>
        <p:spPr>
          <a:xfrm>
            <a:off x="6814457" y="3308498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82C812A-F874-4AE8-83CF-FC96732240B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547796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3F4A32-1FE0-4C3D-9CF1-2DB9BA7BDF5B}"/>
              </a:ext>
            </a:extLst>
          </p:cNvPr>
          <p:cNvCxnSpPr/>
          <p:nvPr/>
        </p:nvCxnSpPr>
        <p:spPr>
          <a:xfrm>
            <a:off x="2334605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EC37B4A-9D50-45F5-86F6-0041DF679D5C}"/>
              </a:ext>
            </a:extLst>
          </p:cNvPr>
          <p:cNvCxnSpPr/>
          <p:nvPr/>
        </p:nvCxnSpPr>
        <p:spPr>
          <a:xfrm>
            <a:off x="3121414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3456B9-412F-45AE-AC9A-D2216CA6F98D}"/>
              </a:ext>
            </a:extLst>
          </p:cNvPr>
          <p:cNvCxnSpPr/>
          <p:nvPr/>
        </p:nvCxnSpPr>
        <p:spPr>
          <a:xfrm>
            <a:off x="3908223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68D9D07-711F-404E-BCF4-ECE6AD50B165}"/>
              </a:ext>
            </a:extLst>
          </p:cNvPr>
          <p:cNvCxnSpPr/>
          <p:nvPr/>
        </p:nvCxnSpPr>
        <p:spPr>
          <a:xfrm>
            <a:off x="4695032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42F9A84-14A6-435F-B7B5-930D26715FF2}"/>
              </a:ext>
            </a:extLst>
          </p:cNvPr>
          <p:cNvCxnSpPr/>
          <p:nvPr/>
        </p:nvCxnSpPr>
        <p:spPr>
          <a:xfrm>
            <a:off x="5481841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221F670-D86E-4FFA-83DC-757F068B195E}"/>
              </a:ext>
            </a:extLst>
          </p:cNvPr>
          <p:cNvCxnSpPr/>
          <p:nvPr/>
        </p:nvCxnSpPr>
        <p:spPr>
          <a:xfrm>
            <a:off x="6268650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15A8319-43A7-46B9-8B21-0AF6979F0F41}"/>
              </a:ext>
            </a:extLst>
          </p:cNvPr>
          <p:cNvCxnSpPr/>
          <p:nvPr/>
        </p:nvCxnSpPr>
        <p:spPr>
          <a:xfrm>
            <a:off x="7055459" y="3429000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00078AB-A77B-4610-A1B6-AF4416ED6BF9}"/>
              </a:ext>
            </a:extLst>
          </p:cNvPr>
          <p:cNvSpPr/>
          <p:nvPr/>
        </p:nvSpPr>
        <p:spPr>
          <a:xfrm>
            <a:off x="7596204" y="3308498"/>
            <a:ext cx="241004" cy="2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3145852-3E93-4B73-839A-A9252976DE9C}"/>
              </a:ext>
            </a:extLst>
          </p:cNvPr>
          <p:cNvSpPr/>
          <p:nvPr/>
        </p:nvSpPr>
        <p:spPr>
          <a:xfrm>
            <a:off x="2880410" y="4103156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57ADB1E-CA5F-4776-BA0C-9AEAF6724C48}"/>
              </a:ext>
            </a:extLst>
          </p:cNvPr>
          <p:cNvSpPr/>
          <p:nvPr/>
        </p:nvSpPr>
        <p:spPr>
          <a:xfrm>
            <a:off x="3667219" y="4103156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D5E6F81-4791-4F5E-9332-F9305470354D}"/>
              </a:ext>
            </a:extLst>
          </p:cNvPr>
          <p:cNvSpPr/>
          <p:nvPr/>
        </p:nvSpPr>
        <p:spPr>
          <a:xfrm>
            <a:off x="4454028" y="4103156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AAB691B-B5B1-4286-A285-4E4E244F25C6}"/>
              </a:ext>
            </a:extLst>
          </p:cNvPr>
          <p:cNvSpPr/>
          <p:nvPr/>
        </p:nvSpPr>
        <p:spPr>
          <a:xfrm>
            <a:off x="5240837" y="4103156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B88AF82-6C76-4CB5-B5D4-A4D1FB208068}"/>
              </a:ext>
            </a:extLst>
          </p:cNvPr>
          <p:cNvSpPr/>
          <p:nvPr/>
        </p:nvSpPr>
        <p:spPr>
          <a:xfrm>
            <a:off x="6027646" y="4103156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247DE1E-5134-4BA0-AFE2-3F2F07B02A2F}"/>
              </a:ext>
            </a:extLst>
          </p:cNvPr>
          <p:cNvSpPr/>
          <p:nvPr/>
        </p:nvSpPr>
        <p:spPr>
          <a:xfrm>
            <a:off x="6814457" y="4103156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AFC5D98-BC3B-47F1-AC48-92C0AC768B20}"/>
              </a:ext>
            </a:extLst>
          </p:cNvPr>
          <p:cNvCxnSpPr/>
          <p:nvPr/>
        </p:nvCxnSpPr>
        <p:spPr>
          <a:xfrm>
            <a:off x="3121414" y="4223658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5A1686F-8341-489B-ABB5-E0A309E3EE60}"/>
              </a:ext>
            </a:extLst>
          </p:cNvPr>
          <p:cNvCxnSpPr/>
          <p:nvPr/>
        </p:nvCxnSpPr>
        <p:spPr>
          <a:xfrm>
            <a:off x="3908223" y="4223658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9C3A117-701F-4700-8008-6CDDDEE41768}"/>
              </a:ext>
            </a:extLst>
          </p:cNvPr>
          <p:cNvCxnSpPr/>
          <p:nvPr/>
        </p:nvCxnSpPr>
        <p:spPr>
          <a:xfrm>
            <a:off x="4695032" y="4223658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69E403-CD26-41C9-A50E-FDEA5CF03738}"/>
              </a:ext>
            </a:extLst>
          </p:cNvPr>
          <p:cNvCxnSpPr/>
          <p:nvPr/>
        </p:nvCxnSpPr>
        <p:spPr>
          <a:xfrm>
            <a:off x="5481841" y="4223658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4A0AC67-FD30-4046-8935-186AFFDE683D}"/>
              </a:ext>
            </a:extLst>
          </p:cNvPr>
          <p:cNvCxnSpPr/>
          <p:nvPr/>
        </p:nvCxnSpPr>
        <p:spPr>
          <a:xfrm>
            <a:off x="6268650" y="4223658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F99A1DC-C355-48A3-B291-8AE5D4C56F90}"/>
              </a:ext>
            </a:extLst>
          </p:cNvPr>
          <p:cNvCxnSpPr/>
          <p:nvPr/>
        </p:nvCxnSpPr>
        <p:spPr>
          <a:xfrm>
            <a:off x="7055459" y="4223658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F4ADC133-4586-4B48-8796-6F0FAA71F501}"/>
              </a:ext>
            </a:extLst>
          </p:cNvPr>
          <p:cNvSpPr/>
          <p:nvPr/>
        </p:nvSpPr>
        <p:spPr>
          <a:xfrm>
            <a:off x="7596204" y="4103156"/>
            <a:ext cx="241004" cy="2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8001A77-69FC-482D-A8B4-C703499752CB}"/>
              </a:ext>
            </a:extLst>
          </p:cNvPr>
          <p:cNvSpPr/>
          <p:nvPr/>
        </p:nvSpPr>
        <p:spPr>
          <a:xfrm>
            <a:off x="2880410" y="4666410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75F1FB6-FA45-4AF7-BA15-409B228C8EAB}"/>
              </a:ext>
            </a:extLst>
          </p:cNvPr>
          <p:cNvSpPr/>
          <p:nvPr/>
        </p:nvSpPr>
        <p:spPr>
          <a:xfrm>
            <a:off x="3667219" y="4666410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64A6AEE-7867-4B4E-8220-1836D6922F6B}"/>
              </a:ext>
            </a:extLst>
          </p:cNvPr>
          <p:cNvSpPr/>
          <p:nvPr/>
        </p:nvSpPr>
        <p:spPr>
          <a:xfrm>
            <a:off x="4454028" y="4666410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9FA1277-57F8-4C23-B9D7-AC0C5EF62E01}"/>
              </a:ext>
            </a:extLst>
          </p:cNvPr>
          <p:cNvSpPr/>
          <p:nvPr/>
        </p:nvSpPr>
        <p:spPr>
          <a:xfrm>
            <a:off x="5240837" y="4666410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A9E4E20-3D3D-4737-BBC1-0E91D6C98E0B}"/>
              </a:ext>
            </a:extLst>
          </p:cNvPr>
          <p:cNvSpPr/>
          <p:nvPr/>
        </p:nvSpPr>
        <p:spPr>
          <a:xfrm>
            <a:off x="6027646" y="4666410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495AD33-2E78-46F9-B6CC-0E98946549E7}"/>
              </a:ext>
            </a:extLst>
          </p:cNvPr>
          <p:cNvSpPr/>
          <p:nvPr/>
        </p:nvSpPr>
        <p:spPr>
          <a:xfrm>
            <a:off x="6814457" y="4666410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299B5C6-5837-4966-97C2-0F72817CCDCA}"/>
              </a:ext>
            </a:extLst>
          </p:cNvPr>
          <p:cNvCxnSpPr/>
          <p:nvPr/>
        </p:nvCxnSpPr>
        <p:spPr>
          <a:xfrm>
            <a:off x="3121414" y="4786912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1923D8-C452-4CC6-8719-97F40209418C}"/>
              </a:ext>
            </a:extLst>
          </p:cNvPr>
          <p:cNvCxnSpPr/>
          <p:nvPr/>
        </p:nvCxnSpPr>
        <p:spPr>
          <a:xfrm>
            <a:off x="3908223" y="4786912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F646AB7-3F17-4F38-8492-7AA3043FF25D}"/>
              </a:ext>
            </a:extLst>
          </p:cNvPr>
          <p:cNvCxnSpPr/>
          <p:nvPr/>
        </p:nvCxnSpPr>
        <p:spPr>
          <a:xfrm>
            <a:off x="4695032" y="4786912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34B1DAD-978E-4587-8ADA-1B42221E312E}"/>
              </a:ext>
            </a:extLst>
          </p:cNvPr>
          <p:cNvCxnSpPr/>
          <p:nvPr/>
        </p:nvCxnSpPr>
        <p:spPr>
          <a:xfrm>
            <a:off x="5481841" y="4786912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146E003-0B7F-4A13-A18B-33D9724F5631}"/>
              </a:ext>
            </a:extLst>
          </p:cNvPr>
          <p:cNvCxnSpPr/>
          <p:nvPr/>
        </p:nvCxnSpPr>
        <p:spPr>
          <a:xfrm>
            <a:off x="6268650" y="4786912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24F8808-602C-41D7-87B2-6A3F1123D283}"/>
              </a:ext>
            </a:extLst>
          </p:cNvPr>
          <p:cNvCxnSpPr/>
          <p:nvPr/>
        </p:nvCxnSpPr>
        <p:spPr>
          <a:xfrm>
            <a:off x="7055459" y="4786912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461F21D-8358-48D2-9E71-87A03370948C}"/>
              </a:ext>
            </a:extLst>
          </p:cNvPr>
          <p:cNvSpPr/>
          <p:nvPr/>
        </p:nvSpPr>
        <p:spPr>
          <a:xfrm>
            <a:off x="7596204" y="4666410"/>
            <a:ext cx="241004" cy="2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7F330E93-94A6-4DE4-9F15-0E8D45A7B2EE}"/>
              </a:ext>
            </a:extLst>
          </p:cNvPr>
          <p:cNvSpPr/>
          <p:nvPr/>
        </p:nvSpPr>
        <p:spPr>
          <a:xfrm>
            <a:off x="2880410" y="5246564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828717C-0942-4CEE-B6F9-7CA01EE82B07}"/>
              </a:ext>
            </a:extLst>
          </p:cNvPr>
          <p:cNvSpPr/>
          <p:nvPr/>
        </p:nvSpPr>
        <p:spPr>
          <a:xfrm>
            <a:off x="3667219" y="5246564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06C0CEF5-5D0E-43B6-BBF1-82BDF3C91742}"/>
              </a:ext>
            </a:extLst>
          </p:cNvPr>
          <p:cNvSpPr/>
          <p:nvPr/>
        </p:nvSpPr>
        <p:spPr>
          <a:xfrm>
            <a:off x="4454028" y="5246564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6E89B0B-F66B-40DD-9A41-87C0A3319188}"/>
              </a:ext>
            </a:extLst>
          </p:cNvPr>
          <p:cNvSpPr/>
          <p:nvPr/>
        </p:nvSpPr>
        <p:spPr>
          <a:xfrm>
            <a:off x="5240837" y="5246564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CF08820-03E7-4D2E-B8A8-861C99560653}"/>
              </a:ext>
            </a:extLst>
          </p:cNvPr>
          <p:cNvSpPr/>
          <p:nvPr/>
        </p:nvSpPr>
        <p:spPr>
          <a:xfrm>
            <a:off x="6027646" y="5246564"/>
            <a:ext cx="241004" cy="241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230EB3F-1E9C-4790-91DF-032C1F20B3D5}"/>
              </a:ext>
            </a:extLst>
          </p:cNvPr>
          <p:cNvSpPr/>
          <p:nvPr/>
        </p:nvSpPr>
        <p:spPr>
          <a:xfrm>
            <a:off x="6814457" y="5246564"/>
            <a:ext cx="241004" cy="2410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F026885-70C2-4B2B-A46D-7DBA4BFA36B9}"/>
              </a:ext>
            </a:extLst>
          </p:cNvPr>
          <p:cNvCxnSpPr/>
          <p:nvPr/>
        </p:nvCxnSpPr>
        <p:spPr>
          <a:xfrm>
            <a:off x="3121414" y="5367066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25D1F63-C74E-42CE-8BB7-EE4B666400A6}"/>
              </a:ext>
            </a:extLst>
          </p:cNvPr>
          <p:cNvCxnSpPr/>
          <p:nvPr/>
        </p:nvCxnSpPr>
        <p:spPr>
          <a:xfrm>
            <a:off x="3908223" y="5367066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2280FD5-90A6-4F35-BF8D-E7AB5C920E78}"/>
              </a:ext>
            </a:extLst>
          </p:cNvPr>
          <p:cNvCxnSpPr/>
          <p:nvPr/>
        </p:nvCxnSpPr>
        <p:spPr>
          <a:xfrm>
            <a:off x="4695032" y="5367066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34EF599-A959-4222-BF21-D3BCC9F86662}"/>
              </a:ext>
            </a:extLst>
          </p:cNvPr>
          <p:cNvCxnSpPr/>
          <p:nvPr/>
        </p:nvCxnSpPr>
        <p:spPr>
          <a:xfrm>
            <a:off x="5481841" y="5367066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DFB172C-5DF6-42FB-8C4C-7CFF1D1554C5}"/>
              </a:ext>
            </a:extLst>
          </p:cNvPr>
          <p:cNvCxnSpPr/>
          <p:nvPr/>
        </p:nvCxnSpPr>
        <p:spPr>
          <a:xfrm>
            <a:off x="6268650" y="5367066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DFDA5F7-2C0D-4747-9BBA-00A1521B32C9}"/>
              </a:ext>
            </a:extLst>
          </p:cNvPr>
          <p:cNvCxnSpPr/>
          <p:nvPr/>
        </p:nvCxnSpPr>
        <p:spPr>
          <a:xfrm>
            <a:off x="7055459" y="5367066"/>
            <a:ext cx="5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C1CD52-2E19-43DB-A3D3-0B43A53FBC49}"/>
              </a:ext>
            </a:extLst>
          </p:cNvPr>
          <p:cNvSpPr/>
          <p:nvPr/>
        </p:nvSpPr>
        <p:spPr>
          <a:xfrm>
            <a:off x="7596204" y="5246564"/>
            <a:ext cx="241004" cy="241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F189282-4395-40BA-B89C-49E88B039A9B}"/>
              </a:ext>
            </a:extLst>
          </p:cNvPr>
          <p:cNvCxnSpPr>
            <a:cxnSpLocks/>
            <a:stCxn id="8" idx="5"/>
            <a:endCxn id="39" idx="2"/>
          </p:cNvCxnSpPr>
          <p:nvPr/>
        </p:nvCxnSpPr>
        <p:spPr>
          <a:xfrm>
            <a:off x="2299311" y="3514208"/>
            <a:ext cx="581099" cy="70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1825EEA-46EE-403C-8E45-B5D8D1E3A95C}"/>
              </a:ext>
            </a:extLst>
          </p:cNvPr>
          <p:cNvCxnSpPr>
            <a:stCxn id="8" idx="5"/>
            <a:endCxn id="52" idx="2"/>
          </p:cNvCxnSpPr>
          <p:nvPr/>
        </p:nvCxnSpPr>
        <p:spPr>
          <a:xfrm>
            <a:off x="2299311" y="3514208"/>
            <a:ext cx="581099" cy="127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9DCF134-0D73-42B4-A3B5-1B0062413934}"/>
              </a:ext>
            </a:extLst>
          </p:cNvPr>
          <p:cNvCxnSpPr>
            <a:stCxn id="8" idx="5"/>
            <a:endCxn id="65" idx="2"/>
          </p:cNvCxnSpPr>
          <p:nvPr/>
        </p:nvCxnSpPr>
        <p:spPr>
          <a:xfrm>
            <a:off x="2299311" y="3514208"/>
            <a:ext cx="581099" cy="185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6DDC314-04F8-4718-ADC1-996C9AD5FAD5}"/>
                  </a:ext>
                </a:extLst>
              </p:cNvPr>
              <p:cNvSpPr/>
              <p:nvPr/>
            </p:nvSpPr>
            <p:spPr>
              <a:xfrm>
                <a:off x="1209214" y="2901434"/>
                <a:ext cx="422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i="1" baseline="-25000" dirty="0" err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76DDC314-04F8-4718-ADC1-996C9AD5F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14" y="2901434"/>
                <a:ext cx="4227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5CCF697-EE39-49A6-B239-FFB422BCF480}"/>
                  </a:ext>
                </a:extLst>
              </p:cNvPr>
              <p:cNvSpPr/>
              <p:nvPr/>
            </p:nvSpPr>
            <p:spPr>
              <a:xfrm>
                <a:off x="2020665" y="2906877"/>
                <a:ext cx="443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i="1" baseline="-25000" dirty="0" err="1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5CCF697-EE39-49A6-B239-FFB422BCF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65" y="2906877"/>
                <a:ext cx="4435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右大括号 86">
            <a:extLst>
              <a:ext uri="{FF2B5EF4-FFF2-40B4-BE49-F238E27FC236}">
                <a16:creationId xmlns:a16="http://schemas.microsoft.com/office/drawing/2014/main" id="{57589044-66E4-49A7-8487-A38922DFF43C}"/>
              </a:ext>
            </a:extLst>
          </p:cNvPr>
          <p:cNvSpPr/>
          <p:nvPr/>
        </p:nvSpPr>
        <p:spPr>
          <a:xfrm>
            <a:off x="7995557" y="4150560"/>
            <a:ext cx="146450" cy="13105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4F0AA96-752E-4D9E-B965-3624FC49EDC5}"/>
                  </a:ext>
                </a:extLst>
              </p:cNvPr>
              <p:cNvSpPr/>
              <p:nvPr/>
            </p:nvSpPr>
            <p:spPr>
              <a:xfrm>
                <a:off x="8214903" y="4605049"/>
                <a:ext cx="475707" cy="3761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4F0AA96-752E-4D9E-B965-3624FC49E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903" y="4605049"/>
                <a:ext cx="475707" cy="376129"/>
              </a:xfrm>
              <a:prstGeom prst="rect">
                <a:avLst/>
              </a:prstGeom>
              <a:blipFill>
                <a:blip r:embed="rId5"/>
                <a:stretch>
                  <a:fillRect t="-1613" r="-12821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6C611E8-161D-4AF6-B7CC-EEB10EE09F1A}"/>
                  </a:ext>
                </a:extLst>
              </p:cNvPr>
              <p:cNvSpPr/>
              <p:nvPr/>
            </p:nvSpPr>
            <p:spPr>
              <a:xfrm>
                <a:off x="8214903" y="3222563"/>
                <a:ext cx="475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6C611E8-161D-4AF6-B7CC-EEB10EE09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903" y="3222563"/>
                <a:ext cx="4757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3006CC3-6DC7-47C6-9A59-4A4EAB0EB3D2}"/>
                  </a:ext>
                </a:extLst>
              </p:cNvPr>
              <p:cNvSpPr/>
              <p:nvPr/>
            </p:nvSpPr>
            <p:spPr>
              <a:xfrm>
                <a:off x="3593014" y="5798206"/>
                <a:ext cx="1957972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3006CC3-6DC7-47C6-9A59-4A4EAB0EB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014" y="5798206"/>
                <a:ext cx="1957972" cy="6486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7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716"/>
    </mc:Choice>
    <mc:Fallback xmlns="">
      <p:transition advTm="13171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Puck World </a:t>
            </a:r>
            <a:r>
              <a:rPr lang="zh-CN" altLang="en-US" dirty="0"/>
              <a:t>冰球世界示例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3635" y="3819344"/>
            <a:ext cx="8487445" cy="2252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连续的动作对冰球施加较小的力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冰球接近目标可以得到奖励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目标位置每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30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秒重置一次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使用蒙特卡洛策略梯度方法训练策略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B709A6B4-09DF-4AB0-8494-7D493AD1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35" y="1138435"/>
            <a:ext cx="3780702" cy="2717800"/>
          </a:xfrm>
          <a:prstGeom prst="rect">
            <a:avLst/>
          </a:prstGeom>
        </p:spPr>
      </p:pic>
      <p:pic>
        <p:nvPicPr>
          <p:cNvPr id="7" name="图片 4">
            <a:extLst>
              <a:ext uri="{FF2B5EF4-FFF2-40B4-BE49-F238E27FC236}">
                <a16:creationId xmlns:a16="http://schemas.microsoft.com/office/drawing/2014/main" id="{08959AD2-8446-4771-8F63-E32813E4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76" y="1138434"/>
            <a:ext cx="4054846" cy="27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057"/>
    </mc:Choice>
    <mc:Fallback xmlns="">
      <p:transition advTm="84057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 err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Softmax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随机策略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Softmax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策略是一种非常常用的随机策略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参数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化的状态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动作对得分函数，可以预先定义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其对数似然的梯度是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ts val="600"/>
                  </a:lnSpc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  <a:blipFill>
                <a:blip r:embed="rId2"/>
                <a:stretch>
                  <a:fillRect l="-431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4095"/>
    </mc:Choice>
    <mc:Fallback xmlns="">
      <p:transition advTm="224095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 err="1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Softmax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随机策略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Softmax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策略是一种非常常用的随机策略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是用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𝜃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参数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化的状态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动作对得分函数，可以预先定义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举线性得分函数为例，则有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T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′)]</m:t>
                          </m:r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  <a:blipFill>
                <a:blip r:embed="rId2"/>
                <a:stretch>
                  <a:fillRect l="-431" t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31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823"/>
    </mc:Choice>
    <mc:Fallback xmlns="">
      <p:transition advTm="55823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2DD1E-4FB6-4845-A769-BB029B6BFC13}"/>
              </a:ext>
            </a:extLst>
          </p:cNvPr>
          <p:cNvSpPr txBox="1"/>
          <p:nvPr/>
        </p:nvSpPr>
        <p:spPr>
          <a:xfrm>
            <a:off x="2275060" y="3786717"/>
            <a:ext cx="5887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Actor-Critic</a:t>
            </a:r>
            <a:endParaRPr lang="zh-CN" altLang="en-US" sz="4000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66384-4C17-4B99-B6D8-92B3D53690A4}"/>
              </a:ext>
            </a:extLst>
          </p:cNvPr>
          <p:cNvSpPr txBox="1"/>
          <p:nvPr/>
        </p:nvSpPr>
        <p:spPr>
          <a:xfrm>
            <a:off x="2317728" y="4914628"/>
            <a:ext cx="58851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张伟楠 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– </a:t>
            </a:r>
            <a:r>
              <a:rPr lang="zh-CN" altLang="en-US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上海交通大学</a:t>
            </a:r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3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20"/>
    </mc:Choice>
    <mc:Fallback xmlns="">
      <p:transition advTm="912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REINFORCE 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存在的问题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3636" y="1271823"/>
            <a:ext cx="8136730" cy="482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基于片段式数据的任务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通常情况下，任务需要有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终止状态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REINFORCE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才能直接计算累计折扣奖励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低数据利用效率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实际中，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REINFORCE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需要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大量的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训练数据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高训练方差（</a:t>
            </a:r>
            <a:r>
              <a:rPr lang="zh-CN" altLang="en-US" b="0" dirty="0">
                <a:solidFill>
                  <a:schemeClr val="accent2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最重要的缺陷</a:t>
            </a:r>
            <a:r>
              <a:rPr lang="zh-CN" altLang="en-US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）</a:t>
            </a:r>
            <a:endParaRPr lang="en-US" altLang="zh-CN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从单个或多个片段中采样到的值函数具有</a:t>
            </a:r>
            <a:r>
              <a:rPr lang="zh-CN" altLang="en-US" dirty="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很高的方差</a:t>
            </a:r>
            <a:endParaRPr lang="en-US" altLang="zh-CN" b="0" dirty="0">
              <a:solidFill>
                <a:schemeClr val="accent1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5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108"/>
    </mc:Choice>
    <mc:Fallback xmlns="">
      <p:transition advTm="9610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Actor-Critic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5" y="1271823"/>
                <a:ext cx="8487445" cy="482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Actor-Critic</a:t>
                </a: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的思想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REINFORCE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策略梯度方法：使用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蒙特卡洛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采样直接估计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为什么不建立一个可训练的值函数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Φ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来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完成这个估计过程？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演员</a:t>
                </a: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（</a:t>
                </a:r>
                <a:r>
                  <a:rPr lang="en-US" altLang="zh-CN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Actor</a:t>
                </a: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）和评论家（</a:t>
                </a:r>
                <a:r>
                  <a:rPr lang="en-US" altLang="zh-CN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Critic</a:t>
                </a: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5" y="1271823"/>
                <a:ext cx="8487445" cy="4820752"/>
              </a:xfrm>
              <a:prstGeom prst="rect">
                <a:avLst/>
              </a:prstGeo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681738" y="3491193"/>
            <a:ext cx="7844119" cy="2197797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0DC718-3993-4229-B6AA-D6343E0D990C}"/>
              </a:ext>
            </a:extLst>
          </p:cNvPr>
          <p:cNvGrpSpPr/>
          <p:nvPr/>
        </p:nvGrpSpPr>
        <p:grpSpPr>
          <a:xfrm>
            <a:off x="962226" y="3790345"/>
            <a:ext cx="1873770" cy="1243397"/>
            <a:chOff x="1008887" y="3099461"/>
            <a:chExt cx="1873770" cy="1243397"/>
          </a:xfrm>
        </p:grpSpPr>
        <p:sp>
          <p:nvSpPr>
            <p:cNvPr id="7" name="文本框 5">
              <a:extLst>
                <a:ext uri="{FF2B5EF4-FFF2-40B4-BE49-F238E27FC236}">
                  <a16:creationId xmlns:a16="http://schemas.microsoft.com/office/drawing/2014/main" id="{8CE516A3-934A-4F68-BF8F-812D9D46C76C}"/>
                </a:ext>
              </a:extLst>
            </p:cNvPr>
            <p:cNvSpPr txBox="1"/>
            <p:nvPr/>
          </p:nvSpPr>
          <p:spPr>
            <a:xfrm>
              <a:off x="1008887" y="3142529"/>
              <a:ext cx="18737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演员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endParaRPr lang="en-US" altLang="zh-CN" dirty="0">
                <a:solidFill>
                  <a:srgbClr val="00B0F0"/>
                </a:solidFill>
              </a:endParaRPr>
            </a:p>
            <a:p>
              <a:r>
                <a:rPr lang="zh-CN" altLang="en-US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采取动作使评论家满意的策略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A93FD5-8019-47FC-900D-1F7A4FF71599}"/>
                    </a:ext>
                  </a:extLst>
                </p:cNvPr>
                <p:cNvSpPr txBox="1"/>
                <p:nvPr/>
              </p:nvSpPr>
              <p:spPr>
                <a:xfrm>
                  <a:off x="1777900" y="3099461"/>
                  <a:ext cx="10190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A93FD5-8019-47FC-900D-1F7A4FF71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900" y="3099461"/>
                  <a:ext cx="10190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24A318-B1DC-454E-B275-E2B5EC40B7C9}"/>
              </a:ext>
            </a:extLst>
          </p:cNvPr>
          <p:cNvGrpSpPr/>
          <p:nvPr/>
        </p:nvGrpSpPr>
        <p:grpSpPr>
          <a:xfrm>
            <a:off x="6457949" y="3780193"/>
            <a:ext cx="1913585" cy="1487480"/>
            <a:chOff x="939709" y="3094636"/>
            <a:chExt cx="1913585" cy="1487480"/>
          </a:xfrm>
        </p:grpSpPr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4D5CD014-7714-4FCB-BED2-0BEB426A65B5}"/>
                </a:ext>
              </a:extLst>
            </p:cNvPr>
            <p:cNvSpPr txBox="1"/>
            <p:nvPr/>
          </p:nvSpPr>
          <p:spPr>
            <a:xfrm>
              <a:off x="939709" y="3104788"/>
              <a:ext cx="187377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评论家</a:t>
              </a:r>
              <a:endPara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  <a:p>
              <a:endParaRPr lang="en-US" altLang="zh-CN" dirty="0">
                <a:solidFill>
                  <a:srgbClr val="00B0F0"/>
                </a:solidFill>
              </a:endParaRPr>
            </a:p>
            <a:p>
              <a:r>
                <a:rPr lang="zh-CN" altLang="en-US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rPr>
                <a:t>学会准确估计演员策略所采取动作价值的值函数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3EEFB8E-A437-4680-8221-A6670A4FD66D}"/>
                    </a:ext>
                  </a:extLst>
                </p:cNvPr>
                <p:cNvSpPr txBox="1"/>
                <p:nvPr/>
              </p:nvSpPr>
              <p:spPr>
                <a:xfrm>
                  <a:off x="1775948" y="3094636"/>
                  <a:ext cx="1077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3EEFB8E-A437-4680-8221-A6670A4FD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948" y="3094636"/>
                  <a:ext cx="10773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图片 4">
            <a:extLst>
              <a:ext uri="{FF2B5EF4-FFF2-40B4-BE49-F238E27FC236}">
                <a16:creationId xmlns:a16="http://schemas.microsoft.com/office/drawing/2014/main" id="{07617FEF-60FD-4EDF-9815-51A47882E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75498" y="3491193"/>
            <a:ext cx="3203446" cy="219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2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326"/>
    </mc:Choice>
    <mc:Fallback xmlns="">
      <p:transition advTm="7732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Actor-Critic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训练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6" y="1271823"/>
                <a:ext cx="8136730" cy="482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评论家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Critic: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学会准确估计当前演员策略（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actor policy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）的动作价值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阿里巴巴普惠体 R" panose="00020600040101010101" pitchFamily="18" charset="-122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),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演员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Actor: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学会采取使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critic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满意的动作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~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Φ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" y="1271823"/>
                <a:ext cx="8136730" cy="4820752"/>
              </a:xfrm>
              <a:prstGeom prst="rect">
                <a:avLst/>
              </a:prstGeo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44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998"/>
    </mc:Choice>
    <mc:Fallback xmlns="">
      <p:transition advTm="11199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A2C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</a:t>
            </a:r>
            <a:r>
              <a:rPr lang="en-US" altLang="zh-CN" dirty="0"/>
              <a:t> Advantageous Actor-Critic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6" y="1271823"/>
                <a:ext cx="8136730" cy="482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思想：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通过减去一个基线函数来标准化评论家的打分</a:t>
                </a:r>
                <a:endParaRPr lang="en-US" altLang="zh-CN" dirty="0">
                  <a:solidFill>
                    <a:schemeClr val="accent1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更多信息指导：降低较差动作概率，提高较优动作概率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进一步降低方差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优势函数（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Advantage</a:t>
                </a:r>
                <a:r>
                  <a:rPr lang="zh-CN" altLang="en-US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Function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" y="1271823"/>
                <a:ext cx="8136730" cy="4820752"/>
              </a:xfrm>
              <a:prstGeom prst="rect">
                <a:avLst/>
              </a:prstGeom>
              <a:blipFill>
                <a:blip r:embed="rId4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图表 6">
            <a:extLst>
              <a:ext uri="{FF2B5EF4-FFF2-40B4-BE49-F238E27FC236}">
                <a16:creationId xmlns:a16="http://schemas.microsoft.com/office/drawing/2014/main" id="{153589EA-61EF-4385-9637-DE8D75C4CB66}"/>
              </a:ext>
            </a:extLst>
          </p:cNvPr>
          <p:cNvGraphicFramePr>
            <a:graphicFrameLocks/>
          </p:cNvGraphicFramePr>
          <p:nvPr/>
        </p:nvGraphicFramePr>
        <p:xfrm>
          <a:off x="1164772" y="3928199"/>
          <a:ext cx="3178627" cy="191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7">
            <a:extLst>
              <a:ext uri="{FF2B5EF4-FFF2-40B4-BE49-F238E27FC236}">
                <a16:creationId xmlns:a16="http://schemas.microsoft.com/office/drawing/2014/main" id="{890BD87F-798F-45D0-A9F6-A41FF9655164}"/>
              </a:ext>
            </a:extLst>
          </p:cNvPr>
          <p:cNvGraphicFramePr>
            <a:graphicFrameLocks/>
          </p:cNvGraphicFramePr>
          <p:nvPr/>
        </p:nvGraphicFramePr>
        <p:xfrm>
          <a:off x="4572000" y="3928199"/>
          <a:ext cx="3194957" cy="1918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8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1105"/>
    </mc:Choice>
    <mc:Fallback xmlns="">
      <p:transition advTm="1211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本课程中解决的关键问题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之前所有模型的做法都是基于创建一个查询表，在表中维护状态值函数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或状态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动作值函数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当处理大规模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马尔可夫决策过程（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MDP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）时，即：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状态或者状态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动作空间非常大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连续的状态或动作空间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    是否仍然需要为每一个状态维护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或为每个状态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动作对维护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？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围棋博弈（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170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的状态空间）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2"/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直升机，自动驾驶汽车（连续的状态空间）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4607722"/>
              </a:xfrm>
              <a:prstGeom prst="rect">
                <a:avLst/>
              </a:prstGeom>
              <a:blipFill>
                <a:blip r:embed="rId4"/>
                <a:stretch>
                  <a:fillRect l="-431" t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1710"/>
    </mc:Choice>
    <mc:Fallback xmlns="">
      <p:transition advTm="10171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A2C</a:t>
            </a:r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：</a:t>
            </a:r>
            <a:r>
              <a:rPr lang="en-US" altLang="zh-CN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Advantageous Actor-Critic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635" y="1271823"/>
                <a:ext cx="8033875" cy="482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状态</a:t>
                </a: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-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动作值和状态值函数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~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~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Cambria Math" panose="02040503050406030204" pitchFamily="18" charset="0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因此我们只需要拟合状态值函数来拟合优势函数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~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≃&amp;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阿里巴巴普惠体 R" panose="00020600040101010101" pitchFamily="18" charset="-122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阿里巴巴普惠体 R" panose="00020600040101010101" pitchFamily="18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5" y="1271823"/>
                <a:ext cx="8033875" cy="4820752"/>
              </a:xfrm>
              <a:prstGeom prst="rect">
                <a:avLst/>
              </a:prstGeom>
              <a:blipFill>
                <a:blip r:embed="rId5"/>
                <a:stretch>
                  <a:fillRect l="-455" t="-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8">
            <a:extLst>
              <a:ext uri="{FF2B5EF4-FFF2-40B4-BE49-F238E27FC236}">
                <a16:creationId xmlns:a16="http://schemas.microsoft.com/office/drawing/2014/main" id="{34859ABF-9C9B-46D5-A9E2-42F0FAF7B0E7}"/>
              </a:ext>
            </a:extLst>
          </p:cNvPr>
          <p:cNvCxnSpPr/>
          <p:nvPr/>
        </p:nvCxnSpPr>
        <p:spPr>
          <a:xfrm flipV="1">
            <a:off x="4663685" y="5193522"/>
            <a:ext cx="0" cy="324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0DD8AF7B-9840-491B-9AD4-2C03CFE29E3E}"/>
                  </a:ext>
                </a:extLst>
              </p:cNvPr>
              <p:cNvSpPr txBox="1"/>
              <p:nvPr/>
            </p:nvSpPr>
            <p:spPr>
              <a:xfrm>
                <a:off x="3482835" y="5612522"/>
                <a:ext cx="236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B0F0"/>
                    </a:solidFill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采样下一个状态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00B0F0"/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0DD8AF7B-9840-491B-9AD4-2C03CFE2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35" y="5612522"/>
                <a:ext cx="2361700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830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832"/>
    </mc:Choice>
    <mc:Fallback xmlns="">
      <p:transition advTm="96832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C4EC72-3878-46DC-B271-F214741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1B0A317-CA6F-4D3A-87F9-A0CB5C4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64" y="361507"/>
            <a:ext cx="7870345" cy="679131"/>
          </a:xfrm>
        </p:spPr>
        <p:txBody>
          <a:bodyPr/>
          <a:lstStyle/>
          <a:p>
            <a:r>
              <a:rPr lang="zh-CN" altLang="en-US" dirty="0"/>
              <a:t>价值和策略的近似逼近方法总结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15A53-D28B-4149-8676-420D29BF5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2444" y="1474381"/>
            <a:ext cx="8137922" cy="466289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价值和策略的近似逼近方法是强化学习技术从‘玩具’ 走向‘现实’ 的第一步，是深度强化学习的基础设置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参数化的价值函数和策略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通过链式法则，价值函数的参数可以被直接学习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通过</a:t>
            </a:r>
            <a:r>
              <a:rPr lang="en-US" altLang="zh-CN" sz="2000" dirty="0"/>
              <a:t>likelihood-ratio</a:t>
            </a:r>
            <a:r>
              <a:rPr lang="zh-CN" altLang="en-US" sz="2000" dirty="0"/>
              <a:t>方法，可以用</a:t>
            </a:r>
            <a:r>
              <a:rPr lang="en-US" altLang="zh-CN" sz="2000" dirty="0"/>
              <a:t>advantage</a:t>
            </a:r>
            <a:r>
              <a:rPr lang="zh-CN" altLang="en-US" sz="2000" dirty="0"/>
              <a:t>对策略的参数进行学习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Actor-critic</a:t>
            </a:r>
            <a:r>
              <a:rPr lang="zh-CN" altLang="en-US" sz="2000" dirty="0"/>
              <a:t>框架同时学习了价值函数和策略，通过价值函数的</a:t>
            </a:r>
            <a:r>
              <a:rPr lang="en-US" altLang="zh-CN" sz="2000" dirty="0"/>
              <a:t>Q</a:t>
            </a:r>
            <a:r>
              <a:rPr lang="zh-CN" altLang="en-US" sz="2000" dirty="0"/>
              <a:t>（或</a:t>
            </a:r>
            <a:r>
              <a:rPr lang="en-US" altLang="zh-CN" sz="2000" dirty="0"/>
              <a:t>Advantage</a:t>
            </a:r>
            <a:r>
              <a:rPr lang="zh-CN" altLang="en-US" sz="2000" dirty="0"/>
              <a:t>）估计，以策略梯度的方式更新策略参数</a:t>
            </a:r>
          </a:p>
        </p:txBody>
      </p:sp>
    </p:spTree>
    <p:extLst>
      <p:ext uri="{BB962C8B-B14F-4D97-AF65-F5344CB8AC3E}">
        <p14:creationId xmlns:p14="http://schemas.microsoft.com/office/powerpoint/2010/main" val="26372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82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策略梯度定理：平均奖励原则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715130" cy="5306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平均奖励目标函数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𝑛</m:t>
                              </m:r>
                            </m:den>
                          </m:f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𝑄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 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𝜋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𝜕𝜃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𝜕𝜃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𝜕𝜃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715130" cy="5306941"/>
              </a:xfrm>
              <a:prstGeom prst="rect">
                <a:avLst/>
              </a:prstGeom>
              <a:blipFill>
                <a:blip r:embed="rId2"/>
                <a:stretch>
                  <a:fillRect l="-70" t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DF9B5CE-8052-4A37-B44F-81611A16FD98}"/>
              </a:ext>
            </a:extLst>
          </p:cNvPr>
          <p:cNvSpPr txBox="1"/>
          <p:nvPr/>
        </p:nvSpPr>
        <p:spPr>
          <a:xfrm>
            <a:off x="281883" y="6526924"/>
            <a:ext cx="5703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推导过程请参考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Rich Sutton Reinforcement Learning: An Introduction (2</a:t>
            </a:r>
            <a:r>
              <a:rPr lang="en-US" altLang="zh-CN" sz="1000" baseline="30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nd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Edition)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第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13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5BF50B-FC44-49A8-B035-2EFA6D2083FF}"/>
                  </a:ext>
                </a:extLst>
              </p:cNvPr>
              <p:cNvSpPr txBox="1"/>
              <p:nvPr/>
            </p:nvSpPr>
            <p:spPr>
              <a:xfrm>
                <a:off x="2053065" y="2752529"/>
                <a:ext cx="3914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def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5BF50B-FC44-49A8-B035-2EFA6D208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065" y="2752529"/>
                <a:ext cx="39145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5D343CF-AABE-4379-82C3-4FC1846AA008}"/>
              </a:ext>
            </a:extLst>
          </p:cNvPr>
          <p:cNvSpPr txBox="1"/>
          <p:nvPr/>
        </p:nvSpPr>
        <p:spPr>
          <a:xfrm>
            <a:off x="430523" y="14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附录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1635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2"/>
                <a:ext cx="8487445" cy="576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100" dirty="0">
                    <a:ea typeface="阿里巴巴普惠体 R" panose="00020600040101010101" pitchFamily="18" charset="-122"/>
                  </a:rPr>
                  <a:t>目标函数</a:t>
                </a:r>
                <a:endParaRPr lang="en-US" altLang="zh-CN" sz="2100" dirty="0">
                  <a:ea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𝜕𝜋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r>
                            <m:rPr>
                              <m:brk m:alnAt="7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|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𝑠𝑠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 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阿里巴巴普惠体 R" panose="00020600040101010101" pitchFamily="18" charset="-122"/>
                                                      <a:cs typeface="阿里巴巴普惠体 R" panose="00020600040101010101" pitchFamily="18" charset="-122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  <a:cs typeface="阿里巴巴普惠体 R" panose="00020600040101010101" pitchFamily="18" charset="-122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⇒&amp;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′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⇒&amp;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2"/>
                <a:ext cx="8487445" cy="5760667"/>
              </a:xfrm>
              <a:prstGeom prst="rect">
                <a:avLst/>
              </a:prstGeom>
              <a:blipFill>
                <a:blip r:embed="rId2"/>
                <a:stretch>
                  <a:fillRect l="-72" t="-1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策略梯度定理：平均奖励原则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15FA33F5-FD35-4F69-8939-869980E0352B}"/>
              </a:ext>
            </a:extLst>
          </p:cNvPr>
          <p:cNvSpPr txBox="1"/>
          <p:nvPr/>
        </p:nvSpPr>
        <p:spPr>
          <a:xfrm>
            <a:off x="430523" y="14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附录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7F6C19B-CD5F-97DF-5A0E-931456BD619B}"/>
              </a:ext>
            </a:extLst>
          </p:cNvPr>
          <p:cNvSpPr txBox="1"/>
          <p:nvPr/>
        </p:nvSpPr>
        <p:spPr>
          <a:xfrm>
            <a:off x="281883" y="6526924"/>
            <a:ext cx="5703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推导过程请参考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Rich Sutton Reinforcement Learning: An Introduction (2</a:t>
            </a:r>
            <a:r>
              <a:rPr lang="en-US" altLang="zh-CN" sz="1000" baseline="30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nd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Edition)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第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13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6601132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策略梯度定理：起始价值原则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600" dirty="0">
                    <a:ea typeface="阿里巴巴普惠体 R" panose="00020600040101010101" pitchFamily="18" charset="-122"/>
                  </a:rPr>
                  <a:t>起始状态价值目标</a:t>
                </a:r>
                <a:endParaRPr lang="en-US" altLang="zh-CN" sz="1600" dirty="0">
                  <a:ea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𝑡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=&amp;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𝑘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  <a:cs typeface="阿里巴巴普惠体 R" panose="00020600040101010101" pitchFamily="18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=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=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</m:e>
                        <m:e>
                          <m:f>
                            <m:f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&amp;</m:t>
                          </m:r>
                          <m:f>
                            <m:fPr>
                              <m:ctrlPr>
                                <a:rPr lang="en-US" altLang="zh-CN" sz="190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</m:e>
                          </m:nary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    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/>
                                        <m:e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sz="19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9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sSup>
                                    <m:sSup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  <a:blipFill>
                <a:blip r:embed="rId2"/>
                <a:stretch>
                  <a:fillRect l="-72" t="-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6">
            <a:extLst>
              <a:ext uri="{FF2B5EF4-FFF2-40B4-BE49-F238E27FC236}">
                <a16:creationId xmlns:a16="http://schemas.microsoft.com/office/drawing/2014/main" id="{59A5A807-8D8C-413C-BF7E-9DF8879ED359}"/>
              </a:ext>
            </a:extLst>
          </p:cNvPr>
          <p:cNvSpPr txBox="1"/>
          <p:nvPr/>
        </p:nvSpPr>
        <p:spPr>
          <a:xfrm>
            <a:off x="430523" y="14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附录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C659960-ED44-4E6D-7B33-77EEC4D6A2EF}"/>
              </a:ext>
            </a:extLst>
          </p:cNvPr>
          <p:cNvSpPr txBox="1"/>
          <p:nvPr/>
        </p:nvSpPr>
        <p:spPr>
          <a:xfrm>
            <a:off x="281883" y="6526924"/>
            <a:ext cx="5703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推导过程请参考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Rich Sutton Reinforcement Learning: An Introduction (2</a:t>
            </a:r>
            <a:r>
              <a:rPr lang="en-US" altLang="zh-CN" sz="1000" baseline="30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nd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Edition)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第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13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156821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策略梯度定理：起始价值原则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700" dirty="0">
                    <a:ea typeface="阿里巴巴普惠体 R" panose="00020600040101010101" pitchFamily="18" charset="-122"/>
                  </a:rPr>
                  <a:t>起始状态价值目标</a:t>
                </a:r>
                <a:endParaRPr lang="en-US" altLang="zh-CN" sz="1700" dirty="0">
                  <a:ea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𝛾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  <a:cs typeface="阿里巴巴普惠体 R" panose="00020600040101010101" pitchFamily="18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0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,0,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  <a:cs typeface="阿里巴巴普惠体 R" panose="00020600040101010101" pitchFamily="18" charset="-122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  <a:cs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  <a:cs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  <a:cs typeface="阿里巴巴普惠体 R" panose="00020600040101010101" pitchFamily="18" charset="-122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𝛾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sup>
                              </m:sSub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阿里巴巴普惠体 R" panose="00020600040101010101" pitchFamily="18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1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Pr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,1,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  <a:blipFill>
                <a:blip r:embed="rId2"/>
                <a:stretch>
                  <a:fillRect l="-72" t="-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6">
            <a:extLst>
              <a:ext uri="{FF2B5EF4-FFF2-40B4-BE49-F238E27FC236}">
                <a16:creationId xmlns:a16="http://schemas.microsoft.com/office/drawing/2014/main" id="{EC1AAFB9-76FF-4277-8985-003BD2311A36}"/>
              </a:ext>
            </a:extLst>
          </p:cNvPr>
          <p:cNvSpPr txBox="1"/>
          <p:nvPr/>
        </p:nvSpPr>
        <p:spPr>
          <a:xfrm>
            <a:off x="430523" y="14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附录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6A9132F-3FBD-42A8-1D06-8E9A8AA554CE}"/>
              </a:ext>
            </a:extLst>
          </p:cNvPr>
          <p:cNvSpPr txBox="1"/>
          <p:nvPr/>
        </p:nvSpPr>
        <p:spPr>
          <a:xfrm>
            <a:off x="281883" y="6526924"/>
            <a:ext cx="5703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推导过程请参考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Rich Sutton Reinforcement Learning: An Introduction (2</a:t>
            </a:r>
            <a:r>
              <a:rPr lang="en-US" altLang="zh-CN" sz="1000" baseline="30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nd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Edition)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第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13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257230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策略梯度定理：起始价值原则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300" dirty="0">
                    <a:ea typeface="阿里巴巴普惠体 R" panose="00020600040101010101" pitchFamily="18" charset="-122"/>
                  </a:rPr>
                  <a:t>起始状态价值目标</a:t>
                </a:r>
                <a:endParaRPr lang="en-US" altLang="zh-CN" sz="2300" dirty="0">
                  <a:ea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,1,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,1,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,0,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1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,1,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,2,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=&amp;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𝜕𝜃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阿里巴巴普惠体 R" panose="00020600040101010101" pitchFamily="18" charset="-122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𝑎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𝜕𝜋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𝜕𝜃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阿里巴巴普惠体 R" panose="00020600040101010101" pitchFamily="18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阿里巴巴普惠体 R" panose="00020600040101010101" pitchFamily="18" charset="-122"/>
                                </a:rPr>
                                <m:t>𝑠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𝑠</m:t>
                                  </m:r>
                                </m:e>
                              </m:d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阿里巴巴普惠体 R" panose="00020600040101010101" pitchFamily="18" charset="-122"/>
                                    </a:rPr>
                                    <m:t>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𝜕𝜋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阿里巴巴普惠体 R" panose="00020600040101010101" pitchFamily="18" charset="-122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𝜕𝜃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阿里巴巴普惠体 R" panose="00020600040101010101" pitchFamily="18" charset="-122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091D211-1DEB-4091-B476-622E0009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" y="1219983"/>
                <a:ext cx="8487445" cy="5406848"/>
              </a:xfrm>
              <a:prstGeom prst="rect">
                <a:avLst/>
              </a:prstGeom>
              <a:blipFill>
                <a:blip r:embed="rId2"/>
                <a:stretch>
                  <a:fillRect l="-72" t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6">
            <a:extLst>
              <a:ext uri="{FF2B5EF4-FFF2-40B4-BE49-F238E27FC236}">
                <a16:creationId xmlns:a16="http://schemas.microsoft.com/office/drawing/2014/main" id="{6F15BF78-E4FE-4373-B889-75DA0D63F22D}"/>
              </a:ext>
            </a:extLst>
          </p:cNvPr>
          <p:cNvSpPr txBox="1"/>
          <p:nvPr/>
        </p:nvSpPr>
        <p:spPr>
          <a:xfrm>
            <a:off x="430523" y="145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附录</a:t>
            </a:r>
            <a:endParaRPr lang="en-US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E07F8E4-A23C-C6CF-56EA-9907FD35B43D}"/>
              </a:ext>
            </a:extLst>
          </p:cNvPr>
          <p:cNvSpPr txBox="1"/>
          <p:nvPr/>
        </p:nvSpPr>
        <p:spPr>
          <a:xfrm>
            <a:off x="281883" y="6526924"/>
            <a:ext cx="5703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推导过程请参考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Rich Sutton Reinforcement Learning: An Introduction (2</a:t>
            </a:r>
            <a:r>
              <a:rPr lang="en-US" altLang="zh-CN" sz="1000" baseline="30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nd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 Edition)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第</a:t>
            </a:r>
            <a:r>
              <a:rPr lang="en-US" altLang="zh-CN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13</a:t>
            </a:r>
            <a:r>
              <a:rPr lang="zh-CN" altLang="en-US" sz="1000" dirty="0">
                <a:solidFill>
                  <a:srgbClr val="00B0F0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05204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主要内容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3" y="1219983"/>
            <a:ext cx="8137922" cy="460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大规模马尔可夫决策过程的解决方法</a:t>
            </a:r>
            <a:endParaRPr lang="en-US" altLang="zh-CN" sz="24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300000"/>
              </a:lnSpc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对状态</a:t>
            </a:r>
            <a:r>
              <a:rPr lang="en-US" altLang="zh-CN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/</a:t>
            </a: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动作进行离散化或分桶</a:t>
            </a:r>
            <a:endParaRPr lang="en-US" altLang="zh-CN" sz="200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pPr lvl="1">
              <a:lnSpc>
                <a:spcPct val="300000"/>
              </a:lnSpc>
            </a:pPr>
            <a:r>
              <a:rPr lang="zh-CN" altLang="en-US" sz="20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构建</a:t>
            </a:r>
            <a:r>
              <a:rPr lang="zh-CN" altLang="en-US" sz="2000" b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参数化的值函数估计</a:t>
            </a:r>
            <a:endParaRPr lang="en-US" altLang="zh-CN" sz="2000" b="0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27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660"/>
    </mc:Choice>
    <mc:Fallback xmlns="">
      <p:transition advTm="266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480C692-B31A-0344-BFAA-BF8D473C02A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3296A87F-F951-AE48-9C79-1BD310D1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6456" y="2888189"/>
            <a:ext cx="3441065" cy="407781"/>
          </a:xfrm>
        </p:spPr>
        <p:txBody>
          <a:bodyPr anchor="ctr" anchorCtr="0">
            <a:normAutofit lnSpcReduction="10000"/>
          </a:bodyPr>
          <a:lstStyle/>
          <a:p>
            <a:r>
              <a:rPr kumimoji="1" lang="zh-CN" altLang="en-US" dirty="0"/>
              <a:t>对状态</a:t>
            </a:r>
            <a:r>
              <a:rPr kumimoji="1" lang="en-US" altLang="zh-CN" dirty="0"/>
              <a:t>/</a:t>
            </a:r>
            <a:r>
              <a:rPr kumimoji="1" lang="zh-CN" altLang="en-US" dirty="0"/>
              <a:t>动作进行离散化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724F0BF-53A1-8C4C-AD42-0E17F053D77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255352" y="2853899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CFF8168-52EA-4041-999C-A03781529AD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26456" y="3666890"/>
            <a:ext cx="3944700" cy="407781"/>
          </a:xfrm>
        </p:spPr>
        <p:txBody>
          <a:bodyPr anchor="ctr" anchorCtr="0">
            <a:normAutofit lnSpcReduction="10000"/>
          </a:bodyPr>
          <a:lstStyle/>
          <a:p>
            <a:r>
              <a:rPr kumimoji="1" lang="zh-CN" altLang="en-US" dirty="0"/>
              <a:t>参数化价值函数</a:t>
            </a:r>
          </a:p>
        </p:txBody>
      </p:sp>
      <p:sp>
        <p:nvSpPr>
          <p:cNvPr id="14" name="文本占位符 4">
            <a:extLst>
              <a:ext uri="{FF2B5EF4-FFF2-40B4-BE49-F238E27FC236}">
                <a16:creationId xmlns:a16="http://schemas.microsoft.com/office/drawing/2014/main" id="{3A06AF6E-4CC5-1448-8068-D29DC14654C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255352" y="3632600"/>
            <a:ext cx="636022" cy="407781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409"/>
    </mc:Choice>
    <mc:Fallback xmlns="">
      <p:transition advTm="1440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7A6E5-F88E-074E-9942-AB83ECAE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77145-4420-9747-A7A2-CFD20A9E7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对状态</a:t>
            </a:r>
            <a:r>
              <a:rPr kumimoji="1" lang="en-US" altLang="zh-CN" dirty="0"/>
              <a:t>/</a:t>
            </a:r>
            <a:r>
              <a:rPr kumimoji="1" lang="zh-CN" altLang="en-US" dirty="0"/>
              <a:t>动作</a:t>
            </a:r>
            <a:br>
              <a:rPr kumimoji="1" lang="en-US" altLang="zh-CN" dirty="0"/>
            </a:br>
            <a:r>
              <a:rPr kumimoji="1" lang="zh-CN" altLang="en-US" dirty="0"/>
              <a:t>进行离散化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D3F19C4E-1904-4A45-8CBB-D75A333F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51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77"/>
    </mc:Choice>
    <mc:Fallback xmlns="">
      <p:transition advTm="737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738" y="1"/>
            <a:ext cx="8137922" cy="1028699"/>
          </a:xfrm>
        </p:spPr>
        <p:txBody>
          <a:bodyPr/>
          <a:lstStyle/>
          <a:p>
            <a:r>
              <a:rPr lang="zh-CN" altLang="en-US" dirty="0"/>
              <a:t>离散化连续马尔可夫决策过程</a:t>
            </a:r>
            <a:endParaRPr lang="zh-CN" altLang="en-US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091D211-1DEB-4091-B476-622E00097C9B}"/>
              </a:ext>
            </a:extLst>
          </p:cNvPr>
          <p:cNvSpPr txBox="1">
            <a:spLocks/>
          </p:cNvSpPr>
          <p:nvPr/>
        </p:nvSpPr>
        <p:spPr>
          <a:xfrm>
            <a:off x="502442" y="1219983"/>
            <a:ext cx="8487445" cy="460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itchFamily="2" charset="2"/>
              <a:buChar char="p"/>
              <a:defRPr sz="20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对于连续状态马尔可夫决策过程，我们可以对状态空间进行离散化</a:t>
            </a:r>
            <a:endParaRPr lang="en-US" altLang="zh-CN" dirty="0"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76EFCC9-10A8-4B81-9ACF-6ED5C4689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40" y="1871546"/>
                <a:ext cx="4839127" cy="46077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575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8000"/>
                  <a:buFont typeface="Wingdings" pitchFamily="2" charset="2"/>
                  <a:buChar char="p"/>
                  <a:defRPr sz="20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kern="120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例如，如果用</a:t>
                </a:r>
                <a:r>
                  <a:rPr lang="en-US" altLang="zh-CN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2</a:t>
                </a: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维连续值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表示状态，可以使用网格对状态空间进行切分从而</a:t>
                </a: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转化为离散的状态值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记离散的状态值为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𝑠</m:t>
                        </m:r>
                      </m:e>
                    </m:acc>
                  </m:oMath>
                </a14:m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离散化的马尔可夫决策过程可以表示为：</a:t>
                </a:r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</m:ctrlPr>
                      </m:acc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</a:rPr>
                          <m:t>𝑆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阿里巴巴普惠体 R" panose="00020600040101010101" pitchFamily="18" charset="-122"/>
                            <a:cs typeface="阿里巴巴普惠体 R" panose="00020600040101010101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  <a:cs typeface="阿里巴巴普惠体 R" panose="00020600040101010101" pitchFamily="18" charset="-122"/>
                              </a:rPr>
                              <m:t>𝑃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阿里巴巴普惠体 R" panose="00020600040101010101" pitchFamily="18" charset="-122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阿里巴巴普惠体 R" panose="00020600040101010101" pitchFamily="18" charset="-122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阿里巴巴普惠体 R" panose="00020600040101010101" pitchFamily="18" charset="-122"/>
                        <a:cs typeface="阿里巴巴普惠体 R" panose="00020600040101010101" pitchFamily="18" charset="-122"/>
                      </a:rPr>
                      <m:t>)</m:t>
                    </m:r>
                  </m:oMath>
                </a14:m>
                <a:endParaRPr lang="en-US" altLang="zh-CN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b="0" dirty="0">
                    <a:latin typeface="阿里巴巴普惠体 R" panose="00020600040101010101" pitchFamily="18" charset="-122"/>
                    <a:ea typeface="阿里巴巴普惠体 R" panose="00020600040101010101" pitchFamily="18" charset="-122"/>
                    <a:cs typeface="阿里巴巴普惠体 R" panose="00020600040101010101" pitchFamily="18" charset="-122"/>
                  </a:rPr>
                  <a:t>这样一来，就能够使用前述方法求解马尔可夫决策过程</a:t>
                </a:r>
                <a:endParaRPr lang="en-US" altLang="zh-CN" b="0" dirty="0"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76EFCC9-10A8-4B81-9ACF-6ED5C4689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" y="1871546"/>
                <a:ext cx="4839127" cy="4607722"/>
              </a:xfrm>
              <a:prstGeom prst="rect">
                <a:avLst/>
              </a:prstGeom>
              <a:blipFill>
                <a:blip r:embed="rId4"/>
                <a:stretch>
                  <a:fillRect r="-2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6AC4F71-B31A-4E88-BE51-E8F54FBDA289}"/>
              </a:ext>
            </a:extLst>
          </p:cNvPr>
          <p:cNvGrpSpPr/>
          <p:nvPr/>
        </p:nvGrpSpPr>
        <p:grpSpPr>
          <a:xfrm>
            <a:off x="4905067" y="1871546"/>
            <a:ext cx="3487464" cy="3253417"/>
            <a:chOff x="4905067" y="1871546"/>
            <a:chExt cx="3487464" cy="3253417"/>
          </a:xfrm>
        </p:grpSpPr>
        <p:pic>
          <p:nvPicPr>
            <p:cNvPr id="8" name="图片 3">
              <a:extLst>
                <a:ext uri="{FF2B5EF4-FFF2-40B4-BE49-F238E27FC236}">
                  <a16:creationId xmlns:a16="http://schemas.microsoft.com/office/drawing/2014/main" id="{47BB2DF0-9DF3-447D-B94B-6380CBDC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1569" y="1871546"/>
              <a:ext cx="3050962" cy="28774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90847A-578D-497D-A56C-F594C885904E}"/>
                    </a:ext>
                  </a:extLst>
                </p:cNvPr>
                <p:cNvSpPr txBox="1"/>
                <p:nvPr/>
              </p:nvSpPr>
              <p:spPr>
                <a:xfrm>
                  <a:off x="6518801" y="3272316"/>
                  <a:ext cx="3609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90847A-578D-497D-A56C-F594C8859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801" y="3272316"/>
                  <a:ext cx="36093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506F9-38D6-4F85-A838-019B71D4401A}"/>
                    </a:ext>
                  </a:extLst>
                </p:cNvPr>
                <p:cNvSpPr txBox="1"/>
                <p:nvPr/>
              </p:nvSpPr>
              <p:spPr>
                <a:xfrm>
                  <a:off x="6767010" y="4755631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506F9-38D6-4F85-A838-019B71D44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010" y="4755631"/>
                  <a:ext cx="4624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DB5EFB-A4A7-4285-8D67-31B07E9586B6}"/>
                    </a:ext>
                  </a:extLst>
                </p:cNvPr>
                <p:cNvSpPr txBox="1"/>
                <p:nvPr/>
              </p:nvSpPr>
              <p:spPr>
                <a:xfrm>
                  <a:off x="4905067" y="312561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DB5EFB-A4A7-4285-8D67-31B07E958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5067" y="3125614"/>
                  <a:ext cx="46782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6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852"/>
    </mc:Choice>
    <mc:Fallback xmlns="">
      <p:transition advTm="438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|15|10.1|24.8"/>
</p:tagLst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10676</TotalTime>
  <Words>2829</Words>
  <Application>Microsoft Office PowerPoint</Application>
  <PresentationFormat>全屏显示(4:3)</PresentationFormat>
  <Paragraphs>497</Paragraphs>
  <Slides>57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Alibaba PuHuiTi</vt:lpstr>
      <vt:lpstr>阿里巴巴普惠体 B</vt:lpstr>
      <vt:lpstr>阿里巴巴普惠体 R</vt:lpstr>
      <vt:lpstr>Microsoft YaHei</vt:lpstr>
      <vt:lpstr>Arial</vt:lpstr>
      <vt:lpstr>Calibri</vt:lpstr>
      <vt:lpstr>Cambria Math</vt:lpstr>
      <vt:lpstr>Consolas</vt:lpstr>
      <vt:lpstr>Wingdings</vt:lpstr>
      <vt:lpstr>主题5</vt:lpstr>
      <vt:lpstr>2_主题5</vt:lpstr>
      <vt:lpstr>think-cell Slide</vt:lpstr>
      <vt:lpstr>PowerPoint 演示文稿</vt:lpstr>
      <vt:lpstr>课程大纲</vt:lpstr>
      <vt:lpstr>课程回顾</vt:lpstr>
      <vt:lpstr>PowerPoint 演示文稿</vt:lpstr>
      <vt:lpstr>本课程中解决的关键问题</vt:lpstr>
      <vt:lpstr>主要内容</vt:lpstr>
      <vt:lpstr>PowerPoint 演示文稿</vt:lpstr>
      <vt:lpstr>对状态/动作 进行离散化</vt:lpstr>
      <vt:lpstr>离散化连续马尔可夫决策过程</vt:lpstr>
      <vt:lpstr>对大型马尔可夫决策过程分桶</vt:lpstr>
      <vt:lpstr>离散化/分桶</vt:lpstr>
      <vt:lpstr>参数化 价值函数</vt:lpstr>
      <vt:lpstr>参数化值函数近似</vt:lpstr>
      <vt:lpstr>值函数近似的主要形式</vt:lpstr>
      <vt:lpstr>基于随机梯度下降（SGD）的值函数近似</vt:lpstr>
      <vt:lpstr>特征化状态</vt:lpstr>
      <vt:lpstr>PowerPoint 演示文稿</vt:lpstr>
      <vt:lpstr>PowerPoint 演示文稿</vt:lpstr>
      <vt:lpstr>状态值函数近似</vt:lpstr>
      <vt:lpstr>线性状态值函数近似</vt:lpstr>
      <vt:lpstr>蒙特卡洛状态值函数近似</vt:lpstr>
      <vt:lpstr>时序差分状态值函数近似</vt:lpstr>
      <vt:lpstr>状态-动作值函数近似</vt:lpstr>
      <vt:lpstr>状态-动作值函数近似</vt:lpstr>
      <vt:lpstr>线性状态-动作值函数近似</vt:lpstr>
      <vt:lpstr>时序差分状态-动作值函数近似</vt:lpstr>
      <vt:lpstr>时序差分状态-动作值函数近似</vt:lpstr>
      <vt:lpstr>时序差分学习参数更新过程</vt:lpstr>
      <vt:lpstr>案例分析</vt:lpstr>
      <vt:lpstr>案例分析：Deep Q-Network (DQN)</vt:lpstr>
      <vt:lpstr>案例分析：Deep Q-Network (DQN)</vt:lpstr>
      <vt:lpstr>案例分析：Deep Q-Network (DQN)</vt:lpstr>
      <vt:lpstr>PowerPoint 演示文稿</vt:lpstr>
      <vt:lpstr>参数化策略</vt:lpstr>
      <vt:lpstr>基于策略的强化学习</vt:lpstr>
      <vt:lpstr>策略梯度</vt:lpstr>
      <vt:lpstr>单步马尔可夫决策过程中的策略梯度</vt:lpstr>
      <vt:lpstr>似然比 (Likelihood Ratio)</vt:lpstr>
      <vt:lpstr>策略梯度定理</vt:lpstr>
      <vt:lpstr>蒙特卡洛策略梯度（REINFORCE）</vt:lpstr>
      <vt:lpstr>蒙特卡洛策略梯度（REINFORCE）</vt:lpstr>
      <vt:lpstr>Puck World 冰球世界示例</vt:lpstr>
      <vt:lpstr>Softmax随机策略</vt:lpstr>
      <vt:lpstr>Softmax随机策略</vt:lpstr>
      <vt:lpstr>PowerPoint 演示文稿</vt:lpstr>
      <vt:lpstr>REINFORCE 存在的问题</vt:lpstr>
      <vt:lpstr>Actor-Critic</vt:lpstr>
      <vt:lpstr>Actor-Critic训练</vt:lpstr>
      <vt:lpstr>A2C： Advantageous Actor-Critic</vt:lpstr>
      <vt:lpstr>A2C：Advantageous Actor-Critic</vt:lpstr>
      <vt:lpstr>价值和策略的近似逼近方法总结</vt:lpstr>
      <vt:lpstr>PowerPoint 演示文稿</vt:lpstr>
      <vt:lpstr>策略梯度定理：平均奖励原则</vt:lpstr>
      <vt:lpstr>策略梯度定理：平均奖励原则</vt:lpstr>
      <vt:lpstr>策略梯度定理：起始价值原则</vt:lpstr>
      <vt:lpstr>策略梯度定理：起始价值原则</vt:lpstr>
      <vt:lpstr>策略梯度定理：起始价值原则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6-近似逼近方法</dc:title>
  <dc:creator>Weinan Zhang</dc:creator>
  <cp:lastModifiedBy>Zhang Weinan</cp:lastModifiedBy>
  <cp:revision>214</cp:revision>
  <cp:lastPrinted>2019-07-12T11:51:00Z</cp:lastPrinted>
  <dcterms:created xsi:type="dcterms:W3CDTF">2019-04-27T16:00:00Z</dcterms:created>
  <dcterms:modified xsi:type="dcterms:W3CDTF">2022-05-16T09:14:04Z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2052-10.1.0.7698</vt:lpwstr>
  </property>
</Properties>
</file>