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77" r:id="rId2"/>
  </p:sldMasterIdLst>
  <p:notesMasterIdLst>
    <p:notesMasterId r:id="rId41"/>
  </p:notesMasterIdLst>
  <p:handoutMasterIdLst>
    <p:handoutMasterId r:id="rId42"/>
  </p:handoutMasterIdLst>
  <p:sldIdLst>
    <p:sldId id="409" r:id="rId3"/>
    <p:sldId id="462" r:id="rId4"/>
    <p:sldId id="463" r:id="rId5"/>
    <p:sldId id="461" r:id="rId6"/>
    <p:sldId id="419" r:id="rId7"/>
    <p:sldId id="421" r:id="rId8"/>
    <p:sldId id="300" r:id="rId9"/>
    <p:sldId id="422" r:id="rId10"/>
    <p:sldId id="424" r:id="rId11"/>
    <p:sldId id="425" r:id="rId12"/>
    <p:sldId id="296" r:id="rId13"/>
    <p:sldId id="298" r:id="rId14"/>
    <p:sldId id="307" r:id="rId15"/>
    <p:sldId id="304" r:id="rId16"/>
    <p:sldId id="306" r:id="rId17"/>
    <p:sldId id="308" r:id="rId18"/>
    <p:sldId id="435" r:id="rId19"/>
    <p:sldId id="309" r:id="rId20"/>
    <p:sldId id="314" r:id="rId21"/>
    <p:sldId id="315" r:id="rId22"/>
    <p:sldId id="303" r:id="rId23"/>
    <p:sldId id="311" r:id="rId24"/>
    <p:sldId id="437" r:id="rId25"/>
    <p:sldId id="316" r:id="rId26"/>
    <p:sldId id="322" r:id="rId27"/>
    <p:sldId id="317" r:id="rId28"/>
    <p:sldId id="310" r:id="rId29"/>
    <p:sldId id="323" r:id="rId30"/>
    <p:sldId id="319" r:id="rId31"/>
    <p:sldId id="313" r:id="rId32"/>
    <p:sldId id="321" r:id="rId33"/>
    <p:sldId id="434" r:id="rId34"/>
    <p:sldId id="318" r:id="rId35"/>
    <p:sldId id="320" r:id="rId36"/>
    <p:sldId id="433" r:id="rId37"/>
    <p:sldId id="436" r:id="rId38"/>
    <p:sldId id="352" r:id="rId39"/>
    <p:sldId id="301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40">
          <p15:clr>
            <a:srgbClr val="A4A3A4"/>
          </p15:clr>
        </p15:guide>
        <p15:guide id="2" orient="horz" pos="640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4E0C"/>
    <a:srgbClr val="17ABE3"/>
    <a:srgbClr val="A20000"/>
    <a:srgbClr val="A40000"/>
    <a:srgbClr val="9E0000"/>
    <a:srgbClr val="C7450B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05" autoAdjust="0"/>
  </p:normalViewPr>
  <p:slideViewPr>
    <p:cSldViewPr snapToGrid="0">
      <p:cViewPr varScale="1">
        <p:scale>
          <a:sx n="159" d="100"/>
          <a:sy n="159" d="100"/>
        </p:scale>
        <p:origin x="4386" y="132"/>
      </p:cViewPr>
      <p:guideLst>
        <p:guide pos="5440"/>
        <p:guide orient="horz" pos="640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2022/5/16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‹#›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86D8963-CFCD-4740-AF60-049850373CDF}" type="datetimeFigureOut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2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71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28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84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711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制作感谢页（伯禹</a:t>
            </a:r>
            <a:r>
              <a:rPr kumimoji="1" lang="en-US" altLang="zh-CN" dirty="0"/>
              <a:t>logo+</a:t>
            </a:r>
            <a:r>
              <a:rPr kumimoji="1" lang="zh-CN" altLang="en-US" dirty="0"/>
              <a:t>打造</a:t>
            </a:r>
            <a:r>
              <a:rPr kumimoji="1" lang="en-US" altLang="zh-CN" dirty="0"/>
              <a:t>AI</a:t>
            </a:r>
            <a:r>
              <a:rPr kumimoji="1" lang="zh-CN" altLang="en-US" dirty="0"/>
              <a:t>领域的黄埔军校）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6D5035-281B-48A3-AAEF-370C250ED6CB}"/>
              </a:ext>
            </a:extLst>
          </p:cNvPr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26BE868-DEDB-446D-8061-DA06019D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  <p:extLst>
      <p:ext uri="{BB962C8B-B14F-4D97-AF65-F5344CB8AC3E}">
        <p14:creationId xmlns:p14="http://schemas.microsoft.com/office/powerpoint/2010/main" val="102775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10A5ED6-BA28-4AB3-9FFA-AD4263DD4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B87EDC-97F7-4F50-A29C-7C7880825747}"/>
              </a:ext>
            </a:extLst>
          </p:cNvPr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23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983768" y="2782669"/>
            <a:ext cx="33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YOU</a:t>
            </a:r>
            <a:endParaRPr lang="zh-CN" altLang="en-US" sz="3600" b="1" dirty="0">
              <a:solidFill>
                <a:srgbClr val="00B0F0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86431" y="896645"/>
            <a:ext cx="8708994" cy="35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CA9E9A2-5D3E-4A6D-98CA-FAD6AF8F5F4B}"/>
              </a:ext>
            </a:extLst>
          </p:cNvPr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20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0851EE6-6491-074F-9A62-4AE5D275B554}"/>
              </a:ext>
            </a:extLst>
          </p:cNvPr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8FCD97E-1210-8E49-A3E6-087A08B4628B}"/>
              </a:ext>
            </a:extLst>
          </p:cNvPr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1EBC602-977D-2E4D-936A-A720A33E5F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6F59A00-FC52-814E-A4FA-34A355682DE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1F8E2B3-1AF5-E344-9FEB-7D9BBB6B1F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4E4CE0-1183-7E42-9C8E-632D338645F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9537913-5FDE-4740-ACDA-21BC9AFC23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2D1555A-987F-1743-9074-0F1426D22CF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0BCFD9-ACBE-844E-8E38-48C32DA5031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DE7C2FB-9784-AB48-823F-3E3087D8251E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A7512E-A300-6949-8394-88CC02088232}"/>
              </a:ext>
            </a:extLst>
          </p:cNvPr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9635D535-85FB-5F46-8B39-8C156F6830C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2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BB3B47-2B46-D249-B092-A9CCE28AAB2F}"/>
              </a:ext>
            </a:extLst>
          </p:cNvPr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3102EB-F9B9-1143-9E23-3112F527DD90}"/>
              </a:ext>
            </a:extLst>
          </p:cNvPr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D84D06-D058-6E4F-822A-0988906D4D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61A469E-ED3F-5643-941D-D33FA4BF16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023EE441-02DB-0A49-B917-B01072C7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9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pPr/>
              <a:t>2022/5/16</a:t>
            </a:fld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9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2" r:id="rId4"/>
    <p:sldLayoutId id="2147483683" r:id="rId5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5440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10.png"/><Relationship Id="rId9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7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6" Type="http://schemas.openxmlformats.org/officeDocument/2006/relationships/image" Target="../media/image181.png"/><Relationship Id="rId11" Type="http://schemas.openxmlformats.org/officeDocument/2006/relationships/image" Target="../media/image18.png"/><Relationship Id="rId5" Type="http://schemas.openxmlformats.org/officeDocument/2006/relationships/image" Target="../media/image171.png"/><Relationship Id="rId9" Type="http://schemas.openxmlformats.org/officeDocument/2006/relationships/image" Target="../media/image1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1.png"/><Relationship Id="rId4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7" Type="http://schemas.openxmlformats.org/officeDocument/2006/relationships/image" Target="../media/image20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7" Type="http://schemas.openxmlformats.org/officeDocument/2006/relationships/image" Target="../media/image2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0.png"/><Relationship Id="rId5" Type="http://schemas.openxmlformats.org/officeDocument/2006/relationships/image" Target="../media/image301.png"/><Relationship Id="rId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../media/image5.png"/><Relationship Id="rId16" Type="http://schemas.openxmlformats.org/officeDocument/2006/relationships/image" Target="NUL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28" y="4053047"/>
            <a:ext cx="620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深度强化学习价值方法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7728" y="5013115"/>
            <a:ext cx="588515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A218AF-4E0B-46A9-B4FA-11ABC544612C}"/>
              </a:ext>
            </a:extLst>
          </p:cNvPr>
          <p:cNvSpPr txBox="1"/>
          <p:nvPr/>
        </p:nvSpPr>
        <p:spPr>
          <a:xfrm>
            <a:off x="2317728" y="730136"/>
            <a:ext cx="588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强化学习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2022</a:t>
            </a:r>
          </a:p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第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7</a:t>
            </a:r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节</a:t>
            </a:r>
            <a:endParaRPr lang="zh-CN" altLang="en-US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290B1-B0B9-4B1B-9B40-8F86C1E93176}"/>
              </a:ext>
            </a:extLst>
          </p:cNvPr>
          <p:cNvSpPr txBox="1"/>
          <p:nvPr/>
        </p:nvSpPr>
        <p:spPr>
          <a:xfrm>
            <a:off x="2324816" y="1785532"/>
            <a:ext cx="549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涉及知识点：</a:t>
            </a:r>
            <a:endParaRPr lang="en-US" altLang="zh-CN" sz="3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深度强化学习、深度</a:t>
            </a:r>
            <a:r>
              <a:rPr lang="en-US" altLang="zh-CN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Q</a:t>
            </a: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网络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74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深度强化</a:t>
            </a:r>
            <a:r>
              <a:rPr lang="zh-CN" altLang="en-US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学习的</a:t>
            </a:r>
            <a:r>
              <a:rPr lang="zh-CN" altLang="en-US"/>
              <a:t>分类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2" y="1219983"/>
            <a:ext cx="8487445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基于价值的方法</a:t>
            </a:r>
            <a:endParaRPr lang="en-US" altLang="zh-CN" b="0" dirty="0">
              <a:solidFill>
                <a:srgbClr val="00B0F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深度</a:t>
            </a:r>
            <a:r>
              <a:rPr lang="en-US" altLang="zh-CN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Q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网络及其扩展</a:t>
            </a:r>
            <a:endParaRPr lang="en-US" altLang="zh-CN" b="0" dirty="0">
              <a:solidFill>
                <a:srgbClr val="00B0F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基于随机策略的方法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使用神经网络的策略梯度，自然策略梯度，</a:t>
            </a:r>
            <a:r>
              <a:rPr lang="zh-CN" altLang="en-US" dirty="0"/>
              <a:t>信任区域策略优化（</a:t>
            </a:r>
            <a:r>
              <a:rPr lang="en-US" altLang="zh-CN" dirty="0"/>
              <a:t>TRPO</a:t>
            </a:r>
            <a:r>
              <a:rPr lang="zh-CN" altLang="en-US" dirty="0"/>
              <a:t>），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近端策略优化</a:t>
            </a:r>
            <a:r>
              <a:rPr lang="zh-CN" altLang="en-US" dirty="0"/>
              <a:t>（</a:t>
            </a:r>
            <a:r>
              <a:rPr lang="en-US" altLang="zh-CN" dirty="0"/>
              <a:t>PPO</a:t>
            </a:r>
            <a:r>
              <a:rPr lang="zh-CN" altLang="en-US" dirty="0"/>
              <a:t>），</a:t>
            </a:r>
            <a:r>
              <a:rPr lang="en-US" altLang="zh-CN" dirty="0"/>
              <a:t>A3C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基于确定性策略的方法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确定性策略梯度（</a:t>
            </a:r>
            <a:r>
              <a:rPr lang="en-US" altLang="zh-CN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DPG</a:t>
            </a:r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），</a:t>
            </a:r>
            <a:r>
              <a:rPr lang="en-US" altLang="zh-CN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DDPG</a:t>
            </a:r>
          </a:p>
        </p:txBody>
      </p:sp>
    </p:spTree>
    <p:extLst>
      <p:ext uri="{BB962C8B-B14F-4D97-AF65-F5344CB8AC3E}">
        <p14:creationId xmlns:p14="http://schemas.microsoft.com/office/powerpoint/2010/main" val="182295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深度</a:t>
            </a:r>
            <a:r>
              <a:rPr lang="en-US" altLang="zh-CN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Q</a:t>
            </a:r>
            <a:r>
              <a:rPr lang="zh-CN" altLang="en-US" sz="4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网络</a:t>
            </a:r>
            <a:endParaRPr lang="zh-CN" altLang="en-US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ED3DF7-FB71-425D-AFE0-12D254584D68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en-US" altLang="zh-CN" dirty="0">
              <a:solidFill>
                <a:srgbClr val="00B0F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67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480C692-B31A-0344-BFAA-BF8D473C02A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6CFF8168-52EA-4041-999C-A03781529AD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199300" y="2477194"/>
            <a:ext cx="3441065" cy="407781"/>
          </a:xfrm>
        </p:spPr>
        <p:txBody>
          <a:bodyPr anchor="t" anchorCtr="0">
            <a:normAutofit lnSpcReduction="10000"/>
          </a:bodyPr>
          <a:lstStyle/>
          <a:p>
            <a:pPr algn="l"/>
            <a:r>
              <a:rPr kumimoji="1" lang="zh-CN" altLang="en-US"/>
              <a:t>深度</a:t>
            </a:r>
            <a:r>
              <a:rPr kumimoji="1" lang="en-US" altLang="zh-CN"/>
              <a:t>Q</a:t>
            </a:r>
            <a:r>
              <a:rPr kumimoji="1" lang="zh-CN" altLang="en-US"/>
              <a:t>网络（</a:t>
            </a:r>
            <a:r>
              <a:rPr kumimoji="1" lang="en-US" altLang="zh-CN"/>
              <a:t>DQN</a:t>
            </a:r>
            <a:r>
              <a:rPr kumimoji="1" lang="zh-CN" altLang="en-US"/>
              <a:t>）</a:t>
            </a:r>
            <a:endParaRPr kumimoji="1" lang="zh-CN" altLang="en-US" dirty="0"/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3A06AF6E-4CC5-1448-8068-D29DC14654C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428196" y="2442904"/>
            <a:ext cx="636022" cy="407781"/>
          </a:xfrm>
        </p:spPr>
        <p:txBody>
          <a:bodyPr anchor="t"/>
          <a:lstStyle/>
          <a:p>
            <a:r>
              <a:rPr kumimoji="1" lang="en-US" altLang="zh-CN"/>
              <a:t>01</a:t>
            </a:r>
            <a:endParaRPr kumimoji="1" lang="zh-CN" altLang="en-US" dirty="0"/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4CCFA1BF-34CB-604A-B62B-AB839F51554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199300" y="3224010"/>
            <a:ext cx="4304918" cy="407781"/>
          </a:xfrm>
        </p:spPr>
        <p:txBody>
          <a:bodyPr anchor="t" anchorCtr="0">
            <a:noAutofit/>
          </a:bodyPr>
          <a:lstStyle/>
          <a:p>
            <a:pPr algn="l"/>
            <a:r>
              <a:rPr kumimoji="1" lang="en-US" altLang="zh-CN" dirty="0"/>
              <a:t>Double DQN</a:t>
            </a:r>
            <a:endParaRPr kumimoji="1" lang="zh-CN" altLang="en-US" dirty="0"/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B5892E99-D5CB-BA43-A1FD-4A7C9253512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428196" y="3189720"/>
            <a:ext cx="636022" cy="407781"/>
          </a:xfrm>
        </p:spPr>
        <p:txBody>
          <a:bodyPr anchor="t"/>
          <a:lstStyle/>
          <a:p>
            <a:r>
              <a:rPr kumimoji="1" lang="en-US" altLang="zh-CN"/>
              <a:t>02</a:t>
            </a:r>
            <a:endParaRPr kumimoji="1" lang="zh-CN" altLang="en-US" dirty="0"/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35E19413-6B7B-784E-A6B8-01A75A5FD1C1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99300" y="3970826"/>
            <a:ext cx="3441065" cy="407781"/>
          </a:xfrm>
        </p:spPr>
        <p:txBody>
          <a:bodyPr anchor="t" anchorCtr="0">
            <a:normAutofit lnSpcReduction="10000"/>
          </a:bodyPr>
          <a:lstStyle/>
          <a:p>
            <a:pPr algn="l"/>
            <a:r>
              <a:rPr kumimoji="1" lang="en-US" altLang="zh-CN" dirty="0"/>
              <a:t>Dueling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DQN</a:t>
            </a:r>
            <a:endParaRPr kumimoji="1" lang="zh-CN" altLang="en-US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A17EEDD9-C74B-6949-B908-973B6F607D66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428196" y="3936536"/>
            <a:ext cx="636022" cy="407781"/>
          </a:xfrm>
        </p:spPr>
        <p:txBody>
          <a:bodyPr anchor="t"/>
          <a:lstStyle/>
          <a:p>
            <a:r>
              <a:rPr kumimoji="1" lang="en-US" altLang="zh-CN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5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726" y="3030585"/>
            <a:ext cx="4388032" cy="100852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深度</a:t>
            </a:r>
            <a:r>
              <a:rPr kumimoji="1" lang="en-US" altLang="zh-CN" dirty="0"/>
              <a:t>Q</a:t>
            </a:r>
            <a:r>
              <a:rPr kumimoji="1" lang="zh-CN" altLang="en-US" dirty="0"/>
              <a:t>网络（</a:t>
            </a:r>
            <a:r>
              <a:rPr kumimoji="1" lang="en-US" altLang="zh-CN" dirty="0"/>
              <a:t>DQN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46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 学习回顾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D010A98A-00D8-48E0-ADE1-A4A57748A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449777"/>
                <a:ext cx="8137922" cy="4415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不直接更新策略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基于值的方法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学习算法学习一个由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作为参数的函数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Target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t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更新方程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优化目标 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←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−(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𝑟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𝛾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)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D010A98A-00D8-48E0-ADE1-A4A57748A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449777"/>
                <a:ext cx="8137922" cy="4415618"/>
              </a:xfrm>
              <a:prstGeom prst="rect">
                <a:avLst/>
              </a:prstGeom>
              <a:blipFill>
                <a:blip r:embed="rId4"/>
                <a:stretch>
                  <a:fillRect l="-449" t="-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2C2D9AC-FB3D-48FF-9481-AE47959F15F1}"/>
              </a:ext>
            </a:extLst>
          </p:cNvPr>
          <p:cNvSpPr txBox="1"/>
          <p:nvPr/>
        </p:nvSpPr>
        <p:spPr>
          <a:xfrm>
            <a:off x="6033837" y="540822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</a:rPr>
              <a:t>此处无梯度</a:t>
            </a:r>
          </a:p>
        </p:txBody>
      </p:sp>
    </p:spTree>
    <p:extLst>
      <p:ext uri="{BB962C8B-B14F-4D97-AF65-F5344CB8AC3E}">
        <p14:creationId xmlns:p14="http://schemas.microsoft.com/office/powerpoint/2010/main" val="203190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深度</a:t>
            </a:r>
            <a:r>
              <a:rPr lang="en-US" altLang="zh-CN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Q</a:t>
            </a:r>
            <a:r>
              <a:rPr lang="zh-CN" altLang="en-US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网络（</a:t>
            </a:r>
            <a:r>
              <a:rPr lang="en-US" altLang="zh-CN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DQN</a:t>
            </a:r>
            <a:r>
              <a:rPr lang="zh-CN" altLang="en-US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02437" y="6382800"/>
            <a:ext cx="7496248" cy="128089"/>
          </a:xfrm>
        </p:spPr>
        <p:txBody>
          <a:bodyPr/>
          <a:lstStyle/>
          <a:p>
            <a:r>
              <a:rPr lang="en-US" altLang="zh-CN" dirty="0" err="1"/>
              <a:t>Mnih</a:t>
            </a:r>
            <a:r>
              <a:rPr lang="en-US" altLang="zh-CN" dirty="0"/>
              <a:t>, </a:t>
            </a:r>
            <a:r>
              <a:rPr lang="en-US" altLang="zh-CN" dirty="0" err="1"/>
              <a:t>Kavukcuoglu</a:t>
            </a:r>
            <a:r>
              <a:rPr lang="en-US" altLang="zh-CN" dirty="0"/>
              <a:t>, Silver et al. Human-Level Control Through Deep Reinforcement Learning. Nature 2015.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占位符 3 1">
            <a:extLst>
              <a:ext uri="{FF2B5EF4-FFF2-40B4-BE49-F238E27FC236}">
                <a16:creationId xmlns:a16="http://schemas.microsoft.com/office/drawing/2014/main" id="{BA8BB5BE-7181-BE46-AD89-DA62294A69F2}"/>
              </a:ext>
            </a:extLst>
          </p:cNvPr>
          <p:cNvSpPr txBox="1">
            <a:spLocks/>
          </p:cNvSpPr>
          <p:nvPr/>
        </p:nvSpPr>
        <p:spPr>
          <a:xfrm>
            <a:off x="502444" y="1374739"/>
            <a:ext cx="1363301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直观想法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 1">
                <a:extLst>
                  <a:ext uri="{FF2B5EF4-FFF2-40B4-BE49-F238E27FC236}">
                    <a16:creationId xmlns:a16="http://schemas.microsoft.com/office/drawing/2014/main" id="{8771E2D8-53A5-A047-94AF-55A3B43B4C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938727"/>
                <a:ext cx="8207450" cy="22061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使用神经网络来逼近上述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算法不稳定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连续采样得到的 </a:t>
                </a:r>
                <a14:m>
                  <m:oMath xmlns:m="http://schemas.openxmlformats.org/officeDocument/2006/math"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{(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pt-BR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  <m:r>
                      <a:rPr lang="pt-BR" altLang="zh-CN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}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不满足独立分布。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{(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)}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为状态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动作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下一状态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回报输入。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的频繁更新。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8" name="内容占位符 2 1">
                <a:extLst>
                  <a:ext uri="{FF2B5EF4-FFF2-40B4-BE49-F238E27FC236}">
                    <a16:creationId xmlns:a16="http://schemas.microsoft.com/office/drawing/2014/main" id="{8771E2D8-53A5-A047-94AF-55A3B43B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938727"/>
                <a:ext cx="8207450" cy="2206149"/>
              </a:xfrm>
              <a:prstGeom prst="rect">
                <a:avLst/>
              </a:prstGeom>
              <a:blipFill>
                <a:blip r:embed="rId4"/>
                <a:stretch>
                  <a:fillRect l="-445" t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占位符 3 2">
            <a:extLst>
              <a:ext uri="{FF2B5EF4-FFF2-40B4-BE49-F238E27FC236}">
                <a16:creationId xmlns:a16="http://schemas.microsoft.com/office/drawing/2014/main" id="{AEE88271-7CDF-7649-A250-C3D8ED399413}"/>
              </a:ext>
            </a:extLst>
          </p:cNvPr>
          <p:cNvSpPr txBox="1">
            <a:spLocks/>
          </p:cNvSpPr>
          <p:nvPr/>
        </p:nvSpPr>
        <p:spPr>
          <a:xfrm>
            <a:off x="502442" y="3688278"/>
            <a:ext cx="1363303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解决办法</a:t>
            </a:r>
          </a:p>
        </p:txBody>
      </p:sp>
      <p:sp>
        <p:nvSpPr>
          <p:cNvPr id="10" name="内容占位符 2 2">
            <a:extLst>
              <a:ext uri="{FF2B5EF4-FFF2-40B4-BE49-F238E27FC236}">
                <a16:creationId xmlns:a16="http://schemas.microsoft.com/office/drawing/2014/main" id="{CDCAA332-9D4F-724E-8817-25287613A799}"/>
              </a:ext>
            </a:extLst>
          </p:cNvPr>
          <p:cNvSpPr txBox="1">
            <a:spLocks/>
          </p:cNvSpPr>
          <p:nvPr/>
        </p:nvSpPr>
        <p:spPr>
          <a:xfrm>
            <a:off x="502438" y="4264735"/>
            <a:ext cx="7496247" cy="154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经验回放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使用双网络结构：评估网络（</a:t>
            </a:r>
            <a:r>
              <a:rPr lang="en-US" altLang="zh-CN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evaluation network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）和目标网络（</a:t>
            </a:r>
            <a:r>
              <a:rPr lang="en-US" altLang="zh-CN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target network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72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经验回放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02442" y="6382800"/>
            <a:ext cx="5131740" cy="128089"/>
          </a:xfrm>
        </p:spPr>
        <p:txBody>
          <a:bodyPr/>
          <a:lstStyle/>
          <a:p>
            <a:r>
              <a:rPr lang="en-US" altLang="zh-CN" dirty="0" err="1"/>
              <a:t>Schaul</a:t>
            </a:r>
            <a:r>
              <a:rPr lang="en-US" altLang="zh-CN" dirty="0"/>
              <a:t> et al. Prioritized Experience Replay. ICLR 2016.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 1">
                <a:extLst>
                  <a:ext uri="{FF2B5EF4-FFF2-40B4-BE49-F238E27FC236}">
                    <a16:creationId xmlns:a16="http://schemas.microsoft.com/office/drawing/2014/main" id="{8771E2D8-53A5-A047-94AF-55A3B43B4C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188205"/>
                <a:ext cx="8137922" cy="11739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经验回放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存储训练过程中的每一步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于数据库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𝐷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中，采样时服从均匀分布。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8" name="内容占位符 2 1">
                <a:extLst>
                  <a:ext uri="{FF2B5EF4-FFF2-40B4-BE49-F238E27FC236}">
                    <a16:creationId xmlns:a16="http://schemas.microsoft.com/office/drawing/2014/main" id="{8771E2D8-53A5-A047-94AF-55A3B43B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188205"/>
                <a:ext cx="8137922" cy="1173961"/>
              </a:xfrm>
              <a:prstGeom prst="rect">
                <a:avLst/>
              </a:prstGeom>
              <a:blipFill>
                <a:blip r:embed="rId5"/>
                <a:stretch>
                  <a:fillRect l="-44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占位符 3 2">
            <a:extLst>
              <a:ext uri="{FF2B5EF4-FFF2-40B4-BE49-F238E27FC236}">
                <a16:creationId xmlns:a16="http://schemas.microsoft.com/office/drawing/2014/main" id="{AEE88271-7CDF-7649-A250-C3D8ED399413}"/>
              </a:ext>
            </a:extLst>
          </p:cNvPr>
          <p:cNvSpPr txBox="1">
            <a:spLocks/>
          </p:cNvSpPr>
          <p:nvPr/>
        </p:nvSpPr>
        <p:spPr>
          <a:xfrm>
            <a:off x="502444" y="2521672"/>
            <a:ext cx="1899011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优先经验回放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 2">
                <a:extLst>
                  <a:ext uri="{FF2B5EF4-FFF2-40B4-BE49-F238E27FC236}">
                    <a16:creationId xmlns:a16="http://schemas.microsoft.com/office/drawing/2014/main" id="{CDCAA332-9D4F-724E-8817-25287613A7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3084993"/>
                <a:ext cx="8778036" cy="30395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衡量标准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以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函数的值与 </a:t>
                </a:r>
                <a:r>
                  <a:rPr lang="en-US" altLang="zh-CN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Target </a:t>
                </a:r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值的差异来衡量学习的价值，即</a:t>
                </a:r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it-IT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it-IT" altLang="zh-CN" sz="16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 |</m:t>
                      </m:r>
                      <m:sSub>
                        <m:sSubPr>
                          <m:ctrlPr>
                            <a:rPr lang="it-IT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it-IT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it-IT" altLang="zh-CN" sz="16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it-IT" altLang="zh-CN" sz="160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𝛾</m:t>
                      </m:r>
                      <m:limLow>
                        <m:limLow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max</m:t>
                          </m:r>
                        </m:e>
                        <m:lim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′</m:t>
                              </m:r>
                            </m:sup>
                          </m:sSup>
                        </m:lim>
                      </m:limLow>
                      <m:sSub>
                        <m:sSubPr>
                          <m:ctrlPr>
                            <a:rPr lang="it-IT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it-IT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b>
                          <m:r>
                            <a:rPr lang="it-IT" altLang="zh-CN" sz="160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it-IT" altLang="zh-CN" sz="160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it-IT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altLang="zh-CN" sz="16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−</m:t>
                      </m:r>
                      <m:sSub>
                        <m:sSubPr>
                          <m:ctrlPr>
                            <a:rPr lang="it-IT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it-IT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b>
                          <m:r>
                            <a:rPr lang="it-IT" altLang="zh-CN" sz="160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it-IT" altLang="zh-CN" sz="160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zh-CN" sz="160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it-IT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it-IT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|</m:t>
                      </m:r>
                    </m:oMath>
                  </m:oMathPara>
                </a14:m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为了使各样本都有机会被采样，存储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r>
                      <a:rPr lang="pt-BR" altLang="zh-CN" sz="14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pt-BR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sz="14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pt-BR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sz="14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pt-BR" altLang="zh-CN" sz="14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pt-BR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𝜖</m:t>
                    </m:r>
                    <m:r>
                      <a:rPr lang="pt-BR" altLang="zh-CN" sz="14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。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                                                      </a:t>
                </a:r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选中的概率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样本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被选中的概率为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𝑃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𝛼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naryPr>
                          <m:sub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𝑘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𝛼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。</a:t>
                </a:r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重要性采样（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Importance Sampling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权重为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𝑁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×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𝛽</m:t>
                            </m:r>
                          </m:sup>
                        </m:sSup>
                      </m:num>
                      <m:den>
                        <m:limLow>
                          <m:limLow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𝑖</m:t>
                            </m:r>
                          </m:lim>
                        </m:limLow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内容占位符 2 2">
                <a:extLst>
                  <a:ext uri="{FF2B5EF4-FFF2-40B4-BE49-F238E27FC236}">
                    <a16:creationId xmlns:a16="http://schemas.microsoft.com/office/drawing/2014/main" id="{CDCAA332-9D4F-724E-8817-25287613A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3084993"/>
                <a:ext cx="8778036" cy="3039582"/>
              </a:xfrm>
              <a:prstGeom prst="rect">
                <a:avLst/>
              </a:prstGeom>
              <a:blipFill>
                <a:blip r:embed="rId6"/>
                <a:stretch>
                  <a:fillRect l="-69" t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4918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经验回放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B10257-B5E8-4FC4-BAAC-38B3B3FB0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0" y="1276485"/>
            <a:ext cx="8109855" cy="4716193"/>
          </a:xfrm>
          <a:prstGeom prst="rect">
            <a:avLst/>
          </a:prstGeom>
        </p:spPr>
      </p:pic>
      <p:sp>
        <p:nvSpPr>
          <p:cNvPr id="6" name="页脚占位符 2">
            <a:extLst>
              <a:ext uri="{FF2B5EF4-FFF2-40B4-BE49-F238E27FC236}">
                <a16:creationId xmlns:a16="http://schemas.microsoft.com/office/drawing/2014/main" id="{70DE0E19-D3C5-721D-ACD7-3E5DC047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2" y="6382800"/>
            <a:ext cx="5131740" cy="128089"/>
          </a:xfrm>
        </p:spPr>
        <p:txBody>
          <a:bodyPr/>
          <a:lstStyle/>
          <a:p>
            <a:r>
              <a:rPr lang="en-US" altLang="zh-CN" dirty="0" err="1"/>
              <a:t>Schaul</a:t>
            </a:r>
            <a:r>
              <a:rPr lang="en-US" altLang="zh-CN" dirty="0"/>
              <a:t> et al. Prioritized Experience Replay. ICLR 2016.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587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目标网络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 1">
                <a:extLst>
                  <a:ext uri="{FF2B5EF4-FFF2-40B4-BE49-F238E27FC236}">
                    <a16:creationId xmlns:a16="http://schemas.microsoft.com/office/drawing/2014/main" id="{8771E2D8-53A5-A047-94AF-55A3B43B4C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328664"/>
                <a:ext cx="8382940" cy="1395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目标网络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−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使用较旧的参数，记为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−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每隔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𝐶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步和训练网络的参数同步一次。</a:t>
                </a:r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次迭代的损失函数为 </a:t>
                </a:r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8" name="内容占位符 2 1">
                <a:extLst>
                  <a:ext uri="{FF2B5EF4-FFF2-40B4-BE49-F238E27FC236}">
                    <a16:creationId xmlns:a16="http://schemas.microsoft.com/office/drawing/2014/main" id="{8771E2D8-53A5-A047-94AF-55A3B43B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328664"/>
                <a:ext cx="8382940" cy="1395599"/>
              </a:xfrm>
              <a:prstGeom prst="rect">
                <a:avLst/>
              </a:prstGeom>
              <a:blipFill>
                <a:blip r:embed="rId5"/>
                <a:stretch>
                  <a:fillRect l="-291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C64D4D-F6A5-4901-8EA4-FD5E2AB7DCB6}"/>
                  </a:ext>
                </a:extLst>
              </p:cNvPr>
              <p:cNvSpPr txBox="1"/>
              <p:nvPr/>
            </p:nvSpPr>
            <p:spPr>
              <a:xfrm>
                <a:off x="807492" y="2310297"/>
                <a:ext cx="7130093" cy="1002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(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阿里巴巴普惠体 R" panose="00020600040101010101" pitchFamily="18" charset="-122"/>
                                            <a:cs typeface="阿里巴巴普惠体 R" panose="00020600040101010101" pitchFamily="18" charset="-122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𝑡𝑎𝑟𝑔𝑒𝑡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)</a:t>
                </a:r>
                <a:r>
                  <a:rPr lang="en-US" altLang="zh-CN" baseline="30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2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C64D4D-F6A5-4901-8EA4-FD5E2AB7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92" y="2310297"/>
                <a:ext cx="7130093" cy="1002006"/>
              </a:xfrm>
              <a:prstGeom prst="rect">
                <a:avLst/>
              </a:prstGeom>
              <a:blipFill>
                <a:blip r:embed="rId6"/>
                <a:stretch>
                  <a:fillRect t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D539E89-31E8-4DB4-AD6C-83AD9C1467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697" y="4485902"/>
            <a:ext cx="3309394" cy="1434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1088B-F350-4609-8E84-7504A5E85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814" y="3132181"/>
            <a:ext cx="3311277" cy="14356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1EEA66-54E2-41AD-B70B-A9F6EAF4FE5A}"/>
              </a:ext>
            </a:extLst>
          </p:cNvPr>
          <p:cNvCxnSpPr>
            <a:cxnSpLocks/>
            <a:stCxn id="15" idx="3"/>
            <a:endCxn id="7" idx="3"/>
          </p:cNvCxnSpPr>
          <p:nvPr/>
        </p:nvCxnSpPr>
        <p:spPr>
          <a:xfrm flipH="1" flipV="1">
            <a:off x="4403091" y="3849985"/>
            <a:ext cx="284322" cy="39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F73E1B-7FF3-458E-8D87-9CC4736FF1F5}"/>
              </a:ext>
            </a:extLst>
          </p:cNvPr>
          <p:cNvCxnSpPr>
            <a:cxnSpLocks/>
            <a:stCxn id="16" idx="3"/>
            <a:endCxn id="6" idx="3"/>
          </p:cNvCxnSpPr>
          <p:nvPr/>
        </p:nvCxnSpPr>
        <p:spPr>
          <a:xfrm flipH="1" flipV="1">
            <a:off x="4403091" y="5203298"/>
            <a:ext cx="284322" cy="35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107392-B9A1-462E-8859-02DD2F76B339}"/>
                  </a:ext>
                </a:extLst>
              </p:cNvPr>
              <p:cNvSpPr txBox="1"/>
              <p:nvPr/>
            </p:nvSpPr>
            <p:spPr>
              <a:xfrm flipH="1">
                <a:off x="4687413" y="4064032"/>
                <a:ext cx="361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107392-B9A1-462E-8859-02DD2F76B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7413" y="4064032"/>
                <a:ext cx="361408" cy="369332"/>
              </a:xfrm>
              <a:prstGeom prst="rect">
                <a:avLst/>
              </a:prstGeom>
              <a:blipFill>
                <a:blip r:embed="rId8"/>
                <a:stretch>
                  <a:fillRect l="-3390" r="-15254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94091B-1EF8-44DD-9B53-E79D06C5D257}"/>
                  </a:ext>
                </a:extLst>
              </p:cNvPr>
              <p:cNvSpPr txBox="1"/>
              <p:nvPr/>
            </p:nvSpPr>
            <p:spPr>
              <a:xfrm flipH="1">
                <a:off x="4687413" y="5374400"/>
                <a:ext cx="361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94091B-1EF8-44DD-9B53-E79D06C5D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7413" y="5374400"/>
                <a:ext cx="361408" cy="369332"/>
              </a:xfrm>
              <a:prstGeom prst="rect">
                <a:avLst/>
              </a:prstGeom>
              <a:blipFill>
                <a:blip r:embed="rId9"/>
                <a:stretch>
                  <a:fillRect l="-3390" r="-33898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页脚占位符 2">
            <a:extLst>
              <a:ext uri="{FF2B5EF4-FFF2-40B4-BE49-F238E27FC236}">
                <a16:creationId xmlns:a16="http://schemas.microsoft.com/office/drawing/2014/main" id="{7CAC45AE-0F73-1F18-16FB-682FE6F1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37" y="6382800"/>
            <a:ext cx="7496248" cy="128089"/>
          </a:xfrm>
        </p:spPr>
        <p:txBody>
          <a:bodyPr/>
          <a:lstStyle/>
          <a:p>
            <a:r>
              <a:rPr lang="en-US" altLang="zh-CN" dirty="0" err="1"/>
              <a:t>Mnih</a:t>
            </a:r>
            <a:r>
              <a:rPr lang="en-US" altLang="zh-CN" dirty="0"/>
              <a:t>, </a:t>
            </a:r>
            <a:r>
              <a:rPr lang="en-US" altLang="zh-CN" dirty="0" err="1"/>
              <a:t>Kavukcuoglu</a:t>
            </a:r>
            <a:r>
              <a:rPr lang="en-US" altLang="zh-CN" dirty="0"/>
              <a:t>, Silver et al. Human-Level Control Through Deep Reinforcement Learning. Nature 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7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算法流程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 1">
                <a:extLst>
                  <a:ext uri="{FF2B5EF4-FFF2-40B4-BE49-F238E27FC236}">
                    <a16:creationId xmlns:a16="http://schemas.microsoft.com/office/drawing/2014/main" id="{7A24F77F-0024-4758-8E0C-B20F062FA6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749" y="1987449"/>
                <a:ext cx="7837633" cy="34147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收集数据：使用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𝜖</m:t>
                    </m:r>
                    <m:r>
                      <m:rPr>
                        <m:nor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greedy</m:t>
                    </m:r>
                  </m:oMath>
                </a14:m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策略进行探索，将得到的状态动作组 </a:t>
                </a:r>
                <a14:m>
                  <m:oMath xmlns:m="http://schemas.openxmlformats.org/officeDocument/2006/math">
                    <m:r>
                      <a:rPr lang="pt-BR" altLang="zh-CN" sz="18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pt-BR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sz="18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pt-BR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sz="18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pt-BR" altLang="zh-CN" sz="18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pt-BR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pt-BR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pt-BR" altLang="zh-CN" sz="18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放入经验池（</a:t>
                </a:r>
                <a:r>
                  <a:rPr lang="en-US" altLang="zh-CN" sz="1800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replay-buffer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采样：从数据库中采样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𝑘</m:t>
                    </m:r>
                  </m:oMath>
                </a14:m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个动作状态组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更新网络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用采样得到的数据计算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𝐿𝑜𝑠𝑠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。</a:t>
                </a:r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更新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函数网络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。</a:t>
                </a:r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每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𝐶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次迭代（更新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函数网络）更新一次目标网络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。</a:t>
                </a:r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 1">
                <a:extLst>
                  <a:ext uri="{FF2B5EF4-FFF2-40B4-BE49-F238E27FC236}">
                    <a16:creationId xmlns:a16="http://schemas.microsoft.com/office/drawing/2014/main" id="{7A24F77F-0024-4758-8E0C-B20F062FA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9" y="1987449"/>
                <a:ext cx="7837633" cy="3414730"/>
              </a:xfrm>
              <a:prstGeom prst="rect">
                <a:avLst/>
              </a:prstGeom>
              <a:blipFill>
                <a:blip r:embed="rId3"/>
                <a:stretch>
                  <a:fillRect l="-622" t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左弧形 4">
            <a:extLst>
              <a:ext uri="{FF2B5EF4-FFF2-40B4-BE49-F238E27FC236}">
                <a16:creationId xmlns:a16="http://schemas.microsoft.com/office/drawing/2014/main" id="{F76DD906-D09A-407A-83DA-5AACC3A84448}"/>
              </a:ext>
            </a:extLst>
          </p:cNvPr>
          <p:cNvSpPr/>
          <p:nvPr/>
        </p:nvSpPr>
        <p:spPr>
          <a:xfrm flipV="1">
            <a:off x="609600" y="2105668"/>
            <a:ext cx="387350" cy="19938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536FD3A7-5BE4-F80E-E607-C914145A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37" y="6382800"/>
            <a:ext cx="7496248" cy="128089"/>
          </a:xfrm>
        </p:spPr>
        <p:txBody>
          <a:bodyPr/>
          <a:lstStyle/>
          <a:p>
            <a:r>
              <a:rPr lang="en-US" altLang="zh-CN" dirty="0" err="1"/>
              <a:t>Mnih</a:t>
            </a:r>
            <a:r>
              <a:rPr lang="en-US" altLang="zh-CN" dirty="0"/>
              <a:t>, </a:t>
            </a:r>
            <a:r>
              <a:rPr lang="en-US" altLang="zh-CN" dirty="0" err="1"/>
              <a:t>Kavukcuoglu</a:t>
            </a:r>
            <a:r>
              <a:rPr lang="en-US" altLang="zh-CN" dirty="0"/>
              <a:t>, Silver et al. Human-Level Control Through Deep Reinforcement Learning. Nature 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1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475200"/>
            <a:ext cx="8137922" cy="553500"/>
          </a:xfrm>
        </p:spPr>
        <p:txBody>
          <a:bodyPr/>
          <a:lstStyle/>
          <a:p>
            <a:r>
              <a:rPr lang="zh-CN" altLang="en-US" dirty="0"/>
              <a:t>课程回顾：基于表格的强化学习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2DB8E22-82B6-4CD0-B0A2-57341EA7B1AD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2620900" cy="4281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基于模型的动态规划</a:t>
            </a: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C391E581-35DF-42B3-9B1E-4E1085516B7F}"/>
              </a:ext>
            </a:extLst>
          </p:cNvPr>
          <p:cNvSpPr txBox="1">
            <a:spLocks/>
          </p:cNvSpPr>
          <p:nvPr/>
        </p:nvSpPr>
        <p:spPr>
          <a:xfrm>
            <a:off x="502442" y="2771126"/>
            <a:ext cx="2364046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无模型的强化学习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CA558916-D061-4AFB-867F-F57569BF30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3690"/>
                <a:ext cx="8137922" cy="11404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值迭代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𝛾</m:t>
                        </m:r>
                      </m:e>
                    </m:func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′)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</m:oMath>
                </a14:m>
                <a:endParaRPr lang="en-US" altLang="zh-CN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策略迭代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arg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</m:t>
                        </m:r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′)</m:t>
                            </m:r>
                          </m:e>
                        </m:nary>
                      </m:e>
                    </m:func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CA558916-D061-4AFB-867F-F57569BF3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3690"/>
                <a:ext cx="8137922" cy="1140437"/>
              </a:xfrm>
              <a:prstGeom prst="rect">
                <a:avLst/>
              </a:prstGeom>
              <a:blipFill>
                <a:blip r:embed="rId2"/>
                <a:stretch>
                  <a:fillRect l="-449" t="-42781" b="-45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389016E-D742-4DCC-BD4E-A576798AA7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3265783"/>
                <a:ext cx="8137922" cy="27527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在线策略蒙特卡洛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))</m:t>
                    </m:r>
                  </m:oMath>
                </a14:m>
                <a:endParaRPr lang="en-US" altLang="zh-CN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在线策略时序差分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在线策略时序差分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SARSA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学习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离线策略时序差分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Q-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学习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max</m:t>
                        </m:r>
                      </m:e>
                      <m:li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′</m:t>
                            </m:r>
                          </m:sup>
                        </m:s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389016E-D742-4DCC-BD4E-A576798AA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3265783"/>
                <a:ext cx="8137922" cy="2752769"/>
              </a:xfrm>
              <a:prstGeom prst="rect">
                <a:avLst/>
              </a:prstGeom>
              <a:blipFill>
                <a:blip r:embed="rId3"/>
                <a:stretch>
                  <a:fillRect l="-449" t="-1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644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0115B9-E7C3-47B1-AC67-A1A790C9A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9"/>
          <a:stretch/>
        </p:blipFill>
        <p:spPr>
          <a:xfrm>
            <a:off x="2302905" y="1098958"/>
            <a:ext cx="4027872" cy="5063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/>
              <a:t>在 </a:t>
            </a:r>
            <a:r>
              <a:rPr lang="en-US" altLang="zh-CN"/>
              <a:t>Atari </a:t>
            </a:r>
            <a:r>
              <a:rPr lang="zh-CN" altLang="en-US"/>
              <a:t>环境中的实验结果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68D778-F538-413C-B531-44A8BF5DC8EA}"/>
              </a:ext>
            </a:extLst>
          </p:cNvPr>
          <p:cNvSpPr/>
          <p:nvPr/>
        </p:nvSpPr>
        <p:spPr>
          <a:xfrm>
            <a:off x="6374059" y="5334746"/>
            <a:ext cx="2361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The performance of DQN is normalized with respect to a professional human games tester (that is, 100% level)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FB8E7F-7A4C-4A25-8F89-D660C145EAD5}"/>
                  </a:ext>
                </a:extLst>
              </p:cNvPr>
              <p:cNvSpPr txBox="1"/>
              <p:nvPr/>
            </p:nvSpPr>
            <p:spPr>
              <a:xfrm>
                <a:off x="4585140" y="2357151"/>
                <a:ext cx="22329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performance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FB8E7F-7A4C-4A25-8F89-D660C145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0" y="2357151"/>
                <a:ext cx="2232983" cy="246221"/>
              </a:xfrm>
              <a:prstGeom prst="rect">
                <a:avLst/>
              </a:prstGeom>
              <a:blipFill>
                <a:blip r:embed="rId7"/>
                <a:stretch>
                  <a:fillRect l="-1639" r="-245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1DD343-E02C-4AD5-9520-B37DDCCC848A}"/>
                  </a:ext>
                </a:extLst>
              </p:cNvPr>
              <p:cNvSpPr txBox="1"/>
              <p:nvPr/>
            </p:nvSpPr>
            <p:spPr>
              <a:xfrm>
                <a:off x="4585140" y="2728864"/>
                <a:ext cx="3363805" cy="509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DQN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</a:rPr>
                            <m:t>sc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ore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random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play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human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random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play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1DD343-E02C-4AD5-9520-B37DDCCC8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0" y="2728864"/>
                <a:ext cx="3363805" cy="5098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9211F361-8422-0C61-69D9-92E5B958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37" y="6382800"/>
            <a:ext cx="7496248" cy="128089"/>
          </a:xfrm>
        </p:spPr>
        <p:txBody>
          <a:bodyPr/>
          <a:lstStyle/>
          <a:p>
            <a:r>
              <a:rPr lang="en-US" altLang="zh-CN" dirty="0" err="1"/>
              <a:t>Mnih</a:t>
            </a:r>
            <a:r>
              <a:rPr lang="en-US" altLang="zh-CN" dirty="0"/>
              <a:t>, </a:t>
            </a:r>
            <a:r>
              <a:rPr lang="en-US" altLang="zh-CN" dirty="0" err="1"/>
              <a:t>Kavukcuoglu</a:t>
            </a:r>
            <a:r>
              <a:rPr lang="en-US" altLang="zh-CN" dirty="0"/>
              <a:t>, Silver et al. Human-Level Control Through Deep Reinforcement Learning. Nature 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46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Double</a:t>
            </a:r>
            <a:br>
              <a:rPr kumimoji="1" lang="en-US" altLang="zh-CN" dirty="0"/>
            </a:br>
            <a:r>
              <a:rPr kumimoji="1" lang="en-US" altLang="zh-CN" dirty="0"/>
              <a:t>DQN</a:t>
            </a:r>
            <a:endParaRPr kumimoji="1"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37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Q-learning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中的过估计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02443" y="6303323"/>
            <a:ext cx="6498721" cy="287044"/>
          </a:xfrm>
        </p:spPr>
        <p:txBody>
          <a:bodyPr/>
          <a:lstStyle/>
          <a:p>
            <a:r>
              <a:rPr lang="en-US" altLang="zh-CN" dirty="0" err="1"/>
              <a:t>Hado</a:t>
            </a:r>
            <a:r>
              <a:rPr lang="en-US" altLang="zh-CN" dirty="0"/>
              <a:t> Hasselt et al. Deep Reinforcement Learning with Double Q-Learning. AAAI 2016.</a:t>
            </a:r>
          </a:p>
          <a:p>
            <a:r>
              <a:rPr lang="en-US" altLang="zh-CN" dirty="0" err="1"/>
              <a:t>Hado</a:t>
            </a:r>
            <a:r>
              <a:rPr lang="en-US" altLang="zh-CN" dirty="0"/>
              <a:t> Hasselt. Double Q-learning. NIPS 2010.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 1">
                <a:extLst>
                  <a:ext uri="{FF2B5EF4-FFF2-40B4-BE49-F238E27FC236}">
                    <a16:creationId xmlns:a16="http://schemas.microsoft.com/office/drawing/2014/main" id="{8771E2D8-53A5-A047-94AF-55A3B43B4C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470383"/>
                <a:ext cx="8137922" cy="827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Q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函数的过高估计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Target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t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8" name="内容占位符 2 1">
                <a:extLst>
                  <a:ext uri="{FF2B5EF4-FFF2-40B4-BE49-F238E27FC236}">
                    <a16:creationId xmlns:a16="http://schemas.microsoft.com/office/drawing/2014/main" id="{8771E2D8-53A5-A047-94AF-55A3B43B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470383"/>
                <a:ext cx="8137922" cy="827923"/>
              </a:xfrm>
              <a:prstGeom prst="rect">
                <a:avLst/>
              </a:prstGeom>
              <a:blipFill>
                <a:blip r:embed="rId5"/>
                <a:stretch>
                  <a:fillRect l="-449" t="-3676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3FD8D3-3D93-4D3E-A626-273B8B1BABE6}"/>
              </a:ext>
            </a:extLst>
          </p:cNvPr>
          <p:cNvCxnSpPr/>
          <p:nvPr/>
        </p:nvCxnSpPr>
        <p:spPr>
          <a:xfrm flipH="1" flipV="1">
            <a:off x="3722255" y="2298306"/>
            <a:ext cx="304800" cy="23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DAE1A6-85AA-498F-8E1F-B1852C8C768B}"/>
                  </a:ext>
                </a:extLst>
              </p:cNvPr>
              <p:cNvSpPr txBox="1"/>
              <p:nvPr/>
            </p:nvSpPr>
            <p:spPr>
              <a:xfrm>
                <a:off x="3325701" y="2521172"/>
                <a:ext cx="28499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𝑚𝑎𝑥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操作使得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函数的值越来越大，甚至高于真实值</a:t>
                </a:r>
                <a:endParaRPr lang="en-US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DAE1A6-85AA-498F-8E1F-B1852C8C7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01" y="2521172"/>
                <a:ext cx="2849996" cy="584775"/>
              </a:xfrm>
              <a:prstGeom prst="rect">
                <a:avLst/>
              </a:prstGeom>
              <a:blipFill>
                <a:blip r:embed="rId6"/>
                <a:stretch>
                  <a:fillRect l="-1285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内容占位符 2 2">
                <a:extLst>
                  <a:ext uri="{FF2B5EF4-FFF2-40B4-BE49-F238E27FC236}">
                    <a16:creationId xmlns:a16="http://schemas.microsoft.com/office/drawing/2014/main" id="{91C1EFC9-54FD-4D57-BBA4-F09AB9FFF1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3106417"/>
                <a:ext cx="8004249" cy="1028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过高估计的原因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假设有随机变量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，有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≥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max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])</m:t>
                        </m:r>
                      </m:e>
                    </m:func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1" name="内容占位符 2 2">
                <a:extLst>
                  <a:ext uri="{FF2B5EF4-FFF2-40B4-BE49-F238E27FC236}">
                    <a16:creationId xmlns:a16="http://schemas.microsoft.com/office/drawing/2014/main" id="{91C1EFC9-54FD-4D57-BBA4-F09AB9F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3106417"/>
                <a:ext cx="8004249" cy="1028699"/>
              </a:xfrm>
              <a:prstGeom prst="rect">
                <a:avLst/>
              </a:prstGeom>
              <a:blipFill>
                <a:blip r:embed="rId7"/>
                <a:stretch>
                  <a:fillRect l="-457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CB48E8-91E6-484F-A60D-9566B806DD52}"/>
              </a:ext>
            </a:extLst>
          </p:cNvPr>
          <p:cNvCxnSpPr>
            <a:cxnSpLocks/>
          </p:cNvCxnSpPr>
          <p:nvPr/>
        </p:nvCxnSpPr>
        <p:spPr>
          <a:xfrm flipV="1">
            <a:off x="1754909" y="4440003"/>
            <a:ext cx="748145" cy="49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7F6FA0-6DB3-4960-93DA-EBA17167ECB8}"/>
                  </a:ext>
                </a:extLst>
              </p:cNvPr>
              <p:cNvSpPr txBox="1"/>
              <p:nvPr/>
            </p:nvSpPr>
            <p:spPr>
              <a:xfrm>
                <a:off x="397500" y="5013269"/>
                <a:ext cx="26765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函数的值被视作在状态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下的回报期望值</a:t>
                </a:r>
                <a:endParaRPr lang="en-US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7F6FA0-6DB3-4960-93DA-EBA17167E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00" y="5013269"/>
                <a:ext cx="2676568" cy="584775"/>
              </a:xfrm>
              <a:prstGeom prst="rect">
                <a:avLst/>
              </a:prstGeom>
              <a:blipFill>
                <a:blip r:embed="rId8"/>
                <a:stretch>
                  <a:fillRect l="-1139" t="-3125" r="-8884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95754-7441-4F07-A08F-47C9F2169CF3}"/>
                  </a:ext>
                </a:extLst>
              </p:cNvPr>
              <p:cNvSpPr txBox="1"/>
              <p:nvPr/>
            </p:nvSpPr>
            <p:spPr>
              <a:xfrm>
                <a:off x="-1519142" y="3866737"/>
                <a:ext cx="10025833" cy="114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𝔼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]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𝑅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𝑅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,⋯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95754-7441-4F07-A08F-47C9F2169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19142" y="3866737"/>
                <a:ext cx="10025833" cy="11465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5">
                <a:extLst>
                  <a:ext uri="{FF2B5EF4-FFF2-40B4-BE49-F238E27FC236}">
                    <a16:creationId xmlns:a16="http://schemas.microsoft.com/office/drawing/2014/main" id="{EEC13D7E-75E6-40B6-8099-EAEA7039FEF5}"/>
                  </a:ext>
                </a:extLst>
              </p:cNvPr>
              <p:cNvSpPr txBox="1"/>
              <p:nvPr/>
            </p:nvSpPr>
            <p:spPr>
              <a:xfrm>
                <a:off x="3752334" y="5211295"/>
                <a:ext cx="2849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我们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真正想要得到的最大价值</a:t>
                </a:r>
                <a:endParaRPr lang="en-US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TextBox 25">
                <a:extLst>
                  <a:ext uri="{FF2B5EF4-FFF2-40B4-BE49-F238E27FC236}">
                    <a16:creationId xmlns:a16="http://schemas.microsoft.com/office/drawing/2014/main" id="{EEC13D7E-75E6-40B6-8099-EAEA7039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34" y="5211295"/>
                <a:ext cx="2849996" cy="338554"/>
              </a:xfrm>
              <a:prstGeom prst="rect">
                <a:avLst/>
              </a:prstGeom>
              <a:blipFill>
                <a:blip r:embed="rId11"/>
                <a:stretch>
                  <a:fillRect l="-21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A1515370-2D14-46E0-B295-0EDFD8545468}"/>
              </a:ext>
            </a:extLst>
          </p:cNvPr>
          <p:cNvCxnSpPr>
            <a:cxnSpLocks/>
          </p:cNvCxnSpPr>
          <p:nvPr/>
        </p:nvCxnSpPr>
        <p:spPr>
          <a:xfrm flipH="1" flipV="1">
            <a:off x="5005137" y="4950995"/>
            <a:ext cx="249140" cy="27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314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9" grpId="0"/>
      <p:bldP spid="6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Q-learning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中的过估计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8" name="内容占位符 2 1">
            <a:extLst>
              <a:ext uri="{FF2B5EF4-FFF2-40B4-BE49-F238E27FC236}">
                <a16:creationId xmlns:a16="http://schemas.microsoft.com/office/drawing/2014/main" id="{8771E2D8-53A5-A047-94AF-55A3B43B4C5A}"/>
              </a:ext>
            </a:extLst>
          </p:cNvPr>
          <p:cNvSpPr txBox="1">
            <a:spLocks/>
          </p:cNvSpPr>
          <p:nvPr/>
        </p:nvSpPr>
        <p:spPr>
          <a:xfrm>
            <a:off x="502442" y="1470383"/>
            <a:ext cx="8137922" cy="8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Q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函数的过高估计程度随着候选行动数量增大变得更严重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907ADB-1CB4-4D1C-8EC9-82BD8091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5" y="2096387"/>
            <a:ext cx="6887362" cy="2665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 1">
                <a:extLst>
                  <a:ext uri="{FF2B5EF4-FFF2-40B4-BE49-F238E27FC236}">
                    <a16:creationId xmlns:a16="http://schemas.microsoft.com/office/drawing/2014/main" id="{9A41FF1D-8694-4DA5-B347-43131B1A2E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4970858"/>
                <a:ext cx="8137922" cy="1065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设为在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[-1,1]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区间均匀分布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′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函数是另一组独立训练的价值函数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 1">
                <a:extLst>
                  <a:ext uri="{FF2B5EF4-FFF2-40B4-BE49-F238E27FC236}">
                    <a16:creationId xmlns:a16="http://schemas.microsoft.com/office/drawing/2014/main" id="{9A41FF1D-8694-4DA5-B347-43131B1A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4970858"/>
                <a:ext cx="8137922" cy="1065962"/>
              </a:xfrm>
              <a:prstGeom prst="rect">
                <a:avLst/>
              </a:prstGeom>
              <a:blipFill>
                <a:blip r:embed="rId7"/>
                <a:stretch>
                  <a:fillRect l="-449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页脚占位符 2">
            <a:extLst>
              <a:ext uri="{FF2B5EF4-FFF2-40B4-BE49-F238E27FC236}">
                <a16:creationId xmlns:a16="http://schemas.microsoft.com/office/drawing/2014/main" id="{EFA170B7-2F4F-EB3A-B344-265E6CE1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303323"/>
            <a:ext cx="6498721" cy="287044"/>
          </a:xfrm>
        </p:spPr>
        <p:txBody>
          <a:bodyPr/>
          <a:lstStyle/>
          <a:p>
            <a:r>
              <a:rPr lang="en-US" altLang="zh-CN" dirty="0" err="1"/>
              <a:t>Hado</a:t>
            </a:r>
            <a:r>
              <a:rPr lang="en-US" altLang="zh-CN" dirty="0"/>
              <a:t> Hasselt et al. Deep Reinforcement Learning with Double Q-Learning. AAAI 2016.</a:t>
            </a:r>
          </a:p>
          <a:p>
            <a:r>
              <a:rPr lang="en-US" altLang="zh-CN" dirty="0" err="1"/>
              <a:t>Hado</a:t>
            </a:r>
            <a:r>
              <a:rPr lang="en-US" altLang="zh-CN" dirty="0"/>
              <a:t> Hasselt. Double Q-learning. NIPS 2010.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4080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Q-learning</a:t>
            </a:r>
            <a:r>
              <a:rPr lang="zh-CN" altLang="en-US" dirty="0"/>
              <a:t>中过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估计的例子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8AA30-C136-4885-B71D-884B7DB3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3" y="1243067"/>
            <a:ext cx="8641893" cy="3600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 1">
                <a:extLst>
                  <a:ext uri="{FF2B5EF4-FFF2-40B4-BE49-F238E27FC236}">
                    <a16:creationId xmlns:a16="http://schemas.microsoft.com/office/drawing/2014/main" id="{C5CC7CCE-6052-4878-B764-29CE7D94F4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4974483"/>
                <a:ext cx="8137922" cy="1065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设置：</a:t>
                </a:r>
                <a:r>
                  <a:rPr lang="en-US" altLang="zh-CN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x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轴为状态，</a:t>
                </a:r>
                <a:r>
                  <a:rPr lang="en-US" altLang="zh-CN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10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个候选行动；紫</a:t>
                </a:r>
                <a:r>
                  <a:rPr lang="zh-CN" altLang="en-US" sz="180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线是真实价值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函数，绿点是训练数据点，绿线是拟合的价值函数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中间列展示</a:t>
                </a:r>
                <a:r>
                  <a:rPr lang="en-US" altLang="zh-CN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10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个行动的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r>
                      <a:rPr lang="en-US" altLang="zh-CN" sz="1800" i="1" baseline="-25000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𝑡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估计，在取</a:t>
                </a:r>
                <a:r>
                  <a:rPr lang="en-US" altLang="zh-CN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max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后，与真实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r>
                      <a:rPr lang="zh-CN" altLang="en-US" sz="1800" i="1" baseline="-25000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∗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差距太大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9" name="内容占位符 2 1">
                <a:extLst>
                  <a:ext uri="{FF2B5EF4-FFF2-40B4-BE49-F238E27FC236}">
                    <a16:creationId xmlns:a16="http://schemas.microsoft.com/office/drawing/2014/main" id="{C5CC7CCE-6052-4878-B764-29CE7D94F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4974483"/>
                <a:ext cx="8137922" cy="1065962"/>
              </a:xfrm>
              <a:prstGeom prst="rect">
                <a:avLst/>
              </a:prstGeom>
              <a:blipFill>
                <a:blip r:embed="rId6"/>
                <a:stretch>
                  <a:fillRect l="-300" t="-2857" b="-6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CFD13A5F-94A8-B78D-32FF-66A960AE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303323"/>
            <a:ext cx="6498721" cy="287044"/>
          </a:xfrm>
        </p:spPr>
        <p:txBody>
          <a:bodyPr/>
          <a:lstStyle/>
          <a:p>
            <a:r>
              <a:rPr lang="en-US" altLang="zh-CN" dirty="0" err="1"/>
              <a:t>Hado</a:t>
            </a:r>
            <a:r>
              <a:rPr lang="en-US" altLang="zh-CN" dirty="0"/>
              <a:t> Hasselt et al. Deep Reinforcement Learning with Double Q-Learning. AAAI 2016.</a:t>
            </a:r>
          </a:p>
        </p:txBody>
      </p:sp>
    </p:spTree>
    <p:extLst>
      <p:ext uri="{BB962C8B-B14F-4D97-AF65-F5344CB8AC3E}">
        <p14:creationId xmlns:p14="http://schemas.microsoft.com/office/powerpoint/2010/main" val="81554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Double DQN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0" name="内容占位符 2 1">
            <a:extLst>
              <a:ext uri="{FF2B5EF4-FFF2-40B4-BE49-F238E27FC236}">
                <a16:creationId xmlns:a16="http://schemas.microsoft.com/office/drawing/2014/main" id="{CDCAA332-9D4F-724E-8817-25287613A799}"/>
              </a:ext>
            </a:extLst>
          </p:cNvPr>
          <p:cNvSpPr txBox="1">
            <a:spLocks/>
          </p:cNvSpPr>
          <p:nvPr/>
        </p:nvSpPr>
        <p:spPr>
          <a:xfrm>
            <a:off x="502439" y="1807812"/>
            <a:ext cx="6899883" cy="128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使用不同的网络来估值和决策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8461AF-5B2C-4883-B2C1-F48BB43E242F}"/>
                  </a:ext>
                </a:extLst>
              </p:cNvPr>
              <p:cNvSpPr/>
              <p:nvPr/>
            </p:nvSpPr>
            <p:spPr>
              <a:xfrm>
                <a:off x="2286406" y="2758296"/>
                <a:ext cx="4344523" cy="46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𝛾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8461AF-5B2C-4883-B2C1-F48BB43E2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406" y="2758296"/>
                <a:ext cx="4344523" cy="463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4F16AD-A4FE-434C-9D56-EBE0A6612163}"/>
                  </a:ext>
                </a:extLst>
              </p:cNvPr>
              <p:cNvSpPr txBox="1"/>
              <p:nvPr/>
            </p:nvSpPr>
            <p:spPr>
              <a:xfrm>
                <a:off x="2355207" y="3971363"/>
                <a:ext cx="4339713" cy="463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𝛾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4F16AD-A4FE-434C-9D56-EBE0A661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07" y="3971363"/>
                <a:ext cx="4339713" cy="463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9CBAB34-1E28-41FE-B4F0-0B84008035E6}"/>
              </a:ext>
            </a:extLst>
          </p:cNvPr>
          <p:cNvSpPr/>
          <p:nvPr/>
        </p:nvSpPr>
        <p:spPr>
          <a:xfrm>
            <a:off x="3562012" y="3939878"/>
            <a:ext cx="348902" cy="4639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4A82FC-33FB-4B43-BC3C-DE0EE73402E7}"/>
              </a:ext>
            </a:extLst>
          </p:cNvPr>
          <p:cNvSpPr txBox="1"/>
          <p:nvPr/>
        </p:nvSpPr>
        <p:spPr>
          <a:xfrm>
            <a:off x="1581834" y="2789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DQN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2EE8E6-5C4A-4AD5-9243-CEECF7888270}"/>
              </a:ext>
            </a:extLst>
          </p:cNvPr>
          <p:cNvSpPr txBox="1"/>
          <p:nvPr/>
        </p:nvSpPr>
        <p:spPr>
          <a:xfrm>
            <a:off x="800210" y="401868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Double DQN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F3C23B86-9707-0D8D-CE0E-70C2C80D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303323"/>
            <a:ext cx="6498721" cy="287044"/>
          </a:xfrm>
        </p:spPr>
        <p:txBody>
          <a:bodyPr/>
          <a:lstStyle/>
          <a:p>
            <a:r>
              <a:rPr lang="en-US" altLang="zh-CN" dirty="0" err="1"/>
              <a:t>Hado</a:t>
            </a:r>
            <a:r>
              <a:rPr lang="en-US" altLang="zh-CN" dirty="0"/>
              <a:t> Hasselt et al. Deep Reinforcement Learning with Double Q-Learning. AAAI 2016.</a:t>
            </a:r>
          </a:p>
        </p:txBody>
      </p:sp>
    </p:spTree>
    <p:extLst>
      <p:ext uri="{BB962C8B-B14F-4D97-AF65-F5344CB8AC3E}">
        <p14:creationId xmlns:p14="http://schemas.microsoft.com/office/powerpoint/2010/main" val="4163907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119" y="1"/>
            <a:ext cx="8148541" cy="1028699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Atari </a:t>
            </a:r>
            <a:r>
              <a:rPr lang="zh-CN" altLang="en-US" dirty="0"/>
              <a:t>环境中的实验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378CD-0237-4A9B-B2C9-A6AAB8F1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15" y="258853"/>
            <a:ext cx="3433285" cy="5903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DBB31F-A3A8-4F92-BCC3-8895DF389845}"/>
                  </a:ext>
                </a:extLst>
              </p:cNvPr>
              <p:cNvSpPr txBox="1"/>
              <p:nvPr/>
            </p:nvSpPr>
            <p:spPr>
              <a:xfrm>
                <a:off x="834112" y="5133817"/>
                <a:ext cx="22329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performance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DBB31F-A3A8-4F92-BCC3-8895DF389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12" y="5133817"/>
                <a:ext cx="2232983" cy="246221"/>
              </a:xfrm>
              <a:prstGeom prst="rect">
                <a:avLst/>
              </a:prstGeom>
              <a:blipFill>
                <a:blip r:embed="rId6"/>
                <a:stretch>
                  <a:fillRect l="-1639" r="-2186" b="-34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076A1C-5531-4302-8A42-C7A88F14A293}"/>
                  </a:ext>
                </a:extLst>
              </p:cNvPr>
              <p:cNvSpPr txBox="1"/>
              <p:nvPr/>
            </p:nvSpPr>
            <p:spPr>
              <a:xfrm>
                <a:off x="834112" y="5505530"/>
                <a:ext cx="3363805" cy="509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DQN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</a:rPr>
                            <m:t>sc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ore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random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play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human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random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play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076A1C-5531-4302-8A42-C7A88F14A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12" y="5505530"/>
                <a:ext cx="3363805" cy="5098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B4EA6D6-A015-43D5-AA01-9A3A99292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112" y="3671537"/>
            <a:ext cx="4428566" cy="133678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C1174037-F19B-48E2-A9EC-88E0554A54E8}"/>
              </a:ext>
            </a:extLst>
          </p:cNvPr>
          <p:cNvGrpSpPr/>
          <p:nvPr/>
        </p:nvGrpSpPr>
        <p:grpSpPr>
          <a:xfrm>
            <a:off x="490327" y="1544286"/>
            <a:ext cx="5185281" cy="1801717"/>
            <a:chOff x="4526069" y="1525905"/>
            <a:chExt cx="4402031" cy="15295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65754A4-3DBF-45C0-9AA9-6EAC482AA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95832"/>
            <a:stretch/>
          </p:blipFill>
          <p:spPr>
            <a:xfrm>
              <a:off x="4526069" y="1551040"/>
              <a:ext cx="229398" cy="150442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9AC06DE-8898-4C52-94F4-3F8BFE0C7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4745"/>
            <a:stretch/>
          </p:blipFill>
          <p:spPr>
            <a:xfrm>
              <a:off x="4786361" y="1525905"/>
              <a:ext cx="4141739" cy="1504428"/>
            </a:xfrm>
            <a:prstGeom prst="rect">
              <a:avLst/>
            </a:prstGeom>
          </p:spPr>
        </p:pic>
      </p:grpSp>
      <p:sp>
        <p:nvSpPr>
          <p:cNvPr id="15" name="内容占位符 2 1">
            <a:extLst>
              <a:ext uri="{FF2B5EF4-FFF2-40B4-BE49-F238E27FC236}">
                <a16:creationId xmlns:a16="http://schemas.microsoft.com/office/drawing/2014/main" id="{A39B8AF9-7799-4210-9849-EE7800494E8E}"/>
              </a:ext>
            </a:extLst>
          </p:cNvPr>
          <p:cNvSpPr txBox="1">
            <a:spLocks/>
          </p:cNvSpPr>
          <p:nvPr/>
        </p:nvSpPr>
        <p:spPr>
          <a:xfrm>
            <a:off x="490328" y="1125913"/>
            <a:ext cx="4095844" cy="4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价值估计误差</a:t>
            </a:r>
            <a:endParaRPr lang="en-US" altLang="zh-CN" sz="1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6" name="内容占位符 2 1">
            <a:extLst>
              <a:ext uri="{FF2B5EF4-FFF2-40B4-BE49-F238E27FC236}">
                <a16:creationId xmlns:a16="http://schemas.microsoft.com/office/drawing/2014/main" id="{A9421FF7-3803-4133-8C13-CE1D74D2BEF6}"/>
              </a:ext>
            </a:extLst>
          </p:cNvPr>
          <p:cNvSpPr txBox="1">
            <a:spLocks/>
          </p:cNvSpPr>
          <p:nvPr/>
        </p:nvSpPr>
        <p:spPr>
          <a:xfrm>
            <a:off x="490328" y="3264815"/>
            <a:ext cx="4095844" cy="4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Atari Performance</a:t>
            </a:r>
          </a:p>
        </p:txBody>
      </p:sp>
      <p:sp>
        <p:nvSpPr>
          <p:cNvPr id="17" name="页脚占位符 2">
            <a:extLst>
              <a:ext uri="{FF2B5EF4-FFF2-40B4-BE49-F238E27FC236}">
                <a16:creationId xmlns:a16="http://schemas.microsoft.com/office/drawing/2014/main" id="{8E20ECEA-262D-1691-9124-3DEB2C14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303323"/>
            <a:ext cx="6498721" cy="287044"/>
          </a:xfrm>
        </p:spPr>
        <p:txBody>
          <a:bodyPr/>
          <a:lstStyle/>
          <a:p>
            <a:r>
              <a:rPr lang="en-US" altLang="zh-CN" dirty="0" err="1"/>
              <a:t>Hado</a:t>
            </a:r>
            <a:r>
              <a:rPr lang="en-US" altLang="zh-CN" dirty="0"/>
              <a:t> Hasselt et al. Deep Reinforcement Learning with Double Q-Learning. AAAI 2016.</a:t>
            </a:r>
          </a:p>
        </p:txBody>
      </p:sp>
    </p:spTree>
    <p:extLst>
      <p:ext uri="{BB962C8B-B14F-4D97-AF65-F5344CB8AC3E}">
        <p14:creationId xmlns:p14="http://schemas.microsoft.com/office/powerpoint/2010/main" val="396876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/>
              <a:t>Dueling</a:t>
            </a:r>
            <a:br>
              <a:rPr kumimoji="1" lang="en-US" altLang="zh-CN" sz="4400" dirty="0"/>
            </a:br>
            <a:r>
              <a:rPr kumimoji="1" lang="en-US" altLang="zh-CN" sz="4400" dirty="0"/>
              <a:t>DQN</a:t>
            </a:r>
            <a:endParaRPr kumimoji="1" lang="zh-CN" altLang="en-US" sz="4400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292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Dueling DQN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02443" y="6343654"/>
            <a:ext cx="6498721" cy="206381"/>
          </a:xfrm>
        </p:spPr>
        <p:txBody>
          <a:bodyPr/>
          <a:lstStyle/>
          <a:p>
            <a:r>
              <a:rPr lang="en-US" altLang="zh-CN" dirty="0" err="1"/>
              <a:t>Ziyu</a:t>
            </a:r>
            <a:r>
              <a:rPr lang="en-US" altLang="zh-CN" dirty="0"/>
              <a:t> Wang et al. Dueling network architectures for deep reinforcement learning. ICML 2016.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1899C0-F1AB-4349-9DA5-030A7A687345}"/>
              </a:ext>
            </a:extLst>
          </p:cNvPr>
          <p:cNvSpPr txBox="1"/>
          <p:nvPr/>
        </p:nvSpPr>
        <p:spPr>
          <a:xfrm>
            <a:off x="782053" y="152199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假设动作值函数服从某个分布：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6A922C-B658-4874-B909-77B125269FF9}"/>
                  </a:ext>
                </a:extLst>
              </p:cNvPr>
              <p:cNvSpPr txBox="1"/>
              <p:nvPr/>
            </p:nvSpPr>
            <p:spPr>
              <a:xfrm>
                <a:off x="2941722" y="2199956"/>
                <a:ext cx="2011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6A922C-B658-4874-B909-77B125269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722" y="2199956"/>
                <a:ext cx="2011705" cy="369332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2A120D-B499-4C46-9057-5431071B5BAC}"/>
                  </a:ext>
                </a:extLst>
              </p:cNvPr>
              <p:cNvSpPr txBox="1"/>
              <p:nvPr/>
            </p:nvSpPr>
            <p:spPr>
              <a:xfrm>
                <a:off x="2415808" y="3080584"/>
                <a:ext cx="3063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显然：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2A120D-B499-4C46-9057-5431071B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808" y="3080584"/>
                <a:ext cx="3063531" cy="369332"/>
              </a:xfrm>
              <a:prstGeom prst="rect">
                <a:avLst/>
              </a:prstGeom>
              <a:blipFill>
                <a:blip r:embed="rId5"/>
                <a:stretch>
                  <a:fillRect l="-15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6B63EE8-2B9C-4987-B24A-237389FBD7DE}"/>
                  </a:ext>
                </a:extLst>
              </p:cNvPr>
              <p:cNvSpPr txBox="1"/>
              <p:nvPr/>
            </p:nvSpPr>
            <p:spPr>
              <a:xfrm>
                <a:off x="2415808" y="3819248"/>
                <a:ext cx="3141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同样有：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6B63EE8-2B9C-4987-B24A-237389FBD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808" y="3819248"/>
                <a:ext cx="3141629" cy="369332"/>
              </a:xfrm>
              <a:prstGeom prst="rect">
                <a:avLst/>
              </a:prstGeom>
              <a:blipFill>
                <a:blip r:embed="rId6"/>
                <a:stretch>
                  <a:fillRect l="-15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7DB986C1-2AB7-4C76-81B3-2705BCCCB31A}"/>
              </a:ext>
            </a:extLst>
          </p:cNvPr>
          <p:cNvSpPr txBox="1">
            <a:spLocks/>
          </p:cNvSpPr>
          <p:nvPr/>
        </p:nvSpPr>
        <p:spPr>
          <a:xfrm>
            <a:off x="782053" y="4463923"/>
            <a:ext cx="1016668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04FFA76-1F5D-424D-A179-4D592649E362}"/>
                  </a:ext>
                </a:extLst>
              </p:cNvPr>
              <p:cNvSpPr txBox="1"/>
              <p:nvPr/>
            </p:nvSpPr>
            <p:spPr>
              <a:xfrm>
                <a:off x="782053" y="5132468"/>
                <a:ext cx="1937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如何描述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04FFA76-1F5D-424D-A179-4D592649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53" y="5132468"/>
                <a:ext cx="1937646" cy="369332"/>
              </a:xfrm>
              <a:prstGeom prst="rect">
                <a:avLst/>
              </a:prstGeom>
              <a:blipFill>
                <a:blip r:embed="rId7"/>
                <a:stretch>
                  <a:fillRect l="-2516" t="-9836" r="-18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68B800C-DB16-431D-8F37-A703D1505618}"/>
                  </a:ext>
                </a:extLst>
              </p:cNvPr>
              <p:cNvSpPr txBox="1"/>
              <p:nvPr/>
            </p:nvSpPr>
            <p:spPr>
              <a:xfrm>
                <a:off x="3050005" y="5132468"/>
                <a:ext cx="2704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68B800C-DB16-431D-8F37-A703D1505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05" y="5132468"/>
                <a:ext cx="2704330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A066D5D7-37D1-42CD-ABE0-68C9AD01B1E9}"/>
              </a:ext>
            </a:extLst>
          </p:cNvPr>
          <p:cNvSpPr txBox="1"/>
          <p:nvPr/>
        </p:nvSpPr>
        <p:spPr>
          <a:xfrm>
            <a:off x="6148761" y="513246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也称为</a:t>
            </a:r>
            <a:r>
              <a:rPr lang="en-US" altLang="zh-CN" dirty="0"/>
              <a:t>Advantage</a:t>
            </a:r>
            <a:r>
              <a:rPr lang="zh-CN" altLang="en-US" dirty="0"/>
              <a:t>函数</a:t>
            </a:r>
            <a:endParaRPr 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29B1EBC-4A70-47FC-9FF4-70D695B6ABE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2719699" y="5317134"/>
            <a:ext cx="3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2366C75-E4A6-4583-8970-6EA37BAF8C2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5754335" y="5317134"/>
            <a:ext cx="39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41AAD8B-8634-4C1F-B335-79A249EB6C1E}"/>
              </a:ext>
            </a:extLst>
          </p:cNvPr>
          <p:cNvSpPr/>
          <p:nvPr/>
        </p:nvSpPr>
        <p:spPr>
          <a:xfrm>
            <a:off x="4772066" y="3771927"/>
            <a:ext cx="707273" cy="4639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8F6E92-7E65-48F1-B963-FA3312C7979B}"/>
              </a:ext>
            </a:extLst>
          </p:cNvPr>
          <p:cNvSpPr txBox="1"/>
          <p:nvPr/>
        </p:nvSpPr>
        <p:spPr>
          <a:xfrm>
            <a:off x="6019367" y="42091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偏移量</a:t>
            </a:r>
            <a:endParaRPr 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FD96AF-CBE5-4CD3-89C0-1D333BD6AD4D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557437" y="4180608"/>
            <a:ext cx="461930" cy="21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4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Dueling DQN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BA8BB5BE-7181-BE46-AD89-DA62294A69F2}"/>
              </a:ext>
            </a:extLst>
          </p:cNvPr>
          <p:cNvSpPr txBox="1">
            <a:spLocks/>
          </p:cNvSpPr>
          <p:nvPr/>
        </p:nvSpPr>
        <p:spPr>
          <a:xfrm>
            <a:off x="502444" y="1374739"/>
            <a:ext cx="2914524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Advantage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771E2D8-53A5-A047-94AF-55A3B43B4C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0886" y="3132542"/>
                <a:ext cx="3184043" cy="435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sz="18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∼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800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771E2D8-53A5-A047-94AF-55A3B43B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886" y="3132542"/>
                <a:ext cx="3184043" cy="435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E4202A0A-7784-47B4-ADF0-83D64B43D0EA}"/>
              </a:ext>
            </a:extLst>
          </p:cNvPr>
          <p:cNvSpPr txBox="1">
            <a:spLocks/>
          </p:cNvSpPr>
          <p:nvPr/>
        </p:nvSpPr>
        <p:spPr>
          <a:xfrm>
            <a:off x="502441" y="3762737"/>
            <a:ext cx="3756738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不同的</a:t>
            </a:r>
            <a:r>
              <a:rPr lang="en-US" altLang="zh-CN" b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Advantage</a:t>
            </a:r>
            <a:r>
              <a:rPr lang="zh-CN" altLang="en-US" b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聚合形式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D23FBDE8-6B6F-4C7F-80BA-1E98BD2DAB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4347625"/>
                <a:ext cx="8137922" cy="542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𝑄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𝛼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𝛽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𝛽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;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∈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𝐴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;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sz="1800" b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D23FBDE8-6B6F-4C7F-80BA-1E98BD2DA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4347625"/>
                <a:ext cx="8137922" cy="5427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8227BC-0EF9-49E4-8BE7-5F24EF7E4F79}"/>
                  </a:ext>
                </a:extLst>
              </p:cNvPr>
              <p:cNvSpPr txBox="1"/>
              <p:nvPr/>
            </p:nvSpPr>
            <p:spPr>
              <a:xfrm>
                <a:off x="2942117" y="2576373"/>
                <a:ext cx="3542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8227BC-0EF9-49E4-8BE7-5F24EF7E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17" y="2576373"/>
                <a:ext cx="3542316" cy="369332"/>
              </a:xfrm>
              <a:prstGeom prst="rect">
                <a:avLst/>
              </a:prstGeom>
              <a:blipFill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FFFAD7-15AB-467C-AFE7-B6C914DF075B}"/>
                  </a:ext>
                </a:extLst>
              </p:cNvPr>
              <p:cNvSpPr txBox="1"/>
              <p:nvPr/>
            </p:nvSpPr>
            <p:spPr>
              <a:xfrm>
                <a:off x="2942117" y="2020205"/>
                <a:ext cx="3012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FFFAD7-15AB-467C-AFE7-B6C914DF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17" y="2020205"/>
                <a:ext cx="3012812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B93C56-2143-4DBA-8EA8-AF83C201B1B1}"/>
                  </a:ext>
                </a:extLst>
              </p:cNvPr>
              <p:cNvSpPr txBox="1"/>
              <p:nvPr/>
            </p:nvSpPr>
            <p:spPr>
              <a:xfrm>
                <a:off x="1367684" y="5101945"/>
                <a:ext cx="6697015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𝛽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𝛽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𝛼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𝐴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𝛼</m:t>
                              </m:r>
                            </m:e>
                          </m:nary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B93C56-2143-4DBA-8EA8-AF83C201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84" y="5101945"/>
                <a:ext cx="6697015" cy="926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40E7A467-4AB9-4C6E-86BB-11A8E5E44DB6}"/>
              </a:ext>
            </a:extLst>
          </p:cNvPr>
          <p:cNvSpPr/>
          <p:nvPr/>
        </p:nvSpPr>
        <p:spPr>
          <a:xfrm>
            <a:off x="4267162" y="4341632"/>
            <a:ext cx="3548151" cy="5769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B6F066-947C-4E82-BC5B-1C83D673E038}"/>
              </a:ext>
            </a:extLst>
          </p:cNvPr>
          <p:cNvSpPr/>
          <p:nvPr/>
        </p:nvSpPr>
        <p:spPr>
          <a:xfrm>
            <a:off x="4319150" y="5130162"/>
            <a:ext cx="3745549" cy="6473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页脚占位符 2">
            <a:extLst>
              <a:ext uri="{FF2B5EF4-FFF2-40B4-BE49-F238E27FC236}">
                <a16:creationId xmlns:a16="http://schemas.microsoft.com/office/drawing/2014/main" id="{AD175A9B-D52D-FB32-1724-E5CF6893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343654"/>
            <a:ext cx="6498721" cy="206381"/>
          </a:xfrm>
        </p:spPr>
        <p:txBody>
          <a:bodyPr/>
          <a:lstStyle/>
          <a:p>
            <a:r>
              <a:rPr lang="en-US" altLang="zh-CN" dirty="0" err="1"/>
              <a:t>Ziyu</a:t>
            </a:r>
            <a:r>
              <a:rPr lang="en-US" altLang="zh-CN" dirty="0"/>
              <a:t> Wang et al. Dueling network architectures for deep reinforcement learning. ICML 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5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C4EC72-3878-46DC-B271-F2147413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B0A317-CA6F-4D3A-87F9-A0CB5C40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64" y="361507"/>
            <a:ext cx="7870345" cy="679131"/>
          </a:xfrm>
        </p:spPr>
        <p:txBody>
          <a:bodyPr/>
          <a:lstStyle/>
          <a:p>
            <a:r>
              <a:rPr lang="zh-CN" altLang="en-US" dirty="0"/>
              <a:t>课程回顾：价值和策略的近似逼近方法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3515A53-D28B-4149-8676-420D29BF58A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02444" y="1474381"/>
                <a:ext cx="8137922" cy="46628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价值和策略的近似逼近方法是强化学习技术从‘玩具’ 走向‘现实’ 的第一步，是深度强化学习的基础设置</a:t>
                </a:r>
                <a:endParaRPr lang="en-US" altLang="zh-CN" sz="2000" dirty="0"/>
              </a:p>
              <a:p>
                <a:r>
                  <a:rPr lang="zh-CN" altLang="en-US" sz="2000" dirty="0"/>
                  <a:t>参数化的价值函数（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）和策略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/>
                  <a:t>通过链式法则，价值函数的参数可以被直接学习</a:t>
                </a:r>
                <a:endParaRPr lang="en-US" altLang="zh-CN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←&amp;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lang="en-US" altLang="zh-CN" sz="2000" dirty="0"/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/>
                  <a:t>通过</a:t>
                </a:r>
                <a:r>
                  <a:rPr lang="en-US" altLang="zh-CN" sz="2000" dirty="0"/>
                  <a:t>likelihood-ratio</a:t>
                </a:r>
                <a:r>
                  <a:rPr lang="zh-CN" altLang="en-US" sz="2000" dirty="0"/>
                  <a:t>方法，可以用</a:t>
                </a:r>
                <a:r>
                  <a:rPr lang="en-US" altLang="zh-CN" sz="2000" dirty="0"/>
                  <a:t>advantage</a:t>
                </a:r>
                <a:r>
                  <a:rPr lang="zh-CN" altLang="en-US" sz="2000" dirty="0"/>
                  <a:t>对策略的参数进行学习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𝐽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log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spcBef>
                    <a:spcPts val="1800"/>
                  </a:spcBef>
                </a:pPr>
                <a:r>
                  <a:rPr lang="en-US" altLang="zh-CN" sz="2000" dirty="0"/>
                  <a:t>Actor-critic</a:t>
                </a:r>
                <a:r>
                  <a:rPr lang="zh-CN" altLang="en-US" sz="2000" dirty="0"/>
                  <a:t>框架同时学习了价值函数和策略，通过价值函数的</a:t>
                </a:r>
                <a:r>
                  <a:rPr lang="en-US" altLang="zh-CN" sz="2000" dirty="0"/>
                  <a:t>Q</a:t>
                </a:r>
                <a:r>
                  <a:rPr lang="zh-CN" altLang="en-US" sz="2000" dirty="0"/>
                  <a:t>（或</a:t>
                </a:r>
                <a:r>
                  <a:rPr lang="en-US" altLang="zh-CN" sz="2000" dirty="0"/>
                  <a:t>Advantage</a:t>
                </a:r>
                <a:r>
                  <a:rPr lang="zh-CN" altLang="en-US" sz="2000" dirty="0"/>
                  <a:t>）估计，以策略梯度的方式更新策略参数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3515A53-D28B-4149-8676-420D29BF5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02444" y="1474381"/>
                <a:ext cx="8137922" cy="4662894"/>
              </a:xfrm>
              <a:blipFill>
                <a:blip r:embed="rId2"/>
                <a:stretch>
                  <a:fillRect l="-674" t="-1438" r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8E20A4E-13E3-4EEE-837D-DCC3B6B0697C}"/>
              </a:ext>
            </a:extLst>
          </p:cNvPr>
          <p:cNvSpPr txBox="1"/>
          <p:nvPr/>
        </p:nvSpPr>
        <p:spPr>
          <a:xfrm>
            <a:off x="4229100" y="347712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00B0F0"/>
                </a:solidFill>
              </a:rPr>
              <a:t>无梯度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5563F9-08BF-4504-A78C-D3FDAAD2DF8A}"/>
              </a:ext>
            </a:extLst>
          </p:cNvPr>
          <p:cNvSpPr txBox="1"/>
          <p:nvPr/>
        </p:nvSpPr>
        <p:spPr>
          <a:xfrm>
            <a:off x="5690937" y="48366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00B0F0"/>
                </a:solidFill>
              </a:rPr>
              <a:t>无梯度</a:t>
            </a:r>
          </a:p>
        </p:txBody>
      </p:sp>
    </p:spTree>
    <p:extLst>
      <p:ext uri="{BB962C8B-B14F-4D97-AF65-F5344CB8AC3E}">
        <p14:creationId xmlns:p14="http://schemas.microsoft.com/office/powerpoint/2010/main" val="119445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网络结构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771E2D8-53A5-A047-94AF-55A3B43B4C5A}"/>
              </a:ext>
            </a:extLst>
          </p:cNvPr>
          <p:cNvSpPr txBox="1">
            <a:spLocks/>
          </p:cNvSpPr>
          <p:nvPr/>
        </p:nvSpPr>
        <p:spPr>
          <a:xfrm>
            <a:off x="502442" y="1938728"/>
            <a:ext cx="8137922" cy="8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2A308-2493-44CB-BC21-2AEFD6EF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15" y="1938728"/>
            <a:ext cx="5085834" cy="377470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06F365-7A89-4152-860C-75066A79E39F}"/>
              </a:ext>
            </a:extLst>
          </p:cNvPr>
          <p:cNvCxnSpPr/>
          <p:nvPr/>
        </p:nvCxnSpPr>
        <p:spPr>
          <a:xfrm flipH="1">
            <a:off x="5719335" y="3731491"/>
            <a:ext cx="249382" cy="32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CB9D0F-4DB4-4855-8626-AFB2788B0177}"/>
              </a:ext>
            </a:extLst>
          </p:cNvPr>
          <p:cNvCxnSpPr/>
          <p:nvPr/>
        </p:nvCxnSpPr>
        <p:spPr>
          <a:xfrm flipH="1" flipV="1">
            <a:off x="5719335" y="5440218"/>
            <a:ext cx="323273" cy="27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1442F2-F4C6-4F3C-83AB-1EACD16747A0}"/>
              </a:ext>
            </a:extLst>
          </p:cNvPr>
          <p:cNvCxnSpPr/>
          <p:nvPr/>
        </p:nvCxnSpPr>
        <p:spPr>
          <a:xfrm flipH="1">
            <a:off x="5719335" y="2475345"/>
            <a:ext cx="249382" cy="2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A91E9-95A7-4971-97AB-4E0139D3E99F}"/>
              </a:ext>
            </a:extLst>
          </p:cNvPr>
          <p:cNvSpPr txBox="1"/>
          <p:nvPr/>
        </p:nvSpPr>
        <p:spPr>
          <a:xfrm>
            <a:off x="5991457" y="22874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Q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66543-4510-42CE-9AA5-1686DDCFE72B}"/>
              </a:ext>
            </a:extLst>
          </p:cNvPr>
          <p:cNvSpPr txBox="1"/>
          <p:nvPr/>
        </p:nvSpPr>
        <p:spPr>
          <a:xfrm>
            <a:off x="5991456" y="352056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状态值函数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01C64-14FF-471B-950C-32DC7681BA0B}"/>
              </a:ext>
            </a:extLst>
          </p:cNvPr>
          <p:cNvSpPr txBox="1"/>
          <p:nvPr/>
        </p:nvSpPr>
        <p:spPr>
          <a:xfrm>
            <a:off x="6058676" y="5472190"/>
            <a:ext cx="183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Advantage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5" name="页脚占位符 2">
            <a:extLst>
              <a:ext uri="{FF2B5EF4-FFF2-40B4-BE49-F238E27FC236}">
                <a16:creationId xmlns:a16="http://schemas.microsoft.com/office/drawing/2014/main" id="{BE771EFA-5BC7-3EB2-0C57-C5E47D9F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343654"/>
            <a:ext cx="6498721" cy="206381"/>
          </a:xfrm>
        </p:spPr>
        <p:txBody>
          <a:bodyPr/>
          <a:lstStyle/>
          <a:p>
            <a:r>
              <a:rPr lang="en-US" altLang="zh-CN" dirty="0" err="1"/>
              <a:t>Ziyu</a:t>
            </a:r>
            <a:r>
              <a:rPr lang="en-US" altLang="zh-CN" dirty="0"/>
              <a:t> Wang et al. Dueling network architectures for deep reinforcement learning. ICML 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693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优点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771E2D8-53A5-A047-94AF-55A3B43B4C5A}"/>
              </a:ext>
            </a:extLst>
          </p:cNvPr>
          <p:cNvSpPr txBox="1">
            <a:spLocks/>
          </p:cNvSpPr>
          <p:nvPr/>
        </p:nvSpPr>
        <p:spPr>
          <a:xfrm>
            <a:off x="502442" y="1938728"/>
            <a:ext cx="8137922" cy="8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4ADA0-3B6C-41F9-985B-C8EA0334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45" y="2636604"/>
            <a:ext cx="2569895" cy="3451459"/>
          </a:xfrm>
          <a:prstGeom prst="rect">
            <a:avLst/>
          </a:prstGeom>
        </p:spPr>
      </p:pic>
      <p:sp>
        <p:nvSpPr>
          <p:cNvPr id="9" name="内容占位符 2 1">
            <a:extLst>
              <a:ext uri="{FF2B5EF4-FFF2-40B4-BE49-F238E27FC236}">
                <a16:creationId xmlns:a16="http://schemas.microsoft.com/office/drawing/2014/main" id="{9C9F9A31-5ECC-4DEE-B97A-BD1A8253BF73}"/>
              </a:ext>
            </a:extLst>
          </p:cNvPr>
          <p:cNvSpPr txBox="1">
            <a:spLocks/>
          </p:cNvSpPr>
          <p:nvPr/>
        </p:nvSpPr>
        <p:spPr>
          <a:xfrm>
            <a:off x="654842" y="1537498"/>
            <a:ext cx="8137922" cy="133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处理与动作关联较小的状态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状态值函数的学习较为有效：一个状态值函数对应多个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Advantage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DCF1A-1D1F-4BC7-81A3-78FA7158AD87}"/>
              </a:ext>
            </a:extLst>
          </p:cNvPr>
          <p:cNvSpPr txBox="1"/>
          <p:nvPr/>
        </p:nvSpPr>
        <p:spPr>
          <a:xfrm>
            <a:off x="5838340" y="3116442"/>
            <a:ext cx="181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可以在不考虑动作的影响下判断出该状态的好坏。</a:t>
            </a:r>
            <a:endParaRPr lang="en-US" sz="1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43D4A-2CA2-4B97-8649-F0EE158CD657}"/>
              </a:ext>
            </a:extLst>
          </p:cNvPr>
          <p:cNvSpPr/>
          <p:nvPr/>
        </p:nvSpPr>
        <p:spPr>
          <a:xfrm>
            <a:off x="5838339" y="4888910"/>
            <a:ext cx="25003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可以强调动作的重要性：</a:t>
            </a:r>
            <a:r>
              <a:rPr lang="en-US" altLang="zh-CN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advantage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学会只在</a:t>
            </a:r>
            <a:r>
              <a:rPr lang="en-US" altLang="zh-CN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agent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面前有车的时候会加强注意力</a:t>
            </a:r>
            <a:endParaRPr lang="en-US" sz="1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78F071-13DA-4E52-9198-3444BEAC8731}"/>
              </a:ext>
            </a:extLst>
          </p:cNvPr>
          <p:cNvSpPr/>
          <p:nvPr/>
        </p:nvSpPr>
        <p:spPr>
          <a:xfrm>
            <a:off x="778097" y="3987801"/>
            <a:ext cx="2214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NimbusRomNo9L-Regu"/>
              </a:rPr>
              <a:t>显著区域</a:t>
            </a:r>
            <a:endParaRPr lang="en-US" altLang="zh-CN" dirty="0">
              <a:latin typeface="NimbusRomNo9L-Regu"/>
            </a:endParaRPr>
          </a:p>
          <a:p>
            <a:pPr algn="ctr"/>
            <a:r>
              <a:rPr lang="en-US" altLang="zh-CN" dirty="0">
                <a:latin typeface="NimbusRomNo9L-Regu"/>
              </a:rPr>
              <a:t>(saliency maps)</a:t>
            </a:r>
            <a:endParaRPr lang="zh-CN" altLang="en-US" dirty="0"/>
          </a:p>
        </p:txBody>
      </p:sp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62A9A199-53AF-2FFA-8813-0FF6DF0B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343654"/>
            <a:ext cx="6498721" cy="206381"/>
          </a:xfrm>
        </p:spPr>
        <p:txBody>
          <a:bodyPr/>
          <a:lstStyle/>
          <a:p>
            <a:r>
              <a:rPr lang="en-US" altLang="zh-CN" dirty="0" err="1"/>
              <a:t>Ziyu</a:t>
            </a:r>
            <a:r>
              <a:rPr lang="en-US" altLang="zh-CN" dirty="0"/>
              <a:t> Wang et al. Dueling network architectures for deep reinforcement learning. ICML 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330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59D628-9A4D-46F7-8149-CFD2C945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7317136-5153-40AF-80E5-07E174E8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2"/>
            <a:ext cx="7859316" cy="1028699"/>
          </a:xfrm>
        </p:spPr>
        <p:txBody>
          <a:bodyPr/>
          <a:lstStyle/>
          <a:p>
            <a:r>
              <a:rPr lang="zh-CN" altLang="en-US" dirty="0"/>
              <a:t>探索任务：走廊环境</a:t>
            </a:r>
          </a:p>
        </p:txBody>
      </p:sp>
      <p:sp>
        <p:nvSpPr>
          <p:cNvPr id="5" name="内容占位符 2 1">
            <a:extLst>
              <a:ext uri="{FF2B5EF4-FFF2-40B4-BE49-F238E27FC236}">
                <a16:creationId xmlns:a16="http://schemas.microsoft.com/office/drawing/2014/main" id="{7ACA0C4D-A395-4C2F-A48C-B1DD33523AA4}"/>
              </a:ext>
            </a:extLst>
          </p:cNvPr>
          <p:cNvSpPr txBox="1">
            <a:spLocks/>
          </p:cNvSpPr>
          <p:nvPr/>
        </p:nvSpPr>
        <p:spPr>
          <a:xfrm>
            <a:off x="654842" y="1280321"/>
            <a:ext cx="4526758" cy="2286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走廊环境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*为起点状态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行动：上、下、左、右、不动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左下角有小的正向奖励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右上角有大的正向奖励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Q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函数评估均方误差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5A0B94-83F9-4F03-BAE7-365389D4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9" y="1280323"/>
            <a:ext cx="3001565" cy="22654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3A7C09-44AF-4B8F-ABD6-23A01D0A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603162"/>
            <a:ext cx="7241382" cy="22865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60D2481-91E4-4D45-B2B9-5D1B6B74653F}"/>
              </a:ext>
            </a:extLst>
          </p:cNvPr>
          <p:cNvSpPr txBox="1"/>
          <p:nvPr/>
        </p:nvSpPr>
        <p:spPr>
          <a:xfrm>
            <a:off x="3753853" y="333274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更多的行动是‘不动’</a:t>
            </a:r>
          </a:p>
        </p:txBody>
      </p:sp>
      <p:sp>
        <p:nvSpPr>
          <p:cNvPr id="9" name="页脚占位符 2">
            <a:extLst>
              <a:ext uri="{FF2B5EF4-FFF2-40B4-BE49-F238E27FC236}">
                <a16:creationId xmlns:a16="http://schemas.microsoft.com/office/drawing/2014/main" id="{8AC9D72A-5844-E750-B2D3-A442228E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343654"/>
            <a:ext cx="6498721" cy="206381"/>
          </a:xfrm>
        </p:spPr>
        <p:txBody>
          <a:bodyPr/>
          <a:lstStyle/>
          <a:p>
            <a:r>
              <a:rPr lang="en-US" altLang="zh-CN" dirty="0" err="1"/>
              <a:t>Ziyu</a:t>
            </a:r>
            <a:r>
              <a:rPr lang="en-US" altLang="zh-CN" dirty="0"/>
              <a:t> Wang et al. Dueling network architectures for deep reinforcement learning. ICML 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993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/>
              <a:t>在 </a:t>
            </a:r>
            <a:r>
              <a:rPr lang="en-US" altLang="zh-CN"/>
              <a:t>Atari </a:t>
            </a:r>
            <a:r>
              <a:rPr lang="zh-CN" altLang="en-US"/>
              <a:t>环境中的实验结果</a:t>
            </a:r>
            <a:r>
              <a:rPr lang="en-US" altLang="zh-CN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I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388F7-ADD5-4F85-AE5A-C57074E85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" y="1153693"/>
            <a:ext cx="5009487" cy="496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1AFB96-268C-48B6-BBCF-2BCFFC4BBA76}"/>
              </a:ext>
            </a:extLst>
          </p:cNvPr>
          <p:cNvSpPr txBox="1"/>
          <p:nvPr/>
        </p:nvSpPr>
        <p:spPr>
          <a:xfrm>
            <a:off x="5355942" y="3080584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Dueling DQN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与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DQN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对比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9AE09D-4FE4-404B-9657-EDB1C26A1071}"/>
                  </a:ext>
                </a:extLst>
              </p:cNvPr>
              <p:cNvSpPr txBox="1"/>
              <p:nvPr/>
            </p:nvSpPr>
            <p:spPr>
              <a:xfrm>
                <a:off x="3634207" y="4398602"/>
                <a:ext cx="22329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performance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9AE09D-4FE4-404B-9657-EDB1C26A1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207" y="4398602"/>
                <a:ext cx="2232983" cy="246221"/>
              </a:xfrm>
              <a:prstGeom prst="rect">
                <a:avLst/>
              </a:prstGeom>
              <a:blipFill>
                <a:blip r:embed="rId6"/>
                <a:stretch>
                  <a:fillRect l="-1639" r="-245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726ECD-C969-4460-963D-FFDD1C650457}"/>
                  </a:ext>
                </a:extLst>
              </p:cNvPr>
              <p:cNvSpPr txBox="1"/>
              <p:nvPr/>
            </p:nvSpPr>
            <p:spPr>
              <a:xfrm>
                <a:off x="3634207" y="4770315"/>
                <a:ext cx="5215787" cy="5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agent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</a:rPr>
                            <m:t>sc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ore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baseline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ma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human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baseline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} −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random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play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726ECD-C969-4460-963D-FFDD1C650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207" y="4770315"/>
                <a:ext cx="5215787" cy="5119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1FEB0B08-91CE-8ADA-6299-7D8E5585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343654"/>
            <a:ext cx="6498721" cy="206381"/>
          </a:xfrm>
        </p:spPr>
        <p:txBody>
          <a:bodyPr/>
          <a:lstStyle/>
          <a:p>
            <a:r>
              <a:rPr lang="en-US" altLang="zh-CN" dirty="0" err="1"/>
              <a:t>Ziyu</a:t>
            </a:r>
            <a:r>
              <a:rPr lang="en-US" altLang="zh-CN" dirty="0"/>
              <a:t> Wang et al. Dueling network architectures for deep reinforcement learning. ICML 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680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/>
              <a:t>在 </a:t>
            </a:r>
            <a:r>
              <a:rPr lang="en-US" altLang="zh-CN"/>
              <a:t>Atari </a:t>
            </a:r>
            <a:r>
              <a:rPr lang="zh-CN" altLang="en-US"/>
              <a:t>环境中的实验结果</a:t>
            </a:r>
            <a:r>
              <a:rPr lang="en-US" altLang="zh-CN"/>
              <a:t>II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F5359-21F9-4C81-A7B9-5E4B66420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" y="1088902"/>
            <a:ext cx="5188909" cy="5010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4304D9-652D-40B3-91DF-3B5761E68F2D}"/>
              </a:ext>
            </a:extLst>
          </p:cNvPr>
          <p:cNvSpPr txBox="1"/>
          <p:nvPr/>
        </p:nvSpPr>
        <p:spPr>
          <a:xfrm>
            <a:off x="5280052" y="3136612"/>
            <a:ext cx="3157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Dueling DQN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与</a:t>
            </a:r>
            <a:endParaRPr lang="en-US" altLang="zh-CN" sz="1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en-US" altLang="zh-CN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Prioritized Double DQN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对比</a:t>
            </a:r>
            <a:endParaRPr lang="en-US" sz="16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4BF7A1-2290-4EDC-AC96-D7FCF8D8A4E4}"/>
                  </a:ext>
                </a:extLst>
              </p:cNvPr>
              <p:cNvSpPr txBox="1"/>
              <p:nvPr/>
            </p:nvSpPr>
            <p:spPr>
              <a:xfrm>
                <a:off x="3634207" y="4398602"/>
                <a:ext cx="22329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performance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4BF7A1-2290-4EDC-AC96-D7FCF8D8A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207" y="4398602"/>
                <a:ext cx="2232983" cy="246221"/>
              </a:xfrm>
              <a:prstGeom prst="rect">
                <a:avLst/>
              </a:prstGeom>
              <a:blipFill>
                <a:blip r:embed="rId6"/>
                <a:stretch>
                  <a:fillRect l="-1639" r="-245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E855CC-54C7-43EB-A9CD-A8BA776ED734}"/>
                  </a:ext>
                </a:extLst>
              </p:cNvPr>
              <p:cNvSpPr txBox="1"/>
              <p:nvPr/>
            </p:nvSpPr>
            <p:spPr>
              <a:xfrm>
                <a:off x="3634207" y="4770315"/>
                <a:ext cx="5215787" cy="5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agent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</a:rPr>
                            <m:t>sc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ore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baseline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ma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human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baseline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} −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random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play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E855CC-54C7-43EB-A9CD-A8BA776ED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207" y="4770315"/>
                <a:ext cx="5215787" cy="5119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892D17F9-2DE3-C87F-8B90-3CE7AD89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343654"/>
            <a:ext cx="6498721" cy="206381"/>
          </a:xfrm>
        </p:spPr>
        <p:txBody>
          <a:bodyPr/>
          <a:lstStyle/>
          <a:p>
            <a:r>
              <a:rPr lang="en-US" altLang="zh-CN" dirty="0" err="1"/>
              <a:t>Ziyu</a:t>
            </a:r>
            <a:r>
              <a:rPr lang="en-US" altLang="zh-CN" dirty="0"/>
              <a:t> Wang et al. Dueling network architectures for deep reinforcement learning. ICML 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526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复习之前的深度强化学习算法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636" y="1271823"/>
                <a:ext cx="8136730" cy="9233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en-US" altLang="zh-CN" sz="1800" dirty="0"/>
                  <a:t>DQN</a:t>
                </a:r>
                <a:r>
                  <a:rPr lang="zh-CN" altLang="en-US" sz="1800" dirty="0"/>
                  <a:t>：一次输入多个行动</a:t>
                </a:r>
                <a:r>
                  <a:rPr lang="en-US" altLang="zh-CN" sz="1800" dirty="0"/>
                  <a:t>Q</a:t>
                </a:r>
                <a:r>
                  <a:rPr lang="zh-CN" altLang="en-US" sz="1800" dirty="0"/>
                  <a:t>值输出、目标网络、随机采样经验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𝛾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" y="1271823"/>
                <a:ext cx="8136730" cy="923330"/>
              </a:xfrm>
              <a:prstGeom prst="rect">
                <a:avLst/>
              </a:prstGeom>
              <a:blipFill>
                <a:blip r:embed="rId4"/>
                <a:stretch>
                  <a:fillRect l="-300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8196072-C38F-4EFF-8F89-B3DF6D7A9F67}"/>
              </a:ext>
            </a:extLst>
          </p:cNvPr>
          <p:cNvSpPr/>
          <p:nvPr/>
        </p:nvSpPr>
        <p:spPr>
          <a:xfrm>
            <a:off x="765627" y="2164020"/>
            <a:ext cx="7749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“Human-Level Control Through Deep Reinforcement Learning”, </a:t>
            </a:r>
            <a:r>
              <a:rPr lang="en-US" altLang="zh-CN" sz="1200" dirty="0" err="1"/>
              <a:t>Mnih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Kavukcuoglu</a:t>
            </a:r>
            <a:r>
              <a:rPr lang="en-US" altLang="zh-CN" sz="1200" dirty="0"/>
              <a:t>, Silver et al. Nature 2015.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2181B11-AE7B-406D-941B-6FFD450741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636" y="3001412"/>
                <a:ext cx="8136730" cy="9233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en-US" altLang="zh-CN" sz="1800" dirty="0"/>
                  <a:t>Double DQN</a:t>
                </a:r>
                <a:r>
                  <a:rPr lang="zh-CN" altLang="en-US" sz="1800" dirty="0"/>
                  <a:t>：解耦合行动选择和价值估计、解决</a:t>
                </a:r>
                <a:r>
                  <a:rPr lang="en-US" altLang="zh-CN" sz="1800" dirty="0"/>
                  <a:t>DQN</a:t>
                </a:r>
                <a:r>
                  <a:rPr lang="zh-CN" altLang="en-US" sz="1800" dirty="0"/>
                  <a:t>过高估计问题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𝛾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spcAft>
                    <a:spcPts val="600"/>
                  </a:spcAft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2181B11-AE7B-406D-941B-6FFD45074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" y="3001412"/>
                <a:ext cx="8136730" cy="923330"/>
              </a:xfrm>
              <a:prstGeom prst="rect">
                <a:avLst/>
              </a:prstGeom>
              <a:blipFill>
                <a:blip r:embed="rId6"/>
                <a:stretch>
                  <a:fillRect l="-300" t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F60281E-2E1E-4B26-91F7-F015B2F44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636" y="4737543"/>
                <a:ext cx="8136730" cy="9233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en-US" altLang="zh-CN" sz="1800" dirty="0"/>
                  <a:t>Dueling DQN</a:t>
                </a:r>
                <a:r>
                  <a:rPr lang="zh-CN" altLang="en-US" sz="1800" dirty="0"/>
                  <a:t>：精细捕捉价值和行动的细微关联、多种</a:t>
                </a:r>
                <a:r>
                  <a:rPr lang="en-US" altLang="zh-CN" sz="1800" dirty="0"/>
                  <a:t>advantage</a:t>
                </a:r>
                <a:r>
                  <a:rPr lang="zh-CN" altLang="en-US" sz="1800" dirty="0"/>
                  <a:t>函数建模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𝑄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;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𝛼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𝛽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;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𝛽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;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𝐴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𝐴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;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𝛼</m:t>
                              </m:r>
                            </m:e>
                          </m:nary>
                        </m:fNam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F60281E-2E1E-4B26-91F7-F015B2F44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" y="4737543"/>
                <a:ext cx="8136730" cy="923330"/>
              </a:xfrm>
              <a:prstGeom prst="rect">
                <a:avLst/>
              </a:prstGeom>
              <a:blipFill>
                <a:blip r:embed="rId7"/>
                <a:stretch>
                  <a:fillRect l="-225" t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F80471B5-2C1B-41D0-AF50-A43915AA2A10}"/>
              </a:ext>
            </a:extLst>
          </p:cNvPr>
          <p:cNvSpPr/>
          <p:nvPr/>
        </p:nvSpPr>
        <p:spPr>
          <a:xfrm>
            <a:off x="765627" y="3913954"/>
            <a:ext cx="7749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“Double Reinforcement Learning with Double Q-Learning”, van Hasselt et al. AAAI 2016.</a:t>
            </a:r>
            <a:endParaRPr lang="zh-CN" altLang="en-US" sz="1200" dirty="0"/>
          </a:p>
        </p:txBody>
      </p:sp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5515ED88-A516-83CE-E042-8B15112B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343654"/>
            <a:ext cx="6498721" cy="206381"/>
          </a:xfrm>
        </p:spPr>
        <p:txBody>
          <a:bodyPr/>
          <a:lstStyle/>
          <a:p>
            <a:r>
              <a:rPr lang="en-US" altLang="zh-CN" dirty="0" err="1"/>
              <a:t>Ziyu</a:t>
            </a:r>
            <a:r>
              <a:rPr lang="en-US" altLang="zh-CN" dirty="0"/>
              <a:t> Wang et al. Dueling network architectures for deep reinforcement learning. ICML 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489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17D0E4A-30C3-40E3-AE8E-84E401C4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345744"/>
            <a:ext cx="5856412" cy="206381"/>
          </a:xfrm>
        </p:spPr>
        <p:txBody>
          <a:bodyPr/>
          <a:lstStyle/>
          <a:p>
            <a:r>
              <a:rPr lang="en-US" altLang="zh-CN" dirty="0"/>
              <a:t>Hessel et al. Rainbow: Combining Improvements in Deep Reinforcement Learning. AAAI 2018.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F2D571-9CA1-4363-A62E-BA0A5149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6AD3A63-4AF0-4D26-9025-100944FE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52" y="2"/>
            <a:ext cx="7918913" cy="1028699"/>
          </a:xfrm>
        </p:spPr>
        <p:txBody>
          <a:bodyPr/>
          <a:lstStyle/>
          <a:p>
            <a:r>
              <a:rPr lang="en-US" altLang="zh-CN" dirty="0"/>
              <a:t>Rainbow: </a:t>
            </a:r>
            <a:r>
              <a:rPr lang="zh-CN" altLang="en-US" dirty="0"/>
              <a:t>结合众多</a:t>
            </a:r>
            <a:r>
              <a:rPr lang="en-US" altLang="zh-CN" dirty="0"/>
              <a:t>Value-based DRL</a:t>
            </a:r>
            <a:r>
              <a:rPr lang="zh-CN" altLang="en-US" dirty="0"/>
              <a:t>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886CF3-8F3F-45D9-B02B-B676DA748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13" y="1119344"/>
            <a:ext cx="5551095" cy="51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65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C4EC72-3878-46DC-B271-F2147413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B0A317-CA6F-4D3A-87F9-A0CB5C40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64" y="361507"/>
            <a:ext cx="7870345" cy="679131"/>
          </a:xfrm>
        </p:spPr>
        <p:txBody>
          <a:bodyPr/>
          <a:lstStyle/>
          <a:p>
            <a:r>
              <a:rPr lang="zh-CN" altLang="en-US" dirty="0"/>
              <a:t>深度强化学习总结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15A53-D28B-4149-8676-420D29BF58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2444" y="3638967"/>
            <a:ext cx="8137922" cy="2807878"/>
          </a:xfrm>
        </p:spPr>
        <p:txBody>
          <a:bodyPr>
            <a:normAutofit/>
          </a:bodyPr>
          <a:lstStyle/>
          <a:p>
            <a:r>
              <a:rPr lang="zh-CN" altLang="en-US" dirty="0"/>
              <a:t>直面理解：深度学习</a:t>
            </a:r>
            <a:r>
              <a:rPr lang="en-US" altLang="zh-CN" dirty="0"/>
              <a:t>+</a:t>
            </a:r>
            <a:r>
              <a:rPr lang="zh-CN" altLang="en-US" dirty="0"/>
              <a:t>强化学习</a:t>
            </a:r>
            <a:endParaRPr lang="en-US" altLang="zh-CN" dirty="0"/>
          </a:p>
          <a:p>
            <a:r>
              <a:rPr lang="zh-CN" altLang="en-US" dirty="0"/>
              <a:t>深度强化学习使强化学习算法能够以端到端的方式解决复杂问题</a:t>
            </a:r>
          </a:p>
          <a:p>
            <a:r>
              <a:rPr lang="zh-CN" altLang="en-US" dirty="0"/>
              <a:t>真正让强化学习有能力完成实际决策任务</a:t>
            </a:r>
            <a:endParaRPr lang="en-US" altLang="zh-CN" dirty="0"/>
          </a:p>
          <a:p>
            <a:r>
              <a:rPr lang="zh-CN" altLang="en-US" dirty="0"/>
              <a:t>比强化学习和深度学习各自都更加难以驯化</a:t>
            </a:r>
            <a:endParaRPr lang="en-US" altLang="zh-CN" dirty="0"/>
          </a:p>
          <a:p>
            <a:r>
              <a:rPr lang="zh-CN" altLang="en-US" dirty="0"/>
              <a:t>基于价值函数的深度强化学习</a:t>
            </a:r>
            <a:endParaRPr lang="en-US" altLang="zh-CN" dirty="0"/>
          </a:p>
          <a:p>
            <a:pPr lvl="1"/>
            <a:r>
              <a:rPr lang="en-US" altLang="zh-CN" dirty="0"/>
              <a:t>DQN</a:t>
            </a:r>
            <a:r>
              <a:rPr lang="zh-CN" altLang="en-US" dirty="0"/>
              <a:t>：一次输入多个行动</a:t>
            </a:r>
            <a:r>
              <a:rPr lang="en-US" altLang="zh-CN" dirty="0"/>
              <a:t>Q</a:t>
            </a:r>
            <a:r>
              <a:rPr lang="zh-CN" altLang="en-US" dirty="0"/>
              <a:t>值输出、目标网络、随机采样经验</a:t>
            </a:r>
            <a:endParaRPr lang="en-US" altLang="zh-CN" dirty="0"/>
          </a:p>
          <a:p>
            <a:pPr lvl="1"/>
            <a:r>
              <a:rPr lang="en-US" altLang="zh-CN" dirty="0"/>
              <a:t>Double DQN</a:t>
            </a:r>
            <a:r>
              <a:rPr lang="zh-CN" altLang="en-US" dirty="0"/>
              <a:t>：解耦合行动选择和价值估计、解决</a:t>
            </a:r>
            <a:r>
              <a:rPr lang="en-US" altLang="zh-CN" dirty="0"/>
              <a:t>DQN</a:t>
            </a:r>
            <a:r>
              <a:rPr lang="zh-CN" altLang="en-US" dirty="0"/>
              <a:t>过高估计问题</a:t>
            </a:r>
            <a:endParaRPr lang="en-US" altLang="zh-CN" dirty="0"/>
          </a:p>
          <a:p>
            <a:pPr lvl="1"/>
            <a:r>
              <a:rPr lang="en-US" altLang="zh-CN" dirty="0"/>
              <a:t>Dueling DQN</a:t>
            </a:r>
            <a:r>
              <a:rPr lang="zh-CN" altLang="en-US" dirty="0"/>
              <a:t>：精细捕捉价值和行动的细微关联、多种</a:t>
            </a:r>
            <a:r>
              <a:rPr lang="en-US" altLang="zh-CN" dirty="0"/>
              <a:t>advantage</a:t>
            </a:r>
            <a:r>
              <a:rPr lang="zh-CN" altLang="en-US" dirty="0"/>
              <a:t>函数建模</a:t>
            </a:r>
          </a:p>
        </p:txBody>
      </p:sp>
      <p:pic>
        <p:nvPicPr>
          <p:cNvPr id="15" name="内容占位符 3">
            <a:extLst>
              <a:ext uri="{FF2B5EF4-FFF2-40B4-BE49-F238E27FC236}">
                <a16:creationId xmlns:a16="http://schemas.microsoft.com/office/drawing/2014/main" id="{6CAEAC95-F6C0-4401-979C-7E2267828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82"/>
          <a:stretch/>
        </p:blipFill>
        <p:spPr>
          <a:xfrm>
            <a:off x="1984808" y="1095375"/>
            <a:ext cx="6834852" cy="2342356"/>
          </a:xfrm>
          <a:prstGeom prst="rect">
            <a:avLst/>
          </a:prstGeom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id="{81132A43-89CD-4EFB-B54E-BE26CFBD1CBF}"/>
              </a:ext>
            </a:extLst>
          </p:cNvPr>
          <p:cNvSpPr txBox="1"/>
          <p:nvPr/>
        </p:nvSpPr>
        <p:spPr>
          <a:xfrm>
            <a:off x="466448" y="15122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标准（传统）</a:t>
            </a:r>
            <a:endParaRPr lang="en-US" altLang="zh-CN" dirty="0"/>
          </a:p>
          <a:p>
            <a:pPr algn="ctr"/>
            <a:r>
              <a:rPr lang="zh-CN" altLang="en-US" dirty="0"/>
              <a:t>强化学习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25AFC122-16E9-4618-AA49-69D1F46F0005}"/>
              </a:ext>
            </a:extLst>
          </p:cNvPr>
          <p:cNvSpPr txBox="1"/>
          <p:nvPr/>
        </p:nvSpPr>
        <p:spPr>
          <a:xfrm>
            <a:off x="404638" y="27141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深度强化学习</a:t>
            </a:r>
          </a:p>
        </p:txBody>
      </p:sp>
    </p:spTree>
    <p:extLst>
      <p:ext uri="{BB962C8B-B14F-4D97-AF65-F5344CB8AC3E}">
        <p14:creationId xmlns:p14="http://schemas.microsoft.com/office/powerpoint/2010/main" val="2637220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8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475200"/>
            <a:ext cx="8137922" cy="553500"/>
          </a:xfrm>
        </p:spPr>
        <p:txBody>
          <a:bodyPr/>
          <a:lstStyle/>
          <a:p>
            <a:r>
              <a:rPr lang="zh-CN" altLang="en-US" dirty="0"/>
              <a:t>课程大纲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296DFD-E508-42FA-958A-3E7E11E25FD0}"/>
              </a:ext>
            </a:extLst>
          </p:cNvPr>
          <p:cNvSpPr/>
          <p:nvPr/>
        </p:nvSpPr>
        <p:spPr>
          <a:xfrm>
            <a:off x="4574342" y="1375401"/>
            <a:ext cx="4107305" cy="4471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524147-056F-43D7-83E9-6329A912AA9F}"/>
              </a:ext>
            </a:extLst>
          </p:cNvPr>
          <p:cNvSpPr/>
          <p:nvPr/>
        </p:nvSpPr>
        <p:spPr>
          <a:xfrm>
            <a:off x="389744" y="1375401"/>
            <a:ext cx="4107305" cy="4471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35F314D7-0FDD-4D89-AF44-585DD2B76D8D}"/>
              </a:ext>
            </a:extLst>
          </p:cNvPr>
          <p:cNvSpPr txBox="1">
            <a:spLocks/>
          </p:cNvSpPr>
          <p:nvPr/>
        </p:nvSpPr>
        <p:spPr>
          <a:xfrm>
            <a:off x="550129" y="2161303"/>
            <a:ext cx="3886200" cy="383329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强化学习、探索与利用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MDP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和动态规划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值函数估计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无模型控制方法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规划与学习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参数化的值函数和策略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ea typeface="阿里巴巴普惠体 R" panose="00020600040101010101"/>
              </a:rPr>
              <a:t>深度强化学习价值方法</a:t>
            </a:r>
            <a:endParaRPr lang="en-US" sz="2400" dirty="0">
              <a:solidFill>
                <a:srgbClr val="FF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深度强化学习策略方法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6D3298F2-5082-4464-B494-69D8F2C400B7}"/>
              </a:ext>
            </a:extLst>
          </p:cNvPr>
          <p:cNvSpPr txBox="1">
            <a:spLocks/>
          </p:cNvSpPr>
          <p:nvPr/>
        </p:nvSpPr>
        <p:spPr>
          <a:xfrm>
            <a:off x="4629150" y="2161303"/>
            <a:ext cx="4190510" cy="389325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ea typeface="阿里巴巴普惠体 R" panose="00020600040101010101"/>
              </a:rPr>
              <a:t>  9.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基于模型的深度强化学习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10.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模仿学习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11.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离线强化学习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12.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参数化动作空间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13.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目标导向的强化学习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14.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多智能体强化学习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15.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强化学习大模型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16.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技术交流与回顾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22843E-8B2C-474B-B4E6-1BF440AA651B}"/>
              </a:ext>
            </a:extLst>
          </p:cNvPr>
          <p:cNvSpPr/>
          <p:nvPr/>
        </p:nvSpPr>
        <p:spPr>
          <a:xfrm>
            <a:off x="902675" y="1397001"/>
            <a:ext cx="3081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强化学习基础部分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C5F941-010B-4E6A-B42B-E0A68B592CA6}"/>
              </a:ext>
            </a:extLst>
          </p:cNvPr>
          <p:cNvSpPr/>
          <p:nvPr/>
        </p:nvSpPr>
        <p:spPr>
          <a:xfrm>
            <a:off x="5400966" y="139700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强化学习前沿部分</a:t>
            </a:r>
          </a:p>
        </p:txBody>
      </p:sp>
    </p:spTree>
    <p:extLst>
      <p:ext uri="{BB962C8B-B14F-4D97-AF65-F5344CB8AC3E}">
        <p14:creationId xmlns:p14="http://schemas.microsoft.com/office/powerpoint/2010/main" val="369960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深度强化学习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792E9C-764B-42D6-A90D-91F1F8E90BA1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en-US" altLang="zh-CN" dirty="0">
              <a:solidFill>
                <a:srgbClr val="00B0F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33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价值和策略近似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3635" y="5484227"/>
            <a:ext cx="8487445" cy="116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假如我们直接使用深度神经网络建立这些近似函数呢？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6" name="组合 12">
            <a:extLst>
              <a:ext uri="{FF2B5EF4-FFF2-40B4-BE49-F238E27FC236}">
                <a16:creationId xmlns:a16="http://schemas.microsoft.com/office/drawing/2014/main" id="{354FCD2A-2B7A-4CFA-A7EB-7FD38E6E8256}"/>
              </a:ext>
            </a:extLst>
          </p:cNvPr>
          <p:cNvGrpSpPr/>
          <p:nvPr/>
        </p:nvGrpSpPr>
        <p:grpSpPr>
          <a:xfrm>
            <a:off x="503635" y="1619279"/>
            <a:ext cx="8101346" cy="2974406"/>
            <a:chOff x="763089" y="1804988"/>
            <a:chExt cx="9198714" cy="3377304"/>
          </a:xfrm>
        </p:grpSpPr>
        <p:pic>
          <p:nvPicPr>
            <p:cNvPr id="9" name="内容占位符 7">
              <a:extLst>
                <a:ext uri="{FF2B5EF4-FFF2-40B4-BE49-F238E27FC236}">
                  <a16:creationId xmlns:a16="http://schemas.microsoft.com/office/drawing/2014/main" id="{C1976DA3-A7D8-4778-BA06-B86A2AC0D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089" y="1804988"/>
              <a:ext cx="4267198" cy="3377304"/>
            </a:xfrm>
            <a:prstGeom prst="rect">
              <a:avLst/>
            </a:prstGeom>
          </p:spPr>
        </p:pic>
        <p:pic>
          <p:nvPicPr>
            <p:cNvPr id="15" name="内容占位符 7">
              <a:extLst>
                <a:ext uri="{FF2B5EF4-FFF2-40B4-BE49-F238E27FC236}">
                  <a16:creationId xmlns:a16="http://schemas.microsoft.com/office/drawing/2014/main" id="{C09C49A4-2BEF-4648-8A3D-D63B5CDBE5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7299"/>
            <a:stretch/>
          </p:blipFill>
          <p:spPr>
            <a:xfrm>
              <a:off x="5697297" y="1804988"/>
              <a:ext cx="1822121" cy="3377304"/>
            </a:xfrm>
            <a:prstGeom prst="rect">
              <a:avLst/>
            </a:prstGeom>
          </p:spPr>
        </p:pic>
        <p:pic>
          <p:nvPicPr>
            <p:cNvPr id="16" name="内容占位符 7">
              <a:extLst>
                <a:ext uri="{FF2B5EF4-FFF2-40B4-BE49-F238E27FC236}">
                  <a16:creationId xmlns:a16="http://schemas.microsoft.com/office/drawing/2014/main" id="{56896699-A1D8-408E-ADAE-15C38DF53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7299"/>
            <a:stretch/>
          </p:blipFill>
          <p:spPr>
            <a:xfrm>
              <a:off x="8139681" y="1804988"/>
              <a:ext cx="1822122" cy="337730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4FC08C-BFD7-45F4-9587-2C4C9263F579}"/>
                  </a:ext>
                </a:extLst>
              </p:cNvPr>
              <p:cNvSpPr txBox="1"/>
              <p:nvPr/>
            </p:nvSpPr>
            <p:spPr>
              <a:xfrm>
                <a:off x="986319" y="1245715"/>
                <a:ext cx="788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4FC08C-BFD7-45F4-9587-2C4C9263F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19" y="1245715"/>
                <a:ext cx="78880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B4B4AB-1087-427D-9704-6087415CD68F}"/>
                  </a:ext>
                </a:extLst>
              </p:cNvPr>
              <p:cNvSpPr txBox="1"/>
              <p:nvPr/>
            </p:nvSpPr>
            <p:spPr>
              <a:xfrm>
                <a:off x="3033598" y="1245715"/>
                <a:ext cx="1043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B4B4AB-1087-427D-9704-6087415CD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98" y="1245715"/>
                <a:ext cx="104381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DFCE6E-66F3-474D-BE47-C7BF1653CF2B}"/>
                  </a:ext>
                </a:extLst>
              </p:cNvPr>
              <p:cNvSpPr txBox="1"/>
              <p:nvPr/>
            </p:nvSpPr>
            <p:spPr>
              <a:xfrm>
                <a:off x="5129682" y="1222662"/>
                <a:ext cx="1019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DFCE6E-66F3-474D-BE47-C7BF1653C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82" y="1222662"/>
                <a:ext cx="1019062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A77D1A-2D18-4DA2-A831-7DF398EEEBAB}"/>
                  </a:ext>
                </a:extLst>
              </p:cNvPr>
              <p:cNvSpPr txBox="1"/>
              <p:nvPr/>
            </p:nvSpPr>
            <p:spPr>
              <a:xfrm>
                <a:off x="7611271" y="1222662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A77D1A-2D18-4DA2-A831-7DF398EEE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71" y="1222662"/>
                <a:ext cx="3826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870E29-DB90-492F-873C-48FE66167352}"/>
                  </a:ext>
                </a:extLst>
              </p:cNvPr>
              <p:cNvSpPr txBox="1"/>
              <p:nvPr/>
            </p:nvSpPr>
            <p:spPr>
              <a:xfrm>
                <a:off x="1116292" y="3244334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870E29-DB90-492F-873C-48FE66167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92" y="3244334"/>
                <a:ext cx="3853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FAC8CA-FC0E-4C2B-93B2-00DF6192E302}"/>
                  </a:ext>
                </a:extLst>
              </p:cNvPr>
              <p:cNvSpPr txBox="1"/>
              <p:nvPr/>
            </p:nvSpPr>
            <p:spPr>
              <a:xfrm>
                <a:off x="3272152" y="3244334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FAC8CA-FC0E-4C2B-93B2-00DF6192E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152" y="3244334"/>
                <a:ext cx="38536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293785-2CF8-49C2-89C6-EEF3F79E6D1E}"/>
                  </a:ext>
                </a:extLst>
              </p:cNvPr>
              <p:cNvSpPr txBox="1"/>
              <p:nvPr/>
            </p:nvSpPr>
            <p:spPr>
              <a:xfrm>
                <a:off x="5428012" y="3244334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293785-2CF8-49C2-89C6-EEF3F79E6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012" y="3244334"/>
                <a:ext cx="38536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384E06-EC03-4201-9CEA-6FB5463504E2}"/>
                  </a:ext>
                </a:extLst>
              </p:cNvPr>
              <p:cNvSpPr txBox="1"/>
              <p:nvPr/>
            </p:nvSpPr>
            <p:spPr>
              <a:xfrm>
                <a:off x="7620479" y="3244334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384E06-EC03-4201-9CEA-6FB546350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79" y="3244334"/>
                <a:ext cx="38536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F1C53B-20FF-4620-B843-DB106B100117}"/>
                  </a:ext>
                </a:extLst>
              </p:cNvPr>
              <p:cNvSpPr txBox="1"/>
              <p:nvPr/>
            </p:nvSpPr>
            <p:spPr>
              <a:xfrm>
                <a:off x="1116179" y="4592972"/>
                <a:ext cx="360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F1C53B-20FF-4620-B843-DB106B10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79" y="4592972"/>
                <a:ext cx="36093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ECA721-BF95-4D4E-96AE-31AD2C930761}"/>
                  </a:ext>
                </a:extLst>
              </p:cNvPr>
              <p:cNvSpPr txBox="1"/>
              <p:nvPr/>
            </p:nvSpPr>
            <p:spPr>
              <a:xfrm>
                <a:off x="2911219" y="4592972"/>
                <a:ext cx="360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ECA721-BF95-4D4E-96AE-31AD2C930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219" y="4592972"/>
                <a:ext cx="36093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FFD741-63AF-4328-8277-79C2A461400B}"/>
                  </a:ext>
                </a:extLst>
              </p:cNvPr>
              <p:cNvSpPr txBox="1"/>
              <p:nvPr/>
            </p:nvSpPr>
            <p:spPr>
              <a:xfrm>
                <a:off x="3657514" y="4590434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FFD741-63AF-4328-8277-79C2A4614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14" y="4590434"/>
                <a:ext cx="3826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B8D63D-899D-4553-940C-A2FC1657173A}"/>
                  </a:ext>
                </a:extLst>
              </p:cNvPr>
              <p:cNvSpPr txBox="1"/>
              <p:nvPr/>
            </p:nvSpPr>
            <p:spPr>
              <a:xfrm>
                <a:off x="5473831" y="4585260"/>
                <a:ext cx="360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B8D63D-899D-4553-940C-A2FC16571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831" y="4585260"/>
                <a:ext cx="36093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832031-60F6-47AF-A52F-83E3F622B76E}"/>
                  </a:ext>
                </a:extLst>
              </p:cNvPr>
              <p:cNvSpPr txBox="1"/>
              <p:nvPr/>
            </p:nvSpPr>
            <p:spPr>
              <a:xfrm>
                <a:off x="7620479" y="4529696"/>
                <a:ext cx="360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832031-60F6-47AF-A52F-83E3F622B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79" y="4529696"/>
                <a:ext cx="36093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21">
            <a:extLst>
              <a:ext uri="{FF2B5EF4-FFF2-40B4-BE49-F238E27FC236}">
                <a16:creationId xmlns:a16="http://schemas.microsoft.com/office/drawing/2014/main" id="{7BF8D5BF-C0AC-414E-98AE-362253E91D70}"/>
              </a:ext>
            </a:extLst>
          </p:cNvPr>
          <p:cNvSpPr txBox="1"/>
          <p:nvPr/>
        </p:nvSpPr>
        <p:spPr>
          <a:xfrm>
            <a:off x="726890" y="489788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状态值函数和状态动作值函数近似</a:t>
            </a:r>
            <a:endParaRPr lang="en-US" dirty="0"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C74DA904-75AD-4F82-94E7-B81948CA1FF7}"/>
              </a:ext>
            </a:extLst>
          </p:cNvPr>
          <p:cNvSpPr txBox="1"/>
          <p:nvPr/>
        </p:nvSpPr>
        <p:spPr>
          <a:xfrm>
            <a:off x="4898549" y="48991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随机策略近似</a:t>
            </a:r>
            <a:endParaRPr lang="en-US" dirty="0"/>
          </a:p>
        </p:txBody>
      </p:sp>
      <p:sp>
        <p:nvSpPr>
          <p:cNvPr id="37" name="文本框 21">
            <a:extLst>
              <a:ext uri="{FF2B5EF4-FFF2-40B4-BE49-F238E27FC236}">
                <a16:creationId xmlns:a16="http://schemas.microsoft.com/office/drawing/2014/main" id="{773F18F4-D876-49D1-B5FE-8F4D4BF8E686}"/>
              </a:ext>
            </a:extLst>
          </p:cNvPr>
          <p:cNvSpPr txBox="1"/>
          <p:nvPr/>
        </p:nvSpPr>
        <p:spPr>
          <a:xfrm>
            <a:off x="6934553" y="48978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确定性策略近似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7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端到端强化学习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78C8360F-5227-4A02-8291-4FC9818A8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08" y="1115218"/>
            <a:ext cx="6834852" cy="4627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6DAC4A-1B45-41DA-8C93-B8D91C0976BA}"/>
              </a:ext>
            </a:extLst>
          </p:cNvPr>
          <p:cNvSpPr txBox="1"/>
          <p:nvPr/>
        </p:nvSpPr>
        <p:spPr>
          <a:xfrm>
            <a:off x="523982" y="1356189"/>
            <a:ext cx="146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ea typeface="阿里巴巴普惠体 R" panose="00020600040101010101"/>
              </a:rPr>
              <a:t>标准（传统）</a:t>
            </a:r>
            <a:endParaRPr lang="en-US" altLang="zh-CN" dirty="0">
              <a:ea typeface="阿里巴巴普惠体 R" panose="00020600040101010101"/>
            </a:endParaRPr>
          </a:p>
          <a:p>
            <a:pPr algn="ctr"/>
            <a:r>
              <a:rPr lang="zh-CN" altLang="en-US" dirty="0">
                <a:ea typeface="阿里巴巴普惠体 R" panose="00020600040101010101"/>
              </a:rPr>
              <a:t>计算机视觉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5B5E8-B707-43DB-BB9D-4E187B9F3D47}"/>
              </a:ext>
            </a:extLst>
          </p:cNvPr>
          <p:cNvSpPr txBox="1"/>
          <p:nvPr/>
        </p:nvSpPr>
        <p:spPr>
          <a:xfrm>
            <a:off x="645980" y="25215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ea typeface="阿里巴巴普惠体 R" panose="00020600040101010101"/>
              </a:rPr>
              <a:t>深度学习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99255-48C2-46AC-82A5-FC02041CE4EA}"/>
              </a:ext>
            </a:extLst>
          </p:cNvPr>
          <p:cNvSpPr txBox="1"/>
          <p:nvPr/>
        </p:nvSpPr>
        <p:spPr>
          <a:xfrm>
            <a:off x="466448" y="381733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ea typeface="阿里巴巴普惠体 R" panose="00020600040101010101"/>
              </a:rPr>
              <a:t>标准（传统）</a:t>
            </a:r>
            <a:endParaRPr lang="en-US" altLang="zh-CN" dirty="0">
              <a:ea typeface="阿里巴巴普惠体 R" panose="00020600040101010101"/>
            </a:endParaRPr>
          </a:p>
          <a:p>
            <a:pPr algn="ctr"/>
            <a:r>
              <a:rPr lang="zh-CN" altLang="en-US" dirty="0">
                <a:ea typeface="阿里巴巴普惠体 R" panose="00020600040101010101"/>
              </a:rPr>
              <a:t>强化学习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BFFDA-5BEA-47F4-A0C2-7066F7E63368}"/>
              </a:ext>
            </a:extLst>
          </p:cNvPr>
          <p:cNvSpPr txBox="1"/>
          <p:nvPr/>
        </p:nvSpPr>
        <p:spPr>
          <a:xfrm>
            <a:off x="404638" y="50191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ea typeface="阿里巴巴普惠体 R" panose="00020600040101010101"/>
              </a:rPr>
              <a:t>深度强化学习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6C4447-8DDC-4618-A4C3-901CC20EE446}"/>
              </a:ext>
            </a:extLst>
          </p:cNvPr>
          <p:cNvSpPr/>
          <p:nvPr/>
        </p:nvSpPr>
        <p:spPr>
          <a:xfrm>
            <a:off x="415148" y="5742781"/>
            <a:ext cx="8560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ea typeface="阿里巴巴普惠体 R" panose="00020600040101010101"/>
              </a:rPr>
              <a:t>深度强化学习使强化学习算法能够以端到端的方式解决复杂问题</a:t>
            </a:r>
            <a:endParaRPr lang="en-US" dirty="0">
              <a:solidFill>
                <a:srgbClr val="00B0F0"/>
              </a:solidFill>
              <a:ea typeface="阿里巴巴普惠体 R" panose="00020600040101010101"/>
            </a:endParaRPr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52A182FE-5D16-4E3C-9D0F-9461B701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68431" y="6240464"/>
            <a:ext cx="7385660" cy="206381"/>
          </a:xfrm>
        </p:spPr>
        <p:txBody>
          <a:bodyPr/>
          <a:lstStyle/>
          <a:p>
            <a:pPr algn="ctr"/>
            <a:r>
              <a:rPr lang="en-US" altLang="zh-CN" dirty="0"/>
              <a:t>Slide from Sergey Levine. http://rail.eecs.berkeley.edu/deeprlcourse/static/slides/lec-1.pdf</a:t>
            </a:r>
          </a:p>
        </p:txBody>
      </p:sp>
    </p:spTree>
    <p:extLst>
      <p:ext uri="{BB962C8B-B14F-4D97-AF65-F5344CB8AC3E}">
        <p14:creationId xmlns:p14="http://schemas.microsoft.com/office/powerpoint/2010/main" val="119953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深度强化学习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2" y="1219983"/>
            <a:ext cx="8487445" cy="136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深度强化学习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利用深度神经网络进行价值函数和策略近似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从而使强化学习算法能够以端到端的方式解决复杂问题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87C55E99-D098-4C73-A4C6-E7EEB196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2" y="2867072"/>
            <a:ext cx="3529874" cy="2647406"/>
          </a:xfrm>
          <a:prstGeom prst="rect">
            <a:avLst/>
          </a:prstGeom>
        </p:spPr>
      </p:pic>
      <p:pic>
        <p:nvPicPr>
          <p:cNvPr id="7" name="图片 4">
            <a:extLst>
              <a:ext uri="{FF2B5EF4-FFF2-40B4-BE49-F238E27FC236}">
                <a16:creationId xmlns:a16="http://schemas.microsoft.com/office/drawing/2014/main" id="{D369C633-9CE7-4656-9EB5-3761040D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666" y="2774995"/>
            <a:ext cx="4718236" cy="2739483"/>
          </a:xfrm>
          <a:prstGeom prst="rect">
            <a:avLst/>
          </a:prstGeom>
        </p:spPr>
      </p:pic>
      <p:sp>
        <p:nvSpPr>
          <p:cNvPr id="8" name="页脚占位符 2">
            <a:extLst>
              <a:ext uri="{FF2B5EF4-FFF2-40B4-BE49-F238E27FC236}">
                <a16:creationId xmlns:a16="http://schemas.microsoft.com/office/drawing/2014/main" id="{3F030CF7-CF90-4195-91B5-3082D3A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2" y="6343654"/>
            <a:ext cx="7385660" cy="206381"/>
          </a:xfrm>
        </p:spPr>
        <p:txBody>
          <a:bodyPr/>
          <a:lstStyle/>
          <a:p>
            <a:r>
              <a:rPr lang="en-US" altLang="zh-CN" dirty="0"/>
              <a:t>Volodymyr </a:t>
            </a:r>
            <a:r>
              <a:rPr lang="en-US" altLang="zh-CN" dirty="0" err="1"/>
              <a:t>Mnih</a:t>
            </a:r>
            <a:r>
              <a:rPr lang="en-US" altLang="zh-CN" dirty="0"/>
              <a:t>, </a:t>
            </a:r>
            <a:r>
              <a:rPr lang="en-US" altLang="zh-CN" dirty="0" err="1"/>
              <a:t>Koray</a:t>
            </a:r>
            <a:r>
              <a:rPr lang="en-US" altLang="zh-CN" dirty="0"/>
              <a:t> </a:t>
            </a:r>
            <a:r>
              <a:rPr lang="en-US" altLang="zh-CN" dirty="0" err="1"/>
              <a:t>Kavukcuoglu</a:t>
            </a:r>
            <a:r>
              <a:rPr lang="en-US" altLang="zh-CN" dirty="0"/>
              <a:t>, David Silver et al. </a:t>
            </a:r>
          </a:p>
          <a:p>
            <a:r>
              <a:rPr lang="en-US" altLang="zh-CN" dirty="0"/>
              <a:t>Playing Atari with Deep Reinforcement Learning. NIPS 2013 workshop.</a:t>
            </a:r>
          </a:p>
        </p:txBody>
      </p:sp>
    </p:spTree>
    <p:extLst>
      <p:ext uri="{BB962C8B-B14F-4D97-AF65-F5344CB8AC3E}">
        <p14:creationId xmlns:p14="http://schemas.microsoft.com/office/powerpoint/2010/main" val="279122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深度强化学习带来的关键变化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2" y="1219983"/>
            <a:ext cx="8487445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假如将深度学习（</a:t>
            </a:r>
            <a:r>
              <a:rPr lang="en-US" altLang="zh-CN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DL</a:t>
            </a:r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）和强化学习（</a:t>
            </a:r>
            <a:r>
              <a:rPr lang="en-US" altLang="zh-CN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RL</a:t>
            </a:r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）结合在一起会发生什么？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价值函数和策略现在变成了深度神经网络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相当高维的参数空间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难以稳定地训练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容易过拟合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需要大量的数据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需要高性能计算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CPU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（用于收集经验数据）和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GPU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（用于训练神经网络）之间的平衡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…</a:t>
            </a:r>
          </a:p>
          <a:p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 algn="ctr">
              <a:buNone/>
            </a:pPr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这些新的问题促进着深度强化学习算法的创新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5330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9.2|11.3|14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9.2|11.3|1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"/>
</p:tagLst>
</file>

<file path=ppt/theme/theme1.xml><?xml version="1.0" encoding="utf-8"?>
<a:theme xmlns:a="http://schemas.openxmlformats.org/drawingml/2006/main" name="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7824</TotalTime>
  <Words>2275</Words>
  <Application>Microsoft Office PowerPoint</Application>
  <PresentationFormat>全屏显示(4:3)</PresentationFormat>
  <Paragraphs>329</Paragraphs>
  <Slides>38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Alibaba PuHuiTi</vt:lpstr>
      <vt:lpstr>NimbusRomNo9L-Regu</vt:lpstr>
      <vt:lpstr>阿里巴巴普惠体 B</vt:lpstr>
      <vt:lpstr>阿里巴巴普惠体 R</vt:lpstr>
      <vt:lpstr>Microsoft YaHei</vt:lpstr>
      <vt:lpstr>Arial</vt:lpstr>
      <vt:lpstr>Calibri</vt:lpstr>
      <vt:lpstr>Cambria Math</vt:lpstr>
      <vt:lpstr>Wingdings</vt:lpstr>
      <vt:lpstr>主题5</vt:lpstr>
      <vt:lpstr>2_主题5</vt:lpstr>
      <vt:lpstr>think-cell Slide</vt:lpstr>
      <vt:lpstr>PowerPoint 演示文稿</vt:lpstr>
      <vt:lpstr>课程回顾：基于表格的强化学习</vt:lpstr>
      <vt:lpstr>课程回顾：价值和策略的近似逼近方法</vt:lpstr>
      <vt:lpstr>课程大纲</vt:lpstr>
      <vt:lpstr>PowerPoint 演示文稿</vt:lpstr>
      <vt:lpstr>价值和策略近似</vt:lpstr>
      <vt:lpstr>端到端强化学习</vt:lpstr>
      <vt:lpstr>深度强化学习</vt:lpstr>
      <vt:lpstr>深度强化学习带来的关键变化</vt:lpstr>
      <vt:lpstr>深度强化学习的分类</vt:lpstr>
      <vt:lpstr>PowerPoint 演示文稿</vt:lpstr>
      <vt:lpstr>PowerPoint 演示文稿</vt:lpstr>
      <vt:lpstr>深度Q网络（DQN）</vt:lpstr>
      <vt:lpstr>Q 学习回顾</vt:lpstr>
      <vt:lpstr>深度Q网络（DQN）</vt:lpstr>
      <vt:lpstr>经验回放</vt:lpstr>
      <vt:lpstr>经验回放</vt:lpstr>
      <vt:lpstr>目标网络</vt:lpstr>
      <vt:lpstr>算法流程</vt:lpstr>
      <vt:lpstr>在 Atari 环境中的实验结果</vt:lpstr>
      <vt:lpstr>Double DQN</vt:lpstr>
      <vt:lpstr>Q-learning中的过估计</vt:lpstr>
      <vt:lpstr>Q-learning中的过估计</vt:lpstr>
      <vt:lpstr>Q-learning中过估计的例子</vt:lpstr>
      <vt:lpstr>Double DQN</vt:lpstr>
      <vt:lpstr>在 Atari 环境中的实验结果</vt:lpstr>
      <vt:lpstr>Dueling DQN</vt:lpstr>
      <vt:lpstr>Dueling DQN</vt:lpstr>
      <vt:lpstr>Dueling DQN</vt:lpstr>
      <vt:lpstr>网络结构</vt:lpstr>
      <vt:lpstr>优点</vt:lpstr>
      <vt:lpstr>探索任务：走廊环境</vt:lpstr>
      <vt:lpstr>在 Atari 环境中的实验结果I</vt:lpstr>
      <vt:lpstr>在 Atari 环境中的实验结果II</vt:lpstr>
      <vt:lpstr>复习之前的深度强化学习算法</vt:lpstr>
      <vt:lpstr>Rainbow: 结合众多Value-based DRL方法</vt:lpstr>
      <vt:lpstr>深度强化学习总结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7-深度强化学习价值方法</dc:title>
  <dc:creator>Weinan Zhang</dc:creator>
  <cp:lastModifiedBy>Zhang Weinan</cp:lastModifiedBy>
  <cp:revision>248</cp:revision>
  <cp:lastPrinted>2019-07-12T11:51:00Z</cp:lastPrinted>
  <dcterms:created xsi:type="dcterms:W3CDTF">2019-04-27T16:00:00Z</dcterms:created>
  <dcterms:modified xsi:type="dcterms:W3CDTF">2022-05-16T09:20:37Z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2052-10.1.0.7698</vt:lpwstr>
  </property>
</Properties>
</file>