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82" r:id="rId2"/>
    <p:sldId id="362" r:id="rId3"/>
    <p:sldId id="361" r:id="rId4"/>
    <p:sldId id="364" r:id="rId5"/>
    <p:sldId id="366" r:id="rId6"/>
    <p:sldId id="355" r:id="rId7"/>
    <p:sldId id="367" r:id="rId8"/>
    <p:sldId id="368" r:id="rId9"/>
    <p:sldId id="370" r:id="rId10"/>
    <p:sldId id="371" r:id="rId11"/>
    <p:sldId id="372" r:id="rId12"/>
    <p:sldId id="36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3891A7"/>
    <a:srgbClr val="38914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3" autoAdjust="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DB75-FD33-4702-9100-3464A65B22F5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6CCCB-B467-4829-B929-B3F17B172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7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6CCCB-B467-4829-B929-B3F17B1721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92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6CCCB-B467-4829-B929-B3F17B1721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52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76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31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80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8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1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40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35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5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49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8A096B-ABD2-4FF3-902A-F693C3254A96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12 (2021/12/07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Google Shape;104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562214"/>
              </a:buClr>
              <a:buSzPts val="4300"/>
            </a:pPr>
            <a:r>
              <a:rPr lang="zh-TW" altLang="en-US" sz="4800" dirty="0"/>
              <a:t>計算機概論</a:t>
            </a:r>
            <a:r>
              <a:rPr lang="zh-TW" altLang="en-US" sz="4800" dirty="0" smtClean="0"/>
              <a:t>實習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dirty="0" smtClean="0"/>
              <a:t>-- </a:t>
            </a:r>
            <a:r>
              <a:rPr lang="en-US" altLang="zh-TW" sz="4800" b="1" i="1" dirty="0" smtClean="0"/>
              <a:t>POINTER</a:t>
            </a:r>
            <a:endParaRPr sz="4800" b="1" i="1" dirty="0"/>
          </a:p>
        </p:txBody>
      </p:sp>
      <p:graphicFrame>
        <p:nvGraphicFramePr>
          <p:cNvPr id="10" name="圓桌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32054"/>
              </p:ext>
            </p:extLst>
          </p:nvPr>
        </p:nvGraphicFramePr>
        <p:xfrm>
          <a:off x="5364088" y="332656"/>
          <a:ext cx="3535333" cy="235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92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TA name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張竣傑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spaw06j0.c@nycu.edu.tw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洪偉捷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rogerweijie.cs10@nycu.edu.tw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陳俊凱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jyunkaichen.cs10@nycu.edu.tw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蔡宜庭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tsai.cs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en-US" altLang="zh-TW" sz="1200" dirty="0" smtClean="0"/>
                        <a:t>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原瑄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yuan040686.cs10@nycu.edu.tw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賴欣儀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laisy.ee10@nycu.edu.tw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洪湘惠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sofina604.cs10@nycu.edu.tw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Homework2 Function Pointer-Detail</a:t>
            </a:r>
            <a:endParaRPr lang="en-US" sz="40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258457"/>
              </p:ext>
            </p:extLst>
          </p:nvPr>
        </p:nvGraphicFramePr>
        <p:xfrm>
          <a:off x="4107456" y="2799065"/>
          <a:ext cx="4259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84">
                  <a:extLst>
                    <a:ext uri="{9D8B030D-6E8A-4147-A177-3AD203B41FA5}">
                      <a16:colId xmlns:a16="http://schemas.microsoft.com/office/drawing/2014/main" val="344958298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07293890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28434729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842198431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4271248454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311744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76703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5734"/>
            <a:ext cx="7611184" cy="447717"/>
          </a:xfrm>
          <a:prstGeom prst="rect">
            <a:avLst/>
          </a:prstGeom>
        </p:spPr>
      </p:pic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548142"/>
              </p:ext>
            </p:extLst>
          </p:nvPr>
        </p:nvGraphicFramePr>
        <p:xfrm>
          <a:off x="4107456" y="4147572"/>
          <a:ext cx="354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84">
                  <a:extLst>
                    <a:ext uri="{9D8B030D-6E8A-4147-A177-3AD203B41FA5}">
                      <a16:colId xmlns:a16="http://schemas.microsoft.com/office/drawing/2014/main" val="344958298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07293890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28434729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842198431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427124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/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767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27287" y="279906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double*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7287" y="4149080"/>
            <a:ext cx="362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double(**callbacks)(double, double)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7287" y="5474046"/>
            <a:ext cx="340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num_of_callback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07456" y="5474046"/>
            <a:ext cx="140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肘形接點 11"/>
          <p:cNvCxnSpPr/>
          <p:nvPr/>
        </p:nvCxnSpPr>
        <p:spPr>
          <a:xfrm flipV="1">
            <a:off x="4611512" y="5157192"/>
            <a:ext cx="1368152" cy="516225"/>
          </a:xfrm>
          <a:prstGeom prst="bentConnector3">
            <a:avLst>
              <a:gd name="adj1" fmla="val 9992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6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Homework2 Function Pointer-Detail</a:t>
            </a:r>
            <a:endParaRPr lang="en-US" sz="4000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099396"/>
              </p:ext>
            </p:extLst>
          </p:nvPr>
        </p:nvGraphicFramePr>
        <p:xfrm>
          <a:off x="4107456" y="2799065"/>
          <a:ext cx="4259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84">
                  <a:extLst>
                    <a:ext uri="{9D8B030D-6E8A-4147-A177-3AD203B41FA5}">
                      <a16:colId xmlns:a16="http://schemas.microsoft.com/office/drawing/2014/main" val="344958298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07293890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28434729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842198431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4271248454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311744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7670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344925"/>
              </p:ext>
            </p:extLst>
          </p:nvPr>
        </p:nvGraphicFramePr>
        <p:xfrm>
          <a:off x="4107456" y="3358385"/>
          <a:ext cx="4259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84">
                  <a:extLst>
                    <a:ext uri="{9D8B030D-6E8A-4147-A177-3AD203B41FA5}">
                      <a16:colId xmlns:a16="http://schemas.microsoft.com/office/drawing/2014/main" val="344958298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072938908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28434729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1842198431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4271248454"/>
                    </a:ext>
                  </a:extLst>
                </a:gridCol>
                <a:gridCol w="709884">
                  <a:extLst>
                    <a:ext uri="{9D8B030D-6E8A-4147-A177-3AD203B41FA5}">
                      <a16:colId xmlns:a16="http://schemas.microsoft.com/office/drawing/2014/main" val="359953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*</a:t>
                      </a:r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*</a:t>
                      </a:r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+</a:t>
                      </a:r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q</a:t>
                      </a:r>
                      <a:endParaRPr 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767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7287" y="279906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double*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7287" y="3359893"/>
            <a:ext cx="362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double(**callbacks)(double, double)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5734"/>
            <a:ext cx="7611184" cy="4477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851920" y="3949334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Execution Step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7030A0"/>
                </a:solidFill>
              </a:rPr>
              <a:t>*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= 40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          40 </a:t>
            </a:r>
            <a:r>
              <a:rPr lang="en-US" sz="2400" dirty="0" smtClean="0">
                <a:solidFill>
                  <a:srgbClr val="7030A0"/>
                </a:solidFill>
              </a:rPr>
              <a:t>*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 = 160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                   160 </a:t>
            </a:r>
            <a:r>
              <a:rPr lang="en-US" sz="2400" dirty="0" smtClean="0">
                <a:solidFill>
                  <a:srgbClr val="7030A0"/>
                </a:solidFill>
              </a:rPr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=1.6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                               1.6</a:t>
            </a:r>
            <a:r>
              <a:rPr lang="en-US" sz="2400" dirty="0" smtClean="0">
                <a:solidFill>
                  <a:srgbClr val="7030A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20</a:t>
            </a:r>
            <a:r>
              <a:rPr lang="en-US" sz="2400" dirty="0" smtClean="0"/>
              <a:t>=21.6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                                        21.6</a:t>
            </a:r>
            <a:r>
              <a:rPr lang="en-US" sz="2400" dirty="0" smtClean="0">
                <a:solidFill>
                  <a:srgbClr val="7030A0"/>
                </a:solidFill>
              </a:rPr>
              <a:t>-</a:t>
            </a:r>
            <a:r>
              <a:rPr lang="en-US" sz="2400" dirty="0" smtClean="0">
                <a:solidFill>
                  <a:srgbClr val="FF0000"/>
                </a:solidFill>
              </a:rPr>
              <a:t>1000</a:t>
            </a:r>
            <a:r>
              <a:rPr lang="en-US" sz="2400" dirty="0" smtClean="0"/>
              <a:t>=-978.6</a:t>
            </a:r>
          </a:p>
        </p:txBody>
      </p:sp>
    </p:spTree>
    <p:extLst>
      <p:ext uri="{BB962C8B-B14F-4D97-AF65-F5344CB8AC3E}">
        <p14:creationId xmlns:p14="http://schemas.microsoft.com/office/powerpoint/2010/main" val="56142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Homework2 Function Pointer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* 2 *4 / 100 + 20 – 1000 = -978.4</a:t>
            </a:r>
          </a:p>
          <a:p>
            <a:r>
              <a:rPr lang="en-US" dirty="0" smtClean="0"/>
              <a:t>Note that the calculation above are calculated in order.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327580"/>
            <a:ext cx="7561085" cy="26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7498080" cy="980728"/>
          </a:xfrm>
        </p:spPr>
        <p:txBody>
          <a:bodyPr/>
          <a:lstStyle/>
          <a:p>
            <a:r>
              <a:rPr lang="en-US" altLang="zh-TW" smtClean="0"/>
              <a:t>Homework1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916832"/>
            <a:ext cx="8754176" cy="44644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use 2 arrays A and B to store book titles in the library.</a:t>
            </a:r>
          </a:p>
          <a:p>
            <a:r>
              <a:rPr lang="en-US" altLang="zh-TW" dirty="0" smtClean="0"/>
              <a:t>Each element of the array holds one book title.  We will write a main() program to add, delete, or exchange elements of A and B repeatedly.</a:t>
            </a:r>
          </a:p>
          <a:p>
            <a:r>
              <a:rPr lang="en-US" altLang="zh-TW" dirty="0" smtClean="0"/>
              <a:t>main() first reads 2 positive integers, m and n.</a:t>
            </a:r>
          </a:p>
          <a:p>
            <a:r>
              <a:rPr lang="en-US" altLang="zh-TW" dirty="0"/>
              <a:t>m</a:t>
            </a:r>
            <a:r>
              <a:rPr lang="en-US" altLang="zh-TW" dirty="0" smtClean="0"/>
              <a:t>ain() dynamically allocates an array of m elements. Each element is a pointer to a char array.  This is the A array.</a:t>
            </a:r>
          </a:p>
          <a:p>
            <a:r>
              <a:rPr lang="en-US" altLang="zh-TW" dirty="0" smtClean="0"/>
              <a:t>main</a:t>
            </a:r>
            <a:r>
              <a:rPr lang="en-US" altLang="zh-TW" dirty="0"/>
              <a:t>() dynamically allocates an array of </a:t>
            </a:r>
            <a:r>
              <a:rPr lang="en-US" altLang="zh-TW" dirty="0" smtClean="0"/>
              <a:t>n </a:t>
            </a:r>
            <a:r>
              <a:rPr lang="en-US" altLang="zh-TW" dirty="0"/>
              <a:t>elements. Each element is a pointer to a char array.  This is the </a:t>
            </a:r>
            <a:r>
              <a:rPr lang="en-US" altLang="zh-TW" dirty="0" smtClean="0"/>
              <a:t>B </a:t>
            </a:r>
            <a:r>
              <a:rPr lang="en-US" altLang="zh-TW" dirty="0"/>
              <a:t>array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5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Homework1 (Operation1)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060848"/>
            <a:ext cx="8754176" cy="338437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main() then reads a integer p (p=0, 1, or 2) to choose your operation.</a:t>
            </a:r>
          </a:p>
          <a:p>
            <a:r>
              <a:rPr lang="en-US" altLang="zh-TW" dirty="0" smtClean="0"/>
              <a:t>p=0 is for adding a book.</a:t>
            </a:r>
          </a:p>
          <a:p>
            <a:pPr lvl="1"/>
            <a:r>
              <a:rPr lang="en-US" altLang="zh-TW" dirty="0" smtClean="0"/>
              <a:t>First read 3 integer x, y, and s.</a:t>
            </a:r>
          </a:p>
          <a:p>
            <a:pPr lvl="2"/>
            <a:r>
              <a:rPr lang="en-US" altLang="zh-TW" dirty="0" smtClean="0"/>
              <a:t>x should be 0 or 1 to choose array A or B.</a:t>
            </a:r>
          </a:p>
          <a:p>
            <a:pPr lvl="2"/>
            <a:r>
              <a:rPr lang="en-US" altLang="zh-TW" dirty="0" smtClean="0"/>
              <a:t>y is the index of the array and it should be empty, otherwise stop this operation. If y is out of bound should stop too.</a:t>
            </a:r>
          </a:p>
          <a:p>
            <a:pPr lvl="2"/>
            <a:r>
              <a:rPr lang="en-US" altLang="zh-TW" dirty="0" smtClean="0"/>
              <a:t>s is the size of your book title ready to input.</a:t>
            </a:r>
          </a:p>
          <a:p>
            <a:pPr lvl="1"/>
            <a:r>
              <a:rPr lang="en-US" altLang="zh-TW" dirty="0" smtClean="0"/>
              <a:t>If this operation doesn’t stop, then dynamically allocate a char array with size s, and input the string.</a:t>
            </a:r>
          </a:p>
          <a:p>
            <a:pPr lvl="1"/>
            <a:r>
              <a:rPr lang="en-US" altLang="zh-TW" dirty="0" smtClean="0"/>
              <a:t>Then store the string to the chosen index of the chosen array.</a:t>
            </a:r>
          </a:p>
        </p:txBody>
      </p:sp>
    </p:spTree>
    <p:extLst>
      <p:ext uri="{BB962C8B-B14F-4D97-AF65-F5344CB8AC3E}">
        <p14:creationId xmlns:p14="http://schemas.microsoft.com/office/powerpoint/2010/main" val="22398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Homework1 (Operation2)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060848"/>
            <a:ext cx="8754176" cy="31683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main() then reads a integer p (p=0, 1, or 2) to choose your operation.</a:t>
            </a:r>
          </a:p>
          <a:p>
            <a:r>
              <a:rPr lang="en-US" altLang="zh-TW" dirty="0" smtClean="0"/>
              <a:t>p=1 is for deleting a book.</a:t>
            </a:r>
          </a:p>
          <a:p>
            <a:pPr lvl="1"/>
            <a:r>
              <a:rPr lang="en-US" altLang="zh-TW" dirty="0" smtClean="0"/>
              <a:t>First read 2 integer x</a:t>
            </a:r>
            <a:r>
              <a:rPr lang="en-US" altLang="zh-TW" dirty="0"/>
              <a:t> </a:t>
            </a:r>
            <a:r>
              <a:rPr lang="en-US" altLang="zh-TW" dirty="0" smtClean="0"/>
              <a:t>and y.</a:t>
            </a:r>
          </a:p>
          <a:p>
            <a:pPr lvl="2"/>
            <a:r>
              <a:rPr lang="en-US" altLang="zh-TW" dirty="0" smtClean="0"/>
              <a:t>x should be 0 or 1 to choose array A or B.</a:t>
            </a:r>
          </a:p>
          <a:p>
            <a:pPr lvl="2"/>
            <a:r>
              <a:rPr lang="en-US" altLang="zh-TW" dirty="0" smtClean="0"/>
              <a:t>y is the index of the array</a:t>
            </a:r>
            <a:r>
              <a:rPr lang="en-US" altLang="zh-TW" dirty="0"/>
              <a:t>. If y is out of </a:t>
            </a:r>
            <a:r>
              <a:rPr lang="en-US" altLang="zh-TW" dirty="0" smtClean="0"/>
              <a:t>bound, stop </a:t>
            </a:r>
            <a:r>
              <a:rPr lang="en-US" altLang="zh-TW" dirty="0"/>
              <a:t>this operation.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Then delete the string in the chosen index of the chosen array.</a:t>
            </a:r>
          </a:p>
        </p:txBody>
      </p:sp>
    </p:spTree>
    <p:extLst>
      <p:ext uri="{BB962C8B-B14F-4D97-AF65-F5344CB8AC3E}">
        <p14:creationId xmlns:p14="http://schemas.microsoft.com/office/powerpoint/2010/main" val="28930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Homework1 (Operation3)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060848"/>
            <a:ext cx="8754176" cy="367240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main() then reads a integer p (p=0, 1, or 2) to choose your operation.</a:t>
            </a:r>
          </a:p>
          <a:p>
            <a:r>
              <a:rPr lang="en-US" altLang="zh-TW" dirty="0" smtClean="0"/>
              <a:t>p=2 is for exchanging a book.</a:t>
            </a:r>
          </a:p>
          <a:p>
            <a:pPr lvl="1"/>
            <a:r>
              <a:rPr lang="en-US" altLang="zh-TW" dirty="0" smtClean="0"/>
              <a:t>First read 2 integer x</a:t>
            </a:r>
            <a:r>
              <a:rPr lang="en-US" altLang="zh-TW" dirty="0"/>
              <a:t> </a:t>
            </a:r>
            <a:r>
              <a:rPr lang="en-US" altLang="zh-TW" dirty="0" smtClean="0"/>
              <a:t>and y.</a:t>
            </a:r>
          </a:p>
          <a:p>
            <a:pPr lvl="2"/>
            <a:r>
              <a:rPr lang="en-US" altLang="zh-TW" dirty="0" smtClean="0"/>
              <a:t>x is the index of the array A.</a:t>
            </a:r>
          </a:p>
          <a:p>
            <a:pPr lvl="2"/>
            <a:r>
              <a:rPr lang="en-US" altLang="zh-TW" dirty="0" smtClean="0"/>
              <a:t>y is the index of the array B.</a:t>
            </a:r>
          </a:p>
          <a:p>
            <a:pPr lvl="2"/>
            <a:r>
              <a:rPr lang="en-US" altLang="zh-TW" dirty="0" smtClean="0"/>
              <a:t>Either x or y is out of bound should stop this operation.</a:t>
            </a:r>
          </a:p>
          <a:p>
            <a:pPr lvl="1"/>
            <a:r>
              <a:rPr lang="en-US" altLang="zh-TW" dirty="0" smtClean="0"/>
              <a:t>Then exchange 2 chosen strings.</a:t>
            </a:r>
          </a:p>
        </p:txBody>
      </p:sp>
    </p:spTree>
    <p:extLst>
      <p:ext uri="{BB962C8B-B14F-4D97-AF65-F5344CB8AC3E}">
        <p14:creationId xmlns:p14="http://schemas.microsoft.com/office/powerpoint/2010/main" val="935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Homework1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2060848"/>
            <a:ext cx="8754176" cy="273630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After every operation, you should print out every book titles in array A and B.</a:t>
            </a:r>
          </a:p>
          <a:p>
            <a:r>
              <a:rPr lang="en-US" altLang="zh-TW" dirty="0" smtClean="0"/>
              <a:t>You don’t need to set the exit condition. That is, you can use while(1) loop to do operations eternally.</a:t>
            </a:r>
          </a:p>
        </p:txBody>
      </p:sp>
    </p:spTree>
    <p:extLst>
      <p:ext uri="{BB962C8B-B14F-4D97-AF65-F5344CB8AC3E}">
        <p14:creationId xmlns:p14="http://schemas.microsoft.com/office/powerpoint/2010/main" val="32431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980728"/>
          </a:xfrm>
        </p:spPr>
        <p:txBody>
          <a:bodyPr/>
          <a:lstStyle/>
          <a:p>
            <a:r>
              <a:rPr lang="en-US" altLang="zh-TW" dirty="0" smtClean="0"/>
              <a:t>Homework1 Sample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124744"/>
            <a:ext cx="7746064" cy="561662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TW" sz="1800" dirty="0" smtClean="0"/>
              <a:t>3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5</a:t>
            </a:r>
          </a:p>
          <a:p>
            <a:pPr marL="82296" indent="0">
              <a:buNone/>
            </a:pPr>
            <a:r>
              <a:rPr lang="en-US" altLang="zh-TW" sz="1800" dirty="0" smtClean="0"/>
              <a:t>0</a:t>
            </a:r>
          </a:p>
          <a:p>
            <a:pPr marL="82296" indent="0">
              <a:buNone/>
            </a:pPr>
            <a:r>
              <a:rPr lang="en-US" altLang="zh-TW" sz="1800" dirty="0" smtClean="0"/>
              <a:t>0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2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6</a:t>
            </a:r>
          </a:p>
          <a:p>
            <a:pPr marL="82296" indent="0">
              <a:buNone/>
            </a:pPr>
            <a:r>
              <a:rPr lang="en-US" altLang="zh-TW" sz="1800" dirty="0" err="1" smtClean="0"/>
              <a:t>asdfg</a:t>
            </a:r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124744"/>
            <a:ext cx="4599221" cy="45365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24" y="1140774"/>
            <a:ext cx="4405485" cy="38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Homework2 Function Pointer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15314"/>
          </a:xfrm>
        </p:spPr>
        <p:txBody>
          <a:bodyPr/>
          <a:lstStyle/>
          <a:p>
            <a:r>
              <a:rPr lang="en-US" dirty="0" smtClean="0"/>
              <a:t>The program should consume a list of command and execute at once, instead of executing once receiving single command.</a:t>
            </a:r>
          </a:p>
          <a:p>
            <a:r>
              <a:rPr lang="en-US" dirty="0" smtClean="0"/>
              <a:t>Your program should use the function with the exactly same function signature below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84984"/>
            <a:ext cx="7611184" cy="44771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8375" y="3762065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Program Execution Step</a:t>
            </a:r>
            <a:r>
              <a:rPr lang="en-US" altLang="zh-TW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Enter 0 or 1 to determine whether to quit or not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Enter list of command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For each line, the first is decimal number the second is operator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Note that </a:t>
            </a:r>
            <a:r>
              <a:rPr lang="en-US" altLang="zh-TW" dirty="0" smtClean="0">
                <a:solidFill>
                  <a:srgbClr val="FF0000"/>
                </a:solidFill>
              </a:rPr>
              <a:t>you should write your own add, sub, </a:t>
            </a:r>
            <a:r>
              <a:rPr lang="en-US" altLang="zh-TW" dirty="0" err="1" smtClean="0">
                <a:solidFill>
                  <a:srgbClr val="FF0000"/>
                </a:solidFill>
              </a:rPr>
              <a:t>mul</a:t>
            </a:r>
            <a:r>
              <a:rPr lang="en-US" altLang="zh-TW" dirty="0" smtClean="0">
                <a:solidFill>
                  <a:srgbClr val="FF0000"/>
                </a:solidFill>
              </a:rPr>
              <a:t>, div function </a:t>
            </a:r>
            <a:r>
              <a:rPr lang="en-US" altLang="zh-TW" dirty="0" smtClean="0"/>
              <a:t>in order to </a:t>
            </a:r>
            <a:r>
              <a:rPr lang="en-US" altLang="zh-TW" dirty="0" err="1" smtClean="0"/>
              <a:t>to</a:t>
            </a:r>
            <a:r>
              <a:rPr lang="en-US" altLang="zh-TW" dirty="0" smtClean="0"/>
              <a:t> store those function to array of function pointer which is the parameter of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</a:rPr>
              <a:t>callback_execution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Operator code are (+,-,*,/,q), note that q means end of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Execute the command by using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err="1" smtClean="0">
                <a:solidFill>
                  <a:srgbClr val="FF0000"/>
                </a:solidFill>
              </a:rPr>
              <a:t>callback_execution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function and show the </a:t>
            </a:r>
            <a:r>
              <a:rPr lang="en-US" altLang="zh-TW" dirty="0" err="1" smtClean="0"/>
              <a:t>reuslt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Back to step1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Homework2 Function Pointer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076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 smtClean="0"/>
              <a:t> </a:t>
            </a:r>
            <a:r>
              <a:rPr lang="en-US" altLang="zh-TW" dirty="0" smtClean="0"/>
              <a:t>Note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Your program should use the function which has exactly the same function signature as below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Your program output should have exactly the same output as the sample provided in next slide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You should implement your own </a:t>
            </a:r>
            <a:r>
              <a:rPr lang="en-US" dirty="0"/>
              <a:t>add(addition), sub(subtraction), </a:t>
            </a:r>
            <a:r>
              <a:rPr lang="en-US" dirty="0" err="1"/>
              <a:t>mul</a:t>
            </a:r>
            <a:r>
              <a:rPr lang="en-US" dirty="0"/>
              <a:t>(multiplication), div(divide</a:t>
            </a:r>
            <a:r>
              <a:rPr lang="en-US" dirty="0" smtClean="0"/>
              <a:t>), function.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argument ”</a:t>
            </a:r>
            <a:r>
              <a:rPr lang="en-US" dirty="0" err="1" smtClean="0"/>
              <a:t>num_of_callback</a:t>
            </a:r>
            <a:r>
              <a:rPr lang="en-US" dirty="0" smtClean="0"/>
              <a:t>”, it means </a:t>
            </a:r>
            <a:r>
              <a:rPr lang="en-US" dirty="0" smtClean="0">
                <a:solidFill>
                  <a:srgbClr val="FF0000"/>
                </a:solidFill>
              </a:rPr>
              <a:t>the number of function to execute</a:t>
            </a:r>
            <a:r>
              <a:rPr lang="en-US" dirty="0" smtClean="0"/>
              <a:t> which is also “the length of callback pointer”.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“the length of callback pointer” + 1 = “the length of double pointer”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7611184" cy="4477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4820"/>
          <a:stretch/>
        </p:blipFill>
        <p:spPr>
          <a:xfrm>
            <a:off x="6084168" y="5919910"/>
            <a:ext cx="2962918" cy="867645"/>
          </a:xfrm>
          <a:prstGeom prst="rect">
            <a:avLst/>
          </a:prstGeom>
        </p:spPr>
      </p:pic>
      <p:cxnSp>
        <p:nvCxnSpPr>
          <p:cNvPr id="7" name="肘形接點 6"/>
          <p:cNvCxnSpPr/>
          <p:nvPr/>
        </p:nvCxnSpPr>
        <p:spPr>
          <a:xfrm>
            <a:off x="5021906" y="4404680"/>
            <a:ext cx="3578736" cy="1461044"/>
          </a:xfrm>
          <a:prstGeom prst="bentConnector3">
            <a:avLst>
              <a:gd name="adj1" fmla="val 9987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7038</TotalTime>
  <Words>817</Words>
  <Application>Microsoft Office PowerPoint</Application>
  <PresentationFormat>如螢幕大小 (4:3)</PresentationFormat>
  <Paragraphs>118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回顧</vt:lpstr>
      <vt:lpstr>計算機概論實習 -- POINTER</vt:lpstr>
      <vt:lpstr>Homework1</vt:lpstr>
      <vt:lpstr>Homework1 (Operation1)</vt:lpstr>
      <vt:lpstr>Homework1 (Operation2)</vt:lpstr>
      <vt:lpstr>Homework1 (Operation3)</vt:lpstr>
      <vt:lpstr>Homework1 (cont.)</vt:lpstr>
      <vt:lpstr>Homework1 Sample</vt:lpstr>
      <vt:lpstr>Homework2 Function Pointer</vt:lpstr>
      <vt:lpstr>Homework2 Function Pointer</vt:lpstr>
      <vt:lpstr>Homework2 Function Pointer-Detail</vt:lpstr>
      <vt:lpstr>Homework2 Function Pointer-Detail</vt:lpstr>
      <vt:lpstr>Homework2 Function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WeiJie</cp:lastModifiedBy>
  <cp:revision>386</cp:revision>
  <dcterms:created xsi:type="dcterms:W3CDTF">2015-07-28T03:38:33Z</dcterms:created>
  <dcterms:modified xsi:type="dcterms:W3CDTF">2021-12-12T07:22:26Z</dcterms:modified>
</cp:coreProperties>
</file>