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23" d="100"/>
          <a:sy n="123" d="100"/>
        </p:scale>
        <p:origin x="1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6F151-3E6D-4C15-B15F-5C7A69C70913}" type="datetimeFigureOut">
              <a:rPr lang="zh-TW" altLang="en-US" smtClean="0"/>
              <a:t>2021/12/14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3D21E-3A0E-4B36-9559-9A100B48F813}" type="slidenum">
              <a:rPr lang="zh-TW" altLang="en-US" smtClean="0"/>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449C73B-C55B-4D35-B927-4FB1164468AE}" type="slidenum">
              <a:rPr lang="zh-TW" altLang="en-US" smtClean="0"/>
              <a:t>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449C73B-C55B-4D35-B927-4FB1164468AE}" type="slidenum">
              <a:rPr lang="zh-TW" altLang="en-US" smtClean="0"/>
              <a:t>2</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449C73B-C55B-4D35-B927-4FB1164468AE}" type="slidenum">
              <a:rPr lang="zh-TW" altLang="en-US" smtClean="0"/>
              <a:t>3</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hasCustomPrompt="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hasCustomPrompt="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hasCustomPrompt="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hasCustomPrompt="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hasCustomPrompt="1"/>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hasCustomPrompt="1"/>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hasCustomPrompt="1"/>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fld id="{708E2F48-8306-43CA-82E1-08ED494DF0DF}" type="datetimeFigureOut">
              <a:rPr lang="zh-TW" altLang="en-US" smtClean="0"/>
              <a:t>2021/12/14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59C7287-883F-4061-9439-FB9137BC8B6C}" type="slidenum">
              <a:rPr lang="zh-TW" altLang="en-US" smtClean="0"/>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E2F48-8306-43CA-82E1-08ED494DF0DF}" type="datetimeFigureOut">
              <a:rPr lang="zh-TW" altLang="en-US" smtClean="0"/>
              <a:t>2021/12/14</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C7287-883F-4061-9439-FB9137BC8B6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869" y="37415"/>
            <a:ext cx="10515600" cy="1325563"/>
          </a:xfrm>
        </p:spPr>
        <p:txBody>
          <a:bodyPr>
            <a:normAutofit/>
          </a:bodyPr>
          <a:lstStyle/>
          <a:p>
            <a:r>
              <a:rPr lang="en-US" altLang="zh-TW" dirty="0">
                <a:latin typeface="Arial Rounded MT Bold" panose="020F0704030504030204" pitchFamily="34" charset="0"/>
              </a:rPr>
              <a:t>Homework</a:t>
            </a:r>
            <a:r>
              <a:rPr lang="en-US" altLang="zh-TW" sz="3100" dirty="0"/>
              <a:t/>
            </a:r>
            <a:br>
              <a:rPr lang="en-US" altLang="zh-TW" sz="3100" dirty="0"/>
            </a:br>
            <a:endParaRPr lang="zh-TW" altLang="en-US" sz="3100" dirty="0">
              <a:latin typeface="Arial Rounded MT Bold" panose="020F0704030504030204" pitchFamily="34" charset="0"/>
            </a:endParaRPr>
          </a:p>
        </p:txBody>
      </p:sp>
      <p:sp>
        <p:nvSpPr>
          <p:cNvPr id="3" name="內容版面配置區 2"/>
          <p:cNvSpPr>
            <a:spLocks noGrp="1"/>
          </p:cNvSpPr>
          <p:nvPr>
            <p:ph idx="1"/>
          </p:nvPr>
        </p:nvSpPr>
        <p:spPr>
          <a:xfrm>
            <a:off x="473675" y="1070629"/>
            <a:ext cx="11553455" cy="5051648"/>
          </a:xfrm>
        </p:spPr>
        <p:txBody>
          <a:bodyPr>
            <a:normAutofit/>
          </a:bodyPr>
          <a:lstStyle/>
          <a:p>
            <a:pPr marL="425450" indent="-342900"/>
            <a:r>
              <a:rPr lang="en-US" altLang="zh-TW" sz="2000" dirty="0"/>
              <a:t>Line up</a:t>
            </a:r>
          </a:p>
          <a:p>
            <a:pPr marL="0" indent="0">
              <a:buNone/>
            </a:pPr>
            <a:r>
              <a:rPr lang="en-US" altLang="zh-TW" sz="2000" dirty="0"/>
              <a:t>Christmas is coming, the famous American wholesale market (Costco) has gotten a long line before opening.</a:t>
            </a:r>
          </a:p>
          <a:p>
            <a:pPr marL="0" indent="0">
              <a:buNone/>
            </a:pPr>
            <a:r>
              <a:rPr lang="en-US" altLang="zh-TW" sz="2000" dirty="0"/>
              <a:t>And we want to simulate the process of line up, but sometimes there are some people jumping in queue, join or leave the queue, it is not easier to implement it by a simply array.</a:t>
            </a:r>
          </a:p>
          <a:p>
            <a:pPr marL="0" indent="0">
              <a:buNone/>
            </a:pPr>
            <a:endParaRPr lang="en-US" altLang="zh-TW" sz="2000" dirty="0"/>
          </a:p>
          <a:p>
            <a:r>
              <a:rPr lang="en-US" altLang="zh-TW" sz="2000" dirty="0"/>
              <a:t>Linked list</a:t>
            </a:r>
          </a:p>
          <a:p>
            <a:pPr marL="0" indent="0">
              <a:buNone/>
            </a:pPr>
            <a:r>
              <a:rPr lang="en-US" altLang="zh-TW" sz="2000" dirty="0"/>
              <a:t>linked list is a linear collection of data elements whose order is not given by their physical placement in memory.</a:t>
            </a:r>
          </a:p>
          <a:p>
            <a:pPr marL="0" indent="0">
              <a:buNone/>
            </a:pPr>
            <a:r>
              <a:rPr lang="en-US" altLang="zh-TW" sz="2000" dirty="0"/>
              <a:t>In its most basic form, each node contains: data, and a reference (in other words, a link) to the next node in the sequence. </a:t>
            </a:r>
          </a:p>
          <a:p>
            <a:pPr marL="0" indent="0">
              <a:buNone/>
            </a:pPr>
            <a:endParaRPr lang="en-US" altLang="zh-TW" sz="1400" dirty="0"/>
          </a:p>
          <a:p>
            <a:pPr marL="0" indent="0">
              <a:buNone/>
            </a:pPr>
            <a:endParaRPr lang="en-US" altLang="zh-TW" sz="1400" dirty="0"/>
          </a:p>
          <a:p>
            <a:pPr marL="0" indent="0">
              <a:buNone/>
            </a:pPr>
            <a:endParaRPr lang="en-US" altLang="zh-TW" sz="1400" dirty="0"/>
          </a:p>
        </p:txBody>
      </p:sp>
      <p:pic>
        <p:nvPicPr>
          <p:cNvPr id="4" name="圖片 3"/>
          <p:cNvPicPr>
            <a:picLocks noChangeAspect="1"/>
          </p:cNvPicPr>
          <p:nvPr/>
        </p:nvPicPr>
        <p:blipFill>
          <a:blip r:embed="rId3"/>
          <a:stretch>
            <a:fillRect/>
          </a:stretch>
        </p:blipFill>
        <p:spPr>
          <a:xfrm>
            <a:off x="473675" y="4779031"/>
            <a:ext cx="4476750" cy="59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4869" y="37415"/>
            <a:ext cx="10515600" cy="1325563"/>
          </a:xfrm>
        </p:spPr>
        <p:txBody>
          <a:bodyPr>
            <a:normAutofit/>
          </a:bodyPr>
          <a:lstStyle/>
          <a:p>
            <a:r>
              <a:rPr lang="en-US" altLang="zh-TW" dirty="0">
                <a:latin typeface="Arial Rounded MT Bold" panose="020F0704030504030204" pitchFamily="34" charset="0"/>
              </a:rPr>
              <a:t>Homework</a:t>
            </a:r>
            <a:r>
              <a:rPr lang="en-US" altLang="zh-TW" sz="3100" dirty="0"/>
              <a:t/>
            </a:r>
            <a:br>
              <a:rPr lang="en-US" altLang="zh-TW" sz="3100" dirty="0"/>
            </a:br>
            <a:endParaRPr lang="zh-TW" altLang="en-US" sz="3100" dirty="0">
              <a:latin typeface="Arial Rounded MT Bold" panose="020F0704030504030204" pitchFamily="34" charset="0"/>
            </a:endParaRPr>
          </a:p>
        </p:txBody>
      </p:sp>
      <p:sp>
        <p:nvSpPr>
          <p:cNvPr id="3" name="內容版面配置區 2"/>
          <p:cNvSpPr>
            <a:spLocks noGrp="1"/>
          </p:cNvSpPr>
          <p:nvPr>
            <p:ph idx="1"/>
          </p:nvPr>
        </p:nvSpPr>
        <p:spPr>
          <a:xfrm>
            <a:off x="473675" y="1070628"/>
            <a:ext cx="11553455" cy="5581841"/>
          </a:xfrm>
        </p:spPr>
        <p:txBody>
          <a:bodyPr>
            <a:normAutofit fontScale="92500" lnSpcReduction="10000"/>
          </a:bodyPr>
          <a:lstStyle/>
          <a:p>
            <a:r>
              <a:rPr lang="en-US" altLang="zh-TW" sz="2000" dirty="0"/>
              <a:t>Linked list</a:t>
            </a:r>
          </a:p>
          <a:p>
            <a:pPr marL="0" indent="0">
              <a:buNone/>
            </a:pPr>
            <a:r>
              <a:rPr lang="en-US" altLang="zh-TW" sz="2000" dirty="0"/>
              <a:t>If we want to create a simple linked list, we need to create a </a:t>
            </a:r>
            <a:r>
              <a:rPr lang="en-US" altLang="zh-TW" sz="2000" b="1" dirty="0"/>
              <a:t>structure</a:t>
            </a:r>
            <a:r>
              <a:rPr lang="en-US" altLang="zh-TW" sz="2000" dirty="0"/>
              <a:t> which has the data we want to store and the pointer of this structure for storing the next reference.</a:t>
            </a:r>
          </a:p>
          <a:p>
            <a:pPr marL="0" indent="0">
              <a:buNone/>
            </a:pPr>
            <a:endParaRPr lang="en-US" altLang="zh-TW" sz="2000" dirty="0"/>
          </a:p>
          <a:p>
            <a:pPr marL="0" indent="0">
              <a:buNone/>
            </a:pPr>
            <a:r>
              <a:rPr lang="en-US" altLang="zh-TW" sz="2000" dirty="0"/>
              <a:t>In this homework, we only want to store every people’s ID, and how much money they have.</a:t>
            </a:r>
          </a:p>
          <a:p>
            <a:pPr marL="0" indent="0">
              <a:buNone/>
            </a:pPr>
            <a:r>
              <a:rPr lang="en-US" altLang="zh-TW" sz="2000" dirty="0"/>
              <a:t>And you need to implement three function:</a:t>
            </a:r>
          </a:p>
          <a:p>
            <a:pPr marL="0" indent="0">
              <a:buNone/>
            </a:pPr>
            <a:endParaRPr lang="en-US" altLang="zh-TW" sz="2000" dirty="0"/>
          </a:p>
          <a:p>
            <a:r>
              <a:rPr lang="en-US" altLang="zh-TW" sz="2000" dirty="0"/>
              <a:t>Join: we will give you a person’s  information and you need to add him/her in your queue.</a:t>
            </a:r>
          </a:p>
          <a:p>
            <a:pPr marL="0" indent="0">
              <a:buNone/>
            </a:pPr>
            <a:r>
              <a:rPr lang="en-US" altLang="zh-TW" sz="2000" dirty="0"/>
              <a:t>Input size : 2 number (ID, money)</a:t>
            </a:r>
          </a:p>
          <a:p>
            <a:r>
              <a:rPr lang="en-US" altLang="zh-TW" sz="2000" dirty="0"/>
              <a:t>Insert:</a:t>
            </a:r>
            <a:r>
              <a:rPr lang="zh-TW" altLang="en-US" sz="2000" dirty="0"/>
              <a:t> </a:t>
            </a:r>
            <a:r>
              <a:rPr lang="en-US" altLang="zh-TW" sz="2000" dirty="0"/>
              <a:t>we will give you a person’s information and the position he/she wants to insert, </a:t>
            </a:r>
          </a:p>
          <a:p>
            <a:pPr marL="0" indent="0">
              <a:buNone/>
            </a:pPr>
            <a:r>
              <a:rPr lang="en-US" altLang="zh-TW" sz="2000" dirty="0"/>
              <a:t>Input size : 3 number (ID, money, position)</a:t>
            </a:r>
          </a:p>
          <a:p>
            <a:r>
              <a:rPr lang="en-US" altLang="zh-TW" sz="2000" dirty="0"/>
              <a:t>Leave: we will give you the position where someone want to leave.</a:t>
            </a:r>
          </a:p>
          <a:p>
            <a:pPr marL="0" indent="0">
              <a:buNone/>
            </a:pPr>
            <a:r>
              <a:rPr lang="en-US" altLang="zh-TW" sz="2000" dirty="0"/>
              <a:t>Input size: 1 number (position)</a:t>
            </a:r>
          </a:p>
          <a:p>
            <a:pPr marL="0" indent="0">
              <a:buNone/>
            </a:pPr>
            <a:r>
              <a:rPr lang="en-US" altLang="zh-TW" sz="2000" dirty="0"/>
              <a:t> </a:t>
            </a:r>
          </a:p>
          <a:p>
            <a:pPr marL="0" indent="0">
              <a:buNone/>
            </a:pPr>
            <a:r>
              <a:rPr lang="en-US" altLang="zh-TW" sz="2000" dirty="0"/>
              <a:t>Because this is a simple practice, you don’t need to  consider the exception.</a:t>
            </a:r>
          </a:p>
          <a:p>
            <a:endParaRPr lang="en-US" altLang="zh-TW" sz="2000" dirty="0"/>
          </a:p>
          <a:p>
            <a:endParaRPr lang="en-US" altLang="zh-TW" sz="2000" dirty="0"/>
          </a:p>
          <a:p>
            <a:pPr marL="0" indent="0">
              <a:buNone/>
            </a:pPr>
            <a:endParaRPr lang="en-US" altLang="zh-TW" sz="1400" dirty="0"/>
          </a:p>
          <a:p>
            <a:pPr marL="0" indent="0">
              <a:buNone/>
            </a:pPr>
            <a:endParaRPr lang="en-US" altLang="zh-TW" sz="1400" dirty="0"/>
          </a:p>
          <a:p>
            <a:pPr marL="0" indent="0">
              <a:buNone/>
            </a:pPr>
            <a:endParaRPr lang="en-US" altLang="zh-TW"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3"/>
          <a:stretch>
            <a:fillRect/>
          </a:stretch>
        </p:blipFill>
        <p:spPr>
          <a:xfrm>
            <a:off x="8874125" y="2028190"/>
            <a:ext cx="3222625" cy="2223135"/>
          </a:xfrm>
          <a:prstGeom prst="rect">
            <a:avLst/>
          </a:prstGeom>
        </p:spPr>
      </p:pic>
      <p:sp>
        <p:nvSpPr>
          <p:cNvPr id="2" name="標題 1"/>
          <p:cNvSpPr>
            <a:spLocks noGrp="1"/>
          </p:cNvSpPr>
          <p:nvPr>
            <p:ph type="title"/>
          </p:nvPr>
        </p:nvSpPr>
        <p:spPr>
          <a:xfrm>
            <a:off x="164869" y="37415"/>
            <a:ext cx="10515600" cy="1325563"/>
          </a:xfrm>
        </p:spPr>
        <p:txBody>
          <a:bodyPr>
            <a:normAutofit/>
          </a:bodyPr>
          <a:lstStyle/>
          <a:p>
            <a:r>
              <a:rPr lang="en-US" altLang="zh-TW" dirty="0">
                <a:latin typeface="Arial Rounded MT Bold" panose="020F0704030504030204" pitchFamily="34" charset="0"/>
              </a:rPr>
              <a:t>Homework</a:t>
            </a:r>
            <a:r>
              <a:rPr lang="en-US" altLang="zh-TW" sz="3100" dirty="0"/>
              <a:t/>
            </a:r>
            <a:br>
              <a:rPr lang="en-US" altLang="zh-TW" sz="3100" dirty="0"/>
            </a:br>
            <a:endParaRPr lang="zh-TW" altLang="en-US" sz="3100" dirty="0">
              <a:latin typeface="Arial Rounded MT Bold" panose="020F0704030504030204" pitchFamily="34" charset="0"/>
            </a:endParaRPr>
          </a:p>
        </p:txBody>
      </p:sp>
      <p:sp>
        <p:nvSpPr>
          <p:cNvPr id="3" name="內容版面配置區 2"/>
          <p:cNvSpPr>
            <a:spLocks noGrp="1"/>
          </p:cNvSpPr>
          <p:nvPr>
            <p:ph idx="1"/>
          </p:nvPr>
        </p:nvSpPr>
        <p:spPr>
          <a:xfrm>
            <a:off x="177130" y="745508"/>
            <a:ext cx="11553455" cy="5581841"/>
          </a:xfrm>
        </p:spPr>
        <p:txBody>
          <a:bodyPr>
            <a:normAutofit/>
          </a:bodyPr>
          <a:lstStyle/>
          <a:p>
            <a:r>
              <a:rPr lang="en-US" altLang="zh-TW" sz="2000" dirty="0"/>
              <a:t>Input.txt:</a:t>
            </a:r>
          </a:p>
          <a:p>
            <a:pPr marL="0" indent="0">
              <a:buNone/>
            </a:pPr>
            <a:r>
              <a:rPr lang="en-US" altLang="zh-TW" sz="2000" dirty="0"/>
              <a:t>First line is how many lines you will get, and then every line will have 2 ~ 4 numbers. The first number of every line is told you how many input you will get. The amount of inputs for different function, and the format will same as the function we introduce.</a:t>
            </a:r>
          </a:p>
          <a:p>
            <a:pPr marL="0" indent="0">
              <a:buNone/>
            </a:pPr>
            <a:endParaRPr lang="en-US" altLang="zh-TW" sz="2000" dirty="0"/>
          </a:p>
          <a:p>
            <a:pPr marL="0" indent="0">
              <a:buNone/>
            </a:pPr>
            <a:endParaRPr lang="en-US" altLang="zh-TW" sz="2000" dirty="0"/>
          </a:p>
          <a:p>
            <a:pPr marL="0" indent="0">
              <a:buNone/>
            </a:pPr>
            <a:endParaRPr lang="en-US" altLang="zh-TW" sz="2000" dirty="0"/>
          </a:p>
          <a:p>
            <a:r>
              <a:rPr lang="en-US" altLang="zh-TW" sz="2000" dirty="0"/>
              <a:t>Output format:</a:t>
            </a:r>
          </a:p>
          <a:p>
            <a:pPr marL="0" indent="0">
              <a:buNone/>
            </a:pPr>
            <a:r>
              <a:rPr lang="en-US" altLang="zh-TW" sz="2000" dirty="0"/>
              <a:t>After all of the operations, you need to output everyone’s information sequentially.</a:t>
            </a:r>
          </a:p>
          <a:p>
            <a:pPr marL="0" indent="0">
              <a:buNone/>
            </a:pPr>
            <a:endParaRPr lang="en-US" altLang="zh-TW" sz="2000" dirty="0"/>
          </a:p>
          <a:p>
            <a:pPr marL="0" indent="0">
              <a:buNone/>
            </a:pPr>
            <a:endParaRPr lang="en-US" altLang="zh-TW" sz="2000" dirty="0"/>
          </a:p>
          <a:p>
            <a:endParaRPr lang="en-US" altLang="zh-TW" sz="2000" dirty="0"/>
          </a:p>
          <a:p>
            <a:pPr marL="0" indent="0">
              <a:buNone/>
            </a:pPr>
            <a:endParaRPr lang="en-US" altLang="zh-TW" sz="1400" dirty="0"/>
          </a:p>
          <a:p>
            <a:pPr marL="0" indent="0">
              <a:buNone/>
            </a:pPr>
            <a:endParaRPr lang="en-US" altLang="zh-TW" sz="1400" dirty="0"/>
          </a:p>
          <a:p>
            <a:pPr marL="0" indent="0">
              <a:buNone/>
            </a:pPr>
            <a:endParaRPr lang="en-US" altLang="zh-TW" sz="1400" dirty="0"/>
          </a:p>
        </p:txBody>
      </p:sp>
      <p:pic>
        <p:nvPicPr>
          <p:cNvPr id="6" name="Picture 5"/>
          <p:cNvPicPr>
            <a:picLocks noChangeAspect="1"/>
          </p:cNvPicPr>
          <p:nvPr/>
        </p:nvPicPr>
        <p:blipFill>
          <a:blip r:embed="rId4"/>
          <a:stretch>
            <a:fillRect/>
          </a:stretch>
        </p:blipFill>
        <p:spPr>
          <a:xfrm>
            <a:off x="473675" y="4610785"/>
            <a:ext cx="4191000" cy="2209800"/>
          </a:xfrm>
          <a:prstGeom prst="rect">
            <a:avLst/>
          </a:prstGeom>
        </p:spPr>
      </p:pic>
      <p:sp>
        <p:nvSpPr>
          <p:cNvPr id="8" name="矩形 7"/>
          <p:cNvSpPr/>
          <p:nvPr/>
        </p:nvSpPr>
        <p:spPr>
          <a:xfrm>
            <a:off x="8902700" y="2390775"/>
            <a:ext cx="321945" cy="34607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7261225" y="2420620"/>
            <a:ext cx="1612900" cy="368300"/>
          </a:xfrm>
          <a:prstGeom prst="rect">
            <a:avLst/>
          </a:prstGeom>
          <a:noFill/>
        </p:spPr>
        <p:txBody>
          <a:bodyPr wrap="square" rtlCol="0">
            <a:spAutoFit/>
          </a:bodyPr>
          <a:lstStyle/>
          <a:p>
            <a:r>
              <a:rPr lang="en-US" altLang="zh-TW">
                <a:solidFill>
                  <a:srgbClr val="FF0000"/>
                </a:solidFill>
              </a:rPr>
              <a:t>number of row</a:t>
            </a: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Words>
  <Application>Microsoft Office PowerPoint</Application>
  <PresentationFormat>寬螢幕</PresentationFormat>
  <Paragraphs>43</Paragraphs>
  <Slides>3</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vt:i4>
      </vt:variant>
    </vt:vector>
  </HeadingPairs>
  <TitlesOfParts>
    <vt:vector size="9" baseType="lpstr">
      <vt:lpstr>新細明體</vt:lpstr>
      <vt:lpstr>Arial</vt:lpstr>
      <vt:lpstr>Arial Rounded MT Bold</vt:lpstr>
      <vt:lpstr>Calibri</vt:lpstr>
      <vt:lpstr>Calibri Light</vt:lpstr>
      <vt:lpstr>Office 佈景主題</vt:lpstr>
      <vt:lpstr>Homework </vt:lpstr>
      <vt:lpstr>Homework </vt:lpstr>
      <vt:lpstr>Homework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回家作業</dc:title>
  <dc:creator>user</dc:creator>
  <cp:lastModifiedBy>yuan</cp:lastModifiedBy>
  <cp:revision>65</cp:revision>
  <dcterms:created xsi:type="dcterms:W3CDTF">2020-10-26T08:33:00Z</dcterms:created>
  <dcterms:modified xsi:type="dcterms:W3CDTF">2021-12-14T09:08:25Z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