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EC842F-8668-4D0B-AFE9-66C4DC9344CF}">
  <a:tblStyle styleId="{3CEC842F-8668-4D0B-AFE9-66C4DC9344C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75" name="Google Shape;75;g1f6de2ae20f_0_0:notes"/>
          <p:cNvSpPr/>
          <p:nvPr>
            <p:ph idx="2" type="sldImg"/>
          </p:nvPr>
        </p:nvSpPr>
        <p:spPr>
          <a:xfrm>
            <a:off x="130863" y="685057"/>
            <a:ext cx="6596400" cy="343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1f6de2ae20f_0_0:notes"/>
          <p:cNvSpPr txBox="1"/>
          <p:nvPr>
            <p:ph idx="1" type="body"/>
          </p:nvPr>
        </p:nvSpPr>
        <p:spPr>
          <a:xfrm>
            <a:off x="685480" y="4343918"/>
            <a:ext cx="5487000" cy="4114500"/>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rPr lang="zh-TW"/>
              <a:t>Good afternoon, everyone. I'm Ben. Today I’m going to announce homework 3. </a:t>
            </a:r>
            <a:endParaRPr/>
          </a:p>
          <a:p>
            <a:pPr indent="0" lvl="0" marL="0" rtl="0" algn="l">
              <a:lnSpc>
                <a:spcPct val="115000"/>
              </a:lnSpc>
              <a:spcBef>
                <a:spcPts val="0"/>
              </a:spcBef>
              <a:spcAft>
                <a:spcPts val="0"/>
              </a:spcAft>
              <a:buSzPts val="1100"/>
              <a:buNone/>
            </a:pPr>
            <a:r>
              <a:rPr lang="zh-TW"/>
              <a:t>In this course, each homework assignment is a crucial component of your academic score. Please don't hesitate to raise your hand if you have any questions during this announcememt.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9f43487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9f43487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For the scoring </a:t>
            </a:r>
            <a:r>
              <a:rPr lang="zh-TW"/>
              <a:t>criteria of decision tree, you will first compute the gini index and the entropy of a given array.</a:t>
            </a:r>
            <a:endParaRPr/>
          </a:p>
          <a:p>
            <a:pPr indent="0" lvl="0" marL="0" rtl="0" algn="l">
              <a:lnSpc>
                <a:spcPct val="115000"/>
              </a:lnSpc>
              <a:spcBef>
                <a:spcPts val="0"/>
              </a:spcBef>
              <a:spcAft>
                <a:spcPts val="0"/>
              </a:spcAft>
              <a:buClr>
                <a:schemeClr val="dk1"/>
              </a:buClr>
              <a:buSzPts val="1100"/>
              <a:buFont typeface="Arial"/>
              <a:buNone/>
            </a:pPr>
            <a:r>
              <a:rPr lang="zh-TW"/>
              <a:t>You have to show the accuracy score of some given arguments. </a:t>
            </a:r>
            <a:endParaRPr/>
          </a:p>
          <a:p>
            <a:pPr indent="0" lvl="0" marL="0" rtl="0" algn="l">
              <a:lnSpc>
                <a:spcPct val="115000"/>
              </a:lnSpc>
              <a:spcBef>
                <a:spcPts val="0"/>
              </a:spcBef>
              <a:spcAft>
                <a:spcPts val="0"/>
              </a:spcAft>
              <a:buClr>
                <a:schemeClr val="dk1"/>
              </a:buClr>
              <a:buSzPts val="1100"/>
              <a:buFont typeface="Arial"/>
              <a:buNone/>
            </a:pPr>
            <a:r>
              <a:rPr lang="zh-TW"/>
              <a:t>Finally, you will plot the feature importance by simply counting the number of times each feature is used to split the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388eaac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388eaac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For Adaboost, you will implement the Adaboost algorithm by using the decision tree classifier (max_depth=1) you just implemented as the weak classifier.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The Adaboost model should include the following two arguments: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criterion: The function to measure the quality of a split of the data. Your model should support "gini" and "entropy".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n_estimators: The total number of weak classifiers.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Here is a useful tip: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You can set any random seed to make your result reproducible.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9f43487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9f43487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For the scoring criteria of Adaboost, you have to tune the arguments of AdaBoost to achieve higher accuracy than your Decision Trees.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2603210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2603210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have already finished the main function, do not </a:t>
            </a:r>
            <a:r>
              <a:rPr lang="zh-TW"/>
              <a:t>modify</a:t>
            </a:r>
            <a:r>
              <a:rPr lang="zh-TW"/>
              <a:t> it and your code output will look like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2603210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2603210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f6de2ae20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f6de2ae2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f6de2ae20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f6de2ae20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t>
            </a:r>
            <a:r>
              <a:rPr lang="zh-TW"/>
              <a:t>he final section is about our late policy. Please be aware that for each additional late day beyond the due date, a late penalty of 20 points will be deducted. For instance, if you earned 90 points but submitted your work two days late, your final score will be reduced to 50 points. Please submit your </a:t>
            </a:r>
            <a:r>
              <a:rPr lang="zh-TW"/>
              <a:t>assignment on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6de2ae20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6de2ae20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603210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603210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a:t>
            </a:r>
            <a:r>
              <a:rPr lang="zh-TW"/>
              <a:t>ou will have two full weeks to complete this assignment, as the deadline is set for November 28th.</a:t>
            </a:r>
            <a:endParaRPr/>
          </a:p>
          <a:p>
            <a:pPr indent="0" lvl="0" marL="0" rtl="0" algn="l">
              <a:spcBef>
                <a:spcPts val="0"/>
              </a:spcBef>
              <a:spcAft>
                <a:spcPts val="0"/>
              </a:spcAft>
              <a:buNone/>
            </a:pPr>
            <a:r>
              <a:rPr lang="zh-TW"/>
              <a:t>This assignment consists of two section:</a:t>
            </a:r>
            <a:endParaRPr/>
          </a:p>
          <a:p>
            <a:pPr indent="0" lvl="0" marL="0" rtl="0" algn="l">
              <a:lnSpc>
                <a:spcPct val="115000"/>
              </a:lnSpc>
              <a:spcBef>
                <a:spcPts val="0"/>
              </a:spcBef>
              <a:spcAft>
                <a:spcPts val="0"/>
              </a:spcAft>
              <a:buClr>
                <a:schemeClr val="dk1"/>
              </a:buClr>
              <a:buSzPts val="1100"/>
              <a:buFont typeface="Arial"/>
              <a:buNone/>
            </a:pPr>
            <a:r>
              <a:rPr lang="zh-TW"/>
              <a:t>The first </a:t>
            </a:r>
            <a:r>
              <a:rPr lang="zh-TW">
                <a:solidFill>
                  <a:schemeClr val="dk1"/>
                </a:solidFill>
              </a:rPr>
              <a:t>section</a:t>
            </a:r>
            <a:r>
              <a:rPr lang="zh-TW"/>
              <a:t> is Coding: In this section, you'll implement ensemble methods </a:t>
            </a:r>
            <a:r>
              <a:rPr lang="zh-TW">
                <a:solidFill>
                  <a:schemeClr val="dk1"/>
                </a:solidFill>
              </a:rPr>
              <a:t>only </a:t>
            </a:r>
            <a:r>
              <a:rPr lang="zh-TW"/>
              <a:t>using NumPy. The first one will be Decision Tree and the second one will be Adaboost. You should submit your code and answer some associated questions in the report.</a:t>
            </a:r>
            <a:endParaRPr/>
          </a:p>
          <a:p>
            <a:pPr indent="0" lvl="0" marL="0" rtl="0" algn="l">
              <a:lnSpc>
                <a:spcPct val="115000"/>
              </a:lnSpc>
              <a:spcBef>
                <a:spcPts val="0"/>
              </a:spcBef>
              <a:spcAft>
                <a:spcPts val="0"/>
              </a:spcAft>
              <a:buNone/>
            </a:pPr>
            <a:r>
              <a:rPr lang="zh-TW"/>
              <a:t>The second </a:t>
            </a:r>
            <a:r>
              <a:rPr lang="zh-TW">
                <a:solidFill>
                  <a:schemeClr val="dk1"/>
                </a:solidFill>
              </a:rPr>
              <a:t>section</a:t>
            </a:r>
            <a:r>
              <a:rPr lang="zh-TW"/>
              <a:t> is Hand-Written Questions: In this section, you'll answer theoretical questions about</a:t>
            </a:r>
            <a:r>
              <a:rPr lang="zh-TW">
                <a:solidFill>
                  <a:schemeClr val="dk1"/>
                </a:solidFill>
              </a:rPr>
              <a:t> ensemble methods</a:t>
            </a:r>
            <a:r>
              <a:rPr lang="zh-TW"/>
              <a:t>. You can choose your preferred method for responses, whether handwritten, typed, or digital, as long as your answers are clear and readable."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6de2ae2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6de2ae2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links about this </a:t>
            </a:r>
            <a:r>
              <a:rPr lang="zh-TW"/>
              <a:t>assignment</a:t>
            </a:r>
            <a:r>
              <a:rPr lang="zh-TW"/>
              <a: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789007a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789007a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following slide covers the topic of the environment. Please use Python 3.8 or a newer versions. We strongly encourage the use of virtual environments when working on your homework assignments. Below are some popular tools for managing virtual environments: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2603210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2603210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As previously mentioned, you will be implementing linear </a:t>
            </a:r>
            <a:r>
              <a:rPr lang="zh-TW"/>
              <a:t>classification</a:t>
            </a:r>
            <a:r>
              <a:rPr lang="zh-TW"/>
              <a:t> methods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de2ae2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de2ae2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first part is about Decision Tree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 </a:t>
            </a:r>
            <a:r>
              <a:rPr lang="zh-TW"/>
              <a:t>In the course, you learned about Decision Tree, which is a non-parametric supervised learning algorithm which has a hierarchical, tree structure, which consists of a root node, branches, internal nodes and leaf nodes. At each internal node, a feature is selected, and one of its values is chosen to split the node, aiming to maximize information gain.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388eaac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388eaac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second part is Adaboost.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In the course, you learned </a:t>
            </a:r>
            <a:r>
              <a:rPr lang="zh-TW">
                <a:solidFill>
                  <a:schemeClr val="dk1"/>
                </a:solidFill>
              </a:rPr>
              <a:t>about </a:t>
            </a:r>
            <a:r>
              <a:rPr lang="zh-TW"/>
              <a:t>AdaBoost, a boosting technique that leverages multiple weak classifiers. It is called Adaptive Boosting as the weights are re-assigned to each instance, with higher weights assigned to incorrectly classified instances.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f6de2ae20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f6de2ae20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You are going to implement two ensemble methods on the Heart Attack Dataset, the same dataset used in HW2. </a:t>
            </a:r>
            <a:br>
              <a:rPr lang="zh-TW">
                <a:solidFill>
                  <a:schemeClr val="dk1"/>
                </a:solidFill>
              </a:rPr>
            </a:br>
            <a:r>
              <a:rPr lang="zh-TW">
                <a:solidFill>
                  <a:schemeClr val="dk1"/>
                </a:solidFill>
              </a:rPr>
              <a:t>You are likely to observe a better performance from ensemble methods when compared to linear classification on this dataset.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6de2ae20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6de2ae20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For Decision Tree, you have to implement the Gini and Entropy for measuring the "best" splitting of the data. </a:t>
            </a:r>
            <a:br>
              <a:rPr lang="zh-TW"/>
            </a:br>
            <a:r>
              <a:rPr lang="zh-TW"/>
              <a:t>You have to implement the decision tree classifier with the following two arguments: </a:t>
            </a:r>
            <a:endParaRPr/>
          </a:p>
          <a:p>
            <a:pPr indent="0" lvl="0" marL="0" rtl="0" algn="l">
              <a:lnSpc>
                <a:spcPct val="115000"/>
              </a:lnSpc>
              <a:spcBef>
                <a:spcPts val="0"/>
              </a:spcBef>
              <a:spcAft>
                <a:spcPts val="0"/>
              </a:spcAft>
              <a:buClr>
                <a:schemeClr val="dk1"/>
              </a:buClr>
              <a:buSzPts val="1100"/>
              <a:buFont typeface="Arial"/>
              <a:buNone/>
            </a:pPr>
            <a:r>
              <a:rPr lang="zh-TW"/>
              <a:t>criterion: The function to measure the quality of a split of the data. </a:t>
            </a:r>
            <a:endParaRPr/>
          </a:p>
          <a:p>
            <a:pPr indent="0" lvl="0" marL="0" rtl="0" algn="l">
              <a:lnSpc>
                <a:spcPct val="115000"/>
              </a:lnSpc>
              <a:spcBef>
                <a:spcPts val="0"/>
              </a:spcBef>
              <a:spcAft>
                <a:spcPts val="0"/>
              </a:spcAft>
              <a:buClr>
                <a:schemeClr val="dk1"/>
              </a:buClr>
              <a:buSzPts val="1100"/>
              <a:buFont typeface="Arial"/>
              <a:buNone/>
            </a:pPr>
            <a:r>
              <a:rPr lang="zh-TW"/>
              <a:t>max_depth: The maximum depth of the tree.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zh-TW"/>
              <a:t>Here are some useful tips:</a:t>
            </a:r>
            <a:endParaRPr/>
          </a:p>
          <a:p>
            <a:pPr indent="0" lvl="0" marL="0" rtl="0" algn="l">
              <a:lnSpc>
                <a:spcPct val="115000"/>
              </a:lnSpc>
              <a:spcBef>
                <a:spcPts val="0"/>
              </a:spcBef>
              <a:spcAft>
                <a:spcPts val="0"/>
              </a:spcAft>
              <a:buClr>
                <a:schemeClr val="dk1"/>
              </a:buClr>
              <a:buSzPts val="1100"/>
              <a:buFont typeface="Arial"/>
              <a:buNone/>
            </a:pPr>
            <a:r>
              <a:rPr lang="zh-TW"/>
              <a:t>Your model should produce the same results when rebuilt with the same arguments.</a:t>
            </a:r>
            <a:endParaRPr/>
          </a:p>
          <a:p>
            <a:pPr indent="0" lvl="0" marL="0" rtl="0" algn="l">
              <a:lnSpc>
                <a:spcPct val="115000"/>
              </a:lnSpc>
              <a:spcBef>
                <a:spcPts val="0"/>
              </a:spcBef>
              <a:spcAft>
                <a:spcPts val="0"/>
              </a:spcAft>
              <a:buClr>
                <a:schemeClr val="dk1"/>
              </a:buClr>
              <a:buSzPts val="1100"/>
              <a:buFont typeface="Arial"/>
              <a:buNone/>
            </a:pPr>
            <a:r>
              <a:rPr lang="zh-TW"/>
              <a:t>You can use the recursive method to build the nodes.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bg>
      <p:bgPr>
        <a:gradFill>
          <a:gsLst>
            <a:gs pos="0">
              <a:srgbClr val="9A9ADF"/>
            </a:gs>
            <a:gs pos="31000">
              <a:srgbClr val="9A9ADF"/>
            </a:gs>
            <a:gs pos="100000">
              <a:srgbClr val="212167"/>
            </a:gs>
          </a:gsLst>
          <a:lin ang="10800025" scaled="0"/>
        </a:gradFill>
      </p:bgPr>
    </p:bg>
    <p:spTree>
      <p:nvGrpSpPr>
        <p:cNvPr id="50"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1" name="Google Shape;61;p13"/>
            <p:cNvCxnSpPr/>
            <p:nvPr/>
          </p:nvCxnSpPr>
          <p:spPr>
            <a:xfrm rot="10800000">
              <a:off x="-253" y="3310"/>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2" name="Google Shape;62;p13"/>
            <p:cNvCxnSpPr/>
            <p:nvPr/>
          </p:nvCxnSpPr>
          <p:spPr>
            <a:xfrm>
              <a:off x="347" y="3302"/>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3" name="Google Shape;63;p13"/>
            <p:cNvCxnSpPr/>
            <p:nvPr/>
          </p:nvCxnSpPr>
          <p:spPr>
            <a:xfrm flipH="1">
              <a:off x="313" y="3249"/>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4" name="Google Shape;64;p13"/>
            <p:cNvCxnSpPr/>
            <p:nvPr/>
          </p:nvCxnSpPr>
          <p:spPr>
            <a:xfrm>
              <a:off x="0" y="3521"/>
              <a:ext cx="300" cy="0"/>
            </a:xfrm>
            <a:prstGeom prst="straightConnector1">
              <a:avLst/>
            </a:prstGeom>
            <a:noFill/>
            <a:ln cap="flat" cmpd="sng" w="22225">
              <a:solidFill>
                <a:schemeClr val="accent1"/>
              </a:solidFill>
              <a:prstDash val="solid"/>
              <a:round/>
              <a:headEnd len="med" w="med" type="none"/>
              <a:tailEnd len="med" w="med" type="none"/>
            </a:ln>
          </p:spPr>
        </p:cxnSp>
        <p:cxnSp>
          <p:nvCxnSpPr>
            <p:cNvPr id="65" name="Google Shape;65;p13"/>
            <p:cNvCxnSpPr/>
            <p:nvPr/>
          </p:nvCxnSpPr>
          <p:spPr>
            <a:xfrm>
              <a:off x="340" y="3521"/>
              <a:ext cx="0" cy="300"/>
            </a:xfrm>
            <a:prstGeom prst="straightConnector1">
              <a:avLst/>
            </a:prstGeom>
            <a:noFill/>
            <a:ln cap="flat" cmpd="sng" w="22225">
              <a:solidFill>
                <a:schemeClr val="accent1"/>
              </a:solidFill>
              <a:prstDash val="solid"/>
              <a:round/>
              <a:headEnd len="med" w="med" type="none"/>
              <a:tailEnd len="med" w="med" type="none"/>
            </a:ln>
          </p:spPr>
        </p:cxnSp>
        <p:cxnSp>
          <p:nvCxnSpPr>
            <p:cNvPr id="66" name="Google Shape;66;p13"/>
            <p:cNvCxnSpPr/>
            <p:nvPr/>
          </p:nvCxnSpPr>
          <p:spPr>
            <a:xfrm rot="10800000">
              <a:off x="449" y="3686"/>
              <a:ext cx="300"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67" name="Google Shape;67;p13"/>
          <p:cNvPicPr preferRelativeResize="0"/>
          <p:nvPr/>
        </p:nvPicPr>
        <p:blipFill rotWithShape="1">
          <a:blip r:embed="rId2">
            <a:alphaModFix/>
          </a:blip>
          <a:srcRect b="24276" l="0" r="15597" t="8401"/>
          <a:stretch/>
        </p:blipFill>
        <p:spPr>
          <a:xfrm>
            <a:off x="5303838" y="0"/>
            <a:ext cx="2880121" cy="1383507"/>
          </a:xfrm>
          <a:prstGeom prst="rect">
            <a:avLst/>
          </a:prstGeom>
          <a:noFill/>
          <a:ln>
            <a:noFill/>
          </a:ln>
        </p:spPr>
      </p:pic>
      <p:pic>
        <p:nvPicPr>
          <p:cNvPr descr="圖片1" id="68" name="Google Shape;68;p13"/>
          <p:cNvPicPr preferRelativeResize="0"/>
          <p:nvPr/>
        </p:nvPicPr>
        <p:blipFill rotWithShape="1">
          <a:blip r:embed="rId3">
            <a:alphaModFix/>
          </a:blip>
          <a:srcRect b="0" l="0" r="21905" t="28891"/>
          <a:stretch/>
        </p:blipFill>
        <p:spPr>
          <a:xfrm>
            <a:off x="6659563" y="3813572"/>
            <a:ext cx="1863326" cy="1022747"/>
          </a:xfrm>
          <a:prstGeom prst="rect">
            <a:avLst/>
          </a:prstGeom>
          <a:noFill/>
          <a:ln>
            <a:noFill/>
          </a:ln>
        </p:spPr>
      </p:pic>
      <p:pic>
        <p:nvPicPr>
          <p:cNvPr descr="圖片2" id="69" name="Google Shape;69;p13"/>
          <p:cNvPicPr preferRelativeResize="0"/>
          <p:nvPr/>
        </p:nvPicPr>
        <p:blipFill rotWithShape="1">
          <a:blip r:embed="rId4">
            <a:alphaModFix/>
          </a:blip>
          <a:srcRect b="0" l="14632" r="0" t="0"/>
          <a:stretch/>
        </p:blipFill>
        <p:spPr>
          <a:xfrm>
            <a:off x="0" y="3734991"/>
            <a:ext cx="1382317" cy="977503"/>
          </a:xfrm>
          <a:prstGeom prst="rect">
            <a:avLst/>
          </a:prstGeom>
          <a:noFill/>
          <a:ln>
            <a:noFill/>
          </a:ln>
        </p:spPr>
      </p:pic>
      <p:pic>
        <p:nvPicPr>
          <p:cNvPr descr="圖片2" id="70" name="Google Shape;70;p13"/>
          <p:cNvPicPr preferRelativeResize="0"/>
          <p:nvPr/>
        </p:nvPicPr>
        <p:blipFill rotWithShape="1">
          <a:blip r:embed="rId5">
            <a:alphaModFix/>
          </a:blip>
          <a:srcRect b="21783" l="0" r="0" t="0"/>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b-QS86cEsWJ2IFVBQUenuyPyyVPuJ1wOUd9pkfMz6nk/edit?usp=shar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hyperlink" Target="https://www.pinterest.com/pin/4094757911161408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Y4DQq7Po05YgX5gP1rIIcmXlHwpO7PLoW8LpdkOXZ_w/edit?usp=sharing" TargetMode="External"/><Relationship Id="rId4" Type="http://schemas.openxmlformats.org/officeDocument/2006/relationships/hyperlink" Target="https://drive.google.com/file/d/12WPpYODL4M7FYpw1H7xThULKjTpBvqzX/view?usp=sharing" TargetMode="External"/><Relationship Id="rId5" Type="http://schemas.openxmlformats.org/officeDocument/2006/relationships/hyperlink" Target="https://drive.google.com/drive/folders/1SCC-j_a4iGUBTjb-UnE8DTF4ZQJ3tqvn?usp=sharing" TargetMode="External"/><Relationship Id="rId6" Type="http://schemas.openxmlformats.org/officeDocument/2006/relationships/hyperlink" Target="https://docs.google.com/document/d/1b-QS86cEsWJ2IFVBQUenuyPyyVPuJ1wOUd9pkfMz6nk/edit?usp=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conda.io/en/latest/" TargetMode="External"/><Relationship Id="rId4" Type="http://schemas.openxmlformats.org/officeDocument/2006/relationships/hyperlink" Target="https://docs.conda.io/projects/miniconda/en/latest/" TargetMode="External"/><Relationship Id="rId5" Type="http://schemas.openxmlformats.org/officeDocument/2006/relationships/hyperlink" Target="https://virtualenv.pypa.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umpy.org/doc/stable/user/absolute_beginners.html" TargetMode="External"/><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www.ibm.com/topics/decision-tre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researchgate.net/figure/Illustration-of-AdaBoost-algorithm-for-creating-a-strong-classifier-based-on-multiple_fig9_288699540"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Introduction to Machine Learning</a:t>
            </a:r>
            <a:endParaRPr b="1" sz="2800">
              <a:solidFill>
                <a:srgbClr val="C00000"/>
              </a:solidFill>
              <a:latin typeface="Times New Roman"/>
              <a:ea typeface="Times New Roman"/>
              <a:cs typeface="Times New Roman"/>
              <a:sym typeface="Times New Roman"/>
            </a:endParaRPr>
          </a:p>
          <a:p>
            <a:pPr indent="0" lvl="0" marL="0" marR="0" rtl="0" algn="r">
              <a:spcBef>
                <a:spcPts val="0"/>
              </a:spcBef>
              <a:spcAft>
                <a:spcPts val="0"/>
              </a:spcAft>
              <a:buNone/>
            </a:pPr>
            <a:r>
              <a:rPr b="1" i="0" lang="zh-TW" sz="2800" u="none" cap="none" strike="noStrike">
                <a:solidFill>
                  <a:srgbClr val="C00000"/>
                </a:solidFill>
                <a:latin typeface="Times New Roman"/>
                <a:ea typeface="Times New Roman"/>
                <a:cs typeface="Times New Roman"/>
                <a:sym typeface="Times New Roman"/>
              </a:rPr>
              <a:t>H</a:t>
            </a:r>
            <a:r>
              <a:rPr b="1" lang="zh-TW" sz="2800">
                <a:solidFill>
                  <a:srgbClr val="C00000"/>
                </a:solidFill>
                <a:latin typeface="Times New Roman"/>
                <a:ea typeface="Times New Roman"/>
                <a:cs typeface="Times New Roman"/>
                <a:sym typeface="Times New Roman"/>
              </a:rPr>
              <a:t>omework 3 Announcement</a:t>
            </a:r>
            <a:endParaRPr b="1" i="1" sz="2800" u="none" cap="none" strike="noStrik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indent="0" lvl="0" marL="0" rtl="0" algn="r">
              <a:spcBef>
                <a:spcPts val="0"/>
              </a:spcBef>
              <a:spcAft>
                <a:spcPts val="0"/>
              </a:spcAft>
              <a:buNone/>
            </a:pPr>
            <a:r>
              <a:rPr lang="zh-TW">
                <a:latin typeface="Times New Roman"/>
                <a:ea typeface="Times New Roman"/>
                <a:cs typeface="Times New Roman"/>
                <a:sym typeface="Times New Roman"/>
              </a:rPr>
              <a:t>Lastest update: 2023/11/14 13:30</a:t>
            </a:r>
            <a:endParaRPr>
              <a:latin typeface="Times New Roman"/>
              <a:ea typeface="Times New Roman"/>
              <a:cs typeface="Times New Roman"/>
              <a:sym typeface="Times New Roman"/>
            </a:endParaRPr>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56" name="Google Shape;156;p23"/>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(5%) Compute the gini index and the entropy of the array </a:t>
            </a:r>
            <a:r>
              <a:rPr lang="zh-TW">
                <a:latin typeface="Times New Roman"/>
                <a:ea typeface="Times New Roman"/>
                <a:cs typeface="Times New Roman"/>
                <a:sym typeface="Times New Roman"/>
              </a:rPr>
              <a:t>[0, 1, 0, 0, 0, 0, 1, 1, 0, 0, 1]</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(10%) Show the accuracy score of the testing data using criterion="gini" and max_depth=7.</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(10%) Show the accuracy score of the testing data using criterion="entropy" and max_depth=7.</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(5%) Train your model using criterion="gini", max_depth=15. Plot the feature importance of your decision tree model by simply counting the number of times each feature is used to split the data.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57" name="Google Shape;157;p23"/>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58" name="Google Shape;158;p23"/>
          <p:cNvPicPr preferRelativeResize="0"/>
          <p:nvPr/>
        </p:nvPicPr>
        <p:blipFill>
          <a:blip r:embed="rId3">
            <a:alphaModFix/>
          </a:blip>
          <a:stretch>
            <a:fillRect/>
          </a:stretch>
        </p:blipFill>
        <p:spPr>
          <a:xfrm>
            <a:off x="3234163" y="2843950"/>
            <a:ext cx="2675675" cy="2006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Adaboost</a:t>
            </a:r>
            <a:endParaRPr>
              <a:latin typeface="Times New Roman"/>
              <a:ea typeface="Times New Roman"/>
              <a:cs typeface="Times New Roman"/>
              <a:sym typeface="Times New Roman"/>
            </a:endParaRPr>
          </a:p>
        </p:txBody>
      </p:sp>
      <p:sp>
        <p:nvSpPr>
          <p:cNvPr id="164" name="Google Shape;164;p24"/>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the Adaboost algorithm by using the decision tree classifier (max_depth=1) you just implemented as the weak classifier.</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The Adaboost model should include the following two arguments:</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b="1" lang="zh-TW">
                <a:latin typeface="Times New Roman"/>
                <a:ea typeface="Times New Roman"/>
                <a:cs typeface="Times New Roman"/>
                <a:sym typeface="Times New Roman"/>
              </a:rPr>
              <a:t>criterion</a:t>
            </a:r>
            <a:r>
              <a:rPr lang="zh-TW">
                <a:latin typeface="Times New Roman"/>
                <a:ea typeface="Times New Roman"/>
                <a:cs typeface="Times New Roman"/>
                <a:sym typeface="Times New Roman"/>
              </a:rPr>
              <a:t>: The function to measure the quality of a split of the data. Your model should support "gini" and "entropy".</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b="1" lang="zh-TW">
                <a:latin typeface="Times New Roman"/>
                <a:ea typeface="Times New Roman"/>
                <a:cs typeface="Times New Roman"/>
                <a:sym typeface="Times New Roman"/>
              </a:rPr>
              <a:t>n_estimators</a:t>
            </a:r>
            <a:r>
              <a:rPr lang="zh-TW">
                <a:latin typeface="Times New Roman"/>
                <a:ea typeface="Times New Roman"/>
                <a:cs typeface="Times New Roman"/>
                <a:sym typeface="Times New Roman"/>
              </a:rPr>
              <a:t>: The total number of weak classifiers.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You can set any random seed to make your result reproducible.</a:t>
            </a:r>
            <a:endParaRPr>
              <a:latin typeface="Times New Roman"/>
              <a:ea typeface="Times New Roman"/>
              <a:cs typeface="Times New Roman"/>
              <a:sym typeface="Times New Roman"/>
            </a:endParaRPr>
          </a:p>
        </p:txBody>
      </p:sp>
      <p:sp>
        <p:nvSpPr>
          <p:cNvPr id="165" name="Google Shape;165;p24"/>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Adaboost</a:t>
            </a:r>
            <a:endParaRPr>
              <a:latin typeface="Times New Roman"/>
              <a:ea typeface="Times New Roman"/>
              <a:cs typeface="Times New Roman"/>
              <a:sym typeface="Times New Roman"/>
            </a:endParaRPr>
          </a:p>
        </p:txBody>
      </p:sp>
      <p:sp>
        <p:nvSpPr>
          <p:cNvPr id="171" name="Google Shape;171;p25"/>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(20%) Tune the arguments of AdaBoost to achieve higher accuracy than your Decision Trees.</a:t>
            </a:r>
            <a:endParaRPr>
              <a:latin typeface="Times New Roman"/>
              <a:ea typeface="Times New Roman"/>
              <a:cs typeface="Times New Roman"/>
              <a:sym typeface="Times New Roman"/>
            </a:endParaRPr>
          </a:p>
        </p:txBody>
      </p:sp>
      <p:sp>
        <p:nvSpPr>
          <p:cNvPr id="172" name="Google Shape;172;p25"/>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73" name="Google Shape;173;p25"/>
          <p:cNvGraphicFramePr/>
          <p:nvPr/>
        </p:nvGraphicFramePr>
        <p:xfrm>
          <a:off x="3009900" y="2163600"/>
          <a:ext cx="3000000" cy="3000000"/>
        </p:xfrm>
        <a:graphic>
          <a:graphicData uri="http://schemas.openxmlformats.org/drawingml/2006/table">
            <a:tbl>
              <a:tblPr>
                <a:noFill/>
                <a:tableStyleId>{3CEC842F-8668-4D0B-AFE9-66C4DC9344CF}</a:tableStyleId>
              </a:tblPr>
              <a:tblGrid>
                <a:gridCol w="1562100"/>
                <a:gridCol w="1562100"/>
              </a:tblGrid>
              <a:tr h="850">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Points</a:t>
                      </a:r>
                      <a:endParaRPr b="1" sz="9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Testing Accuracy </a:t>
                      </a:r>
                      <a:endParaRPr b="1" sz="9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850">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2</a:t>
                      </a:r>
                      <a:r>
                        <a:rPr b="1" lang="zh-TW" sz="900">
                          <a:latin typeface="Times New Roman"/>
                          <a:ea typeface="Times New Roman"/>
                          <a:cs typeface="Times New Roman"/>
                          <a:sym typeface="Times New Roman"/>
                        </a:rPr>
                        <a:t>0 points</a:t>
                      </a:r>
                      <a:endParaRPr b="1" sz="9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zh-TW" sz="900">
                          <a:solidFill>
                            <a:srgbClr val="CC0000"/>
                          </a:solidFill>
                          <a:latin typeface="Times New Roman"/>
                          <a:ea typeface="Times New Roman"/>
                          <a:cs typeface="Times New Roman"/>
                          <a:sym typeface="Times New Roman"/>
                        </a:rPr>
                        <a:t>0.8 &lt;= acc</a:t>
                      </a:r>
                      <a:endParaRPr sz="900">
                        <a:solidFill>
                          <a:srgbClr val="CC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50">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15</a:t>
                      </a:r>
                      <a:r>
                        <a:rPr b="1" lang="zh-TW" sz="900">
                          <a:latin typeface="Times New Roman"/>
                          <a:ea typeface="Times New Roman"/>
                          <a:cs typeface="Times New Roman"/>
                          <a:sym typeface="Times New Roman"/>
                        </a:rPr>
                        <a:t> points</a:t>
                      </a:r>
                      <a:endParaRPr b="1" sz="9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zh-TW" sz="900">
                          <a:solidFill>
                            <a:srgbClr val="CC0000"/>
                          </a:solidFill>
                          <a:latin typeface="Times New Roman"/>
                          <a:ea typeface="Times New Roman"/>
                          <a:cs typeface="Times New Roman"/>
                          <a:sym typeface="Times New Roman"/>
                        </a:rPr>
                        <a:t>0.78 &lt;= acc &lt; 0.8 </a:t>
                      </a:r>
                      <a:endParaRPr sz="900">
                        <a:solidFill>
                          <a:srgbClr val="CC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50">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10 points</a:t>
                      </a:r>
                      <a:endParaRPr b="1" sz="9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zh-TW" sz="900">
                          <a:solidFill>
                            <a:srgbClr val="CC0000"/>
                          </a:solidFill>
                          <a:latin typeface="Times New Roman"/>
                          <a:ea typeface="Times New Roman"/>
                          <a:cs typeface="Times New Roman"/>
                          <a:sym typeface="Times New Roman"/>
                        </a:rPr>
                        <a:t>0.76 &lt;= acc &lt; 0.78</a:t>
                      </a:r>
                      <a:endParaRPr sz="900">
                        <a:solidFill>
                          <a:srgbClr val="CC0000"/>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50">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5 points</a:t>
                      </a:r>
                      <a:endParaRPr b="1" sz="9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0.74 &lt;= acc &lt; 0.76</a:t>
                      </a:r>
                      <a:endParaRPr b="1" sz="9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r>
              <a:tr h="850">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0 points</a:t>
                      </a:r>
                      <a:endParaRPr b="1" sz="9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30000"/>
                        </a:lnSpc>
                        <a:spcBef>
                          <a:spcPts val="0"/>
                        </a:spcBef>
                        <a:spcAft>
                          <a:spcPts val="0"/>
                        </a:spcAft>
                        <a:buNone/>
                      </a:pPr>
                      <a:r>
                        <a:rPr b="1" lang="zh-TW" sz="900">
                          <a:latin typeface="Times New Roman"/>
                          <a:ea typeface="Times New Roman"/>
                          <a:cs typeface="Times New Roman"/>
                          <a:sym typeface="Times New Roman"/>
                        </a:rPr>
                        <a:t>acc &lt; 0.74</a:t>
                      </a:r>
                      <a:endParaRPr b="1" sz="9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Do not modify the main function architecture.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Your code </a:t>
            </a:r>
            <a:r>
              <a:rPr lang="zh-TW">
                <a:latin typeface="Times New Roman"/>
                <a:ea typeface="Times New Roman"/>
                <a:cs typeface="Times New Roman"/>
                <a:sym typeface="Times New Roman"/>
              </a:rPr>
              <a:t>output</a:t>
            </a:r>
            <a:r>
              <a:rPr lang="zh-TW">
                <a:latin typeface="Times New Roman"/>
                <a:ea typeface="Times New Roman"/>
                <a:cs typeface="Times New Roman"/>
                <a:sym typeface="Times New Roman"/>
              </a:rPr>
              <a:t> will look like this:</a:t>
            </a:r>
            <a:endParaRPr>
              <a:latin typeface="Times New Roman"/>
              <a:ea typeface="Times New Roman"/>
              <a:cs typeface="Times New Roman"/>
              <a:sym typeface="Times New Roman"/>
            </a:endParaRPr>
          </a:p>
        </p:txBody>
      </p:sp>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180" name="Google Shape;18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1" name="Google Shape;181;p26"/>
          <p:cNvPicPr preferRelativeResize="0"/>
          <p:nvPr/>
        </p:nvPicPr>
        <p:blipFill rotWithShape="1">
          <a:blip r:embed="rId3">
            <a:alphaModFix/>
          </a:blip>
          <a:srcRect b="0" l="0" r="0" t="2524"/>
          <a:stretch/>
        </p:blipFill>
        <p:spPr>
          <a:xfrm>
            <a:off x="311700" y="2298495"/>
            <a:ext cx="8520600" cy="1698855"/>
          </a:xfrm>
          <a:prstGeom prst="rect">
            <a:avLst/>
          </a:prstGeom>
          <a:noFill/>
          <a:ln>
            <a:noFill/>
          </a:ln>
        </p:spPr>
      </p:pic>
      <p:sp>
        <p:nvSpPr>
          <p:cNvPr id="182" name="Google Shape;182;p26"/>
          <p:cNvSpPr/>
          <p:nvPr/>
        </p:nvSpPr>
        <p:spPr>
          <a:xfrm>
            <a:off x="5818800" y="2518250"/>
            <a:ext cx="2324700" cy="2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6"/>
          <p:cNvSpPr/>
          <p:nvPr/>
        </p:nvSpPr>
        <p:spPr>
          <a:xfrm>
            <a:off x="6170211" y="2790702"/>
            <a:ext cx="2324700" cy="2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189" name="Google Shape;189;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a:t>
            </a:r>
            <a:r>
              <a:rPr lang="zh-TW">
                <a:latin typeface="Times New Roman"/>
                <a:ea typeface="Times New Roman"/>
                <a:cs typeface="Times New Roman"/>
                <a:sym typeface="Times New Roman"/>
              </a:rPr>
              <a:t>follow the same report template format just like HW1.</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p:txBody>
      </p:sp>
      <p:sp>
        <p:nvSpPr>
          <p:cNvPr id="190" name="Google Shape;19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91" name="Google Shape;191;p27"/>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199" name="Google Shape;199;p28"/>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code and report into a </a:t>
            </a:r>
            <a:r>
              <a:rPr b="1" lang="zh-TW">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on E3.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ID&gt;_HW3.zip</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ID&gt;_HW3.py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ID&gt;_HW3.pdf </a:t>
            </a:r>
            <a:r>
              <a:rPr lang="zh-TW">
                <a:solidFill>
                  <a:srgbClr val="FF0000"/>
                </a:solidFill>
                <a:latin typeface="Times New Roman"/>
                <a:ea typeface="Times New Roman"/>
                <a:cs typeface="Times New Roman"/>
                <a:sym typeface="Times New Roman"/>
              </a:rPr>
              <a:t>(do not submit .doc, .docx or others format)</a:t>
            </a:r>
            <a:endParaRPr>
              <a:solidFill>
                <a:srgbClr val="FF0000"/>
              </a:solidFill>
              <a:latin typeface="Times New Roman"/>
              <a:ea typeface="Times New Roman"/>
              <a:cs typeface="Times New Roman"/>
              <a:sym typeface="Times New Roman"/>
            </a:endParaRPr>
          </a:p>
        </p:txBody>
      </p:sp>
      <p:sp>
        <p:nvSpPr>
          <p:cNvPr id="200" name="Google Shape;20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p:txBody>
      </p:sp>
      <p:sp>
        <p:nvSpPr>
          <p:cNvPr id="206" name="Google Shape;20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We will deduct a late penalty of 20 points per additional late day.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207" name="Google Shape;20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08" name="Google Shape;208;p29"/>
          <p:cNvPicPr preferRelativeResize="0"/>
          <p:nvPr/>
        </p:nvPicPr>
        <p:blipFill>
          <a:blip r:embed="rId3">
            <a:alphaModFix/>
          </a:blip>
          <a:stretch>
            <a:fillRect/>
          </a:stretch>
        </p:blipFill>
        <p:spPr>
          <a:xfrm>
            <a:off x="2814625" y="2420775"/>
            <a:ext cx="3514750" cy="263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14" name="Google Shape;21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15" name="Google Shape;215;p30"/>
          <p:cNvPicPr preferRelativeResize="0"/>
          <p:nvPr/>
        </p:nvPicPr>
        <p:blipFill>
          <a:blip r:embed="rId3">
            <a:alphaModFix/>
          </a:blip>
          <a:stretch>
            <a:fillRect/>
          </a:stretch>
        </p:blipFill>
        <p:spPr>
          <a:xfrm>
            <a:off x="2833488" y="24926"/>
            <a:ext cx="3477025" cy="5093652"/>
          </a:xfrm>
          <a:prstGeom prst="rect">
            <a:avLst/>
          </a:prstGeom>
          <a:noFill/>
          <a:ln>
            <a:noFill/>
          </a:ln>
        </p:spPr>
      </p:pic>
      <p:sp>
        <p:nvSpPr>
          <p:cNvPr id="216" name="Google Shape;216;p30"/>
          <p:cNvSpPr txBox="1"/>
          <p:nvPr/>
        </p:nvSpPr>
        <p:spPr>
          <a:xfrm>
            <a:off x="5877175" y="4835700"/>
            <a:ext cx="3266400" cy="523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1100" u="sng">
                <a:solidFill>
                  <a:schemeClr val="hlink"/>
                </a:solidFill>
                <a:latin typeface="Times New Roman"/>
                <a:ea typeface="Times New Roman"/>
                <a:cs typeface="Times New Roman"/>
                <a:sym typeface="Times New Roman"/>
                <a:hlinkClick r:id="rId4"/>
              </a:rPr>
              <a:t>https://www.pinterest.com/pin/409475791116140835/</a:t>
            </a:r>
            <a:endParaRPr sz="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Homework 3</a:t>
            </a:r>
            <a:endParaRPr>
              <a:latin typeface="Times New Roman"/>
              <a:ea typeface="Times New Roman"/>
              <a:cs typeface="Times New Roman"/>
              <a:sym typeface="Times New Roman"/>
            </a:endParaRPr>
          </a:p>
        </p:txBody>
      </p:sp>
      <p:sp>
        <p:nvSpPr>
          <p:cNvPr id="86" name="Google Shape;86;p15"/>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Nov. 28th (Tue), 2023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Coding (50%): Implement ensemble methods by only using </a:t>
            </a:r>
            <a:r>
              <a:rPr b="1" lang="zh-TW">
                <a:latin typeface="Times New Roman"/>
                <a:ea typeface="Times New Roman"/>
                <a:cs typeface="Times New Roman"/>
                <a:sym typeface="Times New Roman"/>
              </a:rPr>
              <a:t>numpy.</a:t>
            </a:r>
            <a:endParaRPr b="1">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1: Decision Tree</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2: Adaboost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Submit your python file (.py).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(by screenshot</a:t>
            </a:r>
            <a:r>
              <a:rPr lang="zh-TW">
                <a:latin typeface="Times New Roman"/>
                <a:ea typeface="Times New Roman"/>
                <a:cs typeface="Times New Roman"/>
                <a:sym typeface="Times New Roman"/>
              </a:rPr>
              <a:t>s) i</a:t>
            </a:r>
            <a:r>
              <a:rPr lang="zh-TW">
                <a:latin typeface="Times New Roman"/>
                <a:ea typeface="Times New Roman"/>
                <a:cs typeface="Times New Roman"/>
                <a:sym typeface="Times New Roman"/>
              </a:rPr>
              <a:t>n the report (.pdf).</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Handwritten Questions (50%): Answer questions about </a:t>
            </a:r>
            <a:r>
              <a:rPr lang="zh-TW">
                <a:latin typeface="Times New Roman"/>
                <a:ea typeface="Times New Roman"/>
                <a:cs typeface="Times New Roman"/>
                <a:sym typeface="Times New Roman"/>
              </a:rPr>
              <a:t>linear ensemble methods</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a:t>
            </a:r>
            <a:r>
              <a:rPr lang="zh-TW">
                <a:latin typeface="Times New Roman"/>
                <a:ea typeface="Times New Roman"/>
                <a:cs typeface="Times New Roman"/>
                <a:sym typeface="Times New Roman"/>
              </a:rPr>
              <a:t>nswer the questions (handwritten, typed, digital, etc.) in the report.</a:t>
            </a:r>
            <a:endParaRPr>
              <a:latin typeface="Times New Roman"/>
              <a:ea typeface="Times New Roman"/>
              <a:cs typeface="Times New Roman"/>
              <a:sym typeface="Times New Roman"/>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Questions: </a:t>
            </a: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Sample code: </a:t>
            </a:r>
            <a:r>
              <a:rPr lang="zh-TW" u="sng">
                <a:solidFill>
                  <a:schemeClr val="hlink"/>
                </a:solidFill>
                <a:latin typeface="Times New Roman"/>
                <a:ea typeface="Times New Roman"/>
                <a:cs typeface="Times New Roman"/>
                <a:sym typeface="Times New Roman"/>
                <a:hlinkClick r:id="rId4"/>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Dataset: </a:t>
            </a:r>
            <a:r>
              <a:rPr lang="zh-TW"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template: </a:t>
            </a:r>
            <a:r>
              <a:rPr lang="zh-TW" u="sng">
                <a:solidFill>
                  <a:schemeClr val="hlink"/>
                </a:solidFill>
                <a:latin typeface="Times New Roman"/>
                <a:ea typeface="Times New Roman"/>
                <a:cs typeface="Times New Roman"/>
                <a:sym typeface="Times New Roman"/>
                <a:hlinkClick r:id="rId6"/>
              </a:rPr>
              <a:t>Link</a:t>
            </a:r>
            <a:r>
              <a:rPr lang="zh-TW">
                <a:latin typeface="Times New Roman"/>
                <a:ea typeface="Times New Roman"/>
                <a:cs typeface="Times New Roman"/>
                <a:sym typeface="Times New Roman"/>
              </a:rPr>
              <a:t> (same as HW1)</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a:t>
            </a:r>
            <a:r>
              <a:rPr lang="zh-TW">
                <a:latin typeface="Times New Roman"/>
                <a:ea typeface="Times New Roman"/>
                <a:cs typeface="Times New Roman"/>
                <a:sym typeface="Times New Roman"/>
              </a:rPr>
              <a:t>version</a:t>
            </a:r>
            <a:r>
              <a:rPr lang="zh-TW">
                <a:latin typeface="Times New Roman"/>
                <a:ea typeface="Times New Roman"/>
                <a:cs typeface="Times New Roman"/>
                <a:sym typeface="Times New Roman"/>
              </a:rPr>
              <a:t>: 3.8 or newer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that you use </a:t>
            </a:r>
            <a:r>
              <a:rPr b="1" lang="zh-TW">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7" name="Google Shape;107;p18"/>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Build-in array operations.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9" name="Google Shape;109;p18"/>
          <p:cNvPicPr preferRelativeResize="0"/>
          <p:nvPr/>
        </p:nvPicPr>
        <p:blipFill rotWithShape="1">
          <a:blip r:embed="rId4">
            <a:alphaModFix/>
          </a:blip>
          <a:srcRect b="0" l="0" r="0" t="55758"/>
          <a:stretch/>
        </p:blipFill>
        <p:spPr>
          <a:xfrm>
            <a:off x="5083350" y="2098663"/>
            <a:ext cx="2352675" cy="1104075"/>
          </a:xfrm>
          <a:prstGeom prst="rect">
            <a:avLst/>
          </a:prstGeom>
          <a:noFill/>
          <a:ln>
            <a:noFill/>
          </a:ln>
        </p:spPr>
      </p:pic>
      <p:pic>
        <p:nvPicPr>
          <p:cNvPr id="110" name="Google Shape;110;p18"/>
          <p:cNvPicPr preferRelativeResize="0"/>
          <p:nvPr/>
        </p:nvPicPr>
        <p:blipFill rotWithShape="1">
          <a:blip r:embed="rId5">
            <a:alphaModFix/>
          </a:blip>
          <a:srcRect b="0" l="0" r="0" t="60271"/>
          <a:stretch/>
        </p:blipFill>
        <p:spPr>
          <a:xfrm>
            <a:off x="5092875" y="3766355"/>
            <a:ext cx="2333625" cy="896850"/>
          </a:xfrm>
          <a:prstGeom prst="rect">
            <a:avLst/>
          </a:prstGeom>
          <a:noFill/>
          <a:ln>
            <a:noFill/>
          </a:ln>
        </p:spPr>
      </p:pic>
      <p:pic>
        <p:nvPicPr>
          <p:cNvPr id="111" name="Google Shape;111;p18"/>
          <p:cNvPicPr preferRelativeResize="0"/>
          <p:nvPr/>
        </p:nvPicPr>
        <p:blipFill rotWithShape="1">
          <a:blip r:embed="rId5">
            <a:alphaModFix/>
          </a:blip>
          <a:srcRect b="46027" l="0" r="0" t="0"/>
          <a:stretch/>
        </p:blipFill>
        <p:spPr>
          <a:xfrm>
            <a:off x="1150750" y="3605580"/>
            <a:ext cx="2333625" cy="1218425"/>
          </a:xfrm>
          <a:prstGeom prst="rect">
            <a:avLst/>
          </a:prstGeom>
          <a:noFill/>
          <a:ln>
            <a:noFill/>
          </a:ln>
        </p:spPr>
      </p:pic>
      <p:pic>
        <p:nvPicPr>
          <p:cNvPr id="112" name="Google Shape;112;p18"/>
          <p:cNvPicPr preferRelativeResize="0"/>
          <p:nvPr/>
        </p:nvPicPr>
        <p:blipFill rotWithShape="1">
          <a:blip r:embed="rId4">
            <a:alphaModFix/>
          </a:blip>
          <a:srcRect b="49431" l="0" r="0" t="0"/>
          <a:stretch/>
        </p:blipFill>
        <p:spPr>
          <a:xfrm>
            <a:off x="1141225" y="2019720"/>
            <a:ext cx="2352675" cy="1261975"/>
          </a:xfrm>
          <a:prstGeom prst="rect">
            <a:avLst/>
          </a:prstGeom>
          <a:noFill/>
          <a:ln>
            <a:noFill/>
          </a:ln>
        </p:spPr>
      </p:pic>
      <p:sp>
        <p:nvSpPr>
          <p:cNvPr id="113" name="Google Shape;113;p18"/>
          <p:cNvSpPr/>
          <p:nvPr/>
        </p:nvSpPr>
        <p:spPr>
          <a:xfrm>
            <a:off x="3848975" y="2558763"/>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848975" y="4122825"/>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8"/>
          <p:cNvCxnSpPr/>
          <p:nvPr/>
        </p:nvCxnSpPr>
        <p:spPr>
          <a:xfrm>
            <a:off x="1163600" y="20259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6" name="Google Shape;116;p18"/>
          <p:cNvCxnSpPr/>
          <p:nvPr/>
        </p:nvCxnSpPr>
        <p:spPr>
          <a:xfrm flipH="1" rot="10800000">
            <a:off x="1182650" y="2034325"/>
            <a:ext cx="2289300" cy="1233900"/>
          </a:xfrm>
          <a:prstGeom prst="straightConnector1">
            <a:avLst/>
          </a:prstGeom>
          <a:noFill/>
          <a:ln cap="flat" cmpd="sng" w="38100">
            <a:solidFill>
              <a:srgbClr val="FF0000"/>
            </a:solidFill>
            <a:prstDash val="solid"/>
            <a:round/>
            <a:headEnd len="med" w="med" type="none"/>
            <a:tailEnd len="med" w="med" type="none"/>
          </a:ln>
        </p:spPr>
      </p:cxnSp>
      <p:cxnSp>
        <p:nvCxnSpPr>
          <p:cNvPr id="117" name="Google Shape;117;p18"/>
          <p:cNvCxnSpPr/>
          <p:nvPr/>
        </p:nvCxnSpPr>
        <p:spPr>
          <a:xfrm>
            <a:off x="1176025" y="35936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8" name="Google Shape;118;p18"/>
          <p:cNvCxnSpPr/>
          <p:nvPr/>
        </p:nvCxnSpPr>
        <p:spPr>
          <a:xfrm flipH="1" rot="10800000">
            <a:off x="1195075" y="3602025"/>
            <a:ext cx="2289300" cy="12339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24" name="Google Shape;12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Decision tree is a non-parametric supervised learning algorithm which has a hierarchical, tree structure, which consists of a root node, branches, internal nodes and leaf nodes.</a:t>
            </a:r>
            <a:endParaRPr>
              <a:latin typeface="Times New Roman"/>
              <a:ea typeface="Times New Roman"/>
              <a:cs typeface="Times New Roman"/>
              <a:sym typeface="Times New Roman"/>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6" name="Google Shape;126;p19"/>
          <p:cNvPicPr preferRelativeResize="0"/>
          <p:nvPr/>
        </p:nvPicPr>
        <p:blipFill>
          <a:blip r:embed="rId3">
            <a:alphaModFix/>
          </a:blip>
          <a:stretch>
            <a:fillRect/>
          </a:stretch>
        </p:blipFill>
        <p:spPr>
          <a:xfrm>
            <a:off x="2258800" y="1979225"/>
            <a:ext cx="4626400" cy="2897425"/>
          </a:xfrm>
          <a:prstGeom prst="rect">
            <a:avLst/>
          </a:prstGeom>
          <a:noFill/>
          <a:ln>
            <a:noFill/>
          </a:ln>
        </p:spPr>
      </p:pic>
      <p:sp>
        <p:nvSpPr>
          <p:cNvPr id="127" name="Google Shape;127;p19"/>
          <p:cNvSpPr txBox="1"/>
          <p:nvPr/>
        </p:nvSpPr>
        <p:spPr>
          <a:xfrm>
            <a:off x="6100650" y="4789500"/>
            <a:ext cx="29205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1100" u="sng">
                <a:solidFill>
                  <a:schemeClr val="hlink"/>
                </a:solidFill>
                <a:latin typeface="Times New Roman"/>
                <a:ea typeface="Times New Roman"/>
                <a:cs typeface="Times New Roman"/>
                <a:sym typeface="Times New Roman"/>
                <a:hlinkClick r:id="rId4"/>
              </a:rPr>
              <a:t>https://www.ibm.com/topics/decision-trees</a:t>
            </a:r>
            <a:endParaRPr sz="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Adaboost</a:t>
            </a:r>
            <a:endParaRPr>
              <a:latin typeface="Times New Roman"/>
              <a:ea typeface="Times New Roman"/>
              <a:cs typeface="Times New Roman"/>
              <a:sym typeface="Times New Roman"/>
            </a:endParaRPr>
          </a:p>
        </p:txBody>
      </p:sp>
      <p:sp>
        <p:nvSpPr>
          <p:cNvPr id="133" name="Google Shape;13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AdaBoost is a boosting technique used as an ensemble method in machine learning. It is called Adaptive Boosting as the weights are re-assigned to each instance, with higher weights assigned to incorrectly classified instances.</a:t>
            </a:r>
            <a:endParaRPr>
              <a:latin typeface="Times New Roman"/>
              <a:ea typeface="Times New Roman"/>
              <a:cs typeface="Times New Roman"/>
              <a:sym typeface="Times New Roman"/>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35" name="Google Shape;135;p20"/>
          <p:cNvSpPr txBox="1"/>
          <p:nvPr/>
        </p:nvSpPr>
        <p:spPr>
          <a:xfrm>
            <a:off x="899975" y="4835700"/>
            <a:ext cx="82434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1100" u="sng">
                <a:solidFill>
                  <a:schemeClr val="hlink"/>
                </a:solidFill>
                <a:latin typeface="Times New Roman"/>
                <a:ea typeface="Times New Roman"/>
                <a:cs typeface="Times New Roman"/>
                <a:sym typeface="Times New Roman"/>
                <a:hlinkClick r:id="rId3"/>
              </a:rPr>
              <a:t>https://www.researchgate.net/figure/Illustration-of-AdaBoost-algorithm-for-creating-a-strong-classifier-based-on-multiple_fig9_288699540</a:t>
            </a:r>
            <a:endParaRPr sz="800">
              <a:latin typeface="Times New Roman"/>
              <a:ea typeface="Times New Roman"/>
              <a:cs typeface="Times New Roman"/>
              <a:sym typeface="Times New Roman"/>
            </a:endParaRPr>
          </a:p>
        </p:txBody>
      </p:sp>
      <p:pic>
        <p:nvPicPr>
          <p:cNvPr id="136" name="Google Shape;136;p20"/>
          <p:cNvPicPr preferRelativeResize="0"/>
          <p:nvPr/>
        </p:nvPicPr>
        <p:blipFill>
          <a:blip r:embed="rId4">
            <a:alphaModFix/>
          </a:blip>
          <a:stretch>
            <a:fillRect/>
          </a:stretch>
        </p:blipFill>
        <p:spPr>
          <a:xfrm>
            <a:off x="2226025" y="2195200"/>
            <a:ext cx="4872650" cy="258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42" name="Google Shape;142;p21"/>
          <p:cNvSpPr txBox="1"/>
          <p:nvPr>
            <p:ph idx="1" type="body"/>
          </p:nvPr>
        </p:nvSpPr>
        <p:spPr>
          <a:xfrm>
            <a:off x="311700" y="1152475"/>
            <a:ext cx="8520600" cy="362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Heart Attack</a:t>
            </a:r>
            <a:r>
              <a:rPr lang="zh-TW">
                <a:latin typeface="Times New Roman"/>
                <a:ea typeface="Times New Roman"/>
                <a:cs typeface="Times New Roman"/>
                <a:sym typeface="Times New Roman"/>
              </a:rPr>
              <a:t>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age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sex</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cp: </a:t>
            </a:r>
            <a:r>
              <a:rPr lang="zh-TW">
                <a:latin typeface="Times New Roman"/>
                <a:ea typeface="Times New Roman"/>
                <a:cs typeface="Times New Roman"/>
                <a:sym typeface="Times New Roman"/>
              </a:rPr>
              <a:t>chest pain type (4 values)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fbs: fasting blood sugar &gt; 120 mg/dl</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thalach: maximum heart rate achieved</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thal: 0 = normal; 1 = fixed defect; 2 = reversable defect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target (0 = no heart attack, 1 = heart attack)</a:t>
            </a:r>
            <a:endParaRPr>
              <a:latin typeface="Times New Roman"/>
              <a:ea typeface="Times New Roman"/>
              <a:cs typeface="Times New Roman"/>
              <a:sym typeface="Times New Roman"/>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49" name="Google Shape;149;p22"/>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gini index and entropy for measuring the best split of the data.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the decision tree classifier</a:t>
            </a:r>
            <a:r>
              <a:rPr lang="zh-TW">
                <a:latin typeface="Times New Roman"/>
                <a:ea typeface="Times New Roman"/>
                <a:cs typeface="Times New Roman"/>
                <a:sym typeface="Times New Roman"/>
              </a:rPr>
              <a:t> </a:t>
            </a:r>
            <a:r>
              <a:rPr lang="zh-TW">
                <a:latin typeface="Times New Roman"/>
                <a:ea typeface="Times New Roman"/>
                <a:cs typeface="Times New Roman"/>
                <a:sym typeface="Times New Roman"/>
              </a:rPr>
              <a:t>with the following two arguments: </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b="1" lang="zh-TW">
                <a:latin typeface="Times New Roman"/>
                <a:ea typeface="Times New Roman"/>
                <a:cs typeface="Times New Roman"/>
                <a:sym typeface="Times New Roman"/>
              </a:rPr>
              <a:t>criterion</a:t>
            </a:r>
            <a:r>
              <a:rPr lang="zh-TW">
                <a:latin typeface="Times New Roman"/>
                <a:ea typeface="Times New Roman"/>
                <a:cs typeface="Times New Roman"/>
                <a:sym typeface="Times New Roman"/>
              </a:rPr>
              <a:t>: The function to measure the quality of a split of the data. Your model should support "gini" and "entropy".</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b="1" lang="zh-TW">
                <a:latin typeface="Times New Roman"/>
                <a:ea typeface="Times New Roman"/>
                <a:cs typeface="Times New Roman"/>
                <a:sym typeface="Times New Roman"/>
              </a:rPr>
              <a:t>max_depth</a:t>
            </a:r>
            <a:r>
              <a:rPr lang="zh-TW">
                <a:latin typeface="Times New Roman"/>
                <a:ea typeface="Times New Roman"/>
                <a:cs typeface="Times New Roman"/>
                <a:sym typeface="Times New Roman"/>
              </a:rPr>
              <a:t>: The maximum depth of the tree.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Your model should produce the same results when rebuilt with the same arguments.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You can use the recursive method to build the tree.</a:t>
            </a:r>
            <a:endParaRPr>
              <a:latin typeface="Times New Roman"/>
              <a:ea typeface="Times New Roman"/>
              <a:cs typeface="Times New Roman"/>
              <a:sym typeface="Times New Roman"/>
            </a:endParaRPr>
          </a:p>
        </p:txBody>
      </p:sp>
      <p:sp>
        <p:nvSpPr>
          <p:cNvPr id="150" name="Google Shape;150;p22"/>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