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512B795-3E02-4FD0-9A82-3B14B3974D92}">
  <a:tblStyle styleId="{2512B795-3E02-4FD0-9A82-3B14B3974D9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6de2ae20f_0_0:notes"/>
          <p:cNvSpPr txBox="1"/>
          <p:nvPr/>
        </p:nvSpPr>
        <p:spPr>
          <a:xfrm>
            <a:off x="3885453" y="8686373"/>
            <a:ext cx="2970900" cy="456300"/>
          </a:xfrm>
          <a:prstGeom prst="rect">
            <a:avLst/>
          </a:prstGeom>
          <a:noFill/>
          <a:ln>
            <a:noFill/>
          </a:ln>
        </p:spPr>
        <p:txBody>
          <a:bodyPr anchorCtr="0" anchor="b" bIns="44700" lIns="89375" spcFirstLastPara="1" rIns="89375" wrap="square" tIns="44700">
            <a:noAutofit/>
          </a:bodyPr>
          <a:lstStyle/>
          <a:p>
            <a:pPr indent="0" lvl="0" marL="0" marR="0" rtl="0" algn="r">
              <a:spcBef>
                <a:spcPts val="0"/>
              </a:spcBef>
              <a:spcAft>
                <a:spcPts val="0"/>
              </a:spcAft>
              <a:buNone/>
            </a:pPr>
            <a:fld id="{00000000-1234-1234-1234-123412341234}" type="slidenum">
              <a:rPr lang="zh-TW"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sp>
        <p:nvSpPr>
          <p:cNvPr id="75" name="Google Shape;75;g1f6de2ae20f_0_0:notes"/>
          <p:cNvSpPr/>
          <p:nvPr>
            <p:ph idx="2" type="sldImg"/>
          </p:nvPr>
        </p:nvSpPr>
        <p:spPr>
          <a:xfrm>
            <a:off x="130863" y="685057"/>
            <a:ext cx="6596400" cy="343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 name="Google Shape;76;g1f6de2ae20f_0_0:notes"/>
          <p:cNvSpPr txBox="1"/>
          <p:nvPr>
            <p:ph idx="1" type="body"/>
          </p:nvPr>
        </p:nvSpPr>
        <p:spPr>
          <a:xfrm>
            <a:off x="685480" y="4343918"/>
            <a:ext cx="5487000" cy="4114500"/>
          </a:xfrm>
          <a:prstGeom prst="rect">
            <a:avLst/>
          </a:prstGeom>
          <a:noFill/>
          <a:ln>
            <a:noFill/>
          </a:ln>
        </p:spPr>
        <p:txBody>
          <a:bodyPr anchorCtr="0" anchor="t" bIns="44700" lIns="89375" spcFirstLastPara="1" rIns="89375" wrap="square" tIns="44700">
            <a:noAutofit/>
          </a:bodyPr>
          <a:lstStyle/>
          <a:p>
            <a:pPr indent="0" lvl="0" marL="0" rtl="0" algn="l">
              <a:spcBef>
                <a:spcPts val="0"/>
              </a:spcBef>
              <a:spcAft>
                <a:spcPts val="0"/>
              </a:spcAft>
              <a:buNone/>
            </a:pPr>
            <a:r>
              <a:rPr lang="zh-TW"/>
              <a:t>Good afternoon, everyone. I'm Ben. Today I’m going to announce homework 4. </a:t>
            </a:r>
            <a:endParaRPr/>
          </a:p>
          <a:p>
            <a:pPr indent="0" lvl="0" marL="0" rtl="0" algn="l">
              <a:spcBef>
                <a:spcPts val="0"/>
              </a:spcBef>
              <a:spcAft>
                <a:spcPts val="0"/>
              </a:spcAft>
              <a:buNone/>
            </a:pPr>
            <a:r>
              <a:rPr lang="zh-TW"/>
              <a:t>The content of this homework is slightly different from last year’s, so if you have any questions during this annoucement, please feel free to raise your hand.</a:t>
            </a:r>
            <a:endParaRPr/>
          </a:p>
          <a:p>
            <a:pPr indent="0" lvl="0" marL="0" rtl="0" algn="l">
              <a:lnSpc>
                <a:spcPct val="115000"/>
              </a:lnSpc>
              <a:spcBef>
                <a:spcPts val="0"/>
              </a:spcBef>
              <a:spcAft>
                <a:spcPts val="0"/>
              </a:spcAft>
              <a:buSzPts val="1100"/>
              <a:buNone/>
            </a:pPr>
            <a:r>
              <a:rPr lang="zh-TW"/>
              <a:t>By </a:t>
            </a:r>
            <a:r>
              <a:rPr lang="zh-TW"/>
              <a:t>the</a:t>
            </a:r>
            <a:r>
              <a:rPr lang="zh-TW"/>
              <a:t> way, dont forget to submit your HW3 before the deadline tonight.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9f43487c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9f43487c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82603210d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82603210d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We have already finished the main function, do not </a:t>
            </a:r>
            <a:r>
              <a:rPr lang="zh-TW"/>
              <a:t>modify</a:t>
            </a:r>
            <a:r>
              <a:rPr lang="zh-TW"/>
              <a:t> it and your code output will look like this.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82603210d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82603210d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About the report, please follow the report template format.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f6de2ae20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f6de2ae20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About submission, you have to Compress your code and report into a .zip file and submit it on E3. You should name your files correctly.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f6de2ae20f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f6de2ae20f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a:t>
            </a:r>
            <a:r>
              <a:rPr lang="zh-TW"/>
              <a:t>he final section is about our late policy. Please be aware that for each additional late day beyond the due date, a late penalty of 20 points will be deducted. For instance, if you earned 90 points but submitted your work two days late, your final score will be reduced to 50 points. Please submit your </a:t>
            </a:r>
            <a:r>
              <a:rPr lang="zh-TW"/>
              <a:t>assignment on time.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f6de2ae20f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f6de2ae20f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2603210d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2603210d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Y</a:t>
            </a:r>
            <a:r>
              <a:rPr lang="zh-TW"/>
              <a:t>ou will have three weeks to complete this assignment, as the deadline is set for December 19th.</a:t>
            </a:r>
            <a:endParaRPr/>
          </a:p>
          <a:p>
            <a:pPr indent="0" lvl="0" marL="0" rtl="0" algn="l">
              <a:spcBef>
                <a:spcPts val="0"/>
              </a:spcBef>
              <a:spcAft>
                <a:spcPts val="0"/>
              </a:spcAft>
              <a:buNone/>
            </a:pPr>
            <a:r>
              <a:rPr lang="zh-TW"/>
              <a:t>This assignment consists of two section:</a:t>
            </a:r>
            <a:endParaRPr/>
          </a:p>
          <a:p>
            <a:pPr indent="0" lvl="0" marL="0" rtl="0" algn="l">
              <a:lnSpc>
                <a:spcPct val="115000"/>
              </a:lnSpc>
              <a:spcBef>
                <a:spcPts val="0"/>
              </a:spcBef>
              <a:spcAft>
                <a:spcPts val="0"/>
              </a:spcAft>
              <a:buClr>
                <a:schemeClr val="dk1"/>
              </a:buClr>
              <a:buSzPts val="1100"/>
              <a:buFont typeface="Arial"/>
              <a:buNone/>
            </a:pPr>
            <a:r>
              <a:rPr lang="zh-TW"/>
              <a:t>The first </a:t>
            </a:r>
            <a:r>
              <a:rPr lang="zh-TW">
                <a:solidFill>
                  <a:schemeClr val="dk1"/>
                </a:solidFill>
              </a:rPr>
              <a:t>section</a:t>
            </a:r>
            <a:r>
              <a:rPr lang="zh-TW"/>
              <a:t> is Coding: In this section, you'll implement kernel methods </a:t>
            </a:r>
            <a:r>
              <a:rPr lang="zh-TW">
                <a:solidFill>
                  <a:schemeClr val="dk1"/>
                </a:solidFill>
              </a:rPr>
              <a:t>only </a:t>
            </a:r>
            <a:r>
              <a:rPr lang="zh-TW"/>
              <a:t>using NumPy. </a:t>
            </a:r>
            <a:r>
              <a:rPr lang="zh-TW"/>
              <a:t>You should submit your code and answer some associated questions in the report.</a:t>
            </a:r>
            <a:endParaRPr/>
          </a:p>
          <a:p>
            <a:pPr indent="0" lvl="0" marL="0" rtl="0" algn="l">
              <a:lnSpc>
                <a:spcPct val="115000"/>
              </a:lnSpc>
              <a:spcBef>
                <a:spcPts val="0"/>
              </a:spcBef>
              <a:spcAft>
                <a:spcPts val="0"/>
              </a:spcAft>
              <a:buNone/>
            </a:pPr>
            <a:r>
              <a:rPr lang="zh-TW"/>
              <a:t>The second </a:t>
            </a:r>
            <a:r>
              <a:rPr lang="zh-TW">
                <a:solidFill>
                  <a:schemeClr val="dk1"/>
                </a:solidFill>
              </a:rPr>
              <a:t>section</a:t>
            </a:r>
            <a:r>
              <a:rPr lang="zh-TW"/>
              <a:t> is Hand-Written Questions: In this section, you'll answer theoretical questions about</a:t>
            </a:r>
            <a:r>
              <a:rPr lang="zh-TW">
                <a:solidFill>
                  <a:schemeClr val="dk1"/>
                </a:solidFill>
              </a:rPr>
              <a:t> kernel methods</a:t>
            </a:r>
            <a:r>
              <a:rPr lang="zh-TW"/>
              <a:t>. You can choose your preferred method for responses, whether handwritten, typed, or digital, as long as your answers are clear and readable."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6de2ae20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6de2ae20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Here are some links about this </a:t>
            </a:r>
            <a:r>
              <a:rPr lang="zh-TW"/>
              <a:t>assignment</a:t>
            </a:r>
            <a:r>
              <a:rPr lang="zh-TW"/>
              <a:t>, and these links are on E3 system too.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789007a9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789007a9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following slide covers the topic of the environment. Please use Python 3.8 or a newer versions. We strongly encourage the use of virtual environments when working on your homework assignments. Below are some popular tools for managing virtual environments: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2603210d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2603210d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As previously mentioned, you will be implementing linear </a:t>
            </a:r>
            <a:r>
              <a:rPr lang="zh-TW"/>
              <a:t>classification</a:t>
            </a:r>
            <a:r>
              <a:rPr lang="zh-TW"/>
              <a:t> methods using only NumPy. NumPy is a powerful Python library that supports a wide range of array operations. We recommend that you have a basic understanding of NumPy before getting started. For instance, when performing element-wise multiplication, avoid writing code like this and instead utilize NumPy's multiplication function. Similarly, if you need to calculate element-wise square roots, there's no need to use the math library; simply use NumPy's numpy.sqrt() function.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6de2ae20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f6de2ae20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In the course, you learned about </a:t>
            </a:r>
            <a:r>
              <a:rPr lang="zh-TW">
                <a:solidFill>
                  <a:schemeClr val="dk1"/>
                </a:solidFill>
              </a:rPr>
              <a:t>Support Vector Machine</a:t>
            </a:r>
            <a:r>
              <a:rPr lang="zh-TW"/>
              <a:t>, which is to find the best possible line, or decision boundary, that separates the data points of different data classes with the greatest margin.</a:t>
            </a:r>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In this homework, you are going to implement some fundamental parts of support vector machine.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f6de2ae20f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f6de2ae20f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a:solidFill>
                  <a:schemeClr val="dk1"/>
                </a:solidFill>
              </a:rPr>
              <a:t>You are going to implement SVM classifier on this simple dataset. It’s a binary classification problem in 2D space.</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There are two features, x1 and x2, your task is to distinguish between the two classes based on the two features.</a:t>
            </a:r>
            <a:endParaRPr>
              <a:solidFill>
                <a:schemeClr val="dk1"/>
              </a:solidFill>
            </a:endParaRPr>
          </a:p>
          <a:p>
            <a:pPr indent="0" lvl="0" marL="0" rtl="0" algn="l">
              <a:spcBef>
                <a:spcPts val="0"/>
              </a:spcBef>
              <a:spcAft>
                <a:spcPts val="0"/>
              </a:spcAft>
              <a:buClr>
                <a:schemeClr val="dk1"/>
              </a:buClr>
              <a:buSzPts val="1100"/>
              <a:buFont typeface="Arial"/>
              <a:buNone/>
            </a:pPr>
            <a:r>
              <a:rPr lang="zh-TW">
                <a:solidFill>
                  <a:schemeClr val="dk1"/>
                </a:solidFill>
              </a:rPr>
              <a:t>You can easily observed that this dataset is not linearly separable.</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6de2ae20f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6de2ae20f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a:t>First of all, you will implement the gram_matrix function to compute the Gram matrix of the given data with an argument kernel_function to specify which kernel function to use.</a:t>
            </a:r>
            <a:endParaRPr/>
          </a:p>
          <a:p>
            <a:pPr indent="0" lvl="0" marL="0" rtl="0" algn="l">
              <a:lnSpc>
                <a:spcPct val="115000"/>
              </a:lnSpc>
              <a:spcBef>
                <a:spcPts val="0"/>
              </a:spcBef>
              <a:spcAft>
                <a:spcPts val="0"/>
              </a:spcAft>
              <a:buClr>
                <a:schemeClr val="dk1"/>
              </a:buClr>
              <a:buSzPts val="1100"/>
              <a:buFont typeface="Arial"/>
              <a:buNone/>
            </a:pPr>
            <a:r>
              <a:rPr lang="zh-TW"/>
              <a:t>Then, you will implement three kernel functions: the linear kernel, the polynomial kernel with an argument degree, and the rbf kernel with an argument gamma.</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1f1b0eba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1f1b0eba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_1">
    <p:bg>
      <p:bgPr>
        <a:gradFill>
          <a:gsLst>
            <a:gs pos="0">
              <a:srgbClr val="9A9ADF"/>
            </a:gs>
            <a:gs pos="31000">
              <a:srgbClr val="9A9ADF"/>
            </a:gs>
            <a:gs pos="100000">
              <a:srgbClr val="212167"/>
            </a:gs>
          </a:gsLst>
          <a:lin ang="10800025" scaled="0"/>
        </a:gradFill>
      </p:bgPr>
    </p:bg>
    <p:spTree>
      <p:nvGrpSpPr>
        <p:cNvPr id="50" name="Shape 50"/>
        <p:cNvGrpSpPr/>
        <p:nvPr/>
      </p:nvGrpSpPr>
      <p:grpSpPr>
        <a:xfrm>
          <a:off x="0" y="0"/>
          <a:ext cx="0" cy="0"/>
          <a:chOff x="0" y="0"/>
          <a:chExt cx="0" cy="0"/>
        </a:xfrm>
      </p:grpSpPr>
      <p:sp>
        <p:nvSpPr>
          <p:cNvPr id="51" name="Google Shape;51;p13"/>
          <p:cNvSpPr/>
          <p:nvPr/>
        </p:nvSpPr>
        <p:spPr>
          <a:xfrm>
            <a:off x="2107787" y="1400997"/>
            <a:ext cx="7036200" cy="2409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13"/>
          <p:cNvSpPr/>
          <p:nvPr/>
        </p:nvSpPr>
        <p:spPr>
          <a:xfrm rot="10800000">
            <a:off x="395406" y="1400929"/>
            <a:ext cx="3331200" cy="2409000"/>
          </a:xfrm>
          <a:prstGeom prst="flowChartDelay">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53" name="Google Shape;53;p13"/>
          <p:cNvGrpSpPr/>
          <p:nvPr/>
        </p:nvGrpSpPr>
        <p:grpSpPr>
          <a:xfrm>
            <a:off x="3147004" y="4331494"/>
            <a:ext cx="1556778" cy="657676"/>
            <a:chOff x="-253" y="3137"/>
            <a:chExt cx="1281" cy="722"/>
          </a:xfrm>
        </p:grpSpPr>
        <p:sp>
          <p:nvSpPr>
            <p:cNvPr id="54" name="Google Shape;54;p13"/>
            <p:cNvSpPr/>
            <p:nvPr/>
          </p:nvSpPr>
          <p:spPr>
            <a:xfrm>
              <a:off x="600" y="3137"/>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5" name="Google Shape;55;p13"/>
            <p:cNvSpPr/>
            <p:nvPr/>
          </p:nvSpPr>
          <p:spPr>
            <a:xfrm>
              <a:off x="1028" y="3476"/>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6" name="Google Shape;56;p13"/>
            <p:cNvSpPr/>
            <p:nvPr/>
          </p:nvSpPr>
          <p:spPr>
            <a:xfrm>
              <a:off x="731" y="3627"/>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7" name="Google Shape;57;p13"/>
            <p:cNvSpPr/>
            <p:nvPr/>
          </p:nvSpPr>
          <p:spPr>
            <a:xfrm>
              <a:off x="296" y="3859"/>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8" name="Google Shape;58;p13"/>
            <p:cNvSpPr/>
            <p:nvPr/>
          </p:nvSpPr>
          <p:spPr>
            <a:xfrm>
              <a:off x="-196" y="3265"/>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 name="Google Shape;59;p13"/>
            <p:cNvSpPr/>
            <p:nvPr/>
          </p:nvSpPr>
          <p:spPr>
            <a:xfrm>
              <a:off x="-60" y="3438"/>
              <a:ext cx="300" cy="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60" name="Google Shape;60;p13"/>
            <p:cNvCxnSpPr/>
            <p:nvPr/>
          </p:nvCxnSpPr>
          <p:spPr>
            <a:xfrm rot="10800000">
              <a:off x="420" y="3521"/>
              <a:ext cx="600" cy="0"/>
            </a:xfrm>
            <a:prstGeom prst="straightConnector1">
              <a:avLst/>
            </a:prstGeom>
            <a:noFill/>
            <a:ln cap="flat" cmpd="sng" w="22225">
              <a:solidFill>
                <a:schemeClr val="accent1"/>
              </a:solidFill>
              <a:prstDash val="solid"/>
              <a:round/>
              <a:headEnd len="med" w="med" type="none"/>
              <a:tailEnd len="med" w="med" type="none"/>
            </a:ln>
          </p:spPr>
        </p:cxnSp>
        <p:cxnSp>
          <p:nvCxnSpPr>
            <p:cNvPr id="61" name="Google Shape;61;p13"/>
            <p:cNvCxnSpPr/>
            <p:nvPr/>
          </p:nvCxnSpPr>
          <p:spPr>
            <a:xfrm rot="10800000">
              <a:off x="-253" y="3310"/>
              <a:ext cx="600" cy="0"/>
            </a:xfrm>
            <a:prstGeom prst="straightConnector1">
              <a:avLst/>
            </a:prstGeom>
            <a:noFill/>
            <a:ln cap="flat" cmpd="sng" w="22225">
              <a:solidFill>
                <a:schemeClr val="accent1"/>
              </a:solidFill>
              <a:prstDash val="solid"/>
              <a:round/>
              <a:headEnd len="med" w="med" type="none"/>
              <a:tailEnd len="med" w="med" type="none"/>
            </a:ln>
          </p:spPr>
        </p:cxnSp>
        <p:cxnSp>
          <p:nvCxnSpPr>
            <p:cNvPr id="62" name="Google Shape;62;p13"/>
            <p:cNvCxnSpPr/>
            <p:nvPr/>
          </p:nvCxnSpPr>
          <p:spPr>
            <a:xfrm>
              <a:off x="347" y="3302"/>
              <a:ext cx="300" cy="300"/>
            </a:xfrm>
            <a:prstGeom prst="straightConnector1">
              <a:avLst/>
            </a:prstGeom>
            <a:noFill/>
            <a:ln cap="flat" cmpd="sng" w="22225">
              <a:solidFill>
                <a:schemeClr val="accent1"/>
              </a:solidFill>
              <a:prstDash val="solid"/>
              <a:round/>
              <a:headEnd len="med" w="med" type="none"/>
              <a:tailEnd len="med" w="med" type="none"/>
            </a:ln>
          </p:spPr>
        </p:cxnSp>
        <p:cxnSp>
          <p:nvCxnSpPr>
            <p:cNvPr id="63" name="Google Shape;63;p13"/>
            <p:cNvCxnSpPr/>
            <p:nvPr/>
          </p:nvCxnSpPr>
          <p:spPr>
            <a:xfrm flipH="1">
              <a:off x="313" y="3249"/>
              <a:ext cx="300" cy="300"/>
            </a:xfrm>
            <a:prstGeom prst="straightConnector1">
              <a:avLst/>
            </a:prstGeom>
            <a:noFill/>
            <a:ln cap="flat" cmpd="sng" w="22225">
              <a:solidFill>
                <a:schemeClr val="accent1"/>
              </a:solidFill>
              <a:prstDash val="solid"/>
              <a:round/>
              <a:headEnd len="med" w="med" type="none"/>
              <a:tailEnd len="med" w="med" type="none"/>
            </a:ln>
          </p:spPr>
        </p:cxnSp>
        <p:cxnSp>
          <p:nvCxnSpPr>
            <p:cNvPr id="64" name="Google Shape;64;p13"/>
            <p:cNvCxnSpPr/>
            <p:nvPr/>
          </p:nvCxnSpPr>
          <p:spPr>
            <a:xfrm>
              <a:off x="0" y="3521"/>
              <a:ext cx="300" cy="0"/>
            </a:xfrm>
            <a:prstGeom prst="straightConnector1">
              <a:avLst/>
            </a:prstGeom>
            <a:noFill/>
            <a:ln cap="flat" cmpd="sng" w="22225">
              <a:solidFill>
                <a:schemeClr val="accent1"/>
              </a:solidFill>
              <a:prstDash val="solid"/>
              <a:round/>
              <a:headEnd len="med" w="med" type="none"/>
              <a:tailEnd len="med" w="med" type="none"/>
            </a:ln>
          </p:spPr>
        </p:cxnSp>
        <p:cxnSp>
          <p:nvCxnSpPr>
            <p:cNvPr id="65" name="Google Shape;65;p13"/>
            <p:cNvCxnSpPr/>
            <p:nvPr/>
          </p:nvCxnSpPr>
          <p:spPr>
            <a:xfrm>
              <a:off x="340" y="3521"/>
              <a:ext cx="0" cy="300"/>
            </a:xfrm>
            <a:prstGeom prst="straightConnector1">
              <a:avLst/>
            </a:prstGeom>
            <a:noFill/>
            <a:ln cap="flat" cmpd="sng" w="22225">
              <a:solidFill>
                <a:schemeClr val="accent1"/>
              </a:solidFill>
              <a:prstDash val="solid"/>
              <a:round/>
              <a:headEnd len="med" w="med" type="none"/>
              <a:tailEnd len="med" w="med" type="none"/>
            </a:ln>
          </p:spPr>
        </p:cxnSp>
        <p:cxnSp>
          <p:nvCxnSpPr>
            <p:cNvPr id="66" name="Google Shape;66;p13"/>
            <p:cNvCxnSpPr/>
            <p:nvPr/>
          </p:nvCxnSpPr>
          <p:spPr>
            <a:xfrm rot="10800000">
              <a:off x="449" y="3686"/>
              <a:ext cx="300" cy="0"/>
            </a:xfrm>
            <a:prstGeom prst="straightConnector1">
              <a:avLst/>
            </a:prstGeom>
            <a:noFill/>
            <a:ln cap="flat" cmpd="sng" w="22225">
              <a:solidFill>
                <a:schemeClr val="accent1"/>
              </a:solidFill>
              <a:prstDash val="solid"/>
              <a:round/>
              <a:headEnd len="med" w="med" type="none"/>
              <a:tailEnd len="med" w="med" type="none"/>
            </a:ln>
          </p:spPr>
        </p:cxnSp>
      </p:grpSp>
      <p:pic>
        <p:nvPicPr>
          <p:cNvPr descr="圖片1" id="67" name="Google Shape;67;p13"/>
          <p:cNvPicPr preferRelativeResize="0"/>
          <p:nvPr/>
        </p:nvPicPr>
        <p:blipFill rotWithShape="1">
          <a:blip r:embed="rId2">
            <a:alphaModFix/>
          </a:blip>
          <a:srcRect b="24276" l="0" r="15597" t="8401"/>
          <a:stretch/>
        </p:blipFill>
        <p:spPr>
          <a:xfrm>
            <a:off x="5303838" y="0"/>
            <a:ext cx="2880121" cy="1383507"/>
          </a:xfrm>
          <a:prstGeom prst="rect">
            <a:avLst/>
          </a:prstGeom>
          <a:noFill/>
          <a:ln>
            <a:noFill/>
          </a:ln>
        </p:spPr>
      </p:pic>
      <p:pic>
        <p:nvPicPr>
          <p:cNvPr descr="圖片1" id="68" name="Google Shape;68;p13"/>
          <p:cNvPicPr preferRelativeResize="0"/>
          <p:nvPr/>
        </p:nvPicPr>
        <p:blipFill rotWithShape="1">
          <a:blip r:embed="rId3">
            <a:alphaModFix/>
          </a:blip>
          <a:srcRect b="0" l="0" r="21905" t="28891"/>
          <a:stretch/>
        </p:blipFill>
        <p:spPr>
          <a:xfrm>
            <a:off x="6659563" y="3813572"/>
            <a:ext cx="1863326" cy="1022747"/>
          </a:xfrm>
          <a:prstGeom prst="rect">
            <a:avLst/>
          </a:prstGeom>
          <a:noFill/>
          <a:ln>
            <a:noFill/>
          </a:ln>
        </p:spPr>
      </p:pic>
      <p:pic>
        <p:nvPicPr>
          <p:cNvPr descr="圖片2" id="69" name="Google Shape;69;p13"/>
          <p:cNvPicPr preferRelativeResize="0"/>
          <p:nvPr/>
        </p:nvPicPr>
        <p:blipFill rotWithShape="1">
          <a:blip r:embed="rId4">
            <a:alphaModFix/>
          </a:blip>
          <a:srcRect b="0" l="14632" r="0" t="0"/>
          <a:stretch/>
        </p:blipFill>
        <p:spPr>
          <a:xfrm>
            <a:off x="0" y="3734991"/>
            <a:ext cx="1382317" cy="977503"/>
          </a:xfrm>
          <a:prstGeom prst="rect">
            <a:avLst/>
          </a:prstGeom>
          <a:noFill/>
          <a:ln>
            <a:noFill/>
          </a:ln>
        </p:spPr>
      </p:pic>
      <p:pic>
        <p:nvPicPr>
          <p:cNvPr descr="圖片2" id="70" name="Google Shape;70;p13"/>
          <p:cNvPicPr preferRelativeResize="0"/>
          <p:nvPr/>
        </p:nvPicPr>
        <p:blipFill rotWithShape="1">
          <a:blip r:embed="rId5">
            <a:alphaModFix/>
          </a:blip>
          <a:srcRect b="21783" l="0" r="0" t="0"/>
          <a:stretch/>
        </p:blipFill>
        <p:spPr>
          <a:xfrm>
            <a:off x="1044575" y="4455319"/>
            <a:ext cx="1457324" cy="688182"/>
          </a:xfrm>
          <a:prstGeom prst="rect">
            <a:avLst/>
          </a:prstGeom>
          <a:noFill/>
          <a:ln>
            <a:noFill/>
          </a:ln>
        </p:spPr>
      </p:pic>
      <p:pic>
        <p:nvPicPr>
          <p:cNvPr id="71" name="Google Shape;71;p13"/>
          <p:cNvPicPr preferRelativeResize="0"/>
          <p:nvPr/>
        </p:nvPicPr>
        <p:blipFill rotWithShape="1">
          <a:blip r:embed="rId6">
            <a:alphaModFix/>
          </a:blip>
          <a:srcRect b="0" l="0" r="0" t="0"/>
          <a:stretch/>
        </p:blipFill>
        <p:spPr>
          <a:xfrm>
            <a:off x="591709" y="1529023"/>
            <a:ext cx="2178186" cy="2178186"/>
          </a:xfrm>
          <a:prstGeom prst="rect">
            <a:avLst/>
          </a:prstGeom>
          <a:noFill/>
          <a:ln>
            <a:noFill/>
          </a:ln>
        </p:spPr>
      </p:pic>
      <p:sp>
        <p:nvSpPr>
          <p:cNvPr id="72" name="Google Shape;72;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cs.google.com/document/d/1b-QS86cEsWJ2IFVBQUenuyPyyVPuJ1wOUd9pkfMz6nk/edit?usp=share_lin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jpg"/><Relationship Id="rId4" Type="http://schemas.openxmlformats.org/officeDocument/2006/relationships/hyperlink" Target="https://towardsdatascience.com/the-complete-guide-to-support-vector-machine-svm-f1a820d8af0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document/d/1wK3ED97aM8jMV78-RYHLJVheSe6Aue2-3c4ywZrDDDo/edit?usp=sharing" TargetMode="External"/><Relationship Id="rId4" Type="http://schemas.openxmlformats.org/officeDocument/2006/relationships/hyperlink" Target="https://drive.google.com/file/d/15ZX3aabGl4f7JEU6hgjREb9YdsJs_5ig/view?usp=sharing" TargetMode="External"/><Relationship Id="rId5" Type="http://schemas.openxmlformats.org/officeDocument/2006/relationships/hyperlink" Target="https://drive.google.com/drive/folders/1g9dtacc3gnAOzLrUzTV1efvHXWVHbfMQ?usp=sharing" TargetMode="External"/><Relationship Id="rId6" Type="http://schemas.openxmlformats.org/officeDocument/2006/relationships/hyperlink" Target="https://docs.google.com/document/d/1b-QS86cEsWJ2IFVBQUenuyPyyVPuJ1wOUd9pkfMz6nk/edit?usp=share_li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conda.io/en/latest/" TargetMode="External"/><Relationship Id="rId4" Type="http://schemas.openxmlformats.org/officeDocument/2006/relationships/hyperlink" Target="https://docs.conda.io/projects/miniconda/en/latest/" TargetMode="External"/><Relationship Id="rId5" Type="http://schemas.openxmlformats.org/officeDocument/2006/relationships/hyperlink" Target="https://virtualenv.pypa.io/en/lates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numpy.org/doc/stable/user/absolute_beginners.html" TargetMode="External"/><Relationship Id="rId4" Type="http://schemas.openxmlformats.org/officeDocument/2006/relationships/image" Target="../media/image7.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hyperlink" Target="https://hackmd.io/@kk6333/S1e7M5RG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p:nvPr/>
        </p:nvSpPr>
        <p:spPr>
          <a:xfrm>
            <a:off x="3144750" y="2114703"/>
            <a:ext cx="5652000" cy="914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2800">
                <a:solidFill>
                  <a:srgbClr val="C00000"/>
                </a:solidFill>
                <a:latin typeface="Times New Roman"/>
                <a:ea typeface="Times New Roman"/>
                <a:cs typeface="Times New Roman"/>
                <a:sym typeface="Times New Roman"/>
              </a:rPr>
              <a:t>Introduction to Machine Learning</a:t>
            </a:r>
            <a:endParaRPr b="1" sz="2800">
              <a:solidFill>
                <a:srgbClr val="C00000"/>
              </a:solidFill>
              <a:latin typeface="Times New Roman"/>
              <a:ea typeface="Times New Roman"/>
              <a:cs typeface="Times New Roman"/>
              <a:sym typeface="Times New Roman"/>
            </a:endParaRPr>
          </a:p>
          <a:p>
            <a:pPr indent="0" lvl="0" marL="0" marR="0" rtl="0" algn="r">
              <a:spcBef>
                <a:spcPts val="0"/>
              </a:spcBef>
              <a:spcAft>
                <a:spcPts val="0"/>
              </a:spcAft>
              <a:buNone/>
            </a:pPr>
            <a:r>
              <a:rPr b="1" i="0" lang="zh-TW" sz="2800" u="none" cap="none" strike="noStrike">
                <a:solidFill>
                  <a:srgbClr val="C00000"/>
                </a:solidFill>
                <a:latin typeface="Times New Roman"/>
                <a:ea typeface="Times New Roman"/>
                <a:cs typeface="Times New Roman"/>
                <a:sym typeface="Times New Roman"/>
              </a:rPr>
              <a:t>H</a:t>
            </a:r>
            <a:r>
              <a:rPr b="1" lang="zh-TW" sz="2800">
                <a:solidFill>
                  <a:srgbClr val="C00000"/>
                </a:solidFill>
                <a:latin typeface="Times New Roman"/>
                <a:ea typeface="Times New Roman"/>
                <a:cs typeface="Times New Roman"/>
                <a:sym typeface="Times New Roman"/>
              </a:rPr>
              <a:t>omework 4 Announcement</a:t>
            </a:r>
            <a:endParaRPr b="1" i="1" sz="2800" u="none" cap="none" strike="noStrike">
              <a:solidFill>
                <a:srgbClr val="FF0000"/>
              </a:solidFill>
              <a:latin typeface="Times New Roman"/>
              <a:ea typeface="Times New Roman"/>
              <a:cs typeface="Times New Roman"/>
              <a:sym typeface="Times New Roman"/>
            </a:endParaRPr>
          </a:p>
        </p:txBody>
      </p:sp>
      <p:sp>
        <p:nvSpPr>
          <p:cNvPr id="79" name="Google Shape;79;p14"/>
          <p:cNvSpPr txBox="1"/>
          <p:nvPr/>
        </p:nvSpPr>
        <p:spPr>
          <a:xfrm>
            <a:off x="5508150" y="3028800"/>
            <a:ext cx="32886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zh-TW">
                <a:latin typeface="Times New Roman"/>
                <a:ea typeface="Times New Roman"/>
                <a:cs typeface="Times New Roman"/>
                <a:sym typeface="Times New Roman"/>
              </a:rPr>
              <a:t>Presenter: TA Jui-Che (Ben)</a:t>
            </a:r>
            <a:endParaRPr>
              <a:latin typeface="Times New Roman"/>
              <a:ea typeface="Times New Roman"/>
              <a:cs typeface="Times New Roman"/>
              <a:sym typeface="Times New Roman"/>
            </a:endParaRPr>
          </a:p>
          <a:p>
            <a:pPr indent="0" lvl="0" marL="0" rtl="0" algn="r">
              <a:spcBef>
                <a:spcPts val="0"/>
              </a:spcBef>
              <a:spcAft>
                <a:spcPts val="0"/>
              </a:spcAft>
              <a:buNone/>
            </a:pPr>
            <a:r>
              <a:rPr lang="zh-TW">
                <a:latin typeface="Times New Roman"/>
                <a:ea typeface="Times New Roman"/>
                <a:cs typeface="Times New Roman"/>
                <a:sym typeface="Times New Roman"/>
              </a:rPr>
              <a:t>Lastest update: 2023/11/28 12:00</a:t>
            </a:r>
            <a:endParaRPr>
              <a:latin typeface="Times New Roman"/>
              <a:ea typeface="Times New Roman"/>
              <a:cs typeface="Times New Roman"/>
              <a:sym typeface="Times New Roman"/>
            </a:endParaRPr>
          </a:p>
        </p:txBody>
      </p:sp>
      <p:sp>
        <p:nvSpPr>
          <p:cNvPr id="80" name="Google Shape;80;p1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latin typeface="Times New Roman"/>
                <a:ea typeface="Times New Roman"/>
                <a:cs typeface="Times New Roman"/>
                <a:sym typeface="Times New Roman"/>
              </a:rPr>
              <a:t>Support Vector Machine</a:t>
            </a:r>
            <a:endParaRPr>
              <a:latin typeface="Times New Roman"/>
              <a:ea typeface="Times New Roman"/>
              <a:cs typeface="Times New Roman"/>
              <a:sym typeface="Times New Roman"/>
            </a:endParaRPr>
          </a:p>
        </p:txBody>
      </p:sp>
      <p:sp>
        <p:nvSpPr>
          <p:cNvPr id="155" name="Google Shape;155;p23"/>
          <p:cNvSpPr txBox="1"/>
          <p:nvPr>
            <p:ph idx="1" type="body"/>
          </p:nvPr>
        </p:nvSpPr>
        <p:spPr>
          <a:xfrm>
            <a:off x="311700" y="1152475"/>
            <a:ext cx="8520600" cy="3608400"/>
          </a:xfrm>
          <a:prstGeom prst="rect">
            <a:avLst/>
          </a:prstGeom>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Criteria:</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(10%) Show the accuracy score of the testing data using linear_kernel. Your accuracy score should be higher than 0.8. </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(20%) Tune the hyperparameters of the polynomial_kernel. Show the accuracy score of the testing data using polynomial_kernel and the hyperparameters you used. </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(20%) Tune the hyperparameters of the rbf_kernel. Show the accuracy score of the testing data using rbf_kernel and the hyperparameters you used. </a:t>
            </a:r>
            <a:endParaRPr>
              <a:latin typeface="Times New Roman"/>
              <a:ea typeface="Times New Roman"/>
              <a:cs typeface="Times New Roman"/>
              <a:sym typeface="Times New Roman"/>
            </a:endParaRPr>
          </a:p>
        </p:txBody>
      </p:sp>
      <p:sp>
        <p:nvSpPr>
          <p:cNvPr id="156" name="Google Shape;156;p23"/>
          <p:cNvSpPr txBox="1"/>
          <p:nvPr>
            <p:ph idx="12" type="sldNum"/>
          </p:nvPr>
        </p:nvSpPr>
        <p:spPr>
          <a:xfrm>
            <a:off x="78533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graphicFrame>
        <p:nvGraphicFramePr>
          <p:cNvPr id="157" name="Google Shape;157;p23"/>
          <p:cNvGraphicFramePr/>
          <p:nvPr/>
        </p:nvGraphicFramePr>
        <p:xfrm>
          <a:off x="3009900" y="3052650"/>
          <a:ext cx="3000000" cy="3000000"/>
        </p:xfrm>
        <a:graphic>
          <a:graphicData uri="http://schemas.openxmlformats.org/drawingml/2006/table">
            <a:tbl>
              <a:tblPr>
                <a:noFill/>
                <a:tableStyleId>{2512B795-3E02-4FD0-9A82-3B14B3974D92}</a:tableStyleId>
              </a:tblPr>
              <a:tblGrid>
                <a:gridCol w="1562100"/>
                <a:gridCol w="1562100"/>
              </a:tblGrid>
              <a:tr h="111125">
                <a:tc>
                  <a:txBody>
                    <a:bodyPr/>
                    <a:lstStyle/>
                    <a:p>
                      <a:pPr indent="0" lvl="0" marL="0" rtl="0" algn="ctr">
                        <a:lnSpc>
                          <a:spcPct val="130000"/>
                        </a:lnSpc>
                        <a:spcBef>
                          <a:spcPts val="0"/>
                        </a:spcBef>
                        <a:spcAft>
                          <a:spcPts val="0"/>
                        </a:spcAft>
                        <a:buNone/>
                      </a:pPr>
                      <a:r>
                        <a:rPr b="1" lang="zh-TW" sz="1000">
                          <a:latin typeface="Times New Roman"/>
                          <a:ea typeface="Times New Roman"/>
                          <a:cs typeface="Times New Roman"/>
                          <a:sym typeface="Times New Roman"/>
                        </a:rPr>
                        <a:t>Points</a:t>
                      </a:r>
                      <a:endParaRPr b="1" sz="1000">
                        <a:latin typeface="Times New Roman"/>
                        <a:ea typeface="Times New Roman"/>
                        <a:cs typeface="Times New Roman"/>
                        <a:sym typeface="Times New Roman"/>
                      </a:endParaRPr>
                    </a:p>
                  </a:txBody>
                  <a:tcPr marT="63500" marB="63500" marR="63500" marL="63500"/>
                </a:tc>
                <a:tc>
                  <a:txBody>
                    <a:bodyPr/>
                    <a:lstStyle/>
                    <a:p>
                      <a:pPr indent="0" lvl="0" marL="0" rtl="0" algn="ctr">
                        <a:lnSpc>
                          <a:spcPct val="130000"/>
                        </a:lnSpc>
                        <a:spcBef>
                          <a:spcPts val="0"/>
                        </a:spcBef>
                        <a:spcAft>
                          <a:spcPts val="0"/>
                        </a:spcAft>
                        <a:buNone/>
                      </a:pPr>
                      <a:r>
                        <a:rPr b="1" lang="zh-TW" sz="1000">
                          <a:latin typeface="Times New Roman"/>
                          <a:ea typeface="Times New Roman"/>
                          <a:cs typeface="Times New Roman"/>
                          <a:sym typeface="Times New Roman"/>
                        </a:rPr>
                        <a:t>Testing Accuracy </a:t>
                      </a:r>
                      <a:endParaRPr b="1" sz="10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r>
              <a:tr h="43875">
                <a:tc>
                  <a:txBody>
                    <a:bodyPr/>
                    <a:lstStyle/>
                    <a:p>
                      <a:pPr indent="0" lvl="0" marL="0" rtl="0" algn="ctr">
                        <a:lnSpc>
                          <a:spcPct val="130000"/>
                        </a:lnSpc>
                        <a:spcBef>
                          <a:spcPts val="0"/>
                        </a:spcBef>
                        <a:spcAft>
                          <a:spcPts val="0"/>
                        </a:spcAft>
                        <a:buNone/>
                      </a:pPr>
                      <a:r>
                        <a:rPr b="1" lang="zh-TW" sz="1000">
                          <a:latin typeface="Times New Roman"/>
                          <a:ea typeface="Times New Roman"/>
                          <a:cs typeface="Times New Roman"/>
                          <a:sym typeface="Times New Roman"/>
                        </a:rPr>
                        <a:t>20 points</a:t>
                      </a:r>
                      <a:endParaRPr b="1" sz="10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lnSpc>
                          <a:spcPct val="130000"/>
                        </a:lnSpc>
                        <a:spcBef>
                          <a:spcPts val="0"/>
                        </a:spcBef>
                        <a:spcAft>
                          <a:spcPts val="0"/>
                        </a:spcAft>
                        <a:buNone/>
                      </a:pPr>
                      <a:r>
                        <a:rPr b="1" lang="zh-TW" sz="1000">
                          <a:latin typeface="Times New Roman"/>
                          <a:ea typeface="Times New Roman"/>
                          <a:cs typeface="Times New Roman"/>
                          <a:sym typeface="Times New Roman"/>
                        </a:rPr>
                        <a:t>0.98 &lt;= acc</a:t>
                      </a:r>
                      <a:endParaRPr b="1"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ctr">
                        <a:lnSpc>
                          <a:spcPct val="130000"/>
                        </a:lnSpc>
                        <a:spcBef>
                          <a:spcPts val="0"/>
                        </a:spcBef>
                        <a:spcAft>
                          <a:spcPts val="0"/>
                        </a:spcAft>
                        <a:buNone/>
                      </a:pPr>
                      <a:r>
                        <a:rPr b="1" lang="zh-TW" sz="1000">
                          <a:latin typeface="Times New Roman"/>
                          <a:ea typeface="Times New Roman"/>
                          <a:cs typeface="Times New Roman"/>
                          <a:sym typeface="Times New Roman"/>
                        </a:rPr>
                        <a:t>15 points</a:t>
                      </a:r>
                      <a:endParaRPr b="1" sz="10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lnSpc>
                          <a:spcPct val="130000"/>
                        </a:lnSpc>
                        <a:spcBef>
                          <a:spcPts val="0"/>
                        </a:spcBef>
                        <a:spcAft>
                          <a:spcPts val="0"/>
                        </a:spcAft>
                        <a:buNone/>
                      </a:pPr>
                      <a:r>
                        <a:rPr b="1" lang="zh-TW" sz="1000">
                          <a:latin typeface="Times New Roman"/>
                          <a:ea typeface="Times New Roman"/>
                          <a:cs typeface="Times New Roman"/>
                          <a:sym typeface="Times New Roman"/>
                        </a:rPr>
                        <a:t>0.90 &lt;= acc &lt; 98 </a:t>
                      </a:r>
                      <a:endParaRPr b="1"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ctr">
                        <a:lnSpc>
                          <a:spcPct val="130000"/>
                        </a:lnSpc>
                        <a:spcBef>
                          <a:spcPts val="0"/>
                        </a:spcBef>
                        <a:spcAft>
                          <a:spcPts val="0"/>
                        </a:spcAft>
                        <a:buNone/>
                      </a:pPr>
                      <a:r>
                        <a:rPr b="1" lang="zh-TW" sz="1000">
                          <a:latin typeface="Times New Roman"/>
                          <a:ea typeface="Times New Roman"/>
                          <a:cs typeface="Times New Roman"/>
                          <a:sym typeface="Times New Roman"/>
                        </a:rPr>
                        <a:t>10 points</a:t>
                      </a:r>
                      <a:endParaRPr b="1" sz="10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lnSpc>
                          <a:spcPct val="130000"/>
                        </a:lnSpc>
                        <a:spcBef>
                          <a:spcPts val="0"/>
                        </a:spcBef>
                        <a:spcAft>
                          <a:spcPts val="0"/>
                        </a:spcAft>
                        <a:buNone/>
                      </a:pPr>
                      <a:r>
                        <a:rPr b="1" lang="zh-TW" sz="1000">
                          <a:latin typeface="Times New Roman"/>
                          <a:ea typeface="Times New Roman"/>
                          <a:cs typeface="Times New Roman"/>
                          <a:sym typeface="Times New Roman"/>
                        </a:rPr>
                        <a:t>0.85 &lt;= acc &lt; 0.90</a:t>
                      </a:r>
                      <a:endParaRPr b="1" sz="10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2700">
                <a:tc>
                  <a:txBody>
                    <a:bodyPr/>
                    <a:lstStyle/>
                    <a:p>
                      <a:pPr indent="0" lvl="0" marL="0" rtl="0" algn="ctr">
                        <a:lnSpc>
                          <a:spcPct val="130000"/>
                        </a:lnSpc>
                        <a:spcBef>
                          <a:spcPts val="0"/>
                        </a:spcBef>
                        <a:spcAft>
                          <a:spcPts val="0"/>
                        </a:spcAft>
                        <a:buNone/>
                      </a:pPr>
                      <a:r>
                        <a:rPr b="1" lang="zh-TW" sz="1000">
                          <a:latin typeface="Times New Roman"/>
                          <a:ea typeface="Times New Roman"/>
                          <a:cs typeface="Times New Roman"/>
                          <a:sym typeface="Times New Roman"/>
                        </a:rPr>
                        <a:t>5 points</a:t>
                      </a:r>
                      <a:endParaRPr b="1" sz="1000">
                        <a:latin typeface="Times New Roman"/>
                        <a:ea typeface="Times New Roman"/>
                        <a:cs typeface="Times New Roman"/>
                        <a:sym typeface="Times New Roman"/>
                      </a:endParaRPr>
                    </a:p>
                  </a:txBody>
                  <a:tcPr marT="63500" marB="63500" marR="63500" marL="63500"/>
                </a:tc>
                <a:tc>
                  <a:txBody>
                    <a:bodyPr/>
                    <a:lstStyle/>
                    <a:p>
                      <a:pPr indent="0" lvl="0" marL="0" rtl="0" algn="ctr">
                        <a:lnSpc>
                          <a:spcPct val="130000"/>
                        </a:lnSpc>
                        <a:spcBef>
                          <a:spcPts val="0"/>
                        </a:spcBef>
                        <a:spcAft>
                          <a:spcPts val="0"/>
                        </a:spcAft>
                        <a:buNone/>
                      </a:pPr>
                      <a:r>
                        <a:rPr b="1" lang="zh-TW" sz="1000">
                          <a:latin typeface="Times New Roman"/>
                          <a:ea typeface="Times New Roman"/>
                          <a:cs typeface="Times New Roman"/>
                          <a:sym typeface="Times New Roman"/>
                        </a:rPr>
                        <a:t>0.8 &lt;= acc &lt; 0.85</a:t>
                      </a:r>
                      <a:endParaRPr b="1" sz="1000">
                        <a:latin typeface="Times New Roman"/>
                        <a:ea typeface="Times New Roman"/>
                        <a:cs typeface="Times New Roman"/>
                        <a:sym typeface="Times New Roman"/>
                      </a:endParaRPr>
                    </a:p>
                  </a:txBody>
                  <a:tcPr marT="63500" marB="63500" marR="63500" marL="63500">
                    <a:lnT cap="flat" cmpd="sng" w="12700">
                      <a:solidFill>
                        <a:srgbClr val="000000"/>
                      </a:solidFill>
                      <a:prstDash val="solid"/>
                      <a:round/>
                      <a:headEnd len="sm" w="sm" type="none"/>
                      <a:tailEnd len="sm" w="sm" type="none"/>
                    </a:lnT>
                  </a:tcPr>
                </a:tc>
              </a:tr>
              <a:tr h="12700">
                <a:tc>
                  <a:txBody>
                    <a:bodyPr/>
                    <a:lstStyle/>
                    <a:p>
                      <a:pPr indent="0" lvl="0" marL="0" rtl="0" algn="ctr">
                        <a:lnSpc>
                          <a:spcPct val="130000"/>
                        </a:lnSpc>
                        <a:spcBef>
                          <a:spcPts val="0"/>
                        </a:spcBef>
                        <a:spcAft>
                          <a:spcPts val="0"/>
                        </a:spcAft>
                        <a:buNone/>
                      </a:pPr>
                      <a:r>
                        <a:rPr b="1" lang="zh-TW" sz="1000">
                          <a:latin typeface="Times New Roman"/>
                          <a:ea typeface="Times New Roman"/>
                          <a:cs typeface="Times New Roman"/>
                          <a:sym typeface="Times New Roman"/>
                        </a:rPr>
                        <a:t>0 points</a:t>
                      </a:r>
                      <a:endParaRPr b="1" sz="1000">
                        <a:latin typeface="Times New Roman"/>
                        <a:ea typeface="Times New Roman"/>
                        <a:cs typeface="Times New Roman"/>
                        <a:sym typeface="Times New Roman"/>
                      </a:endParaRPr>
                    </a:p>
                  </a:txBody>
                  <a:tcPr marT="63500" marB="63500" marR="63500" marL="63500"/>
                </a:tc>
                <a:tc>
                  <a:txBody>
                    <a:bodyPr/>
                    <a:lstStyle/>
                    <a:p>
                      <a:pPr indent="0" lvl="0" marL="0" rtl="0" algn="ctr">
                        <a:lnSpc>
                          <a:spcPct val="130000"/>
                        </a:lnSpc>
                        <a:spcBef>
                          <a:spcPts val="0"/>
                        </a:spcBef>
                        <a:spcAft>
                          <a:spcPts val="0"/>
                        </a:spcAft>
                        <a:buNone/>
                      </a:pPr>
                      <a:r>
                        <a:rPr b="1" lang="zh-TW" sz="1000">
                          <a:latin typeface="Times New Roman"/>
                          <a:ea typeface="Times New Roman"/>
                          <a:cs typeface="Times New Roman"/>
                          <a:sym typeface="Times New Roman"/>
                        </a:rPr>
                        <a:t>acc &lt; 0.8</a:t>
                      </a:r>
                      <a:endParaRPr b="1" sz="10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Do not modify the main function architecture.</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Your code </a:t>
            </a:r>
            <a:r>
              <a:rPr lang="zh-TW">
                <a:latin typeface="Times New Roman"/>
                <a:ea typeface="Times New Roman"/>
                <a:cs typeface="Times New Roman"/>
                <a:sym typeface="Times New Roman"/>
              </a:rPr>
              <a:t>output</a:t>
            </a:r>
            <a:r>
              <a:rPr lang="zh-TW">
                <a:latin typeface="Times New Roman"/>
                <a:ea typeface="Times New Roman"/>
                <a:cs typeface="Times New Roman"/>
                <a:sym typeface="Times New Roman"/>
              </a:rPr>
              <a:t> will look like this:</a:t>
            </a:r>
            <a:endParaRPr>
              <a:latin typeface="Times New Roman"/>
              <a:ea typeface="Times New Roman"/>
              <a:cs typeface="Times New Roman"/>
              <a:sym typeface="Times New Roman"/>
            </a:endParaRPr>
          </a:p>
        </p:txBody>
      </p:sp>
      <p:sp>
        <p:nvSpPr>
          <p:cNvPr id="163" name="Google Shape;16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Code Output</a:t>
            </a:r>
            <a:endParaRPr>
              <a:latin typeface="Times New Roman"/>
              <a:ea typeface="Times New Roman"/>
              <a:cs typeface="Times New Roman"/>
              <a:sym typeface="Times New Roman"/>
            </a:endParaRPr>
          </a:p>
        </p:txBody>
      </p:sp>
      <p:sp>
        <p:nvSpPr>
          <p:cNvPr id="164" name="Google Shape;16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65" name="Google Shape;165;p24"/>
          <p:cNvPicPr preferRelativeResize="0"/>
          <p:nvPr/>
        </p:nvPicPr>
        <p:blipFill>
          <a:blip r:embed="rId3">
            <a:alphaModFix/>
          </a:blip>
          <a:stretch>
            <a:fillRect/>
          </a:stretch>
        </p:blipFill>
        <p:spPr>
          <a:xfrm>
            <a:off x="1514475" y="2847888"/>
            <a:ext cx="6115050" cy="600075"/>
          </a:xfrm>
          <a:prstGeom prst="rect">
            <a:avLst/>
          </a:prstGeom>
          <a:noFill/>
          <a:ln>
            <a:noFill/>
          </a:ln>
        </p:spPr>
      </p:pic>
      <p:sp>
        <p:nvSpPr>
          <p:cNvPr id="166" name="Google Shape;166;p24"/>
          <p:cNvSpPr/>
          <p:nvPr/>
        </p:nvSpPr>
        <p:spPr>
          <a:xfrm>
            <a:off x="5129650" y="2852125"/>
            <a:ext cx="152400" cy="17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24"/>
          <p:cNvSpPr/>
          <p:nvPr/>
        </p:nvSpPr>
        <p:spPr>
          <a:xfrm>
            <a:off x="5510500" y="3061375"/>
            <a:ext cx="152400" cy="17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24"/>
          <p:cNvSpPr/>
          <p:nvPr/>
        </p:nvSpPr>
        <p:spPr>
          <a:xfrm>
            <a:off x="6638975" y="3061375"/>
            <a:ext cx="152400" cy="17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24"/>
          <p:cNvSpPr/>
          <p:nvPr/>
        </p:nvSpPr>
        <p:spPr>
          <a:xfrm>
            <a:off x="4880750" y="3261030"/>
            <a:ext cx="200400" cy="17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24"/>
          <p:cNvSpPr/>
          <p:nvPr/>
        </p:nvSpPr>
        <p:spPr>
          <a:xfrm>
            <a:off x="5995375" y="3261030"/>
            <a:ext cx="304200" cy="17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Report</a:t>
            </a:r>
            <a:endParaRPr>
              <a:latin typeface="Times New Roman"/>
              <a:ea typeface="Times New Roman"/>
              <a:cs typeface="Times New Roman"/>
              <a:sym typeface="Times New Roman"/>
            </a:endParaRPr>
          </a:p>
        </p:txBody>
      </p:sp>
      <p:sp>
        <p:nvSpPr>
          <p:cNvPr id="176" name="Google Shape;176;p2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Please </a:t>
            </a:r>
            <a:r>
              <a:rPr lang="zh-TW">
                <a:latin typeface="Times New Roman"/>
                <a:ea typeface="Times New Roman"/>
                <a:cs typeface="Times New Roman"/>
                <a:sym typeface="Times New Roman"/>
              </a:rPr>
              <a:t>follow the same report template format just like HW1.</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Link</a:t>
            </a:r>
            <a:endParaRPr>
              <a:latin typeface="Times New Roman"/>
              <a:ea typeface="Times New Roman"/>
              <a:cs typeface="Times New Roman"/>
              <a:sym typeface="Times New Roman"/>
            </a:endParaRPr>
          </a:p>
        </p:txBody>
      </p:sp>
      <p:sp>
        <p:nvSpPr>
          <p:cNvPr id="177" name="Google Shape;17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178" name="Google Shape;178;p25"/>
          <p:cNvSpPr/>
          <p:nvPr/>
        </p:nvSpPr>
        <p:spPr>
          <a:xfrm>
            <a:off x="2342900" y="2285200"/>
            <a:ext cx="29856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p:nvPr/>
        </p:nvSpPr>
        <p:spPr>
          <a:xfrm>
            <a:off x="6160300" y="2285200"/>
            <a:ext cx="13344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6189085" y="2546660"/>
            <a:ext cx="13344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Submission</a:t>
            </a:r>
            <a:endParaRPr>
              <a:latin typeface="Times New Roman"/>
              <a:ea typeface="Times New Roman"/>
              <a:cs typeface="Times New Roman"/>
              <a:sym typeface="Times New Roman"/>
            </a:endParaRPr>
          </a:p>
        </p:txBody>
      </p:sp>
      <p:sp>
        <p:nvSpPr>
          <p:cNvPr id="186" name="Google Shape;186;p26"/>
          <p:cNvSpPr txBox="1"/>
          <p:nvPr>
            <p:ph idx="1" type="body"/>
          </p:nvPr>
        </p:nvSpPr>
        <p:spPr>
          <a:xfrm>
            <a:off x="311700" y="1152475"/>
            <a:ext cx="8520600" cy="3875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zh-TW">
                <a:latin typeface="Times New Roman"/>
                <a:ea typeface="Times New Roman"/>
                <a:cs typeface="Times New Roman"/>
                <a:sym typeface="Times New Roman"/>
              </a:rPr>
              <a:t>Compress your code and report into a </a:t>
            </a:r>
            <a:r>
              <a:rPr b="1" lang="zh-TW">
                <a:latin typeface="Times New Roman"/>
                <a:ea typeface="Times New Roman"/>
                <a:cs typeface="Times New Roman"/>
                <a:sym typeface="Times New Roman"/>
              </a:rPr>
              <a:t>.zip file</a:t>
            </a:r>
            <a:r>
              <a:rPr lang="zh-TW">
                <a:latin typeface="Times New Roman"/>
                <a:ea typeface="Times New Roman"/>
                <a:cs typeface="Times New Roman"/>
                <a:sym typeface="Times New Roman"/>
              </a:rPr>
              <a:t> and submit it on E3.</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sz="1400">
                <a:latin typeface="Times New Roman"/>
                <a:ea typeface="Times New Roman"/>
                <a:cs typeface="Times New Roman"/>
                <a:sym typeface="Times New Roman"/>
              </a:rPr>
              <a:t>&lt;STUDENT ID&gt;_HW4.zip</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&lt;STUDENT ID&gt;_HW4.py</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&lt;STUDENT ID&gt;_HW4.pdf </a:t>
            </a:r>
            <a:r>
              <a:rPr lang="zh-TW">
                <a:solidFill>
                  <a:srgbClr val="FF0000"/>
                </a:solidFill>
                <a:latin typeface="Times New Roman"/>
                <a:ea typeface="Times New Roman"/>
                <a:cs typeface="Times New Roman"/>
                <a:sym typeface="Times New Roman"/>
              </a:rPr>
              <a:t>(do not submit .doc, .docx or others format)</a:t>
            </a:r>
            <a:endParaRPr>
              <a:solidFill>
                <a:srgbClr val="FF0000"/>
              </a:solidFill>
              <a:latin typeface="Times New Roman"/>
              <a:ea typeface="Times New Roman"/>
              <a:cs typeface="Times New Roman"/>
              <a:sym typeface="Times New Roman"/>
            </a:endParaRPr>
          </a:p>
        </p:txBody>
      </p:sp>
      <p:sp>
        <p:nvSpPr>
          <p:cNvPr id="187" name="Google Shape;18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Late policy</a:t>
            </a:r>
            <a:endParaRPr>
              <a:latin typeface="Times New Roman"/>
              <a:ea typeface="Times New Roman"/>
              <a:cs typeface="Times New Roman"/>
              <a:sym typeface="Times New Roman"/>
            </a:endParaRPr>
          </a:p>
        </p:txBody>
      </p:sp>
      <p:sp>
        <p:nvSpPr>
          <p:cNvPr id="193" name="Google Shape;19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We will deduct a late penalty of 20 points per additional late day.</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For example, If you get 90 points but delay for two days, your will get only 50 points! </a:t>
            </a:r>
            <a:endParaRPr>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194" name="Google Shape;19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95" name="Google Shape;195;p27"/>
          <p:cNvPicPr preferRelativeResize="0"/>
          <p:nvPr/>
        </p:nvPicPr>
        <p:blipFill>
          <a:blip r:embed="rId3">
            <a:alphaModFix/>
          </a:blip>
          <a:stretch>
            <a:fillRect/>
          </a:stretch>
        </p:blipFill>
        <p:spPr>
          <a:xfrm>
            <a:off x="2814625" y="2420775"/>
            <a:ext cx="3514750" cy="2636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Have Fun</a:t>
            </a:r>
            <a:endParaRPr>
              <a:latin typeface="Times New Roman"/>
              <a:ea typeface="Times New Roman"/>
              <a:cs typeface="Times New Roman"/>
              <a:sym typeface="Times New Roman"/>
            </a:endParaRPr>
          </a:p>
        </p:txBody>
      </p:sp>
      <p:sp>
        <p:nvSpPr>
          <p:cNvPr id="201" name="Google Shape;20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02" name="Google Shape;202;p28"/>
          <p:cNvPicPr preferRelativeResize="0"/>
          <p:nvPr/>
        </p:nvPicPr>
        <p:blipFill>
          <a:blip r:embed="rId3">
            <a:alphaModFix/>
          </a:blip>
          <a:stretch>
            <a:fillRect/>
          </a:stretch>
        </p:blipFill>
        <p:spPr>
          <a:xfrm>
            <a:off x="1946988" y="896475"/>
            <a:ext cx="5250020" cy="3820975"/>
          </a:xfrm>
          <a:prstGeom prst="rect">
            <a:avLst/>
          </a:prstGeom>
          <a:noFill/>
          <a:ln>
            <a:noFill/>
          </a:ln>
        </p:spPr>
      </p:pic>
      <p:sp>
        <p:nvSpPr>
          <p:cNvPr id="203" name="Google Shape;203;p28"/>
          <p:cNvSpPr txBox="1"/>
          <p:nvPr/>
        </p:nvSpPr>
        <p:spPr>
          <a:xfrm>
            <a:off x="2612850" y="4835700"/>
            <a:ext cx="65307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zh-TW" sz="1100" u="sng">
                <a:solidFill>
                  <a:schemeClr val="hlink"/>
                </a:solidFill>
                <a:latin typeface="Times New Roman"/>
                <a:ea typeface="Times New Roman"/>
                <a:cs typeface="Times New Roman"/>
                <a:sym typeface="Times New Roman"/>
                <a:hlinkClick r:id="rId4"/>
              </a:rPr>
              <a:t>https://towardsdatascience.com/the-complete-guide-to-support-vector-machine-svm-f1a820d8af0b</a:t>
            </a:r>
            <a:endParaRPr sz="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Homework 4</a:t>
            </a:r>
            <a:endParaRPr>
              <a:latin typeface="Times New Roman"/>
              <a:ea typeface="Times New Roman"/>
              <a:cs typeface="Times New Roman"/>
              <a:sym typeface="Times New Roman"/>
            </a:endParaRPr>
          </a:p>
        </p:txBody>
      </p:sp>
      <p:sp>
        <p:nvSpPr>
          <p:cNvPr id="86" name="Google Shape;86;p15"/>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Deadline: </a:t>
            </a:r>
            <a:r>
              <a:rPr lang="zh-TW">
                <a:solidFill>
                  <a:srgbClr val="FF0000"/>
                </a:solidFill>
                <a:latin typeface="Times New Roman"/>
                <a:ea typeface="Times New Roman"/>
                <a:cs typeface="Times New Roman"/>
                <a:sym typeface="Times New Roman"/>
              </a:rPr>
              <a:t>23:59, Dec. 19th (Tue), 2023</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Coding (50%): Implement kernel methods by only using </a:t>
            </a:r>
            <a:r>
              <a:rPr b="1" lang="zh-TW">
                <a:latin typeface="Times New Roman"/>
                <a:ea typeface="Times New Roman"/>
                <a:cs typeface="Times New Roman"/>
                <a:sym typeface="Times New Roman"/>
              </a:rPr>
              <a:t>numpy.</a:t>
            </a:r>
            <a:endParaRPr b="1">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Submit your python file (.py).</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Answer the questions (by screenshot</a:t>
            </a:r>
            <a:r>
              <a:rPr lang="zh-TW">
                <a:latin typeface="Times New Roman"/>
                <a:ea typeface="Times New Roman"/>
                <a:cs typeface="Times New Roman"/>
                <a:sym typeface="Times New Roman"/>
              </a:rPr>
              <a:t>s) i</a:t>
            </a:r>
            <a:r>
              <a:rPr lang="zh-TW">
                <a:latin typeface="Times New Roman"/>
                <a:ea typeface="Times New Roman"/>
                <a:cs typeface="Times New Roman"/>
                <a:sym typeface="Times New Roman"/>
              </a:rPr>
              <a:t>n the report (.pdf).</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Handwritten Questions (50%): Answer questions about </a:t>
            </a:r>
            <a:r>
              <a:rPr lang="zh-TW">
                <a:latin typeface="Times New Roman"/>
                <a:ea typeface="Times New Roman"/>
                <a:cs typeface="Times New Roman"/>
                <a:sym typeface="Times New Roman"/>
              </a:rPr>
              <a:t>kernel methods</a:t>
            </a:r>
            <a:r>
              <a:rPr lang="zh-TW">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A</a:t>
            </a:r>
            <a:r>
              <a:rPr lang="zh-TW">
                <a:latin typeface="Times New Roman"/>
                <a:ea typeface="Times New Roman"/>
                <a:cs typeface="Times New Roman"/>
                <a:sym typeface="Times New Roman"/>
              </a:rPr>
              <a:t>nswer the questions (handwritten, typed, digital, etc.) in the report.</a:t>
            </a:r>
            <a:endParaRPr>
              <a:latin typeface="Times New Roman"/>
              <a:ea typeface="Times New Roman"/>
              <a:cs typeface="Times New Roman"/>
              <a:sym typeface="Times New Roman"/>
            </a:endParaRPr>
          </a:p>
        </p:txBody>
      </p:sp>
      <p:sp>
        <p:nvSpPr>
          <p:cNvPr id="87" name="Google Shape;8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Links</a:t>
            </a:r>
            <a:endParaRPr>
              <a:latin typeface="Times New Roman"/>
              <a:ea typeface="Times New Roman"/>
              <a:cs typeface="Times New Roman"/>
              <a:sym typeface="Times New Roman"/>
            </a:endParaRPr>
          </a:p>
        </p:txBody>
      </p:sp>
      <p:sp>
        <p:nvSpPr>
          <p:cNvPr id="93" name="Google Shape;93;p16"/>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Questions: </a:t>
            </a:r>
            <a:r>
              <a:rPr lang="zh-TW" u="sng">
                <a:solidFill>
                  <a:schemeClr val="hlink"/>
                </a:solidFill>
                <a:latin typeface="Times New Roman"/>
                <a:ea typeface="Times New Roman"/>
                <a:cs typeface="Times New Roman"/>
                <a:sym typeface="Times New Roman"/>
                <a:hlinkClick r:id="rId3"/>
              </a:rPr>
              <a:t>Link</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Sample code: </a:t>
            </a:r>
            <a:r>
              <a:rPr lang="zh-TW" u="sng">
                <a:solidFill>
                  <a:schemeClr val="hlink"/>
                </a:solidFill>
                <a:latin typeface="Times New Roman"/>
                <a:ea typeface="Times New Roman"/>
                <a:cs typeface="Times New Roman"/>
                <a:sym typeface="Times New Roman"/>
                <a:hlinkClick r:id="rId4"/>
              </a:rPr>
              <a:t>Link</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Dataset: </a:t>
            </a:r>
            <a:r>
              <a:rPr lang="zh-TW" u="sng">
                <a:solidFill>
                  <a:schemeClr val="hlink"/>
                </a:solidFill>
                <a:latin typeface="Times New Roman"/>
                <a:ea typeface="Times New Roman"/>
                <a:cs typeface="Times New Roman"/>
                <a:sym typeface="Times New Roman"/>
                <a:hlinkClick r:id="rId5"/>
              </a:rPr>
              <a:t>Link</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Report template: </a:t>
            </a:r>
            <a:r>
              <a:rPr lang="zh-TW" u="sng">
                <a:solidFill>
                  <a:schemeClr val="hlink"/>
                </a:solidFill>
                <a:latin typeface="Times New Roman"/>
                <a:ea typeface="Times New Roman"/>
                <a:cs typeface="Times New Roman"/>
                <a:sym typeface="Times New Roman"/>
                <a:hlinkClick r:id="rId6"/>
              </a:rPr>
              <a:t>Link</a:t>
            </a:r>
            <a:r>
              <a:rPr lang="zh-TW">
                <a:latin typeface="Times New Roman"/>
                <a:ea typeface="Times New Roman"/>
                <a:cs typeface="Times New Roman"/>
                <a:sym typeface="Times New Roman"/>
              </a:rPr>
              <a:t> (same as HW1)</a:t>
            </a:r>
            <a:endParaRPr>
              <a:latin typeface="Times New Roman"/>
              <a:ea typeface="Times New Roman"/>
              <a:cs typeface="Times New Roman"/>
              <a:sym typeface="Times New Roman"/>
            </a:endParaRPr>
          </a:p>
        </p:txBody>
      </p:sp>
      <p:sp>
        <p:nvSpPr>
          <p:cNvPr id="94" name="Google Shape;9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Environment</a:t>
            </a:r>
            <a:endParaRPr>
              <a:latin typeface="Times New Roman"/>
              <a:ea typeface="Times New Roman"/>
              <a:cs typeface="Times New Roman"/>
              <a:sym typeface="Times New Roman"/>
            </a:endParaRPr>
          </a:p>
        </p:txBody>
      </p:sp>
      <p:sp>
        <p:nvSpPr>
          <p:cNvPr id="100" name="Google Shape;100;p17"/>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Python </a:t>
            </a:r>
            <a:r>
              <a:rPr lang="zh-TW">
                <a:latin typeface="Times New Roman"/>
                <a:ea typeface="Times New Roman"/>
                <a:cs typeface="Times New Roman"/>
                <a:sym typeface="Times New Roman"/>
              </a:rPr>
              <a:t>version</a:t>
            </a:r>
            <a:r>
              <a:rPr lang="zh-TW">
                <a:latin typeface="Times New Roman"/>
                <a:ea typeface="Times New Roman"/>
                <a:cs typeface="Times New Roman"/>
                <a:sym typeface="Times New Roman"/>
              </a:rPr>
              <a:t>: 3.8 or newer</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Tips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We recommend that you use </a:t>
            </a:r>
            <a:r>
              <a:rPr b="1" lang="zh-TW">
                <a:latin typeface="Times New Roman"/>
                <a:ea typeface="Times New Roman"/>
                <a:cs typeface="Times New Roman"/>
                <a:sym typeface="Times New Roman"/>
              </a:rPr>
              <a:t>virtual environments</a:t>
            </a:r>
            <a:r>
              <a:rPr lang="zh-TW">
                <a:latin typeface="Times New Roman"/>
                <a:ea typeface="Times New Roman"/>
                <a:cs typeface="Times New Roman"/>
                <a:sym typeface="Times New Roman"/>
              </a:rPr>
              <a:t> when implementing your homework assignments.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Here are some popular virtual environment management tools:</a:t>
            </a:r>
            <a:endParaRPr>
              <a:latin typeface="Times New Roman"/>
              <a:ea typeface="Times New Roman"/>
              <a:cs typeface="Times New Roman"/>
              <a:sym typeface="Times New Roman"/>
            </a:endParaRPr>
          </a:p>
          <a:p>
            <a:pPr indent="-317500" lvl="2" marL="1371600" rtl="0" algn="l">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3"/>
              </a:rPr>
              <a:t>Conda</a:t>
            </a:r>
            <a:endParaRPr>
              <a:latin typeface="Times New Roman"/>
              <a:ea typeface="Times New Roman"/>
              <a:cs typeface="Times New Roman"/>
              <a:sym typeface="Times New Roman"/>
            </a:endParaRPr>
          </a:p>
          <a:p>
            <a:pPr indent="-317500" lvl="2" marL="1371600" rtl="0" algn="l">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4"/>
              </a:rPr>
              <a:t>Miniconda</a:t>
            </a:r>
            <a:endParaRPr>
              <a:latin typeface="Times New Roman"/>
              <a:ea typeface="Times New Roman"/>
              <a:cs typeface="Times New Roman"/>
              <a:sym typeface="Times New Roman"/>
            </a:endParaRPr>
          </a:p>
          <a:p>
            <a:pPr indent="-317500" lvl="2" marL="1371600" rtl="0" algn="l">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5"/>
              </a:rPr>
              <a:t>virtualenv</a:t>
            </a:r>
            <a:endParaRPr>
              <a:latin typeface="Times New Roman"/>
              <a:ea typeface="Times New Roman"/>
              <a:cs typeface="Times New Roman"/>
              <a:sym typeface="Times New Roman"/>
            </a:endParaRPr>
          </a:p>
        </p:txBody>
      </p:sp>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Numpy</a:t>
            </a:r>
            <a:endParaRPr>
              <a:latin typeface="Times New Roman"/>
              <a:ea typeface="Times New Roman"/>
              <a:cs typeface="Times New Roman"/>
              <a:sym typeface="Times New Roman"/>
            </a:endParaRPr>
          </a:p>
        </p:txBody>
      </p:sp>
      <p:sp>
        <p:nvSpPr>
          <p:cNvPr id="107" name="Google Shape;107;p18"/>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Build-in array operations.</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Numpy Tutorial: </a:t>
            </a:r>
            <a:r>
              <a:rPr lang="zh-TW"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Link</a:t>
            </a:r>
            <a:endParaRPr>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t/>
            </a:r>
            <a:endParaRPr>
              <a:latin typeface="Times New Roman"/>
              <a:ea typeface="Times New Roman"/>
              <a:cs typeface="Times New Roman"/>
              <a:sym typeface="Times New Roman"/>
            </a:endParaRPr>
          </a:p>
        </p:txBody>
      </p:sp>
      <p:sp>
        <p:nvSpPr>
          <p:cNvPr id="108" name="Google Shape;10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09" name="Google Shape;109;p18"/>
          <p:cNvPicPr preferRelativeResize="0"/>
          <p:nvPr/>
        </p:nvPicPr>
        <p:blipFill rotWithShape="1">
          <a:blip r:embed="rId4">
            <a:alphaModFix/>
          </a:blip>
          <a:srcRect b="0" l="0" r="0" t="55758"/>
          <a:stretch/>
        </p:blipFill>
        <p:spPr>
          <a:xfrm>
            <a:off x="5083350" y="2098663"/>
            <a:ext cx="2352675" cy="1104075"/>
          </a:xfrm>
          <a:prstGeom prst="rect">
            <a:avLst/>
          </a:prstGeom>
          <a:noFill/>
          <a:ln>
            <a:noFill/>
          </a:ln>
        </p:spPr>
      </p:pic>
      <p:pic>
        <p:nvPicPr>
          <p:cNvPr id="110" name="Google Shape;110;p18"/>
          <p:cNvPicPr preferRelativeResize="0"/>
          <p:nvPr/>
        </p:nvPicPr>
        <p:blipFill rotWithShape="1">
          <a:blip r:embed="rId5">
            <a:alphaModFix/>
          </a:blip>
          <a:srcRect b="0" l="0" r="0" t="60271"/>
          <a:stretch/>
        </p:blipFill>
        <p:spPr>
          <a:xfrm>
            <a:off x="5092875" y="3766355"/>
            <a:ext cx="2333625" cy="896850"/>
          </a:xfrm>
          <a:prstGeom prst="rect">
            <a:avLst/>
          </a:prstGeom>
          <a:noFill/>
          <a:ln>
            <a:noFill/>
          </a:ln>
        </p:spPr>
      </p:pic>
      <p:pic>
        <p:nvPicPr>
          <p:cNvPr id="111" name="Google Shape;111;p18"/>
          <p:cNvPicPr preferRelativeResize="0"/>
          <p:nvPr/>
        </p:nvPicPr>
        <p:blipFill rotWithShape="1">
          <a:blip r:embed="rId5">
            <a:alphaModFix/>
          </a:blip>
          <a:srcRect b="46027" l="0" r="0" t="0"/>
          <a:stretch/>
        </p:blipFill>
        <p:spPr>
          <a:xfrm>
            <a:off x="1150750" y="3605580"/>
            <a:ext cx="2333625" cy="1218425"/>
          </a:xfrm>
          <a:prstGeom prst="rect">
            <a:avLst/>
          </a:prstGeom>
          <a:noFill/>
          <a:ln>
            <a:noFill/>
          </a:ln>
        </p:spPr>
      </p:pic>
      <p:pic>
        <p:nvPicPr>
          <p:cNvPr id="112" name="Google Shape;112;p18"/>
          <p:cNvPicPr preferRelativeResize="0"/>
          <p:nvPr/>
        </p:nvPicPr>
        <p:blipFill rotWithShape="1">
          <a:blip r:embed="rId4">
            <a:alphaModFix/>
          </a:blip>
          <a:srcRect b="49431" l="0" r="0" t="0"/>
          <a:stretch/>
        </p:blipFill>
        <p:spPr>
          <a:xfrm>
            <a:off x="1141225" y="2019720"/>
            <a:ext cx="2352675" cy="1261975"/>
          </a:xfrm>
          <a:prstGeom prst="rect">
            <a:avLst/>
          </a:prstGeom>
          <a:noFill/>
          <a:ln>
            <a:noFill/>
          </a:ln>
        </p:spPr>
      </p:pic>
      <p:sp>
        <p:nvSpPr>
          <p:cNvPr id="113" name="Google Shape;113;p18"/>
          <p:cNvSpPr/>
          <p:nvPr/>
        </p:nvSpPr>
        <p:spPr>
          <a:xfrm>
            <a:off x="3848975" y="2558763"/>
            <a:ext cx="879300" cy="18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3848975" y="4122825"/>
            <a:ext cx="879300" cy="18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18"/>
          <p:cNvCxnSpPr/>
          <p:nvPr/>
        </p:nvCxnSpPr>
        <p:spPr>
          <a:xfrm>
            <a:off x="1163600" y="2025925"/>
            <a:ext cx="2300100" cy="1237800"/>
          </a:xfrm>
          <a:prstGeom prst="straightConnector1">
            <a:avLst/>
          </a:prstGeom>
          <a:noFill/>
          <a:ln cap="flat" cmpd="sng" w="38100">
            <a:solidFill>
              <a:srgbClr val="FF0000"/>
            </a:solidFill>
            <a:prstDash val="solid"/>
            <a:round/>
            <a:headEnd len="med" w="med" type="none"/>
            <a:tailEnd len="med" w="med" type="none"/>
          </a:ln>
        </p:spPr>
      </p:cxnSp>
      <p:cxnSp>
        <p:nvCxnSpPr>
          <p:cNvPr id="116" name="Google Shape;116;p18"/>
          <p:cNvCxnSpPr/>
          <p:nvPr/>
        </p:nvCxnSpPr>
        <p:spPr>
          <a:xfrm flipH="1" rot="10800000">
            <a:off x="1182650" y="2034325"/>
            <a:ext cx="2289300" cy="1233900"/>
          </a:xfrm>
          <a:prstGeom prst="straightConnector1">
            <a:avLst/>
          </a:prstGeom>
          <a:noFill/>
          <a:ln cap="flat" cmpd="sng" w="38100">
            <a:solidFill>
              <a:srgbClr val="FF0000"/>
            </a:solidFill>
            <a:prstDash val="solid"/>
            <a:round/>
            <a:headEnd len="med" w="med" type="none"/>
            <a:tailEnd len="med" w="med" type="none"/>
          </a:ln>
        </p:spPr>
      </p:cxnSp>
      <p:cxnSp>
        <p:nvCxnSpPr>
          <p:cNvPr id="117" name="Google Shape;117;p18"/>
          <p:cNvCxnSpPr/>
          <p:nvPr/>
        </p:nvCxnSpPr>
        <p:spPr>
          <a:xfrm>
            <a:off x="1176025" y="3593625"/>
            <a:ext cx="2300100" cy="1237800"/>
          </a:xfrm>
          <a:prstGeom prst="straightConnector1">
            <a:avLst/>
          </a:prstGeom>
          <a:noFill/>
          <a:ln cap="flat" cmpd="sng" w="38100">
            <a:solidFill>
              <a:srgbClr val="FF0000"/>
            </a:solidFill>
            <a:prstDash val="solid"/>
            <a:round/>
            <a:headEnd len="med" w="med" type="none"/>
            <a:tailEnd len="med" w="med" type="none"/>
          </a:ln>
        </p:spPr>
      </p:cxnSp>
      <p:cxnSp>
        <p:nvCxnSpPr>
          <p:cNvPr id="118" name="Google Shape;118;p18"/>
          <p:cNvCxnSpPr/>
          <p:nvPr/>
        </p:nvCxnSpPr>
        <p:spPr>
          <a:xfrm flipH="1" rot="10800000">
            <a:off x="1195075" y="3602025"/>
            <a:ext cx="2289300" cy="12339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latin typeface="Times New Roman"/>
                <a:ea typeface="Times New Roman"/>
                <a:cs typeface="Times New Roman"/>
                <a:sym typeface="Times New Roman"/>
              </a:rPr>
              <a:t>Support Vector Machine</a:t>
            </a:r>
            <a:endParaRPr>
              <a:latin typeface="Times New Roman"/>
              <a:ea typeface="Times New Roman"/>
              <a:cs typeface="Times New Roman"/>
              <a:sym typeface="Times New Roman"/>
            </a:endParaRPr>
          </a:p>
        </p:txBody>
      </p:sp>
      <p:sp>
        <p:nvSpPr>
          <p:cNvPr id="124" name="Google Shape;12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To find the best possible line, or decision boundary, that separates the data points of different data classes.</a:t>
            </a:r>
            <a:endParaRPr>
              <a:latin typeface="Times New Roman"/>
              <a:ea typeface="Times New Roman"/>
              <a:cs typeface="Times New Roman"/>
              <a:sym typeface="Times New Roman"/>
            </a:endParaRPr>
          </a:p>
        </p:txBody>
      </p:sp>
      <p:sp>
        <p:nvSpPr>
          <p:cNvPr id="125" name="Google Shape;12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26" name="Google Shape;126;p19"/>
          <p:cNvPicPr preferRelativeResize="0"/>
          <p:nvPr/>
        </p:nvPicPr>
        <p:blipFill>
          <a:blip r:embed="rId3">
            <a:alphaModFix/>
          </a:blip>
          <a:stretch>
            <a:fillRect/>
          </a:stretch>
        </p:blipFill>
        <p:spPr>
          <a:xfrm>
            <a:off x="4090400" y="1806750"/>
            <a:ext cx="4705350" cy="3028950"/>
          </a:xfrm>
          <a:prstGeom prst="rect">
            <a:avLst/>
          </a:prstGeom>
          <a:noFill/>
          <a:ln>
            <a:noFill/>
          </a:ln>
        </p:spPr>
      </p:pic>
      <p:sp>
        <p:nvSpPr>
          <p:cNvPr id="127" name="Google Shape;127;p19"/>
          <p:cNvSpPr txBox="1"/>
          <p:nvPr/>
        </p:nvSpPr>
        <p:spPr>
          <a:xfrm>
            <a:off x="2612850" y="4835700"/>
            <a:ext cx="6530700" cy="354000"/>
          </a:xfrm>
          <a:prstGeom prst="rect">
            <a:avLst/>
          </a:prstGeom>
          <a:noFill/>
          <a:ln>
            <a:noFill/>
          </a:ln>
        </p:spPr>
        <p:txBody>
          <a:bodyPr anchorCtr="0" anchor="t" bIns="91425" lIns="91425" spcFirstLastPara="1" rIns="91425" wrap="square" tIns="91425">
            <a:spAutoFit/>
          </a:bodyPr>
          <a:lstStyle/>
          <a:p>
            <a:pPr indent="0" lvl="0" marL="457200" rtl="0" algn="r">
              <a:lnSpc>
                <a:spcPct val="115000"/>
              </a:lnSpc>
              <a:spcBef>
                <a:spcPts val="0"/>
              </a:spcBef>
              <a:spcAft>
                <a:spcPts val="1200"/>
              </a:spcAft>
              <a:buNone/>
            </a:pPr>
            <a:r>
              <a:rPr lang="zh-TW" sz="1100" u="sng">
                <a:solidFill>
                  <a:schemeClr val="accent5"/>
                </a:solidFill>
                <a:latin typeface="Times New Roman"/>
                <a:ea typeface="Times New Roman"/>
                <a:cs typeface="Times New Roman"/>
                <a:sym typeface="Times New Roman"/>
                <a:hlinkClick r:id="rId4">
                  <a:extLst>
                    <a:ext uri="{A12FA001-AC4F-418D-AE19-62706E023703}">
                      <ahyp:hlinkClr val="tx"/>
                    </a:ext>
                  </a:extLst>
                </a:hlinkClick>
              </a:rPr>
              <a:t>https://hackmd.io/@kk6333/S1e7M5RGs</a:t>
            </a:r>
            <a:endParaRPr sz="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133" name="Google Shape;133;p20"/>
          <p:cNvSpPr txBox="1"/>
          <p:nvPr>
            <p:ph idx="1" type="body"/>
          </p:nvPr>
        </p:nvSpPr>
        <p:spPr>
          <a:xfrm>
            <a:off x="311700" y="1152475"/>
            <a:ext cx="8520600" cy="3624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Binary Classification in 2D space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Features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x1</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x2</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Target</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target (class label: -1, 1)</a:t>
            </a:r>
            <a:endParaRPr>
              <a:latin typeface="Times New Roman"/>
              <a:ea typeface="Times New Roman"/>
              <a:cs typeface="Times New Roman"/>
              <a:sym typeface="Times New Roman"/>
            </a:endParaRPr>
          </a:p>
        </p:txBody>
      </p:sp>
      <p:sp>
        <p:nvSpPr>
          <p:cNvPr id="134" name="Google Shape;13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35" name="Google Shape;135;p20"/>
          <p:cNvPicPr preferRelativeResize="0"/>
          <p:nvPr/>
        </p:nvPicPr>
        <p:blipFill>
          <a:blip r:embed="rId3">
            <a:alphaModFix/>
          </a:blip>
          <a:stretch>
            <a:fillRect/>
          </a:stretch>
        </p:blipFill>
        <p:spPr>
          <a:xfrm>
            <a:off x="4412625" y="1462625"/>
            <a:ext cx="4419675" cy="3314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latin typeface="Times New Roman"/>
                <a:ea typeface="Times New Roman"/>
                <a:cs typeface="Times New Roman"/>
                <a:sym typeface="Times New Roman"/>
              </a:rPr>
              <a:t>Support Vector Machine</a:t>
            </a:r>
            <a:endParaRPr>
              <a:latin typeface="Times New Roman"/>
              <a:ea typeface="Times New Roman"/>
              <a:cs typeface="Times New Roman"/>
              <a:sym typeface="Times New Roman"/>
            </a:endParaRPr>
          </a:p>
        </p:txBody>
      </p:sp>
      <p:sp>
        <p:nvSpPr>
          <p:cNvPr id="141" name="Google Shape;141;p21"/>
          <p:cNvSpPr txBox="1"/>
          <p:nvPr>
            <p:ph idx="1" type="body"/>
          </p:nvPr>
        </p:nvSpPr>
        <p:spPr>
          <a:xfrm>
            <a:off x="311700" y="1152475"/>
            <a:ext cx="8520600" cy="3608400"/>
          </a:xfrm>
          <a:prstGeom prst="rect">
            <a:avLst/>
          </a:prstGeom>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Requirements: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Implement the </a:t>
            </a:r>
            <a:r>
              <a:rPr i="1" lang="zh-TW">
                <a:latin typeface="Times New Roman"/>
                <a:ea typeface="Times New Roman"/>
                <a:cs typeface="Times New Roman"/>
                <a:sym typeface="Times New Roman"/>
              </a:rPr>
              <a:t>gram_matrix</a:t>
            </a:r>
            <a:r>
              <a:rPr lang="zh-TW">
                <a:latin typeface="Times New Roman"/>
                <a:ea typeface="Times New Roman"/>
                <a:cs typeface="Times New Roman"/>
                <a:sym typeface="Times New Roman"/>
              </a:rPr>
              <a:t> function to compute the Gram matrix of the given data with an argument </a:t>
            </a:r>
            <a:r>
              <a:rPr b="1" lang="zh-TW">
                <a:solidFill>
                  <a:srgbClr val="E06666"/>
                </a:solidFill>
                <a:latin typeface="Times New Roman"/>
                <a:ea typeface="Times New Roman"/>
                <a:cs typeface="Times New Roman"/>
                <a:sym typeface="Times New Roman"/>
              </a:rPr>
              <a:t>kernel_function</a:t>
            </a:r>
            <a:r>
              <a:rPr lang="zh-TW">
                <a:latin typeface="Times New Roman"/>
                <a:ea typeface="Times New Roman"/>
                <a:cs typeface="Times New Roman"/>
                <a:sym typeface="Times New Roman"/>
              </a:rPr>
              <a:t> to specify which kernel function to use.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Implement the </a:t>
            </a:r>
            <a:r>
              <a:rPr i="1" lang="zh-TW">
                <a:latin typeface="Times New Roman"/>
                <a:ea typeface="Times New Roman"/>
                <a:cs typeface="Times New Roman"/>
                <a:sym typeface="Times New Roman"/>
              </a:rPr>
              <a:t>linear_kernel</a:t>
            </a:r>
            <a:r>
              <a:rPr lang="zh-TW">
                <a:latin typeface="Times New Roman"/>
                <a:ea typeface="Times New Roman"/>
                <a:cs typeface="Times New Roman"/>
                <a:sym typeface="Times New Roman"/>
              </a:rPr>
              <a:t> function to compute the value of the linear kernel between two vectors.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Implement the </a:t>
            </a:r>
            <a:r>
              <a:rPr i="1" lang="zh-TW">
                <a:latin typeface="Times New Roman"/>
                <a:ea typeface="Times New Roman"/>
                <a:cs typeface="Times New Roman"/>
                <a:sym typeface="Times New Roman"/>
              </a:rPr>
              <a:t>polynomial_kernel</a:t>
            </a:r>
            <a:r>
              <a:rPr lang="zh-TW">
                <a:latin typeface="Times New Roman"/>
                <a:ea typeface="Times New Roman"/>
                <a:cs typeface="Times New Roman"/>
                <a:sym typeface="Times New Roman"/>
              </a:rPr>
              <a:t> function to compute the value of the polynomial kernel between two vectors with an argument </a:t>
            </a:r>
            <a:r>
              <a:rPr b="1" lang="zh-TW">
                <a:solidFill>
                  <a:srgbClr val="E06666"/>
                </a:solidFill>
                <a:latin typeface="Times New Roman"/>
                <a:ea typeface="Times New Roman"/>
                <a:cs typeface="Times New Roman"/>
                <a:sym typeface="Times New Roman"/>
              </a:rPr>
              <a:t>degree</a:t>
            </a:r>
            <a:r>
              <a:rPr lang="zh-TW">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Implement the </a:t>
            </a:r>
            <a:r>
              <a:rPr i="1" lang="zh-TW">
                <a:latin typeface="Times New Roman"/>
                <a:ea typeface="Times New Roman"/>
                <a:cs typeface="Times New Roman"/>
                <a:sym typeface="Times New Roman"/>
              </a:rPr>
              <a:t>rbf_kernel</a:t>
            </a:r>
            <a:r>
              <a:rPr lang="zh-TW">
                <a:latin typeface="Times New Roman"/>
                <a:ea typeface="Times New Roman"/>
                <a:cs typeface="Times New Roman"/>
                <a:sym typeface="Times New Roman"/>
              </a:rPr>
              <a:t> function to compute the value of the rbf kernel between two vectors with an </a:t>
            </a:r>
            <a:r>
              <a:rPr lang="zh-TW">
                <a:latin typeface="Times New Roman"/>
                <a:ea typeface="Times New Roman"/>
                <a:cs typeface="Times New Roman"/>
                <a:sym typeface="Times New Roman"/>
              </a:rPr>
              <a:t>argument</a:t>
            </a:r>
            <a:r>
              <a:rPr lang="zh-TW">
                <a:latin typeface="Times New Roman"/>
                <a:ea typeface="Times New Roman"/>
                <a:cs typeface="Times New Roman"/>
                <a:sym typeface="Times New Roman"/>
              </a:rPr>
              <a:t> </a:t>
            </a:r>
            <a:r>
              <a:rPr b="1" lang="zh-TW">
                <a:solidFill>
                  <a:srgbClr val="E06666"/>
                </a:solidFill>
                <a:latin typeface="Times New Roman"/>
                <a:ea typeface="Times New Roman"/>
                <a:cs typeface="Times New Roman"/>
                <a:sym typeface="Times New Roman"/>
              </a:rPr>
              <a:t>gamma</a:t>
            </a:r>
            <a:r>
              <a:rPr lang="zh-TW">
                <a:latin typeface="Times New Roman"/>
                <a:ea typeface="Times New Roman"/>
                <a:cs typeface="Times New Roman"/>
                <a:sym typeface="Times New Roman"/>
              </a:rPr>
              <a:t>.</a:t>
            </a:r>
            <a:endParaRPr>
              <a:latin typeface="Times New Roman"/>
              <a:ea typeface="Times New Roman"/>
              <a:cs typeface="Times New Roman"/>
              <a:sym typeface="Times New Roman"/>
            </a:endParaRPr>
          </a:p>
        </p:txBody>
      </p:sp>
      <p:sp>
        <p:nvSpPr>
          <p:cNvPr id="142" name="Google Shape;142;p21"/>
          <p:cNvSpPr txBox="1"/>
          <p:nvPr>
            <p:ph idx="12" type="sldNum"/>
          </p:nvPr>
        </p:nvSpPr>
        <p:spPr>
          <a:xfrm>
            <a:off x="78533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Support Vector Machine</a:t>
            </a:r>
            <a:endParaRPr>
              <a:latin typeface="Times New Roman"/>
              <a:ea typeface="Times New Roman"/>
              <a:cs typeface="Times New Roman"/>
              <a:sym typeface="Times New Roman"/>
            </a:endParaRPr>
          </a:p>
        </p:txBody>
      </p:sp>
      <p:sp>
        <p:nvSpPr>
          <p:cNvPr id="148" name="Google Shape;148;p22"/>
          <p:cNvSpPr txBox="1"/>
          <p:nvPr>
            <p:ph idx="1" type="body"/>
          </p:nvPr>
        </p:nvSpPr>
        <p:spPr>
          <a:xfrm>
            <a:off x="311700" y="1152475"/>
            <a:ext cx="8520600" cy="3608400"/>
          </a:xfrm>
          <a:prstGeom prst="rect">
            <a:avLst/>
          </a:prstGeom>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Tips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Your functions will be used in the SVM classifier from scikit-learn like the code below.</a:t>
            </a:r>
            <a:endParaRPr>
              <a:latin typeface="Times New Roman"/>
              <a:ea typeface="Times New Roman"/>
              <a:cs typeface="Times New Roman"/>
              <a:sym typeface="Times New Roman"/>
            </a:endParaRPr>
          </a:p>
          <a:p>
            <a:pPr indent="0" lvl="0" marL="914400" rtl="0" algn="l">
              <a:spcBef>
                <a:spcPts val="0"/>
              </a:spcBef>
              <a:spcAft>
                <a:spcPts val="0"/>
              </a:spcAft>
              <a:buNone/>
            </a:pPr>
            <a:r>
              <a:rPr lang="zh-TW" sz="1000">
                <a:latin typeface="Consolas"/>
                <a:ea typeface="Consolas"/>
                <a:cs typeface="Consolas"/>
                <a:sym typeface="Consolas"/>
              </a:rPr>
              <a:t>svc = SVC(kernel='precomputed')</a:t>
            </a:r>
            <a:endParaRPr sz="1000">
              <a:latin typeface="Consolas"/>
              <a:ea typeface="Consolas"/>
              <a:cs typeface="Consolas"/>
              <a:sym typeface="Consolas"/>
            </a:endParaRPr>
          </a:p>
          <a:p>
            <a:pPr indent="0" lvl="0" marL="914400" rtl="0" algn="l">
              <a:spcBef>
                <a:spcPts val="0"/>
              </a:spcBef>
              <a:spcAft>
                <a:spcPts val="0"/>
              </a:spcAft>
              <a:buNone/>
            </a:pPr>
            <a:r>
              <a:rPr lang="zh-TW" sz="1000">
                <a:latin typeface="Consolas"/>
                <a:ea typeface="Consolas"/>
                <a:cs typeface="Consolas"/>
                <a:sym typeface="Consolas"/>
              </a:rPr>
              <a:t>svc.fit(</a:t>
            </a:r>
            <a:r>
              <a:rPr lang="zh-TW" sz="1000">
                <a:solidFill>
                  <a:srgbClr val="E06666"/>
                </a:solidFill>
                <a:latin typeface="Consolas"/>
                <a:ea typeface="Consolas"/>
                <a:cs typeface="Consolas"/>
                <a:sym typeface="Consolas"/>
              </a:rPr>
              <a:t>gram_matrix</a:t>
            </a:r>
            <a:r>
              <a:rPr lang="zh-TW" sz="1000">
                <a:latin typeface="Consolas"/>
                <a:ea typeface="Consolas"/>
                <a:cs typeface="Consolas"/>
                <a:sym typeface="Consolas"/>
              </a:rPr>
              <a:t>(X_train, X_train, </a:t>
            </a:r>
            <a:r>
              <a:rPr lang="zh-TW" sz="1000">
                <a:solidFill>
                  <a:srgbClr val="E06666"/>
                </a:solidFill>
                <a:latin typeface="Consolas"/>
                <a:ea typeface="Consolas"/>
                <a:cs typeface="Consolas"/>
                <a:sym typeface="Consolas"/>
              </a:rPr>
              <a:t>your_kernel</a:t>
            </a:r>
            <a:r>
              <a:rPr lang="zh-TW" sz="1000">
                <a:latin typeface="Consolas"/>
                <a:ea typeface="Consolas"/>
                <a:cs typeface="Consolas"/>
                <a:sym typeface="Consolas"/>
              </a:rPr>
              <a:t>), y_train)</a:t>
            </a:r>
            <a:endParaRPr sz="1000">
              <a:latin typeface="Consolas"/>
              <a:ea typeface="Consolas"/>
              <a:cs typeface="Consolas"/>
              <a:sym typeface="Consolas"/>
            </a:endParaRPr>
          </a:p>
          <a:p>
            <a:pPr indent="0" lvl="0" marL="914400" rtl="0" algn="l">
              <a:spcBef>
                <a:spcPts val="0"/>
              </a:spcBef>
              <a:spcAft>
                <a:spcPts val="0"/>
              </a:spcAft>
              <a:buNone/>
            </a:pPr>
            <a:r>
              <a:rPr lang="zh-TW" sz="1000">
                <a:latin typeface="Consolas"/>
                <a:ea typeface="Consolas"/>
                <a:cs typeface="Consolas"/>
                <a:sym typeface="Consolas"/>
              </a:rPr>
              <a:t>y_pred = svc.predict(</a:t>
            </a:r>
            <a:r>
              <a:rPr lang="zh-TW" sz="1000">
                <a:solidFill>
                  <a:srgbClr val="E06666"/>
                </a:solidFill>
                <a:latin typeface="Consolas"/>
                <a:ea typeface="Consolas"/>
                <a:cs typeface="Consolas"/>
                <a:sym typeface="Consolas"/>
              </a:rPr>
              <a:t>gram_matrix</a:t>
            </a:r>
            <a:r>
              <a:rPr lang="zh-TW" sz="1000">
                <a:latin typeface="Consolas"/>
                <a:ea typeface="Consolas"/>
                <a:cs typeface="Consolas"/>
                <a:sym typeface="Consolas"/>
              </a:rPr>
              <a:t>(X_test, X_train, </a:t>
            </a:r>
            <a:r>
              <a:rPr lang="zh-TW" sz="1000">
                <a:solidFill>
                  <a:srgbClr val="E06666"/>
                </a:solidFill>
                <a:latin typeface="Consolas"/>
                <a:ea typeface="Consolas"/>
                <a:cs typeface="Consolas"/>
                <a:sym typeface="Consolas"/>
              </a:rPr>
              <a:t>your_kernel</a:t>
            </a:r>
            <a:r>
              <a:rPr lang="zh-TW" sz="1000">
                <a:latin typeface="Consolas"/>
                <a:ea typeface="Consolas"/>
                <a:cs typeface="Consolas"/>
                <a:sym typeface="Consolas"/>
              </a:rPr>
              <a:t>))</a:t>
            </a:r>
            <a:endParaRPr sz="1000">
              <a:latin typeface="Consolas"/>
              <a:ea typeface="Consolas"/>
              <a:cs typeface="Consolas"/>
              <a:sym typeface="Consolas"/>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For hyperparameter tuning, you can use any third party library’s algorithm to automatically find the best hyperparameter. In your submission, just give the best hyperparameter you used and do not import any additional libraries/packages.</a:t>
            </a:r>
            <a:endParaRPr>
              <a:latin typeface="Times New Roman"/>
              <a:ea typeface="Times New Roman"/>
              <a:cs typeface="Times New Roman"/>
              <a:sym typeface="Times New Roman"/>
            </a:endParaRPr>
          </a:p>
        </p:txBody>
      </p:sp>
      <p:sp>
        <p:nvSpPr>
          <p:cNvPr id="149" name="Google Shape;149;p22"/>
          <p:cNvSpPr txBox="1"/>
          <p:nvPr>
            <p:ph idx="12" type="sldNum"/>
          </p:nvPr>
        </p:nvSpPr>
        <p:spPr>
          <a:xfrm>
            <a:off x="78533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