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6de2ae20f_0_0:notes"/>
          <p:cNvSpPr txBox="1"/>
          <p:nvPr/>
        </p:nvSpPr>
        <p:spPr>
          <a:xfrm>
            <a:off x="3885453" y="8686373"/>
            <a:ext cx="2970900" cy="456300"/>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75" name="Google Shape;75;g1f6de2ae20f_0_0:notes"/>
          <p:cNvSpPr/>
          <p:nvPr>
            <p:ph idx="2" type="sldImg"/>
          </p:nvPr>
        </p:nvSpPr>
        <p:spPr>
          <a:xfrm>
            <a:off x="130863" y="685057"/>
            <a:ext cx="6596400" cy="343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g1f6de2ae20f_0_0:notes"/>
          <p:cNvSpPr txBox="1"/>
          <p:nvPr>
            <p:ph idx="1" type="body"/>
          </p:nvPr>
        </p:nvSpPr>
        <p:spPr>
          <a:xfrm>
            <a:off x="685480" y="4343918"/>
            <a:ext cx="5487000" cy="4114500"/>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4789007a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4789007a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f6de2ae2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f6de2ae2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For the performance section, </a:t>
            </a:r>
            <a:r>
              <a:rPr lang="zh-TW"/>
              <a:t>the grading criteria involve the use of </a:t>
            </a:r>
            <a:r>
              <a:rPr lang="zh-TW"/>
              <a:t>a public </a:t>
            </a:r>
            <a:r>
              <a:rPr lang="zh-TW"/>
              <a:t>leaderboard on Kaggle, which displays your and others' scores. However, It's crucial to note that the public leaderboard </a:t>
            </a:r>
            <a:r>
              <a:rPr lang="zh-TW"/>
              <a:t>only</a:t>
            </a:r>
            <a:r>
              <a:rPr lang="zh-TW"/>
              <a:t> serves as a reference, the actual grading will be determined based on the private leaderboard. Of course, the data of the two subset has similar distribution.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zh-TW"/>
              <a:t>The grading scale is as follows: a baseline accuracy of 0.75 is set, and meeting this baseline earns you 45 points. The remaining 15 points is based on a competition within the class—your model must surpass the performance of every other student to secure full points. Points within these interval will be calculated using linear interpolation.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24845f09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24845f09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solidFill>
                  <a:schemeClr val="dk1"/>
                </a:solidFill>
              </a:rPr>
              <a:t>In the report section, you are required to provide essential details, contributing to a total of 35 points. This includes information on the environment, implementation, and experimental results.</a:t>
            </a:r>
            <a:endParaRPr>
              <a:solidFill>
                <a:schemeClr val="dk1"/>
              </a:solidFill>
            </a:endParaRPr>
          </a:p>
          <a:p>
            <a:pPr indent="0" lvl="0" marL="0" rtl="0" algn="l">
              <a:spcBef>
                <a:spcPts val="0"/>
              </a:spcBef>
              <a:spcAft>
                <a:spcPts val="0"/>
              </a:spcAft>
              <a:buNone/>
            </a:pPr>
            <a:r>
              <a:rPr lang="zh-TW">
                <a:solidFill>
                  <a:schemeClr val="dk1"/>
                </a:solidFill>
              </a:rPr>
              <a:t>For the environment, you mush provide detailed information about the python version, </a:t>
            </a:r>
            <a:r>
              <a:rPr lang="zh-TW">
                <a:solidFill>
                  <a:schemeClr val="dk1"/>
                </a:solidFill>
              </a:rPr>
              <a:t>the</a:t>
            </a:r>
            <a:r>
              <a:rPr lang="zh-TW">
                <a:solidFill>
                  <a:schemeClr val="dk1"/>
                </a:solidFill>
              </a:rPr>
              <a:t> framework and the hardware you used.</a:t>
            </a:r>
            <a:endParaRPr>
              <a:solidFill>
                <a:schemeClr val="dk1"/>
              </a:solidFill>
            </a:endParaRPr>
          </a:p>
          <a:p>
            <a:pPr indent="0" lvl="0" marL="0" rtl="0" algn="l">
              <a:spcBef>
                <a:spcPts val="0"/>
              </a:spcBef>
              <a:spcAft>
                <a:spcPts val="0"/>
              </a:spcAft>
              <a:buNone/>
            </a:pPr>
            <a:r>
              <a:rPr lang="zh-TW">
                <a:solidFill>
                  <a:schemeClr val="dk1"/>
                </a:solidFill>
              </a:rPr>
              <a:t>For the implementation, you must provide </a:t>
            </a:r>
            <a:r>
              <a:rPr lang="zh-TW">
                <a:solidFill>
                  <a:schemeClr val="dk1"/>
                </a:solidFill>
              </a:rPr>
              <a:t>detailed information about </a:t>
            </a:r>
            <a:r>
              <a:rPr lang="zh-TW">
                <a:solidFill>
                  <a:schemeClr val="dk1"/>
                </a:solidFill>
              </a:rPr>
              <a:t>the </a:t>
            </a:r>
            <a:r>
              <a:rPr lang="zh-TW">
                <a:solidFill>
                  <a:schemeClr val="dk1"/>
                </a:solidFill>
              </a:rPr>
              <a:t>architecture</a:t>
            </a:r>
            <a:r>
              <a:rPr lang="zh-TW">
                <a:solidFill>
                  <a:schemeClr val="dk1"/>
                </a:solidFill>
              </a:rPr>
              <a:t> of your model, the hyperparameter you choose and your </a:t>
            </a:r>
            <a:r>
              <a:rPr lang="zh-TW">
                <a:solidFill>
                  <a:schemeClr val="dk1"/>
                </a:solidFill>
              </a:rPr>
              <a:t>training</a:t>
            </a:r>
            <a:r>
              <a:rPr lang="zh-TW">
                <a:solidFill>
                  <a:schemeClr val="dk1"/>
                </a:solidFill>
              </a:rPr>
              <a:t> </a:t>
            </a:r>
            <a:r>
              <a:rPr lang="zh-TW">
                <a:solidFill>
                  <a:schemeClr val="dk1"/>
                </a:solidFill>
              </a:rPr>
              <a:t>strategy.</a:t>
            </a:r>
            <a:endParaRPr>
              <a:solidFill>
                <a:schemeClr val="dk1"/>
              </a:solidFill>
            </a:endParaRPr>
          </a:p>
          <a:p>
            <a:pPr indent="0" lvl="0" marL="0" rtl="0" algn="l">
              <a:spcBef>
                <a:spcPts val="0"/>
              </a:spcBef>
              <a:spcAft>
                <a:spcPts val="0"/>
              </a:spcAft>
              <a:buNone/>
            </a:pPr>
            <a:r>
              <a:rPr lang="zh-TW">
                <a:solidFill>
                  <a:schemeClr val="dk1"/>
                </a:solidFill>
              </a:rPr>
              <a:t>For the experimental result, you must provide some evaluation metrics, the learning curve and Ablation study.</a:t>
            </a:r>
            <a:endParaRPr>
              <a:solidFill>
                <a:schemeClr val="dk1"/>
              </a:solidFill>
            </a:endParaRPr>
          </a:p>
          <a:p>
            <a:pPr indent="0" lvl="0" marL="0" rtl="0" algn="l">
              <a:spcBef>
                <a:spcPts val="0"/>
              </a:spcBef>
              <a:spcAft>
                <a:spcPts val="0"/>
              </a:spcAft>
              <a:buNone/>
            </a:pPr>
            <a:r>
              <a:rPr lang="zh-TW">
                <a:solidFill>
                  <a:schemeClr val="dk1"/>
                </a:solidFill>
              </a:rPr>
              <a:t>Additional details that go beyond the specified requirements and contribute to the overall richness of your report will earn you bonus 5 points. This could include comparisons with </a:t>
            </a:r>
            <a:r>
              <a:rPr lang="zh-TW">
                <a:solidFill>
                  <a:schemeClr val="dk1"/>
                </a:solidFill>
              </a:rPr>
              <a:t>different</a:t>
            </a:r>
            <a:r>
              <a:rPr lang="zh-TW">
                <a:solidFill>
                  <a:schemeClr val="dk1"/>
                </a:solidFill>
              </a:rPr>
              <a:t> design, clear plots, methods/papers review and discussion, etc.</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6de2ae20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6de2ae20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2e8cb2c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2e8cb2c9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24845f09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624845f09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24845f09d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24845f09d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6de2ae20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f6de2ae20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2603210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2603210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First of all, the deadline of the final project is set for Janurary 5th.</a:t>
            </a:r>
            <a:endParaRPr/>
          </a:p>
          <a:p>
            <a:pPr indent="0" lvl="0" marL="0" rtl="0" algn="l">
              <a:spcBef>
                <a:spcPts val="0"/>
              </a:spcBef>
              <a:spcAft>
                <a:spcPts val="0"/>
              </a:spcAft>
              <a:buNone/>
            </a:pPr>
            <a:r>
              <a:rPr lang="zh-TW"/>
              <a:t>It consists of two section: performance and report with 60 and 40 </a:t>
            </a:r>
            <a:r>
              <a:rPr lang="zh-TW"/>
              <a:t>points</a:t>
            </a:r>
            <a:r>
              <a:rPr lang="zh-TW"/>
              <a:t> respectively.</a:t>
            </a:r>
            <a:endParaRPr/>
          </a:p>
          <a:p>
            <a:pPr indent="0" lvl="0" marL="0" rtl="0" algn="l">
              <a:spcBef>
                <a:spcPts val="0"/>
              </a:spcBef>
              <a:spcAft>
                <a:spcPts val="0"/>
              </a:spcAft>
              <a:buNone/>
            </a:pPr>
            <a:r>
              <a:rPr lang="zh-TW"/>
              <a:t>For the performance </a:t>
            </a:r>
            <a:r>
              <a:rPr lang="zh-TW">
                <a:solidFill>
                  <a:schemeClr val="dk1"/>
                </a:solidFill>
              </a:rPr>
              <a:t>section</a:t>
            </a:r>
            <a:r>
              <a:rPr lang="zh-TW"/>
              <a:t>, you have to participate in a Kaggle competition and optimize your model's performance to achieve the highest possible results.</a:t>
            </a:r>
            <a:endParaRPr/>
          </a:p>
          <a:p>
            <a:pPr indent="0" lvl="0" marL="0" rtl="0" algn="l">
              <a:spcBef>
                <a:spcPts val="0"/>
              </a:spcBef>
              <a:spcAft>
                <a:spcPts val="0"/>
              </a:spcAft>
              <a:buNone/>
            </a:pPr>
            <a:r>
              <a:rPr lang="zh-TW"/>
              <a:t>For </a:t>
            </a:r>
            <a:r>
              <a:rPr lang="zh-TW"/>
              <a:t>the</a:t>
            </a:r>
            <a:r>
              <a:rPr lang="zh-TW"/>
              <a:t> </a:t>
            </a:r>
            <a:r>
              <a:rPr lang="zh-TW"/>
              <a:t>report </a:t>
            </a:r>
            <a:r>
              <a:rPr lang="zh-TW">
                <a:solidFill>
                  <a:schemeClr val="dk1"/>
                </a:solidFill>
              </a:rPr>
              <a:t>section</a:t>
            </a:r>
            <a:r>
              <a:rPr lang="zh-TW"/>
              <a:t>, you have to provide a detailed description of your research process and implementation.</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4845f0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24845f0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You are going to solve a bird recognition problem, and participate in a competition with your classmates. </a:t>
            </a:r>
            <a:endParaRPr/>
          </a:p>
          <a:p>
            <a:pPr indent="0" lvl="0" marL="0" rtl="0" algn="l">
              <a:spcBef>
                <a:spcPts val="0"/>
              </a:spcBef>
              <a:spcAft>
                <a:spcPts val="0"/>
              </a:spcAft>
              <a:buNone/>
            </a:pPr>
            <a:r>
              <a:rPr lang="zh-TW"/>
              <a:t>The dataset contains images of different bird species. Your objective is to train a model to categorize and classify these birds using the provided images.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24845f09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24845f09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For this Bird recognition task, it’s is called Fine-Grained Image Classification, </a:t>
            </a:r>
            <a:r>
              <a:rPr lang="zh-TW"/>
              <a:t>which</a:t>
            </a:r>
            <a:r>
              <a:rPr lang="zh-TW"/>
              <a:t> is a</a:t>
            </a:r>
            <a:r>
              <a:rPr lang="zh-TW"/>
              <a:t> task in computer vision where the goal is to classify images into subcategories within a larger category.</a:t>
            </a:r>
            <a:endParaRPr/>
          </a:p>
          <a:p>
            <a:pPr indent="0" lvl="0" marL="0" rtl="0" algn="l">
              <a:spcBef>
                <a:spcPts val="0"/>
              </a:spcBef>
              <a:spcAft>
                <a:spcPts val="0"/>
              </a:spcAft>
              <a:buClr>
                <a:schemeClr val="dk1"/>
              </a:buClr>
              <a:buSzPts val="1100"/>
              <a:buFont typeface="Arial"/>
              <a:buNone/>
            </a:pPr>
            <a:r>
              <a:rPr lang="zh-TW">
                <a:solidFill>
                  <a:schemeClr val="dk1"/>
                </a:solidFill>
              </a:rPr>
              <a:t>Y</a:t>
            </a:r>
            <a:r>
              <a:rPr lang="zh-TW">
                <a:solidFill>
                  <a:schemeClr val="dk1"/>
                </a:solidFill>
              </a:rPr>
              <a:t>ou can find numeruous resources on the internet with this keyword.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2603210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2603210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24845f0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24845f0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24845f0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24845f0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24845f09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24845f09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24845f09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24845f09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For this fine-grained image classification task, using </a:t>
            </a:r>
            <a:r>
              <a:rPr lang="zh-TW"/>
              <a:t>deep learning methods is not only feasible but also recommended. There are three primary frameworks for implementing deep learning methods: PyTorch, Keras, and TensorFlow. While you have the flexibility to choose any of these frameworks, we highly encourage the use of PyTorch, as it is the most commonly employed framework in the academia.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
    <p:bg>
      <p:bgPr>
        <a:gradFill>
          <a:gsLst>
            <a:gs pos="0">
              <a:srgbClr val="9A9ADF"/>
            </a:gs>
            <a:gs pos="31000">
              <a:srgbClr val="9A9ADF"/>
            </a:gs>
            <a:gs pos="100000">
              <a:srgbClr val="212167"/>
            </a:gs>
          </a:gsLst>
          <a:lin ang="10800025" scaled="0"/>
        </a:gradFill>
      </p:bgPr>
    </p:bg>
    <p:spTree>
      <p:nvGrpSpPr>
        <p:cNvPr id="50" name="Shape 50"/>
        <p:cNvGrpSpPr/>
        <p:nvPr/>
      </p:nvGrpSpPr>
      <p:grpSpPr>
        <a:xfrm>
          <a:off x="0" y="0"/>
          <a:ext cx="0" cy="0"/>
          <a:chOff x="0" y="0"/>
          <a:chExt cx="0" cy="0"/>
        </a:xfrm>
      </p:grpSpPr>
      <p:sp>
        <p:nvSpPr>
          <p:cNvPr id="51" name="Google Shape;51;p13"/>
          <p:cNvSpPr/>
          <p:nvPr/>
        </p:nvSpPr>
        <p:spPr>
          <a:xfrm>
            <a:off x="2107787" y="1400997"/>
            <a:ext cx="7036200" cy="240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3"/>
          <p:cNvSpPr/>
          <p:nvPr/>
        </p:nvSpPr>
        <p:spPr>
          <a:xfrm rot="10800000">
            <a:off x="395406" y="1400929"/>
            <a:ext cx="3331200" cy="2409000"/>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3" name="Google Shape;53;p13"/>
          <p:cNvGrpSpPr/>
          <p:nvPr/>
        </p:nvGrpSpPr>
        <p:grpSpPr>
          <a:xfrm>
            <a:off x="3147004" y="4331494"/>
            <a:ext cx="1556778" cy="657676"/>
            <a:chOff x="-253" y="3137"/>
            <a:chExt cx="1281" cy="722"/>
          </a:xfrm>
        </p:grpSpPr>
        <p:sp>
          <p:nvSpPr>
            <p:cNvPr id="54" name="Google Shape;54;p13"/>
            <p:cNvSpPr/>
            <p:nvPr/>
          </p:nvSpPr>
          <p:spPr>
            <a:xfrm>
              <a:off x="600" y="313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13"/>
            <p:cNvSpPr/>
            <p:nvPr/>
          </p:nvSpPr>
          <p:spPr>
            <a:xfrm>
              <a:off x="1028" y="3476"/>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 name="Google Shape;56;p13"/>
            <p:cNvSpPr/>
            <p:nvPr/>
          </p:nvSpPr>
          <p:spPr>
            <a:xfrm>
              <a:off x="731" y="362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7" name="Google Shape;57;p13"/>
            <p:cNvSpPr/>
            <p:nvPr/>
          </p:nvSpPr>
          <p:spPr>
            <a:xfrm>
              <a:off x="296" y="3859"/>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 name="Google Shape;58;p13"/>
            <p:cNvSpPr/>
            <p:nvPr/>
          </p:nvSpPr>
          <p:spPr>
            <a:xfrm>
              <a:off x="-196" y="3265"/>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 name="Google Shape;59;p13"/>
            <p:cNvSpPr/>
            <p:nvPr/>
          </p:nvSpPr>
          <p:spPr>
            <a:xfrm>
              <a:off x="-60" y="3438"/>
              <a:ext cx="300" cy="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0" name="Google Shape;60;p13"/>
            <p:cNvCxnSpPr/>
            <p:nvPr/>
          </p:nvCxnSpPr>
          <p:spPr>
            <a:xfrm rot="10800000">
              <a:off x="420" y="3521"/>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1" name="Google Shape;61;p13"/>
            <p:cNvCxnSpPr/>
            <p:nvPr/>
          </p:nvCxnSpPr>
          <p:spPr>
            <a:xfrm rot="10800000">
              <a:off x="-253" y="3310"/>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2" name="Google Shape;62;p13"/>
            <p:cNvCxnSpPr/>
            <p:nvPr/>
          </p:nvCxnSpPr>
          <p:spPr>
            <a:xfrm>
              <a:off x="347" y="3302"/>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3" name="Google Shape;63;p13"/>
            <p:cNvCxnSpPr/>
            <p:nvPr/>
          </p:nvCxnSpPr>
          <p:spPr>
            <a:xfrm flipH="1">
              <a:off x="313" y="3249"/>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4" name="Google Shape;64;p13"/>
            <p:cNvCxnSpPr/>
            <p:nvPr/>
          </p:nvCxnSpPr>
          <p:spPr>
            <a:xfrm>
              <a:off x="0" y="3521"/>
              <a:ext cx="300" cy="0"/>
            </a:xfrm>
            <a:prstGeom prst="straightConnector1">
              <a:avLst/>
            </a:prstGeom>
            <a:noFill/>
            <a:ln cap="flat" cmpd="sng" w="22225">
              <a:solidFill>
                <a:schemeClr val="accent1"/>
              </a:solidFill>
              <a:prstDash val="solid"/>
              <a:round/>
              <a:headEnd len="med" w="med" type="none"/>
              <a:tailEnd len="med" w="med" type="none"/>
            </a:ln>
          </p:spPr>
        </p:cxnSp>
        <p:cxnSp>
          <p:nvCxnSpPr>
            <p:cNvPr id="65" name="Google Shape;65;p13"/>
            <p:cNvCxnSpPr/>
            <p:nvPr/>
          </p:nvCxnSpPr>
          <p:spPr>
            <a:xfrm>
              <a:off x="340" y="3521"/>
              <a:ext cx="0" cy="300"/>
            </a:xfrm>
            <a:prstGeom prst="straightConnector1">
              <a:avLst/>
            </a:prstGeom>
            <a:noFill/>
            <a:ln cap="flat" cmpd="sng" w="22225">
              <a:solidFill>
                <a:schemeClr val="accent1"/>
              </a:solidFill>
              <a:prstDash val="solid"/>
              <a:round/>
              <a:headEnd len="med" w="med" type="none"/>
              <a:tailEnd len="med" w="med" type="none"/>
            </a:ln>
          </p:spPr>
        </p:cxnSp>
        <p:cxnSp>
          <p:nvCxnSpPr>
            <p:cNvPr id="66" name="Google Shape;66;p13"/>
            <p:cNvCxnSpPr/>
            <p:nvPr/>
          </p:nvCxnSpPr>
          <p:spPr>
            <a:xfrm rot="10800000">
              <a:off x="449" y="3686"/>
              <a:ext cx="300"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67" name="Google Shape;67;p13"/>
          <p:cNvPicPr preferRelativeResize="0"/>
          <p:nvPr/>
        </p:nvPicPr>
        <p:blipFill rotWithShape="1">
          <a:blip r:embed="rId2">
            <a:alphaModFix/>
          </a:blip>
          <a:srcRect b="24276" l="0" r="15597" t="8401"/>
          <a:stretch/>
        </p:blipFill>
        <p:spPr>
          <a:xfrm>
            <a:off x="5303838" y="0"/>
            <a:ext cx="2880121" cy="1383507"/>
          </a:xfrm>
          <a:prstGeom prst="rect">
            <a:avLst/>
          </a:prstGeom>
          <a:noFill/>
          <a:ln>
            <a:noFill/>
          </a:ln>
        </p:spPr>
      </p:pic>
      <p:pic>
        <p:nvPicPr>
          <p:cNvPr descr="圖片1" id="68" name="Google Shape;68;p13"/>
          <p:cNvPicPr preferRelativeResize="0"/>
          <p:nvPr/>
        </p:nvPicPr>
        <p:blipFill rotWithShape="1">
          <a:blip r:embed="rId3">
            <a:alphaModFix/>
          </a:blip>
          <a:srcRect b="0" l="0" r="21905" t="28891"/>
          <a:stretch/>
        </p:blipFill>
        <p:spPr>
          <a:xfrm>
            <a:off x="6659563" y="3813572"/>
            <a:ext cx="1863326" cy="1022747"/>
          </a:xfrm>
          <a:prstGeom prst="rect">
            <a:avLst/>
          </a:prstGeom>
          <a:noFill/>
          <a:ln>
            <a:noFill/>
          </a:ln>
        </p:spPr>
      </p:pic>
      <p:pic>
        <p:nvPicPr>
          <p:cNvPr descr="圖片2" id="69" name="Google Shape;69;p13"/>
          <p:cNvPicPr preferRelativeResize="0"/>
          <p:nvPr/>
        </p:nvPicPr>
        <p:blipFill rotWithShape="1">
          <a:blip r:embed="rId4">
            <a:alphaModFix/>
          </a:blip>
          <a:srcRect b="0" l="14632" r="0" t="0"/>
          <a:stretch/>
        </p:blipFill>
        <p:spPr>
          <a:xfrm>
            <a:off x="0" y="3734991"/>
            <a:ext cx="1382317" cy="977503"/>
          </a:xfrm>
          <a:prstGeom prst="rect">
            <a:avLst/>
          </a:prstGeom>
          <a:noFill/>
          <a:ln>
            <a:noFill/>
          </a:ln>
        </p:spPr>
      </p:pic>
      <p:pic>
        <p:nvPicPr>
          <p:cNvPr descr="圖片2" id="70" name="Google Shape;70;p13"/>
          <p:cNvPicPr preferRelativeResize="0"/>
          <p:nvPr/>
        </p:nvPicPr>
        <p:blipFill rotWithShape="1">
          <a:blip r:embed="rId5">
            <a:alphaModFix/>
          </a:blip>
          <a:srcRect b="21783" l="0" r="0" t="0"/>
          <a:stretch/>
        </p:blipFill>
        <p:spPr>
          <a:xfrm>
            <a:off x="1044575" y="4455319"/>
            <a:ext cx="1457324" cy="688182"/>
          </a:xfrm>
          <a:prstGeom prst="rect">
            <a:avLst/>
          </a:prstGeom>
          <a:noFill/>
          <a:ln>
            <a:noFill/>
          </a:ln>
        </p:spPr>
      </p:pic>
      <p:pic>
        <p:nvPicPr>
          <p:cNvPr id="71" name="Google Shape;71;p13"/>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
        <p:nvSpPr>
          <p:cNvPr id="72" name="Google Shape;72;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conda.io/en/latest/" TargetMode="External"/><Relationship Id="rId4" Type="http://schemas.openxmlformats.org/officeDocument/2006/relationships/hyperlink" Target="https://docs.conda.io/projects/miniconda/en/latest/" TargetMode="External"/><Relationship Id="rId5" Type="http://schemas.openxmlformats.org/officeDocument/2006/relationships/hyperlink" Target="https://virtualenv.pypa.io/en/latest/" TargetMode="External"/><Relationship Id="rId6" Type="http://schemas.openxmlformats.org/officeDocument/2006/relationships/hyperlink" Target="https://www.google.com/url?sa=t&amp;rct=j&amp;q=&amp;esrc=s&amp;source=web&amp;cd=&amp;ved=2ahUKEwjM8bmGv-OCAxXGbd4KHYBTDa8QFnoECAoQAQ&amp;url=https%3A%2F%2Fresearch.google.com%2Fcolaboratory%2F&amp;usg=AOvVaw38J01zt_Dlb6pQ1fe6FGrI&amp;opi=8997844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en.wikipedia.org/wiki/Ablation_(artificial_intelligence)" TargetMode="External"/><Relationship Id="rId4" Type="http://schemas.openxmlformats.org/officeDocument/2006/relationships/hyperlink" Target="https://en.wikipedia.org/wiki/Ablation_(artificial_intelligenc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google.com/presentation/d/1kvXtYnY343fMmQVBHRkXdgfP2idTgA-Gwu7x6fu9SBI/edit#slide=id.g23d14157edc_2_377" TargetMode="External"/><Relationship Id="rId4" Type="http://schemas.openxmlformats.org/officeDocument/2006/relationships/hyperlink" Target="https://research.google.com/colaborator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edium.datadriveninvestor.com/artificial-neural-networks-explained-to-5-year-old-5ceb532c11cc" TargetMode="External"/><Relationship Id="rId4"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9.jpg"/><Relationship Id="rId5" Type="http://schemas.openxmlformats.org/officeDocument/2006/relationships/image" Target="../media/image16.jpg"/><Relationship Id="rId6"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kaggle.com/t/bce1b06cf2f64ed7bd43c105eaaa31c0"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ytorch.org" TargetMode="External"/><Relationship Id="rId4" Type="http://schemas.openxmlformats.org/officeDocument/2006/relationships/hyperlink" Target="https://pytorch.org/tutorials/beginner/basics/quickstart_tutorial.html" TargetMode="External"/><Relationship Id="rId5" Type="http://schemas.openxmlformats.org/officeDocument/2006/relationships/hyperlink" Target="https://keras.io" TargetMode="External"/><Relationship Id="rId6" Type="http://schemas.openxmlformats.org/officeDocument/2006/relationships/hyperlink" Target="https://www.tensorflow.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p:nvPr/>
        </p:nvSpPr>
        <p:spPr>
          <a:xfrm>
            <a:off x="3144750" y="2114703"/>
            <a:ext cx="5652000" cy="914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2800">
                <a:solidFill>
                  <a:srgbClr val="C00000"/>
                </a:solidFill>
                <a:latin typeface="Times New Roman"/>
                <a:ea typeface="Times New Roman"/>
                <a:cs typeface="Times New Roman"/>
                <a:sym typeface="Times New Roman"/>
              </a:rPr>
              <a:t>Introduction to Machine Learning</a:t>
            </a:r>
            <a:endParaRPr b="1" sz="2800">
              <a:solidFill>
                <a:srgbClr val="C00000"/>
              </a:solidFill>
              <a:latin typeface="Times New Roman"/>
              <a:ea typeface="Times New Roman"/>
              <a:cs typeface="Times New Roman"/>
              <a:sym typeface="Times New Roman"/>
            </a:endParaRPr>
          </a:p>
          <a:p>
            <a:pPr indent="0" lvl="0" marL="0" marR="0" rtl="0" algn="r">
              <a:spcBef>
                <a:spcPts val="0"/>
              </a:spcBef>
              <a:spcAft>
                <a:spcPts val="0"/>
              </a:spcAft>
              <a:buNone/>
            </a:pPr>
            <a:r>
              <a:rPr b="1" lang="zh-TW" sz="2800">
                <a:solidFill>
                  <a:srgbClr val="C00000"/>
                </a:solidFill>
                <a:latin typeface="Times New Roman"/>
                <a:ea typeface="Times New Roman"/>
                <a:cs typeface="Times New Roman"/>
                <a:sym typeface="Times New Roman"/>
              </a:rPr>
              <a:t>Final Project Announcement</a:t>
            </a:r>
            <a:endParaRPr b="1" i="1" sz="2800" u="none" cap="none" strike="noStrike">
              <a:solidFill>
                <a:srgbClr val="FF0000"/>
              </a:solidFill>
              <a:latin typeface="Times New Roman"/>
              <a:ea typeface="Times New Roman"/>
              <a:cs typeface="Times New Roman"/>
              <a:sym typeface="Times New Roman"/>
            </a:endParaRPr>
          </a:p>
        </p:txBody>
      </p:sp>
      <p:sp>
        <p:nvSpPr>
          <p:cNvPr id="79" name="Google Shape;79;p14"/>
          <p:cNvSpPr txBox="1"/>
          <p:nvPr/>
        </p:nvSpPr>
        <p:spPr>
          <a:xfrm>
            <a:off x="5508150" y="3028800"/>
            <a:ext cx="32886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a:latin typeface="Times New Roman"/>
                <a:ea typeface="Times New Roman"/>
                <a:cs typeface="Times New Roman"/>
                <a:sym typeface="Times New Roman"/>
              </a:rPr>
              <a:t>Presenter: TA Jui-Che (Ben)</a:t>
            </a:r>
            <a:endParaRPr>
              <a:latin typeface="Times New Roman"/>
              <a:ea typeface="Times New Roman"/>
              <a:cs typeface="Times New Roman"/>
              <a:sym typeface="Times New Roman"/>
            </a:endParaRPr>
          </a:p>
          <a:p>
            <a:pPr indent="0" lvl="0" marL="0" rtl="0" algn="r">
              <a:spcBef>
                <a:spcPts val="0"/>
              </a:spcBef>
              <a:spcAft>
                <a:spcPts val="0"/>
              </a:spcAft>
              <a:buNone/>
            </a:pPr>
            <a:r>
              <a:rPr lang="zh-TW">
                <a:latin typeface="Times New Roman"/>
                <a:ea typeface="Times New Roman"/>
                <a:cs typeface="Times New Roman"/>
                <a:sym typeface="Times New Roman"/>
              </a:rPr>
              <a:t>Lastest update: 2023/12/05 16:30</a:t>
            </a:r>
            <a:endParaRPr>
              <a:latin typeface="Times New Roman"/>
              <a:ea typeface="Times New Roman"/>
              <a:cs typeface="Times New Roman"/>
              <a:sym typeface="Times New Roman"/>
            </a:endParaRPr>
          </a:p>
        </p:txBody>
      </p:sp>
      <p:sp>
        <p:nvSpPr>
          <p:cNvPr id="80" name="Google Shape;80;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Environment</a:t>
            </a:r>
            <a:endParaRPr>
              <a:latin typeface="Times New Roman"/>
              <a:ea typeface="Times New Roman"/>
              <a:cs typeface="Times New Roman"/>
              <a:sym typeface="Times New Roman"/>
            </a:endParaRPr>
          </a:p>
        </p:txBody>
      </p:sp>
      <p:sp>
        <p:nvSpPr>
          <p:cNvPr id="166" name="Google Shape;166;p23"/>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Python </a:t>
            </a:r>
            <a:r>
              <a:rPr lang="zh-TW">
                <a:latin typeface="Times New Roman"/>
                <a:ea typeface="Times New Roman"/>
                <a:cs typeface="Times New Roman"/>
                <a:sym typeface="Times New Roman"/>
              </a:rPr>
              <a:t>version</a:t>
            </a:r>
            <a:r>
              <a:rPr lang="zh-TW">
                <a:latin typeface="Times New Roman"/>
                <a:ea typeface="Times New Roman"/>
                <a:cs typeface="Times New Roman"/>
                <a:sym typeface="Times New Roman"/>
              </a:rPr>
              <a:t>: 3.8 or newer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If you have a GPU: </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3"/>
              </a:rPr>
              <a:t>Conda</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4"/>
              </a:rPr>
              <a:t>Miniconda</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5"/>
              </a:rPr>
              <a:t>virtualenv</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If you don’t have a GPU:</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6"/>
              </a:rPr>
              <a:t>Google Colab</a:t>
            </a:r>
            <a:endParaRPr>
              <a:latin typeface="Times New Roman"/>
              <a:ea typeface="Times New Roman"/>
              <a:cs typeface="Times New Roman"/>
              <a:sym typeface="Times New Roman"/>
            </a:endParaRPr>
          </a:p>
        </p:txBody>
      </p:sp>
      <p:sp>
        <p:nvSpPr>
          <p:cNvPr id="167" name="Google Shape;16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latin typeface="Times New Roman"/>
                <a:ea typeface="Times New Roman"/>
                <a:cs typeface="Times New Roman"/>
                <a:sym typeface="Times New Roman"/>
              </a:rPr>
              <a:t>Grading Criteria – Performance (60%)</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p:txBody>
      </p:sp>
      <p:sp>
        <p:nvSpPr>
          <p:cNvPr id="173" name="Google Shape;17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Public leaderboard</a:t>
            </a:r>
            <a:endParaRPr>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zh-TW" sz="1600">
                <a:latin typeface="Times New Roman"/>
                <a:ea typeface="Times New Roman"/>
                <a:cs typeface="Times New Roman"/>
                <a:sym typeface="Times New Roman"/>
              </a:rPr>
              <a:t>For your reference</a:t>
            </a:r>
            <a:endParaRPr sz="16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Private leaderboard</a:t>
            </a:r>
            <a:endParaRPr>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zh-TW" sz="1600">
                <a:latin typeface="Times New Roman"/>
                <a:ea typeface="Times New Roman"/>
                <a:cs typeface="Times New Roman"/>
                <a:sym typeface="Times New Roman"/>
              </a:rPr>
              <a:t>(45%) Baseline: </a:t>
            </a:r>
            <a:r>
              <a:rPr b="1" lang="zh-TW" sz="1600">
                <a:latin typeface="Times New Roman"/>
                <a:ea typeface="Times New Roman"/>
                <a:cs typeface="Times New Roman"/>
                <a:sym typeface="Times New Roman"/>
              </a:rPr>
              <a:t>accuracy &gt;= 0.75</a:t>
            </a:r>
            <a:endParaRPr b="1" sz="1600">
              <a:latin typeface="Times New Roman"/>
              <a:ea typeface="Times New Roman"/>
              <a:cs typeface="Times New Roman"/>
              <a:sym typeface="Times New Roman"/>
            </a:endParaRPr>
          </a:p>
          <a:p>
            <a:pPr indent="-330200" lvl="1" marL="914400" rtl="0" algn="l">
              <a:spcBef>
                <a:spcPts val="0"/>
              </a:spcBef>
              <a:spcAft>
                <a:spcPts val="0"/>
              </a:spcAft>
              <a:buSzPts val="1600"/>
              <a:buFont typeface="Times New Roman"/>
              <a:buChar char="○"/>
            </a:pPr>
            <a:r>
              <a:rPr lang="zh-TW" sz="1600">
                <a:latin typeface="Times New Roman"/>
                <a:ea typeface="Times New Roman"/>
                <a:cs typeface="Times New Roman"/>
                <a:sym typeface="Times New Roman"/>
              </a:rPr>
              <a:t>(15%) Compete with your classmates</a:t>
            </a:r>
            <a:endParaRPr sz="1600">
              <a:latin typeface="Times New Roman"/>
              <a:ea typeface="Times New Roman"/>
              <a:cs typeface="Times New Roman"/>
              <a:sym typeface="Times New Roman"/>
            </a:endParaRPr>
          </a:p>
        </p:txBody>
      </p:sp>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cxnSp>
        <p:nvCxnSpPr>
          <p:cNvPr id="175" name="Google Shape;175;p24"/>
          <p:cNvCxnSpPr/>
          <p:nvPr/>
        </p:nvCxnSpPr>
        <p:spPr>
          <a:xfrm>
            <a:off x="1294200" y="3880850"/>
            <a:ext cx="7012800" cy="0"/>
          </a:xfrm>
          <a:prstGeom prst="straightConnector1">
            <a:avLst/>
          </a:prstGeom>
          <a:noFill/>
          <a:ln cap="flat" cmpd="sng" w="28575">
            <a:solidFill>
              <a:schemeClr val="dk2"/>
            </a:solidFill>
            <a:prstDash val="solid"/>
            <a:round/>
            <a:headEnd len="med" w="med" type="none"/>
            <a:tailEnd len="med" w="med" type="none"/>
          </a:ln>
        </p:spPr>
      </p:cxnSp>
      <p:cxnSp>
        <p:nvCxnSpPr>
          <p:cNvPr id="176" name="Google Shape;176;p24"/>
          <p:cNvCxnSpPr/>
          <p:nvPr/>
        </p:nvCxnSpPr>
        <p:spPr>
          <a:xfrm>
            <a:off x="1294200" y="3660650"/>
            <a:ext cx="0" cy="440400"/>
          </a:xfrm>
          <a:prstGeom prst="straightConnector1">
            <a:avLst/>
          </a:prstGeom>
          <a:noFill/>
          <a:ln cap="flat" cmpd="sng" w="28575">
            <a:solidFill>
              <a:schemeClr val="dk2"/>
            </a:solidFill>
            <a:prstDash val="solid"/>
            <a:round/>
            <a:headEnd len="med" w="med" type="none"/>
            <a:tailEnd len="med" w="med" type="none"/>
          </a:ln>
        </p:spPr>
      </p:cxnSp>
      <p:cxnSp>
        <p:nvCxnSpPr>
          <p:cNvPr id="177" name="Google Shape;177;p24"/>
          <p:cNvCxnSpPr/>
          <p:nvPr/>
        </p:nvCxnSpPr>
        <p:spPr>
          <a:xfrm>
            <a:off x="5120400" y="3660650"/>
            <a:ext cx="0" cy="440400"/>
          </a:xfrm>
          <a:prstGeom prst="straightConnector1">
            <a:avLst/>
          </a:prstGeom>
          <a:noFill/>
          <a:ln cap="flat" cmpd="sng" w="28575">
            <a:solidFill>
              <a:schemeClr val="dk2"/>
            </a:solidFill>
            <a:prstDash val="solid"/>
            <a:round/>
            <a:headEnd len="med" w="med" type="none"/>
            <a:tailEnd len="med" w="med" type="none"/>
          </a:ln>
        </p:spPr>
      </p:cxnSp>
      <p:cxnSp>
        <p:nvCxnSpPr>
          <p:cNvPr id="178" name="Google Shape;178;p24"/>
          <p:cNvCxnSpPr/>
          <p:nvPr/>
        </p:nvCxnSpPr>
        <p:spPr>
          <a:xfrm>
            <a:off x="8307000" y="3660650"/>
            <a:ext cx="0" cy="440400"/>
          </a:xfrm>
          <a:prstGeom prst="straightConnector1">
            <a:avLst/>
          </a:prstGeom>
          <a:noFill/>
          <a:ln cap="flat" cmpd="sng" w="28575">
            <a:solidFill>
              <a:schemeClr val="dk2"/>
            </a:solidFill>
            <a:prstDash val="solid"/>
            <a:round/>
            <a:headEnd len="med" w="med" type="none"/>
            <a:tailEnd len="med" w="med" type="none"/>
          </a:ln>
        </p:spPr>
      </p:cxnSp>
      <p:sp>
        <p:nvSpPr>
          <p:cNvPr id="179" name="Google Shape;179;p24"/>
          <p:cNvSpPr txBox="1"/>
          <p:nvPr/>
        </p:nvSpPr>
        <p:spPr>
          <a:xfrm>
            <a:off x="190000" y="3272675"/>
            <a:ext cx="1010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500">
                <a:solidFill>
                  <a:schemeClr val="dk2"/>
                </a:solidFill>
                <a:latin typeface="Times New Roman"/>
                <a:ea typeface="Times New Roman"/>
                <a:cs typeface="Times New Roman"/>
                <a:sym typeface="Times New Roman"/>
              </a:rPr>
              <a:t>accuracy</a:t>
            </a:r>
            <a:endParaRPr sz="1500">
              <a:solidFill>
                <a:schemeClr val="dk2"/>
              </a:solidFill>
              <a:latin typeface="Times New Roman"/>
              <a:ea typeface="Times New Roman"/>
              <a:cs typeface="Times New Roman"/>
              <a:sym typeface="Times New Roman"/>
            </a:endParaRPr>
          </a:p>
        </p:txBody>
      </p:sp>
      <p:sp>
        <p:nvSpPr>
          <p:cNvPr id="180" name="Google Shape;180;p24"/>
          <p:cNvSpPr txBox="1"/>
          <p:nvPr/>
        </p:nvSpPr>
        <p:spPr>
          <a:xfrm>
            <a:off x="1138300" y="3272675"/>
            <a:ext cx="33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rPr>
              <a:t>0</a:t>
            </a:r>
            <a:endParaRPr sz="1800">
              <a:solidFill>
                <a:schemeClr val="dk2"/>
              </a:solidFill>
            </a:endParaRPr>
          </a:p>
        </p:txBody>
      </p:sp>
      <p:sp>
        <p:nvSpPr>
          <p:cNvPr id="181" name="Google Shape;181;p24"/>
          <p:cNvSpPr txBox="1"/>
          <p:nvPr/>
        </p:nvSpPr>
        <p:spPr>
          <a:xfrm>
            <a:off x="190000" y="4049125"/>
            <a:ext cx="1010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500">
                <a:solidFill>
                  <a:schemeClr val="dk2"/>
                </a:solidFill>
                <a:latin typeface="Times New Roman"/>
                <a:ea typeface="Times New Roman"/>
                <a:cs typeface="Times New Roman"/>
                <a:sym typeface="Times New Roman"/>
              </a:rPr>
              <a:t>point</a:t>
            </a:r>
            <a:endParaRPr sz="1500">
              <a:solidFill>
                <a:schemeClr val="dk2"/>
              </a:solidFill>
              <a:latin typeface="Times New Roman"/>
              <a:ea typeface="Times New Roman"/>
              <a:cs typeface="Times New Roman"/>
              <a:sym typeface="Times New Roman"/>
            </a:endParaRPr>
          </a:p>
        </p:txBody>
      </p:sp>
      <p:sp>
        <p:nvSpPr>
          <p:cNvPr id="182" name="Google Shape;182;p24"/>
          <p:cNvSpPr txBox="1"/>
          <p:nvPr/>
        </p:nvSpPr>
        <p:spPr>
          <a:xfrm>
            <a:off x="1138300" y="4049125"/>
            <a:ext cx="3318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rPr>
              <a:t>0</a:t>
            </a:r>
            <a:endParaRPr sz="1800">
              <a:solidFill>
                <a:schemeClr val="dk2"/>
              </a:solidFill>
            </a:endParaRPr>
          </a:p>
        </p:txBody>
      </p:sp>
      <p:sp>
        <p:nvSpPr>
          <p:cNvPr id="183" name="Google Shape;183;p24"/>
          <p:cNvSpPr txBox="1"/>
          <p:nvPr/>
        </p:nvSpPr>
        <p:spPr>
          <a:xfrm>
            <a:off x="4759200" y="3272675"/>
            <a:ext cx="72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800">
                <a:solidFill>
                  <a:schemeClr val="dk2"/>
                </a:solidFill>
                <a:latin typeface="Times New Roman"/>
                <a:ea typeface="Times New Roman"/>
                <a:cs typeface="Times New Roman"/>
                <a:sym typeface="Times New Roman"/>
              </a:rPr>
              <a:t>0.75</a:t>
            </a:r>
            <a:endParaRPr sz="1800">
              <a:solidFill>
                <a:schemeClr val="dk2"/>
              </a:solidFill>
              <a:latin typeface="Times New Roman"/>
              <a:ea typeface="Times New Roman"/>
              <a:cs typeface="Times New Roman"/>
              <a:sym typeface="Times New Roman"/>
            </a:endParaRPr>
          </a:p>
        </p:txBody>
      </p:sp>
      <p:sp>
        <p:nvSpPr>
          <p:cNvPr id="184" name="Google Shape;184;p24"/>
          <p:cNvSpPr txBox="1"/>
          <p:nvPr/>
        </p:nvSpPr>
        <p:spPr>
          <a:xfrm>
            <a:off x="7455450" y="3272675"/>
            <a:ext cx="1703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500">
                <a:solidFill>
                  <a:schemeClr val="dk2"/>
                </a:solidFill>
                <a:latin typeface="Times New Roman"/>
                <a:ea typeface="Times New Roman"/>
                <a:cs typeface="Times New Roman"/>
                <a:sym typeface="Times New Roman"/>
              </a:rPr>
              <a:t>best accuracy</a:t>
            </a:r>
            <a:endParaRPr sz="1500">
              <a:solidFill>
                <a:schemeClr val="dk2"/>
              </a:solidFill>
              <a:latin typeface="Times New Roman"/>
              <a:ea typeface="Times New Roman"/>
              <a:cs typeface="Times New Roman"/>
              <a:sym typeface="Times New Roman"/>
            </a:endParaRPr>
          </a:p>
        </p:txBody>
      </p:sp>
      <p:sp>
        <p:nvSpPr>
          <p:cNvPr id="185" name="Google Shape;185;p24"/>
          <p:cNvSpPr txBox="1"/>
          <p:nvPr/>
        </p:nvSpPr>
        <p:spPr>
          <a:xfrm>
            <a:off x="4797900" y="4049125"/>
            <a:ext cx="6450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latin typeface="Times New Roman"/>
                <a:ea typeface="Times New Roman"/>
                <a:cs typeface="Times New Roman"/>
                <a:sym typeface="Times New Roman"/>
              </a:rPr>
              <a:t>4</a:t>
            </a:r>
            <a:r>
              <a:rPr lang="zh-TW" sz="1800">
                <a:solidFill>
                  <a:schemeClr val="dk2"/>
                </a:solidFill>
                <a:latin typeface="Times New Roman"/>
                <a:ea typeface="Times New Roman"/>
                <a:cs typeface="Times New Roman"/>
                <a:sym typeface="Times New Roman"/>
              </a:rPr>
              <a:t>5</a:t>
            </a:r>
            <a:r>
              <a:rPr lang="zh-TW" sz="1800">
                <a:solidFill>
                  <a:schemeClr val="dk2"/>
                </a:solidFill>
                <a:latin typeface="Times New Roman"/>
                <a:ea typeface="Times New Roman"/>
                <a:cs typeface="Times New Roman"/>
                <a:sym typeface="Times New Roman"/>
              </a:rPr>
              <a:t>%</a:t>
            </a:r>
            <a:endParaRPr sz="1800">
              <a:solidFill>
                <a:schemeClr val="dk2"/>
              </a:solidFill>
              <a:latin typeface="Times New Roman"/>
              <a:ea typeface="Times New Roman"/>
              <a:cs typeface="Times New Roman"/>
              <a:sym typeface="Times New Roman"/>
            </a:endParaRPr>
          </a:p>
        </p:txBody>
      </p:sp>
      <p:sp>
        <p:nvSpPr>
          <p:cNvPr id="186" name="Google Shape;186;p24"/>
          <p:cNvSpPr txBox="1"/>
          <p:nvPr/>
        </p:nvSpPr>
        <p:spPr>
          <a:xfrm>
            <a:off x="7686750" y="4049125"/>
            <a:ext cx="1240500" cy="3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800">
                <a:solidFill>
                  <a:schemeClr val="dk2"/>
                </a:solidFill>
                <a:latin typeface="Times New Roman"/>
                <a:ea typeface="Times New Roman"/>
                <a:cs typeface="Times New Roman"/>
                <a:sym typeface="Times New Roman"/>
              </a:rPr>
              <a:t>4</a:t>
            </a:r>
            <a:r>
              <a:rPr lang="zh-TW" sz="1800">
                <a:solidFill>
                  <a:schemeClr val="dk2"/>
                </a:solidFill>
                <a:latin typeface="Times New Roman"/>
                <a:ea typeface="Times New Roman"/>
                <a:cs typeface="Times New Roman"/>
                <a:sym typeface="Times New Roman"/>
              </a:rPr>
              <a:t>5</a:t>
            </a:r>
            <a:r>
              <a:rPr lang="zh-TW" sz="1800">
                <a:solidFill>
                  <a:schemeClr val="dk2"/>
                </a:solidFill>
                <a:latin typeface="Times New Roman"/>
                <a:ea typeface="Times New Roman"/>
                <a:cs typeface="Times New Roman"/>
                <a:sym typeface="Times New Roman"/>
              </a:rPr>
              <a:t>%</a:t>
            </a:r>
            <a:r>
              <a:rPr lang="zh-TW" sz="1800">
                <a:solidFill>
                  <a:schemeClr val="dk2"/>
                </a:solidFill>
                <a:latin typeface="Times New Roman"/>
                <a:ea typeface="Times New Roman"/>
                <a:cs typeface="Times New Roman"/>
                <a:sym typeface="Times New Roman"/>
              </a:rPr>
              <a:t>+15</a:t>
            </a:r>
            <a:r>
              <a:rPr lang="zh-TW" sz="1800">
                <a:solidFill>
                  <a:schemeClr val="dk2"/>
                </a:solidFill>
                <a:latin typeface="Times New Roman"/>
                <a:ea typeface="Times New Roman"/>
                <a:cs typeface="Times New Roman"/>
                <a:sym typeface="Times New Roman"/>
              </a:rPr>
              <a:t>%</a:t>
            </a:r>
            <a:endParaRPr sz="1800">
              <a:solidFill>
                <a:schemeClr val="dk2"/>
              </a:solidFill>
              <a:latin typeface="Times New Roman"/>
              <a:ea typeface="Times New Roman"/>
              <a:cs typeface="Times New Roman"/>
              <a:sym typeface="Times New Roman"/>
            </a:endParaRPr>
          </a:p>
        </p:txBody>
      </p:sp>
      <p:sp>
        <p:nvSpPr>
          <p:cNvPr id="187" name="Google Shape;187;p24"/>
          <p:cNvSpPr txBox="1"/>
          <p:nvPr/>
        </p:nvSpPr>
        <p:spPr>
          <a:xfrm>
            <a:off x="2467150" y="4568875"/>
            <a:ext cx="147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2"/>
                </a:solidFill>
                <a:latin typeface="Times New Roman"/>
                <a:ea typeface="Times New Roman"/>
                <a:cs typeface="Times New Roman"/>
                <a:sym typeface="Times New Roman"/>
              </a:rPr>
              <a:t>linear interpolation</a:t>
            </a:r>
            <a:endParaRPr sz="1200">
              <a:solidFill>
                <a:schemeClr val="dk2"/>
              </a:solidFill>
              <a:latin typeface="Times New Roman"/>
              <a:ea typeface="Times New Roman"/>
              <a:cs typeface="Times New Roman"/>
              <a:sym typeface="Times New Roman"/>
            </a:endParaRPr>
          </a:p>
        </p:txBody>
      </p:sp>
      <p:sp>
        <p:nvSpPr>
          <p:cNvPr id="188" name="Google Shape;188;p24"/>
          <p:cNvSpPr txBox="1"/>
          <p:nvPr/>
        </p:nvSpPr>
        <p:spPr>
          <a:xfrm>
            <a:off x="6004050" y="4568875"/>
            <a:ext cx="1476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200">
                <a:solidFill>
                  <a:schemeClr val="dk2"/>
                </a:solidFill>
                <a:latin typeface="Times New Roman"/>
                <a:ea typeface="Times New Roman"/>
                <a:cs typeface="Times New Roman"/>
                <a:sym typeface="Times New Roman"/>
              </a:rPr>
              <a:t>linear interpolation</a:t>
            </a:r>
            <a:endParaRPr sz="1200">
              <a:solidFill>
                <a:schemeClr val="dk2"/>
              </a:solidFill>
              <a:latin typeface="Times New Roman"/>
              <a:ea typeface="Times New Roman"/>
              <a:cs typeface="Times New Roman"/>
              <a:sym typeface="Times New Roman"/>
            </a:endParaRPr>
          </a:p>
        </p:txBody>
      </p:sp>
      <p:cxnSp>
        <p:nvCxnSpPr>
          <p:cNvPr id="189" name="Google Shape;189;p24"/>
          <p:cNvCxnSpPr>
            <a:stCxn id="182" idx="2"/>
            <a:endCxn id="187" idx="1"/>
          </p:cNvCxnSpPr>
          <p:nvPr/>
        </p:nvCxnSpPr>
        <p:spPr>
          <a:xfrm flipH="1" rot="-5400000">
            <a:off x="1713550" y="3999775"/>
            <a:ext cx="344400" cy="1163100"/>
          </a:xfrm>
          <a:prstGeom prst="curvedConnector2">
            <a:avLst/>
          </a:prstGeom>
          <a:noFill/>
          <a:ln cap="flat" cmpd="sng" w="9525">
            <a:solidFill>
              <a:schemeClr val="dk2"/>
            </a:solidFill>
            <a:prstDash val="solid"/>
            <a:round/>
            <a:headEnd len="med" w="med" type="none"/>
            <a:tailEnd len="med" w="med" type="triangle"/>
          </a:ln>
        </p:spPr>
      </p:cxnSp>
      <p:cxnSp>
        <p:nvCxnSpPr>
          <p:cNvPr id="190" name="Google Shape;190;p24"/>
          <p:cNvCxnSpPr>
            <a:stCxn id="187" idx="3"/>
            <a:endCxn id="185" idx="2"/>
          </p:cNvCxnSpPr>
          <p:nvPr/>
        </p:nvCxnSpPr>
        <p:spPr>
          <a:xfrm flipH="1" rot="10800000">
            <a:off x="3943750" y="4409125"/>
            <a:ext cx="1176600" cy="344400"/>
          </a:xfrm>
          <a:prstGeom prst="curvedConnector2">
            <a:avLst/>
          </a:prstGeom>
          <a:noFill/>
          <a:ln cap="flat" cmpd="sng" w="9525">
            <a:solidFill>
              <a:schemeClr val="dk2"/>
            </a:solidFill>
            <a:prstDash val="solid"/>
            <a:round/>
            <a:headEnd len="med" w="med" type="triangle"/>
            <a:tailEnd len="med" w="med" type="none"/>
          </a:ln>
        </p:spPr>
      </p:cxnSp>
      <p:cxnSp>
        <p:nvCxnSpPr>
          <p:cNvPr id="191" name="Google Shape;191;p24"/>
          <p:cNvCxnSpPr>
            <a:stCxn id="188" idx="3"/>
            <a:endCxn id="186" idx="2"/>
          </p:cNvCxnSpPr>
          <p:nvPr/>
        </p:nvCxnSpPr>
        <p:spPr>
          <a:xfrm flipH="1" rot="10800000">
            <a:off x="7480650" y="4409125"/>
            <a:ext cx="826500" cy="344400"/>
          </a:xfrm>
          <a:prstGeom prst="curvedConnector2">
            <a:avLst/>
          </a:prstGeom>
          <a:noFill/>
          <a:ln cap="flat" cmpd="sng" w="9525">
            <a:solidFill>
              <a:schemeClr val="dk2"/>
            </a:solidFill>
            <a:prstDash val="solid"/>
            <a:round/>
            <a:headEnd len="med" w="med" type="triangle"/>
            <a:tailEnd len="med" w="med" type="none"/>
          </a:ln>
        </p:spPr>
      </p:cxnSp>
      <p:cxnSp>
        <p:nvCxnSpPr>
          <p:cNvPr id="192" name="Google Shape;192;p24"/>
          <p:cNvCxnSpPr>
            <a:stCxn id="185" idx="2"/>
            <a:endCxn id="188" idx="1"/>
          </p:cNvCxnSpPr>
          <p:nvPr/>
        </p:nvCxnSpPr>
        <p:spPr>
          <a:xfrm flipH="1" rot="-5400000">
            <a:off x="5390100" y="4139425"/>
            <a:ext cx="344400" cy="883800"/>
          </a:xfrm>
          <a:prstGeom prst="curved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latin typeface="Times New Roman"/>
                <a:ea typeface="Times New Roman"/>
                <a:cs typeface="Times New Roman"/>
                <a:sym typeface="Times New Roman"/>
              </a:rPr>
              <a:t>Grading Criteria – Report (40%)</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ct val="39285"/>
              <a:buFont typeface="Arial"/>
              <a:buNone/>
            </a:pPr>
            <a:r>
              <a:t/>
            </a:r>
            <a:endParaRPr>
              <a:latin typeface="Times New Roman"/>
              <a:ea typeface="Times New Roman"/>
              <a:cs typeface="Times New Roman"/>
              <a:sym typeface="Times New Roman"/>
            </a:endParaRPr>
          </a:p>
        </p:txBody>
      </p:sp>
      <p:sp>
        <p:nvSpPr>
          <p:cNvPr id="198" name="Google Shape;198;p25"/>
          <p:cNvSpPr txBox="1"/>
          <p:nvPr>
            <p:ph idx="1" type="body"/>
          </p:nvPr>
        </p:nvSpPr>
        <p:spPr>
          <a:xfrm>
            <a:off x="311700" y="1152475"/>
            <a:ext cx="8520600" cy="403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Environment details (5%)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Python version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Framework</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Hardware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Implementation details (15%)</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Model architecture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Hyperparameters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Training strategy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Experimental results </a:t>
            </a:r>
            <a:r>
              <a:rPr lang="zh-TW">
                <a:latin typeface="Times New Roman"/>
                <a:ea typeface="Times New Roman"/>
                <a:cs typeface="Times New Roman"/>
                <a:sym typeface="Times New Roman"/>
              </a:rPr>
              <a:t>(15%)</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Evaluation metrics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Learning curve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3"/>
              </a:rPr>
              <a:t>Ablation</a:t>
            </a:r>
            <a:r>
              <a:rPr lang="zh-TW" u="sng">
                <a:solidFill>
                  <a:schemeClr val="hlink"/>
                </a:solidFill>
                <a:latin typeface="Times New Roman"/>
                <a:ea typeface="Times New Roman"/>
                <a:cs typeface="Times New Roman"/>
                <a:sym typeface="Times New Roman"/>
                <a:hlinkClick r:id="rId4"/>
              </a:rPr>
              <a:t> Study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Bonus (5%)</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Such as comparisons, clear plots, methods/papers review and discussion, etc.</a:t>
            </a:r>
            <a:endParaRPr>
              <a:latin typeface="Times New Roman"/>
              <a:ea typeface="Times New Roman"/>
              <a:cs typeface="Times New Roman"/>
              <a:sym typeface="Times New Roman"/>
            </a:endParaRPr>
          </a:p>
        </p:txBody>
      </p:sp>
      <p:sp>
        <p:nvSpPr>
          <p:cNvPr id="199" name="Google Shape;19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Submission</a:t>
            </a:r>
            <a:endParaRPr>
              <a:latin typeface="Times New Roman"/>
              <a:ea typeface="Times New Roman"/>
              <a:cs typeface="Times New Roman"/>
              <a:sym typeface="Times New Roman"/>
            </a:endParaRPr>
          </a:p>
        </p:txBody>
      </p:sp>
      <p:sp>
        <p:nvSpPr>
          <p:cNvPr id="205" name="Google Shape;205;p26"/>
          <p:cNvSpPr txBox="1"/>
          <p:nvPr>
            <p:ph idx="1" type="body"/>
          </p:nvPr>
        </p:nvSpPr>
        <p:spPr>
          <a:xfrm>
            <a:off x="311700" y="1152475"/>
            <a:ext cx="8520600" cy="387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Zip all of the </a:t>
            </a:r>
            <a:r>
              <a:rPr lang="zh-TW">
                <a:latin typeface="Times New Roman"/>
                <a:ea typeface="Times New Roman"/>
                <a:cs typeface="Times New Roman"/>
                <a:sym typeface="Times New Roman"/>
              </a:rPr>
              <a:t>following</a:t>
            </a:r>
            <a:r>
              <a:rPr lang="zh-TW">
                <a:latin typeface="Times New Roman"/>
                <a:ea typeface="Times New Roman"/>
                <a:cs typeface="Times New Roman"/>
                <a:sym typeface="Times New Roman"/>
              </a:rPr>
              <a:t> files/directories into &lt;</a:t>
            </a:r>
            <a:r>
              <a:rPr lang="zh-TW" sz="1400">
                <a:latin typeface="Times New Roman"/>
                <a:ea typeface="Times New Roman"/>
                <a:cs typeface="Times New Roman"/>
                <a:sym typeface="Times New Roman"/>
              </a:rPr>
              <a:t>STUDENT_ID</a:t>
            </a:r>
            <a:r>
              <a:rPr lang="zh-TW">
                <a:latin typeface="Times New Roman"/>
                <a:ea typeface="Times New Roman"/>
                <a:cs typeface="Times New Roman"/>
                <a:sym typeface="Times New Roman"/>
              </a:rPr>
              <a:t>&gt;_final .zip and </a:t>
            </a:r>
            <a:r>
              <a:rPr lang="zh-TW">
                <a:latin typeface="Times New Roman"/>
                <a:ea typeface="Times New Roman"/>
                <a:cs typeface="Times New Roman"/>
                <a:sym typeface="Times New Roman"/>
              </a:rPr>
              <a:t>submit it to E3</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Training code </a:t>
            </a:r>
            <a:endParaRPr>
              <a:latin typeface="Times New Roman"/>
              <a:ea typeface="Times New Roman"/>
              <a:cs typeface="Times New Roman"/>
              <a:sym typeface="Times New Roman"/>
            </a:endParaRPr>
          </a:p>
          <a:p>
            <a:pPr indent="-317500" lvl="2" marL="1371600" rtl="0" algn="l">
              <a:spcBef>
                <a:spcPts val="0"/>
              </a:spcBef>
              <a:spcAft>
                <a:spcPts val="0"/>
              </a:spcAft>
              <a:buSzPts val="1400"/>
              <a:buChar char="■"/>
            </a:pPr>
            <a:r>
              <a:rPr lang="zh-TW">
                <a:latin typeface="Times New Roman"/>
                <a:ea typeface="Times New Roman"/>
                <a:cs typeface="Times New Roman"/>
                <a:sym typeface="Times New Roman"/>
              </a:rPr>
              <a:t>Place all of your training code in the </a:t>
            </a:r>
            <a:r>
              <a:rPr b="1" lang="zh-TW">
                <a:latin typeface="Times New Roman"/>
                <a:ea typeface="Times New Roman"/>
                <a:cs typeface="Times New Roman"/>
                <a:sym typeface="Times New Roman"/>
              </a:rPr>
              <a:t>./</a:t>
            </a:r>
            <a:r>
              <a:rPr b="1" lang="zh-TW">
                <a:latin typeface="Times New Roman"/>
                <a:ea typeface="Times New Roman"/>
                <a:cs typeface="Times New Roman"/>
                <a:sym typeface="Times New Roman"/>
              </a:rPr>
              <a:t>training</a:t>
            </a:r>
            <a:r>
              <a:rPr b="1" lang="zh-TW">
                <a:latin typeface="Times New Roman"/>
                <a:ea typeface="Times New Roman"/>
                <a:cs typeface="Times New Roman"/>
                <a:sym typeface="Times New Roman"/>
              </a:rPr>
              <a:t>/</a:t>
            </a:r>
            <a:r>
              <a:rPr lang="zh-TW">
                <a:latin typeface="Times New Roman"/>
                <a:ea typeface="Times New Roman"/>
                <a:cs typeface="Times New Roman"/>
                <a:sym typeface="Times New Roman"/>
              </a:rPr>
              <a:t> directory.</a:t>
            </a:r>
            <a:endParaRPr>
              <a:latin typeface="Times New Roman"/>
              <a:ea typeface="Times New Roman"/>
              <a:cs typeface="Times New Roman"/>
              <a:sym typeface="Times New Roman"/>
            </a:endParaRPr>
          </a:p>
          <a:p>
            <a:pPr indent="-317500" lvl="1" marL="914400" rtl="0" algn="l">
              <a:spcBef>
                <a:spcPts val="0"/>
              </a:spcBef>
              <a:spcAft>
                <a:spcPts val="0"/>
              </a:spcAft>
              <a:buSzPts val="1400"/>
              <a:buChar char="○"/>
            </a:pPr>
            <a:r>
              <a:rPr lang="zh-TW">
                <a:latin typeface="Times New Roman"/>
                <a:ea typeface="Times New Roman"/>
                <a:cs typeface="Times New Roman"/>
                <a:sym typeface="Times New Roman"/>
              </a:rPr>
              <a:t>Inference code </a:t>
            </a:r>
            <a:endParaRPr>
              <a:latin typeface="Times New Roman"/>
              <a:ea typeface="Times New Roman"/>
              <a:cs typeface="Times New Roman"/>
              <a:sym typeface="Times New Roman"/>
            </a:endParaRPr>
          </a:p>
          <a:p>
            <a:pPr indent="-317500" lvl="2" marL="1371600" rtl="0" algn="l">
              <a:spcBef>
                <a:spcPts val="0"/>
              </a:spcBef>
              <a:spcAft>
                <a:spcPts val="0"/>
              </a:spcAft>
              <a:buSzPts val="1400"/>
              <a:buChar char="■"/>
            </a:pPr>
            <a:r>
              <a:rPr b="1" lang="zh-TW">
                <a:latin typeface="Times New Roman"/>
                <a:ea typeface="Times New Roman"/>
                <a:cs typeface="Times New Roman"/>
                <a:sym typeface="Times New Roman"/>
              </a:rPr>
              <a:t>&lt;STUDENT_ID&gt;_inference</a:t>
            </a:r>
            <a:r>
              <a:rPr b="1" lang="zh-TW">
                <a:latin typeface="Times New Roman"/>
                <a:ea typeface="Times New Roman"/>
                <a:cs typeface="Times New Roman"/>
                <a:sym typeface="Times New Roman"/>
              </a:rPr>
              <a:t>.ipynb/</a:t>
            </a:r>
            <a:r>
              <a:rPr b="1" lang="zh-TW">
                <a:latin typeface="Times New Roman"/>
                <a:ea typeface="Times New Roman"/>
                <a:cs typeface="Times New Roman"/>
                <a:sym typeface="Times New Roman"/>
              </a:rPr>
              <a:t>.py</a:t>
            </a:r>
            <a:endParaRPr b="1">
              <a:latin typeface="Times New Roman"/>
              <a:ea typeface="Times New Roman"/>
              <a:cs typeface="Times New Roman"/>
              <a:sym typeface="Times New Roman"/>
            </a:endParaRPr>
          </a:p>
          <a:p>
            <a:pPr indent="-317500" lvl="1" marL="914400" rtl="0" algn="l">
              <a:spcBef>
                <a:spcPts val="0"/>
              </a:spcBef>
              <a:spcAft>
                <a:spcPts val="0"/>
              </a:spcAft>
              <a:buSzPts val="1400"/>
              <a:buChar char="○"/>
            </a:pPr>
            <a:r>
              <a:rPr lang="zh-TW">
                <a:latin typeface="Times New Roman"/>
                <a:ea typeface="Times New Roman"/>
                <a:cs typeface="Times New Roman"/>
                <a:sym typeface="Times New Roman"/>
              </a:rPr>
              <a:t>Report</a:t>
            </a:r>
            <a:endParaRPr>
              <a:latin typeface="Times New Roman"/>
              <a:ea typeface="Times New Roman"/>
              <a:cs typeface="Times New Roman"/>
              <a:sym typeface="Times New Roman"/>
            </a:endParaRPr>
          </a:p>
          <a:p>
            <a:pPr indent="-317500" lvl="2" marL="1371600" rtl="0" algn="l">
              <a:spcBef>
                <a:spcPts val="0"/>
              </a:spcBef>
              <a:spcAft>
                <a:spcPts val="0"/>
              </a:spcAft>
              <a:buSzPts val="1400"/>
              <a:buChar char="■"/>
            </a:pPr>
            <a:r>
              <a:rPr b="1" lang="zh-TW">
                <a:latin typeface="Times New Roman"/>
                <a:ea typeface="Times New Roman"/>
                <a:cs typeface="Times New Roman"/>
                <a:sym typeface="Times New Roman"/>
              </a:rPr>
              <a:t>&lt;STUDENT_ID&gt;_report.pdf</a:t>
            </a:r>
            <a:endParaRPr b="1">
              <a:latin typeface="Times New Roman"/>
              <a:ea typeface="Times New Roman"/>
              <a:cs typeface="Times New Roman"/>
              <a:sym typeface="Times New Roman"/>
            </a:endParaRPr>
          </a:p>
          <a:p>
            <a:pPr indent="-317500" lvl="1" marL="914400" rtl="0" algn="l">
              <a:spcBef>
                <a:spcPts val="0"/>
              </a:spcBef>
              <a:spcAft>
                <a:spcPts val="0"/>
              </a:spcAft>
              <a:buSzPts val="1400"/>
              <a:buChar char="○"/>
            </a:pPr>
            <a:r>
              <a:rPr lang="zh-TW">
                <a:latin typeface="Times New Roman"/>
                <a:ea typeface="Times New Roman"/>
                <a:cs typeface="Times New Roman"/>
                <a:sym typeface="Times New Roman"/>
              </a:rPr>
              <a:t>Model weight</a:t>
            </a:r>
            <a:endParaRPr>
              <a:latin typeface="Times New Roman"/>
              <a:ea typeface="Times New Roman"/>
              <a:cs typeface="Times New Roman"/>
              <a:sym typeface="Times New Roman"/>
            </a:endParaRPr>
          </a:p>
          <a:p>
            <a:pPr indent="-317500" lvl="2" marL="1371600" rtl="0" algn="l">
              <a:spcBef>
                <a:spcPts val="0"/>
              </a:spcBef>
              <a:spcAft>
                <a:spcPts val="0"/>
              </a:spcAft>
              <a:buSzPts val="1400"/>
              <a:buChar char="■"/>
            </a:pPr>
            <a:r>
              <a:rPr b="1" lang="zh-TW">
                <a:latin typeface="Times New Roman"/>
                <a:ea typeface="Times New Roman"/>
                <a:cs typeface="Times New Roman"/>
                <a:sym typeface="Times New Roman"/>
              </a:rPr>
              <a:t>&lt;STUDENT ID&gt;_weight.txt</a:t>
            </a:r>
            <a:endParaRPr b="1">
              <a:latin typeface="Times New Roman"/>
              <a:ea typeface="Times New Roman"/>
              <a:cs typeface="Times New Roman"/>
              <a:sym typeface="Times New Roman"/>
            </a:endParaRPr>
          </a:p>
          <a:p>
            <a:pPr indent="-317500" lvl="3" marL="1828800" rtl="0" algn="l">
              <a:spcBef>
                <a:spcPts val="0"/>
              </a:spcBef>
              <a:spcAft>
                <a:spcPts val="0"/>
              </a:spcAft>
              <a:buSzPts val="1400"/>
              <a:buChar char="●"/>
            </a:pPr>
            <a:r>
              <a:rPr lang="zh-TW">
                <a:latin typeface="Times New Roman"/>
                <a:ea typeface="Times New Roman"/>
                <a:cs typeface="Times New Roman"/>
                <a:sym typeface="Times New Roman"/>
              </a:rPr>
              <a:t>Provide a cloud drive link to your model weights &amp; ensure access permissions are granted. </a:t>
            </a:r>
            <a:endParaRPr>
              <a:latin typeface="Times New Roman"/>
              <a:ea typeface="Times New Roman"/>
              <a:cs typeface="Times New Roman"/>
              <a:sym typeface="Times New Roman"/>
            </a:endParaRPr>
          </a:p>
          <a:p>
            <a:pPr indent="-317500" lvl="1" marL="914400" rtl="0" algn="l">
              <a:spcBef>
                <a:spcPts val="0"/>
              </a:spcBef>
              <a:spcAft>
                <a:spcPts val="0"/>
              </a:spcAft>
              <a:buSzPts val="1400"/>
              <a:buChar char="○"/>
            </a:pPr>
            <a:r>
              <a:rPr lang="zh-TW">
                <a:latin typeface="Times New Roman"/>
                <a:ea typeface="Times New Roman"/>
                <a:cs typeface="Times New Roman"/>
                <a:sym typeface="Times New Roman"/>
              </a:rPr>
              <a:t>Environmental setting</a:t>
            </a:r>
            <a:endParaRPr>
              <a:latin typeface="Times New Roman"/>
              <a:ea typeface="Times New Roman"/>
              <a:cs typeface="Times New Roman"/>
              <a:sym typeface="Times New Roman"/>
            </a:endParaRPr>
          </a:p>
          <a:p>
            <a:pPr indent="-317500" lvl="2" marL="1371600" rtl="0" algn="l">
              <a:spcBef>
                <a:spcPts val="0"/>
              </a:spcBef>
              <a:spcAft>
                <a:spcPts val="0"/>
              </a:spcAft>
              <a:buSzPts val="1400"/>
              <a:buChar char="■"/>
            </a:pPr>
            <a:r>
              <a:rPr b="1" lang="zh-TW">
                <a:latin typeface="Times New Roman"/>
                <a:ea typeface="Times New Roman"/>
                <a:cs typeface="Times New Roman"/>
                <a:sym typeface="Times New Roman"/>
              </a:rPr>
              <a:t>requirements.txt</a:t>
            </a:r>
            <a:r>
              <a:rPr lang="zh-TW">
                <a:latin typeface="Times New Roman"/>
                <a:ea typeface="Times New Roman"/>
                <a:cs typeface="Times New Roman"/>
                <a:sym typeface="Times New Roman"/>
              </a:rPr>
              <a:t> (if you are using .py files)</a:t>
            </a:r>
            <a:endParaRPr>
              <a:latin typeface="Times New Roman"/>
              <a:ea typeface="Times New Roman"/>
              <a:cs typeface="Times New Roman"/>
              <a:sym typeface="Times New Roman"/>
            </a:endParaRPr>
          </a:p>
        </p:txBody>
      </p:sp>
      <p:sp>
        <p:nvSpPr>
          <p:cNvPr id="206" name="Google Shape;20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Submission</a:t>
            </a:r>
            <a:endParaRPr>
              <a:latin typeface="Times New Roman"/>
              <a:ea typeface="Times New Roman"/>
              <a:cs typeface="Times New Roman"/>
              <a:sym typeface="Times New Roman"/>
            </a:endParaRPr>
          </a:p>
        </p:txBody>
      </p:sp>
      <p:sp>
        <p:nvSpPr>
          <p:cNvPr id="212" name="Google Shape;212;p27"/>
          <p:cNvSpPr txBox="1"/>
          <p:nvPr>
            <p:ph idx="1" type="body"/>
          </p:nvPr>
        </p:nvSpPr>
        <p:spPr>
          <a:xfrm>
            <a:off x="311700" y="1152475"/>
            <a:ext cx="8520600" cy="38757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
        <p:nvSpPr>
          <p:cNvPr id="213" name="Google Shape;21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14" name="Google Shape;214;p27"/>
          <p:cNvPicPr preferRelativeResize="0"/>
          <p:nvPr/>
        </p:nvPicPr>
        <p:blipFill rotWithShape="1">
          <a:blip r:embed="rId3">
            <a:alphaModFix/>
          </a:blip>
          <a:srcRect b="4946" l="6541" r="9056" t="4946"/>
          <a:stretch/>
        </p:blipFill>
        <p:spPr>
          <a:xfrm>
            <a:off x="1698950" y="3349600"/>
            <a:ext cx="1583700" cy="1107175"/>
          </a:xfrm>
          <a:prstGeom prst="rect">
            <a:avLst/>
          </a:prstGeom>
          <a:noFill/>
          <a:ln>
            <a:noFill/>
          </a:ln>
        </p:spPr>
      </p:pic>
      <p:pic>
        <p:nvPicPr>
          <p:cNvPr id="215" name="Google Shape;215;p27"/>
          <p:cNvPicPr preferRelativeResize="0"/>
          <p:nvPr/>
        </p:nvPicPr>
        <p:blipFill>
          <a:blip r:embed="rId4">
            <a:alphaModFix/>
          </a:blip>
          <a:stretch>
            <a:fillRect/>
          </a:stretch>
        </p:blipFill>
        <p:spPr>
          <a:xfrm>
            <a:off x="357188" y="1530313"/>
            <a:ext cx="8429625" cy="1028700"/>
          </a:xfrm>
          <a:prstGeom prst="rect">
            <a:avLst/>
          </a:prstGeom>
          <a:noFill/>
          <a:ln>
            <a:noFill/>
          </a:ln>
        </p:spPr>
      </p:pic>
      <p:pic>
        <p:nvPicPr>
          <p:cNvPr id="216" name="Google Shape;216;p27"/>
          <p:cNvPicPr preferRelativeResize="0"/>
          <p:nvPr/>
        </p:nvPicPr>
        <p:blipFill rotWithShape="1">
          <a:blip r:embed="rId5">
            <a:alphaModFix/>
          </a:blip>
          <a:srcRect b="0" l="4547" r="3387" t="4278"/>
          <a:stretch/>
        </p:blipFill>
        <p:spPr>
          <a:xfrm>
            <a:off x="4501575" y="3223950"/>
            <a:ext cx="1674800" cy="1358475"/>
          </a:xfrm>
          <a:prstGeom prst="rect">
            <a:avLst/>
          </a:prstGeom>
          <a:noFill/>
          <a:ln>
            <a:noFill/>
          </a:ln>
        </p:spPr>
      </p:pic>
      <p:sp>
        <p:nvSpPr>
          <p:cNvPr id="217" name="Google Shape;217;p27"/>
          <p:cNvSpPr/>
          <p:nvPr/>
        </p:nvSpPr>
        <p:spPr>
          <a:xfrm>
            <a:off x="3419150" y="3840188"/>
            <a:ext cx="945900" cy="12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7"/>
          <p:cNvSpPr/>
          <p:nvPr/>
        </p:nvSpPr>
        <p:spPr>
          <a:xfrm>
            <a:off x="6176375" y="3255175"/>
            <a:ext cx="1268700" cy="126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7"/>
          <p:cNvSpPr/>
          <p:nvPr/>
        </p:nvSpPr>
        <p:spPr>
          <a:xfrm>
            <a:off x="4540600" y="3188425"/>
            <a:ext cx="1268700" cy="259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7"/>
          <p:cNvSpPr txBox="1"/>
          <p:nvPr/>
        </p:nvSpPr>
        <p:spPr>
          <a:xfrm>
            <a:off x="3419138" y="3538750"/>
            <a:ext cx="10371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sz="1200">
                <a:solidFill>
                  <a:schemeClr val="dk2"/>
                </a:solidFill>
                <a:latin typeface="Times New Roman"/>
                <a:ea typeface="Times New Roman"/>
                <a:cs typeface="Times New Roman"/>
                <a:sym typeface="Times New Roman"/>
              </a:rPr>
              <a:t>zip</a:t>
            </a:r>
            <a:endParaRPr sz="1200">
              <a:solidFill>
                <a:schemeClr val="dk2"/>
              </a:solidFill>
              <a:latin typeface="Times New Roman"/>
              <a:ea typeface="Times New Roman"/>
              <a:cs typeface="Times New Roman"/>
              <a:sym typeface="Times New Roman"/>
            </a:endParaRPr>
          </a:p>
        </p:txBody>
      </p:sp>
      <p:sp>
        <p:nvSpPr>
          <p:cNvPr id="221" name="Google Shape;221;p27"/>
          <p:cNvSpPr txBox="1"/>
          <p:nvPr/>
        </p:nvSpPr>
        <p:spPr>
          <a:xfrm>
            <a:off x="6292163" y="2966600"/>
            <a:ext cx="1037100" cy="2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TW" sz="1200">
                <a:solidFill>
                  <a:schemeClr val="dk2"/>
                </a:solidFill>
                <a:latin typeface="Times New Roman"/>
                <a:ea typeface="Times New Roman"/>
                <a:cs typeface="Times New Roman"/>
                <a:sym typeface="Times New Roman"/>
              </a:rPr>
              <a:t>submit to E3</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latin typeface="Times New Roman"/>
                <a:ea typeface="Times New Roman"/>
                <a:cs typeface="Times New Roman"/>
                <a:sym typeface="Times New Roman"/>
              </a:rPr>
              <a:t>Kaggle </a:t>
            </a:r>
            <a:r>
              <a:rPr lang="zh-TW">
                <a:latin typeface="Times New Roman"/>
                <a:ea typeface="Times New Roman"/>
                <a:cs typeface="Times New Roman"/>
                <a:sym typeface="Times New Roman"/>
              </a:rPr>
              <a:t>Submission Reproduction</a:t>
            </a:r>
            <a:endParaRPr>
              <a:latin typeface="Times New Roman"/>
              <a:ea typeface="Times New Roman"/>
              <a:cs typeface="Times New Roman"/>
              <a:sym typeface="Times New Roman"/>
            </a:endParaRPr>
          </a:p>
        </p:txBody>
      </p:sp>
      <p:sp>
        <p:nvSpPr>
          <p:cNvPr id="227" name="Google Shape;227;p28"/>
          <p:cNvSpPr txBox="1"/>
          <p:nvPr>
            <p:ph idx="1" type="body"/>
          </p:nvPr>
        </p:nvSpPr>
        <p:spPr>
          <a:xfrm>
            <a:off x="311700" y="1152475"/>
            <a:ext cx="8520600" cy="387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Your inference file should be able to reproduce your kaggle submission.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You</a:t>
            </a:r>
            <a:r>
              <a:rPr lang="zh-TW">
                <a:latin typeface="Times New Roman"/>
                <a:ea typeface="Times New Roman"/>
                <a:cs typeface="Times New Roman"/>
                <a:sym typeface="Times New Roman"/>
              </a:rPr>
              <a:t> will load the model in your </a:t>
            </a:r>
            <a:r>
              <a:rPr lang="zh-TW">
                <a:latin typeface="Times New Roman"/>
                <a:ea typeface="Times New Roman"/>
                <a:cs typeface="Times New Roman"/>
                <a:sym typeface="Times New Roman"/>
              </a:rPr>
              <a:t>inference file (with the model weights you provide) and then generate your kaggle submission file.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For python file (inference.py)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It will be checked on our lab’s servers. (NVidia 2080Ti, cuda 11.3)</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Please provide a </a:t>
            </a:r>
            <a:r>
              <a:rPr b="1" lang="zh-TW" u="sng">
                <a:latin typeface="Times New Roman"/>
                <a:ea typeface="Times New Roman"/>
                <a:cs typeface="Times New Roman"/>
                <a:sym typeface="Times New Roman"/>
              </a:rPr>
              <a:t>requirements.txt</a:t>
            </a:r>
            <a:r>
              <a:rPr lang="zh-TW">
                <a:latin typeface="Times New Roman"/>
                <a:ea typeface="Times New Roman"/>
                <a:cs typeface="Times New Roman"/>
                <a:sym typeface="Times New Roman"/>
              </a:rPr>
              <a:t> file which can help us quickly rebuild your environment and accurately reproduce your results. (see </a:t>
            </a:r>
            <a:r>
              <a:rPr lang="zh-TW" u="sng">
                <a:solidFill>
                  <a:schemeClr val="hlink"/>
                </a:solidFill>
                <a:latin typeface="Times New Roman"/>
                <a:ea typeface="Times New Roman"/>
                <a:cs typeface="Times New Roman"/>
                <a:sym typeface="Times New Roman"/>
                <a:hlinkClick r:id="rId3"/>
              </a:rPr>
              <a:t>tutorial</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For jupyter notebook file (</a:t>
            </a:r>
            <a:r>
              <a:rPr lang="zh-TW">
                <a:latin typeface="Times New Roman"/>
                <a:ea typeface="Times New Roman"/>
                <a:cs typeface="Times New Roman"/>
                <a:sym typeface="Times New Roman"/>
              </a:rPr>
              <a:t>inference.ipynb</a:t>
            </a:r>
            <a:r>
              <a:rPr lang="zh-TW">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It will be checked </a:t>
            </a:r>
            <a:r>
              <a:rPr lang="zh-TW">
                <a:latin typeface="Times New Roman"/>
                <a:ea typeface="Times New Roman"/>
                <a:cs typeface="Times New Roman"/>
                <a:sym typeface="Times New Roman"/>
              </a:rPr>
              <a:t>on</a:t>
            </a:r>
            <a:r>
              <a:rPr lang="zh-TW">
                <a:latin typeface="Times New Roman"/>
                <a:ea typeface="Times New Roman"/>
                <a:cs typeface="Times New Roman"/>
                <a:sym typeface="Times New Roman"/>
              </a:rPr>
              <a:t> </a:t>
            </a:r>
            <a:r>
              <a:rPr lang="zh-TW" u="sng">
                <a:solidFill>
                  <a:schemeClr val="hlink"/>
                </a:solidFill>
                <a:latin typeface="Times New Roman"/>
                <a:ea typeface="Times New Roman"/>
                <a:cs typeface="Times New Roman"/>
                <a:sym typeface="Times New Roman"/>
                <a:hlinkClick r:id="rId4"/>
              </a:rPr>
              <a:t>Google Colab</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Please include the necessary </a:t>
            </a:r>
            <a:r>
              <a:rPr b="1" lang="zh-TW" u="sng">
                <a:latin typeface="Times New Roman"/>
                <a:ea typeface="Times New Roman"/>
                <a:cs typeface="Times New Roman"/>
                <a:sym typeface="Times New Roman"/>
              </a:rPr>
              <a:t>pip install instructions</a:t>
            </a:r>
            <a:r>
              <a:rPr lang="zh-TW">
                <a:latin typeface="Times New Roman"/>
                <a:ea typeface="Times New Roman"/>
                <a:cs typeface="Times New Roman"/>
                <a:sym typeface="Times New Roman"/>
              </a:rPr>
              <a:t> in the first cell.</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28" name="Google Shape;22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Notes</a:t>
            </a:r>
            <a:endParaRPr>
              <a:latin typeface="Times New Roman"/>
              <a:ea typeface="Times New Roman"/>
              <a:cs typeface="Times New Roman"/>
              <a:sym typeface="Times New Roman"/>
            </a:endParaRPr>
          </a:p>
        </p:txBody>
      </p:sp>
      <p:sp>
        <p:nvSpPr>
          <p:cNvPr id="234" name="Google Shape;234;p29"/>
          <p:cNvSpPr txBox="1"/>
          <p:nvPr>
            <p:ph idx="1" type="body"/>
          </p:nvPr>
        </p:nvSpPr>
        <p:spPr>
          <a:xfrm>
            <a:off x="311700" y="1152475"/>
            <a:ext cx="8520600" cy="387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Kaggle Submission Reproduction Failure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No points will be given for your performance part (60%).</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Plagiarism</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No points will be given for the entire assignment.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Late policy</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There is </a:t>
            </a:r>
            <a:r>
              <a:rPr b="1" lang="zh-TW">
                <a:solidFill>
                  <a:srgbClr val="FF0000"/>
                </a:solidFill>
                <a:latin typeface="Times New Roman"/>
                <a:ea typeface="Times New Roman"/>
                <a:cs typeface="Times New Roman"/>
                <a:sym typeface="Times New Roman"/>
              </a:rPr>
              <a:t>no late submission</a:t>
            </a:r>
            <a:r>
              <a:rPr lang="zh-TW">
                <a:latin typeface="Times New Roman"/>
                <a:ea typeface="Times New Roman"/>
                <a:cs typeface="Times New Roman"/>
                <a:sym typeface="Times New Roman"/>
              </a:rPr>
              <a:t> policy for the final project. </a:t>
            </a:r>
            <a:r>
              <a:rPr lang="zh-TW">
                <a:latin typeface="Times New Roman"/>
                <a:ea typeface="Times New Roman"/>
                <a:cs typeface="Times New Roman"/>
                <a:sym typeface="Times New Roman"/>
              </a:rPr>
              <a:t>No points will be given if you submit your final project late.</a:t>
            </a:r>
            <a:r>
              <a:rPr lang="zh-TW">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35" name="Google Shape;2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Have Fun</a:t>
            </a:r>
            <a:endParaRPr>
              <a:latin typeface="Times New Roman"/>
              <a:ea typeface="Times New Roman"/>
              <a:cs typeface="Times New Roman"/>
              <a:sym typeface="Times New Roman"/>
            </a:endParaRPr>
          </a:p>
        </p:txBody>
      </p:sp>
      <p:sp>
        <p:nvSpPr>
          <p:cNvPr id="241" name="Google Shape;24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42" name="Google Shape;242;p30"/>
          <p:cNvSpPr txBox="1"/>
          <p:nvPr/>
        </p:nvSpPr>
        <p:spPr>
          <a:xfrm>
            <a:off x="2612850" y="4835700"/>
            <a:ext cx="65307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1100" u="sng">
                <a:solidFill>
                  <a:schemeClr val="hlink"/>
                </a:solidFill>
                <a:latin typeface="Times New Roman"/>
                <a:ea typeface="Times New Roman"/>
                <a:cs typeface="Times New Roman"/>
                <a:sym typeface="Times New Roman"/>
                <a:hlinkClick r:id="rId3"/>
              </a:rPr>
              <a:t>https://medium.datadriveninvestor.com/artificial-neural-networks-explained-to-5-year-old-5ceb532c11cc</a:t>
            </a:r>
            <a:endParaRPr sz="800">
              <a:latin typeface="Times New Roman"/>
              <a:ea typeface="Times New Roman"/>
              <a:cs typeface="Times New Roman"/>
              <a:sym typeface="Times New Roman"/>
            </a:endParaRPr>
          </a:p>
        </p:txBody>
      </p:sp>
      <p:pic>
        <p:nvPicPr>
          <p:cNvPr id="243" name="Google Shape;243;p30"/>
          <p:cNvPicPr preferRelativeResize="0"/>
          <p:nvPr/>
        </p:nvPicPr>
        <p:blipFill>
          <a:blip r:embed="rId4">
            <a:alphaModFix/>
          </a:blip>
          <a:stretch>
            <a:fillRect/>
          </a:stretch>
        </p:blipFill>
        <p:spPr>
          <a:xfrm>
            <a:off x="1850278" y="1017725"/>
            <a:ext cx="5443434" cy="381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Final Project</a:t>
            </a:r>
            <a:endParaRPr>
              <a:latin typeface="Times New Roman"/>
              <a:ea typeface="Times New Roman"/>
              <a:cs typeface="Times New Roman"/>
              <a:sym typeface="Times New Roman"/>
            </a:endParaRPr>
          </a:p>
        </p:txBody>
      </p:sp>
      <p:sp>
        <p:nvSpPr>
          <p:cNvPr id="86" name="Google Shape;86;p15"/>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Deadline: </a:t>
            </a:r>
            <a:r>
              <a:rPr lang="zh-TW">
                <a:solidFill>
                  <a:srgbClr val="FF0000"/>
                </a:solidFill>
                <a:latin typeface="Times New Roman"/>
                <a:ea typeface="Times New Roman"/>
                <a:cs typeface="Times New Roman"/>
                <a:sym typeface="Times New Roman"/>
              </a:rPr>
              <a:t>23:59, Jan. 5th (Fri), 2024</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Performance (60%)</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Participate in a </a:t>
            </a:r>
            <a:r>
              <a:rPr b="1" lang="zh-TW">
                <a:latin typeface="Times New Roman"/>
                <a:ea typeface="Times New Roman"/>
                <a:cs typeface="Times New Roman"/>
                <a:sym typeface="Times New Roman"/>
              </a:rPr>
              <a:t>Kaggle competition</a:t>
            </a:r>
            <a:r>
              <a:rPr lang="zh-TW">
                <a:latin typeface="Times New Roman"/>
                <a:ea typeface="Times New Roman"/>
                <a:cs typeface="Times New Roman"/>
                <a:sym typeface="Times New Roman"/>
              </a:rPr>
              <a:t> and optimize your model's performance to achieve the highest possible results.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Report (40%)</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Provide a detailed description of your research process and implementation in the report.</a:t>
            </a:r>
            <a:endParaRPr>
              <a:latin typeface="Times New Roman"/>
              <a:ea typeface="Times New Roman"/>
              <a:cs typeface="Times New Roman"/>
              <a:sym typeface="Times New Roman"/>
            </a:endParaRPr>
          </a:p>
        </p:txBody>
      </p:sp>
      <p:sp>
        <p:nvSpPr>
          <p:cNvPr id="87" name="Google Shape;8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Bird Recognition Competition</a:t>
            </a:r>
            <a:endParaRPr>
              <a:latin typeface="Times New Roman"/>
              <a:ea typeface="Times New Roman"/>
              <a:cs typeface="Times New Roman"/>
              <a:sym typeface="Times New Roman"/>
            </a:endParaRPr>
          </a:p>
        </p:txBody>
      </p:sp>
      <p:sp>
        <p:nvSpPr>
          <p:cNvPr id="93" name="Google Shape;93;p16"/>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0" lvl="0" marL="457200" rtl="0" algn="l">
              <a:lnSpc>
                <a:spcPct val="150000"/>
              </a:lnSpc>
              <a:spcBef>
                <a:spcPts val="0"/>
              </a:spcBef>
              <a:spcAft>
                <a:spcPts val="1200"/>
              </a:spcAft>
              <a:buNone/>
            </a:pPr>
            <a:r>
              <a:t/>
            </a:r>
            <a:endParaRPr>
              <a:latin typeface="Times New Roman"/>
              <a:ea typeface="Times New Roman"/>
              <a:cs typeface="Times New Roman"/>
              <a:sym typeface="Times New Roman"/>
            </a:endParaRPr>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95" name="Google Shape;95;p16"/>
          <p:cNvSpPr/>
          <p:nvPr/>
        </p:nvSpPr>
        <p:spPr>
          <a:xfrm>
            <a:off x="3357150" y="1152475"/>
            <a:ext cx="2429700" cy="384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zh-TW" sz="1800">
                <a:latin typeface="Times New Roman"/>
                <a:ea typeface="Times New Roman"/>
                <a:cs typeface="Times New Roman"/>
                <a:sym typeface="Times New Roman"/>
              </a:rPr>
              <a:t>Your Model</a:t>
            </a:r>
            <a:endParaRPr sz="1800">
              <a:latin typeface="Times New Roman"/>
              <a:ea typeface="Times New Roman"/>
              <a:cs typeface="Times New Roman"/>
              <a:sym typeface="Times New Roman"/>
            </a:endParaRPr>
          </a:p>
        </p:txBody>
      </p:sp>
      <p:pic>
        <p:nvPicPr>
          <p:cNvPr id="96" name="Google Shape;96;p16"/>
          <p:cNvPicPr preferRelativeResize="0"/>
          <p:nvPr/>
        </p:nvPicPr>
        <p:blipFill>
          <a:blip r:embed="rId3">
            <a:alphaModFix/>
          </a:blip>
          <a:stretch>
            <a:fillRect/>
          </a:stretch>
        </p:blipFill>
        <p:spPr>
          <a:xfrm>
            <a:off x="840750" y="1214773"/>
            <a:ext cx="1222950" cy="952900"/>
          </a:xfrm>
          <a:prstGeom prst="rect">
            <a:avLst/>
          </a:prstGeom>
          <a:noFill/>
          <a:ln>
            <a:noFill/>
          </a:ln>
        </p:spPr>
      </p:pic>
      <p:sp>
        <p:nvSpPr>
          <p:cNvPr id="97" name="Google Shape;97;p16"/>
          <p:cNvSpPr txBox="1"/>
          <p:nvPr/>
        </p:nvSpPr>
        <p:spPr>
          <a:xfrm>
            <a:off x="6776800" y="1494425"/>
            <a:ext cx="1793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2"/>
                </a:solidFill>
                <a:latin typeface="Times New Roman"/>
                <a:ea typeface="Times New Roman"/>
                <a:cs typeface="Times New Roman"/>
                <a:sym typeface="Times New Roman"/>
              </a:rPr>
              <a:t>Black_ footed_Albatross</a:t>
            </a:r>
            <a:endParaRPr sz="1200">
              <a:solidFill>
                <a:schemeClr val="dk2"/>
              </a:solidFill>
              <a:latin typeface="Times New Roman"/>
              <a:ea typeface="Times New Roman"/>
              <a:cs typeface="Times New Roman"/>
              <a:sym typeface="Times New Roman"/>
            </a:endParaRPr>
          </a:p>
        </p:txBody>
      </p:sp>
      <p:pic>
        <p:nvPicPr>
          <p:cNvPr id="98" name="Google Shape;98;p16"/>
          <p:cNvPicPr preferRelativeResize="0"/>
          <p:nvPr/>
        </p:nvPicPr>
        <p:blipFill>
          <a:blip r:embed="rId4">
            <a:alphaModFix/>
          </a:blip>
          <a:stretch>
            <a:fillRect/>
          </a:stretch>
        </p:blipFill>
        <p:spPr>
          <a:xfrm>
            <a:off x="840750" y="2175441"/>
            <a:ext cx="1222950" cy="917219"/>
          </a:xfrm>
          <a:prstGeom prst="rect">
            <a:avLst/>
          </a:prstGeom>
          <a:noFill/>
          <a:ln>
            <a:noFill/>
          </a:ln>
        </p:spPr>
      </p:pic>
      <p:sp>
        <p:nvSpPr>
          <p:cNvPr id="99" name="Google Shape;99;p16"/>
          <p:cNvSpPr txBox="1"/>
          <p:nvPr/>
        </p:nvSpPr>
        <p:spPr>
          <a:xfrm>
            <a:off x="6776800" y="2364725"/>
            <a:ext cx="1793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2"/>
                </a:solidFill>
                <a:latin typeface="Times New Roman"/>
                <a:ea typeface="Times New Roman"/>
                <a:cs typeface="Times New Roman"/>
                <a:sym typeface="Times New Roman"/>
              </a:rPr>
              <a:t>Cardinal</a:t>
            </a:r>
            <a:endParaRPr sz="1200">
              <a:solidFill>
                <a:schemeClr val="dk2"/>
              </a:solidFill>
              <a:latin typeface="Times New Roman"/>
              <a:ea typeface="Times New Roman"/>
              <a:cs typeface="Times New Roman"/>
              <a:sym typeface="Times New Roman"/>
            </a:endParaRPr>
          </a:p>
        </p:txBody>
      </p:sp>
      <p:pic>
        <p:nvPicPr>
          <p:cNvPr id="100" name="Google Shape;100;p16"/>
          <p:cNvPicPr preferRelativeResize="0"/>
          <p:nvPr/>
        </p:nvPicPr>
        <p:blipFill>
          <a:blip r:embed="rId5">
            <a:alphaModFix/>
          </a:blip>
          <a:stretch>
            <a:fillRect/>
          </a:stretch>
        </p:blipFill>
        <p:spPr>
          <a:xfrm>
            <a:off x="840750" y="3092663"/>
            <a:ext cx="1222950" cy="917220"/>
          </a:xfrm>
          <a:prstGeom prst="rect">
            <a:avLst/>
          </a:prstGeom>
          <a:noFill/>
          <a:ln>
            <a:noFill/>
          </a:ln>
        </p:spPr>
      </p:pic>
      <p:sp>
        <p:nvSpPr>
          <p:cNvPr id="101" name="Google Shape;101;p16"/>
          <p:cNvSpPr txBox="1"/>
          <p:nvPr/>
        </p:nvSpPr>
        <p:spPr>
          <a:xfrm>
            <a:off x="6776800" y="3371475"/>
            <a:ext cx="1793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2"/>
                </a:solidFill>
                <a:latin typeface="Times New Roman"/>
                <a:ea typeface="Times New Roman"/>
                <a:cs typeface="Times New Roman"/>
                <a:sym typeface="Times New Roman"/>
              </a:rPr>
              <a:t>Gray_Catbird</a:t>
            </a:r>
            <a:endParaRPr sz="1200">
              <a:solidFill>
                <a:schemeClr val="dk2"/>
              </a:solidFill>
              <a:latin typeface="Times New Roman"/>
              <a:ea typeface="Times New Roman"/>
              <a:cs typeface="Times New Roman"/>
              <a:sym typeface="Times New Roman"/>
            </a:endParaRPr>
          </a:p>
        </p:txBody>
      </p:sp>
      <p:pic>
        <p:nvPicPr>
          <p:cNvPr id="102" name="Google Shape;102;p16"/>
          <p:cNvPicPr preferRelativeResize="0"/>
          <p:nvPr/>
        </p:nvPicPr>
        <p:blipFill>
          <a:blip r:embed="rId6">
            <a:alphaModFix/>
          </a:blip>
          <a:stretch>
            <a:fillRect/>
          </a:stretch>
        </p:blipFill>
        <p:spPr>
          <a:xfrm>
            <a:off x="840750" y="4009869"/>
            <a:ext cx="1222950" cy="917213"/>
          </a:xfrm>
          <a:prstGeom prst="rect">
            <a:avLst/>
          </a:prstGeom>
          <a:noFill/>
          <a:ln>
            <a:noFill/>
          </a:ln>
        </p:spPr>
      </p:pic>
      <p:sp>
        <p:nvSpPr>
          <p:cNvPr id="103" name="Google Shape;103;p16"/>
          <p:cNvSpPr txBox="1"/>
          <p:nvPr/>
        </p:nvSpPr>
        <p:spPr>
          <a:xfrm>
            <a:off x="6776800" y="4271675"/>
            <a:ext cx="1793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TW" sz="1200">
                <a:solidFill>
                  <a:schemeClr val="dk2"/>
                </a:solidFill>
                <a:latin typeface="Times New Roman"/>
                <a:ea typeface="Times New Roman"/>
                <a:cs typeface="Times New Roman"/>
                <a:sym typeface="Times New Roman"/>
              </a:rPr>
              <a:t>California_Gull</a:t>
            </a:r>
            <a:endParaRPr sz="1200">
              <a:solidFill>
                <a:schemeClr val="dk2"/>
              </a:solidFill>
              <a:latin typeface="Times New Roman"/>
              <a:ea typeface="Times New Roman"/>
              <a:cs typeface="Times New Roman"/>
              <a:sym typeface="Times New Roman"/>
            </a:endParaRPr>
          </a:p>
        </p:txBody>
      </p:sp>
      <p:sp>
        <p:nvSpPr>
          <p:cNvPr id="104" name="Google Shape;104;p16"/>
          <p:cNvSpPr/>
          <p:nvPr/>
        </p:nvSpPr>
        <p:spPr>
          <a:xfrm>
            <a:off x="2282775" y="1615025"/>
            <a:ext cx="8553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6"/>
          <p:cNvSpPr/>
          <p:nvPr/>
        </p:nvSpPr>
        <p:spPr>
          <a:xfrm>
            <a:off x="5921500" y="1615025"/>
            <a:ext cx="8553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6"/>
          <p:cNvSpPr/>
          <p:nvPr/>
        </p:nvSpPr>
        <p:spPr>
          <a:xfrm>
            <a:off x="2282775" y="2495550"/>
            <a:ext cx="8553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6"/>
          <p:cNvSpPr/>
          <p:nvPr/>
        </p:nvSpPr>
        <p:spPr>
          <a:xfrm>
            <a:off x="2282775" y="3492075"/>
            <a:ext cx="8553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6"/>
          <p:cNvSpPr/>
          <p:nvPr/>
        </p:nvSpPr>
        <p:spPr>
          <a:xfrm>
            <a:off x="2282775" y="4392275"/>
            <a:ext cx="8553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6"/>
          <p:cNvSpPr/>
          <p:nvPr/>
        </p:nvSpPr>
        <p:spPr>
          <a:xfrm>
            <a:off x="5921500" y="2495550"/>
            <a:ext cx="8553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6"/>
          <p:cNvSpPr/>
          <p:nvPr/>
        </p:nvSpPr>
        <p:spPr>
          <a:xfrm>
            <a:off x="5921500" y="3503050"/>
            <a:ext cx="8553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6"/>
          <p:cNvSpPr/>
          <p:nvPr/>
        </p:nvSpPr>
        <p:spPr>
          <a:xfrm>
            <a:off x="5921500" y="4392275"/>
            <a:ext cx="855300" cy="152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p:txBody>
      </p:sp>
      <p:sp>
        <p:nvSpPr>
          <p:cNvPr id="117" name="Google Shape;117;p17"/>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b="1" lang="zh-TW">
                <a:latin typeface="Times New Roman"/>
                <a:ea typeface="Times New Roman"/>
                <a:cs typeface="Times New Roman"/>
                <a:sym typeface="Times New Roman"/>
              </a:rPr>
              <a:t>Fine-Grained Image Classification</a:t>
            </a:r>
            <a:endParaRPr b="1">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 task in computer vision where the goal is to classify images into subcategories within a larger category.</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You can find </a:t>
            </a:r>
            <a:r>
              <a:rPr lang="zh-TW">
                <a:latin typeface="Times New Roman"/>
                <a:ea typeface="Times New Roman"/>
                <a:cs typeface="Times New Roman"/>
                <a:sym typeface="Times New Roman"/>
              </a:rPr>
              <a:t>numerous</a:t>
            </a:r>
            <a:r>
              <a:rPr lang="zh-TW">
                <a:latin typeface="Times New Roman"/>
                <a:ea typeface="Times New Roman"/>
                <a:cs typeface="Times New Roman"/>
                <a:sym typeface="Times New Roman"/>
              </a:rPr>
              <a:t> </a:t>
            </a:r>
            <a:r>
              <a:rPr lang="zh-TW">
                <a:latin typeface="Times New Roman"/>
                <a:ea typeface="Times New Roman"/>
                <a:cs typeface="Times New Roman"/>
                <a:sym typeface="Times New Roman"/>
              </a:rPr>
              <a:t>resources</a:t>
            </a:r>
            <a:r>
              <a:rPr lang="zh-TW">
                <a:latin typeface="Times New Roman"/>
                <a:ea typeface="Times New Roman"/>
                <a:cs typeface="Times New Roman"/>
                <a:sym typeface="Times New Roman"/>
              </a:rPr>
              <a:t> on the internet!</a:t>
            </a:r>
            <a:endParaRPr>
              <a:latin typeface="Times New Roman"/>
              <a:ea typeface="Times New Roman"/>
              <a:cs typeface="Times New Roman"/>
              <a:sym typeface="Times New Roman"/>
            </a:endParaRPr>
          </a:p>
        </p:txBody>
      </p:sp>
      <p:sp>
        <p:nvSpPr>
          <p:cNvPr id="118" name="Google Shape;11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Join the Competition</a:t>
            </a:r>
            <a:endParaRPr>
              <a:latin typeface="Times New Roman"/>
              <a:ea typeface="Times New Roman"/>
              <a:cs typeface="Times New Roman"/>
              <a:sym typeface="Times New Roman"/>
            </a:endParaRPr>
          </a:p>
        </p:txBody>
      </p:sp>
      <p:sp>
        <p:nvSpPr>
          <p:cNvPr id="124" name="Google Shape;124;p18"/>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u="sng">
                <a:solidFill>
                  <a:schemeClr val="hlink"/>
                </a:solidFill>
                <a:latin typeface="Times New Roman"/>
                <a:ea typeface="Times New Roman"/>
                <a:cs typeface="Times New Roman"/>
                <a:sym typeface="Times New Roman"/>
                <a:hlinkClick r:id="rId3"/>
              </a:rPr>
              <a:t>Link</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a:latin typeface="Times New Roman"/>
              <a:ea typeface="Times New Roman"/>
              <a:cs typeface="Times New Roman"/>
              <a:sym typeface="Times New Roman"/>
            </a:endParaRPr>
          </a:p>
        </p:txBody>
      </p:sp>
      <p:sp>
        <p:nvSpPr>
          <p:cNvPr id="125" name="Google Shape;12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6" name="Google Shape;126;p18"/>
          <p:cNvPicPr preferRelativeResize="0"/>
          <p:nvPr/>
        </p:nvPicPr>
        <p:blipFill>
          <a:blip r:embed="rId4">
            <a:alphaModFix/>
          </a:blip>
          <a:stretch>
            <a:fillRect/>
          </a:stretch>
        </p:blipFill>
        <p:spPr>
          <a:xfrm>
            <a:off x="1741400" y="1017725"/>
            <a:ext cx="5661201" cy="3954900"/>
          </a:xfrm>
          <a:prstGeom prst="rect">
            <a:avLst/>
          </a:prstGeom>
          <a:noFill/>
          <a:ln>
            <a:noFill/>
          </a:ln>
        </p:spPr>
      </p:pic>
      <p:sp>
        <p:nvSpPr>
          <p:cNvPr id="127" name="Google Shape;127;p18"/>
          <p:cNvSpPr/>
          <p:nvPr/>
        </p:nvSpPr>
        <p:spPr>
          <a:xfrm>
            <a:off x="6154200" y="2284450"/>
            <a:ext cx="782400" cy="287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0" lvl="0" marL="914400" rtl="0" algn="l">
              <a:lnSpc>
                <a:spcPct val="150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a:latin typeface="Times New Roman"/>
              <a:ea typeface="Times New Roman"/>
              <a:cs typeface="Times New Roman"/>
              <a:sym typeface="Times New Roman"/>
            </a:endParaRPr>
          </a:p>
        </p:txBody>
      </p:sp>
      <p:pic>
        <p:nvPicPr>
          <p:cNvPr id="133" name="Google Shape;133;p19"/>
          <p:cNvPicPr preferRelativeResize="0"/>
          <p:nvPr/>
        </p:nvPicPr>
        <p:blipFill>
          <a:blip r:embed="rId3">
            <a:alphaModFix/>
          </a:blip>
          <a:stretch>
            <a:fillRect/>
          </a:stretch>
        </p:blipFill>
        <p:spPr>
          <a:xfrm>
            <a:off x="1565087" y="913900"/>
            <a:ext cx="6013836" cy="4229601"/>
          </a:xfrm>
          <a:prstGeom prst="rect">
            <a:avLst/>
          </a:prstGeom>
          <a:noFill/>
          <a:ln>
            <a:noFill/>
          </a:ln>
        </p:spPr>
      </p:pic>
      <p:sp>
        <p:nvSpPr>
          <p:cNvPr id="134" name="Google Shape;13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Download the Dataset</a:t>
            </a:r>
            <a:endParaRPr>
              <a:latin typeface="Times New Roman"/>
              <a:ea typeface="Times New Roman"/>
              <a:cs typeface="Times New Roman"/>
              <a:sym typeface="Times New Roman"/>
            </a:endParaRPr>
          </a:p>
        </p:txBody>
      </p:sp>
      <p:sp>
        <p:nvSpPr>
          <p:cNvPr id="135" name="Google Shape;13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36" name="Google Shape;136;p19"/>
          <p:cNvSpPr/>
          <p:nvPr/>
        </p:nvSpPr>
        <p:spPr>
          <a:xfrm>
            <a:off x="2090625" y="1979875"/>
            <a:ext cx="235500" cy="138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You must set your team name as your </a:t>
            </a:r>
            <a:r>
              <a:rPr b="1" lang="zh-TW">
                <a:latin typeface="Times New Roman"/>
                <a:ea typeface="Times New Roman"/>
                <a:cs typeface="Times New Roman"/>
                <a:sym typeface="Times New Roman"/>
              </a:rPr>
              <a:t>student ID</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a:latin typeface="Times New Roman"/>
              <a:ea typeface="Times New Roman"/>
              <a:cs typeface="Times New Roman"/>
              <a:sym typeface="Times New Roman"/>
            </a:endParaRPr>
          </a:p>
        </p:txBody>
      </p:sp>
      <p:sp>
        <p:nvSpPr>
          <p:cNvPr id="142" name="Google Shape;14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Set the Team Name</a:t>
            </a:r>
            <a:endParaRPr>
              <a:latin typeface="Times New Roman"/>
              <a:ea typeface="Times New Roman"/>
              <a:cs typeface="Times New Roman"/>
              <a:sym typeface="Times New Roman"/>
            </a:endParaRPr>
          </a:p>
        </p:txBody>
      </p:sp>
      <p:sp>
        <p:nvSpPr>
          <p:cNvPr id="143" name="Google Shape;14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44" name="Google Shape;144;p20"/>
          <p:cNvPicPr preferRelativeResize="0"/>
          <p:nvPr/>
        </p:nvPicPr>
        <p:blipFill>
          <a:blip r:embed="rId3">
            <a:alphaModFix/>
          </a:blip>
          <a:stretch>
            <a:fillRect/>
          </a:stretch>
        </p:blipFill>
        <p:spPr>
          <a:xfrm>
            <a:off x="2138100" y="1606050"/>
            <a:ext cx="4867799" cy="3332825"/>
          </a:xfrm>
          <a:prstGeom prst="rect">
            <a:avLst/>
          </a:prstGeom>
          <a:noFill/>
          <a:ln>
            <a:noFill/>
          </a:ln>
        </p:spPr>
      </p:pic>
      <p:sp>
        <p:nvSpPr>
          <p:cNvPr id="145" name="Google Shape;145;p20"/>
          <p:cNvSpPr/>
          <p:nvPr/>
        </p:nvSpPr>
        <p:spPr>
          <a:xfrm>
            <a:off x="4603525" y="2893650"/>
            <a:ext cx="339300" cy="19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0"/>
          <p:cNvSpPr/>
          <p:nvPr/>
        </p:nvSpPr>
        <p:spPr>
          <a:xfrm>
            <a:off x="2180725" y="4153575"/>
            <a:ext cx="740700" cy="44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You are allowed to use any open-source resources/libraries</a:t>
            </a:r>
            <a:r>
              <a:rPr lang="zh-TW">
                <a:latin typeface="Times New Roman"/>
                <a:ea typeface="Times New Roman"/>
                <a:cs typeface="Times New Roman"/>
                <a:sym typeface="Times New Roman"/>
              </a:rPr>
              <a:t> but you must specify them in the report.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model architecture (ex: ResNet, ViT, etc.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pre-trained weights (ex: ImageNet)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zh-TW">
                <a:latin typeface="Times New Roman"/>
                <a:ea typeface="Times New Roman"/>
                <a:cs typeface="Times New Roman"/>
                <a:sym typeface="Times New Roman"/>
              </a:rPr>
              <a:t>The only rule is that you have to train (finetune) your model by yourself!</a:t>
            </a:r>
            <a:endParaRPr b="1">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Do not use model weights which are trained for image fine-grained classification (bird recognition).</a:t>
            </a:r>
            <a:endParaRPr>
              <a:latin typeface="Times New Roman"/>
              <a:ea typeface="Times New Roman"/>
              <a:cs typeface="Times New Roman"/>
              <a:sym typeface="Times New Roman"/>
            </a:endParaRPr>
          </a:p>
        </p:txBody>
      </p:sp>
      <p:sp>
        <p:nvSpPr>
          <p:cNvPr id="152" name="Google Shape;15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Competition Rules</a:t>
            </a:r>
            <a:endParaRPr>
              <a:latin typeface="Times New Roman"/>
              <a:ea typeface="Times New Roman"/>
              <a:cs typeface="Times New Roman"/>
              <a:sym typeface="Times New Roman"/>
            </a:endParaRPr>
          </a:p>
        </p:txBody>
      </p:sp>
      <p:sp>
        <p:nvSpPr>
          <p:cNvPr id="153" name="Google Shape;15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Framework</a:t>
            </a:r>
            <a:endParaRPr>
              <a:latin typeface="Times New Roman"/>
              <a:ea typeface="Times New Roman"/>
              <a:cs typeface="Times New Roman"/>
              <a:sym typeface="Times New Roman"/>
            </a:endParaRPr>
          </a:p>
        </p:txBody>
      </p:sp>
      <p:sp>
        <p:nvSpPr>
          <p:cNvPr id="159" name="Google Shape;159;p22"/>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b="1" lang="zh-TW" u="sng">
                <a:solidFill>
                  <a:schemeClr val="hlink"/>
                </a:solidFill>
                <a:latin typeface="Times New Roman"/>
                <a:ea typeface="Times New Roman"/>
                <a:cs typeface="Times New Roman"/>
                <a:sym typeface="Times New Roman"/>
                <a:hlinkClick r:id="rId3"/>
              </a:rPr>
              <a:t>PyTorch</a:t>
            </a:r>
            <a:r>
              <a:rPr lang="zh-TW">
                <a:latin typeface="Times New Roman"/>
                <a:ea typeface="Times New Roman"/>
                <a:cs typeface="Times New Roman"/>
                <a:sym typeface="Times New Roman"/>
              </a:rPr>
              <a:t> </a:t>
            </a:r>
            <a:r>
              <a:rPr lang="zh-TW">
                <a:latin typeface="Times New Roman"/>
                <a:ea typeface="Times New Roman"/>
                <a:cs typeface="Times New Roman"/>
                <a:sym typeface="Times New Roman"/>
              </a:rPr>
              <a:t>(</a:t>
            </a:r>
            <a:r>
              <a:rPr lang="zh-TW" u="sng">
                <a:solidFill>
                  <a:schemeClr val="hlink"/>
                </a:solidFill>
                <a:latin typeface="Times New Roman"/>
                <a:ea typeface="Times New Roman"/>
                <a:cs typeface="Times New Roman"/>
                <a:sym typeface="Times New Roman"/>
                <a:hlinkClick r:id="rId4"/>
              </a:rPr>
              <a:t>Quick Start</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u="sng">
                <a:solidFill>
                  <a:schemeClr val="hlink"/>
                </a:solidFill>
                <a:latin typeface="Times New Roman"/>
                <a:ea typeface="Times New Roman"/>
                <a:cs typeface="Times New Roman"/>
                <a:sym typeface="Times New Roman"/>
                <a:hlinkClick r:id="rId5"/>
              </a:rPr>
              <a:t>Keras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u="sng">
                <a:solidFill>
                  <a:schemeClr val="hlink"/>
                </a:solidFill>
                <a:latin typeface="Times New Roman"/>
                <a:ea typeface="Times New Roman"/>
                <a:cs typeface="Times New Roman"/>
                <a:sym typeface="Times New Roman"/>
                <a:hlinkClick r:id="rId6"/>
              </a:rPr>
              <a:t>Tensorflow</a:t>
            </a:r>
            <a:endParaRPr>
              <a:latin typeface="Times New Roman"/>
              <a:ea typeface="Times New Roman"/>
              <a:cs typeface="Times New Roman"/>
              <a:sym typeface="Times New Roman"/>
            </a:endParaRPr>
          </a:p>
        </p:txBody>
      </p:sp>
      <p:sp>
        <p:nvSpPr>
          <p:cNvPr id="160" name="Google Shape;16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