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3cac6af33_1_0: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2" name="Google Shape;52;g313cac6af33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3cac6af33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13cac6af33_1_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3cac6af3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13cac6af33_1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13cac6af3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g313cac6af33_1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3cac6af3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313cac6af33_1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3cac6af33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313cac6af33_1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3cac6af33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313cac6af33_1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3cac6af3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g313cac6af33_1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3cac6af33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g313cac6af33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13cac6af3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13cac6af33_1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13cac6af3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13cac6af33_1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file/d/1Dv_VzXaPhG4AsEJjrgHyzyy9AWGUW7-C/view?usp=sharing"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kaggle.com/t/91659383020d4b3e8a5da701151a01b8" TargetMode="Externa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10450" y="511625"/>
            <a:ext cx="8123100" cy="2233200"/>
          </a:xfrm>
          <a:prstGeom prst="rect">
            <a:avLst/>
          </a:prstGeom>
          <a:noFill/>
          <a:ln>
            <a:noFill/>
          </a:ln>
        </p:spPr>
        <p:txBody>
          <a:bodyPr anchorCtr="0" anchor="b" bIns="34275" lIns="68575" spcFirstLastPara="1" rIns="68575" wrap="square" tIns="34275">
            <a:normAutofit/>
          </a:bodyPr>
          <a:lstStyle/>
          <a:p>
            <a:pPr indent="0" lvl="0" marL="0" rtl="0" algn="ctr">
              <a:lnSpc>
                <a:spcPct val="115000"/>
              </a:lnSpc>
              <a:spcBef>
                <a:spcPts val="0"/>
              </a:spcBef>
              <a:spcAft>
                <a:spcPts val="0"/>
              </a:spcAft>
              <a:buClr>
                <a:schemeClr val="dk1"/>
              </a:buClr>
              <a:buSzPts val="4499"/>
              <a:buFont typeface="Calibri"/>
              <a:buNone/>
            </a:pPr>
            <a:r>
              <a:rPr lang="zh-TW" sz="2600">
                <a:solidFill>
                  <a:srgbClr val="93C47D"/>
                </a:solidFill>
              </a:rPr>
              <a:t>2024 Fall</a:t>
            </a:r>
            <a:endParaRPr sz="2600">
              <a:solidFill>
                <a:srgbClr val="93C47D"/>
              </a:solidFill>
            </a:endParaRPr>
          </a:p>
          <a:p>
            <a:pPr indent="0" lvl="0" marL="0" rtl="0" algn="ctr">
              <a:lnSpc>
                <a:spcPct val="115000"/>
              </a:lnSpc>
              <a:spcBef>
                <a:spcPts val="0"/>
              </a:spcBef>
              <a:spcAft>
                <a:spcPts val="0"/>
              </a:spcAft>
              <a:buClr>
                <a:schemeClr val="dk1"/>
              </a:buClr>
              <a:buSzPts val="4499"/>
              <a:buFont typeface="Calibri"/>
              <a:buNone/>
            </a:pPr>
            <a:r>
              <a:rPr b="1" lang="zh-TW" sz="2600"/>
              <a:t>Introduction to Natural Language Processing</a:t>
            </a:r>
            <a:endParaRPr b="1" sz="2600"/>
          </a:p>
          <a:p>
            <a:pPr indent="0" lvl="0" marL="0" rtl="0" algn="ctr">
              <a:lnSpc>
                <a:spcPct val="115000"/>
              </a:lnSpc>
              <a:spcBef>
                <a:spcPts val="0"/>
              </a:spcBef>
              <a:spcAft>
                <a:spcPts val="0"/>
              </a:spcAft>
              <a:buClr>
                <a:schemeClr val="dk1"/>
              </a:buClr>
              <a:buSzPts val="4500"/>
              <a:buFont typeface="Calibri"/>
              <a:buNone/>
            </a:pPr>
            <a:r>
              <a:rPr b="1" lang="zh-TW" sz="2600">
                <a:solidFill>
                  <a:srgbClr val="38761D"/>
                </a:solidFill>
              </a:rPr>
              <a:t>HW3: Situated Proactive Response Selection</a:t>
            </a:r>
            <a:endParaRPr b="1" sz="2600">
              <a:solidFill>
                <a:srgbClr val="38761D"/>
              </a:solidFill>
            </a:endParaRPr>
          </a:p>
        </p:txBody>
      </p:sp>
      <p:sp>
        <p:nvSpPr>
          <p:cNvPr id="55" name="Google Shape;55;p13"/>
          <p:cNvSpPr txBox="1"/>
          <p:nvPr>
            <p:ph idx="1" type="subTitle"/>
          </p:nvPr>
        </p:nvSpPr>
        <p:spPr>
          <a:xfrm>
            <a:off x="1143000" y="2896675"/>
            <a:ext cx="6858000" cy="7548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800"/>
              </a:spcBef>
              <a:spcAft>
                <a:spcPts val="0"/>
              </a:spcAft>
              <a:buClr>
                <a:schemeClr val="dk1"/>
              </a:buClr>
              <a:buSzPts val="1800"/>
              <a:buNone/>
            </a:pPr>
            <a:r>
              <a:rPr lang="zh-TW" sz="1800"/>
              <a:t>TA: </a:t>
            </a:r>
            <a:r>
              <a:rPr lang="zh-TW" sz="1800"/>
              <a:t>Yu-Chien Tang</a:t>
            </a:r>
            <a:endParaRPr sz="1800"/>
          </a:p>
          <a:p>
            <a:pPr indent="0" lvl="0" marL="0" rtl="0" algn="ctr">
              <a:lnSpc>
                <a:spcPct val="90000"/>
              </a:lnSpc>
              <a:spcBef>
                <a:spcPts val="800"/>
              </a:spcBef>
              <a:spcAft>
                <a:spcPts val="0"/>
              </a:spcAft>
              <a:buClr>
                <a:schemeClr val="accent1"/>
              </a:buClr>
              <a:buSzPts val="1800"/>
              <a:buNone/>
            </a:pPr>
            <a:r>
              <a:rPr lang="zh-TW" sz="1800"/>
              <a:t>tommytyc.cs13@nycu.edu.tw</a:t>
            </a:r>
            <a:endParaRPr sz="1800"/>
          </a:p>
        </p:txBody>
      </p:sp>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E3 Submission</a:t>
            </a:r>
            <a:endParaRPr b="1"/>
          </a:p>
        </p:txBody>
      </p:sp>
      <p:sp>
        <p:nvSpPr>
          <p:cNvPr id="121" name="Google Shape;121;p22"/>
          <p:cNvSpPr txBox="1"/>
          <p:nvPr>
            <p:ph idx="1" type="body"/>
          </p:nvPr>
        </p:nvSpPr>
        <p:spPr>
          <a:xfrm>
            <a:off x="311700" y="1152475"/>
            <a:ext cx="8520600" cy="361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946"/>
              <a:buNone/>
            </a:pPr>
            <a:r>
              <a:rPr lang="zh-TW" sz="1900"/>
              <a:t>Submit your source code and report to E3 before 12/20 (Friday) 23:59.</a:t>
            </a:r>
            <a:endParaRPr sz="1900"/>
          </a:p>
          <a:p>
            <a:pPr indent="0" lvl="0" marL="0" rtl="0" algn="l">
              <a:lnSpc>
                <a:spcPct val="115000"/>
              </a:lnSpc>
              <a:spcBef>
                <a:spcPts val="0"/>
              </a:spcBef>
              <a:spcAft>
                <a:spcPts val="0"/>
              </a:spcAft>
              <a:buSzPts val="1946"/>
              <a:buNone/>
            </a:pPr>
            <a:r>
              <a:rPr lang="zh-TW" sz="1900">
                <a:solidFill>
                  <a:srgbClr val="CC0000"/>
                </a:solidFill>
              </a:rPr>
              <a:t>No late submissions will be accepted!</a:t>
            </a:r>
            <a:endParaRPr/>
          </a:p>
          <a:p>
            <a:pPr indent="0" lvl="0" marL="0" rtl="0" algn="l">
              <a:lnSpc>
                <a:spcPct val="115000"/>
              </a:lnSpc>
              <a:spcBef>
                <a:spcPts val="1200"/>
              </a:spcBef>
              <a:spcAft>
                <a:spcPts val="0"/>
              </a:spcAft>
              <a:buSzPts val="1946"/>
              <a:buNone/>
            </a:pPr>
            <a:r>
              <a:rPr lang="zh-TW"/>
              <a:t>Format：</a:t>
            </a:r>
            <a:endParaRPr/>
          </a:p>
          <a:p>
            <a:pPr indent="-342899" lvl="0" marL="457200" rtl="0" algn="l">
              <a:lnSpc>
                <a:spcPct val="115000"/>
              </a:lnSpc>
              <a:spcBef>
                <a:spcPts val="1200"/>
              </a:spcBef>
              <a:spcAft>
                <a:spcPts val="0"/>
              </a:spcAft>
              <a:buSzPts val="1800"/>
              <a:buChar char="●"/>
            </a:pPr>
            <a:r>
              <a:rPr lang="zh-TW"/>
              <a:t>HW3_&lt;student ID&gt;.zip</a:t>
            </a:r>
            <a:endParaRPr/>
          </a:p>
          <a:p>
            <a:pPr indent="-330199" lvl="1" marL="914400" rtl="0" algn="l">
              <a:lnSpc>
                <a:spcPct val="115000"/>
              </a:lnSpc>
              <a:spcBef>
                <a:spcPts val="0"/>
              </a:spcBef>
              <a:spcAft>
                <a:spcPts val="0"/>
              </a:spcAft>
              <a:buSzPts val="1600"/>
              <a:buChar char="○"/>
            </a:pPr>
            <a:r>
              <a:rPr lang="zh-TW" sz="1600"/>
              <a:t>source code: HW3_&lt;student ID&gt;.py  or  HW3_&lt;student ID&gt;.ipynb</a:t>
            </a:r>
            <a:endParaRPr sz="1600"/>
          </a:p>
          <a:p>
            <a:pPr indent="-330200" lvl="1" marL="914400" rtl="0" algn="l">
              <a:lnSpc>
                <a:spcPct val="115000"/>
              </a:lnSpc>
              <a:spcBef>
                <a:spcPts val="0"/>
              </a:spcBef>
              <a:spcAft>
                <a:spcPts val="0"/>
              </a:spcAft>
              <a:buSzPts val="1600"/>
              <a:buChar char="○"/>
            </a:pPr>
            <a:r>
              <a:rPr lang="zh-TW" sz="1600"/>
              <a:t>report: HW3_&lt;student ID&gt;.pdf </a:t>
            </a:r>
            <a:endParaRPr sz="1600"/>
          </a:p>
          <a:p>
            <a:pPr indent="0" lvl="0" marL="0" rtl="0" algn="l">
              <a:lnSpc>
                <a:spcPct val="115000"/>
              </a:lnSpc>
              <a:spcBef>
                <a:spcPts val="1200"/>
              </a:spcBef>
              <a:spcAft>
                <a:spcPts val="0"/>
              </a:spcAft>
              <a:buSzPts val="1946"/>
              <a:buNone/>
            </a:pPr>
            <a:r>
              <a:rPr lang="zh-TW" sz="1691"/>
              <a:t>Feel free to contact TA Yu-Chien i</a:t>
            </a:r>
            <a:r>
              <a:rPr lang="zh-TW" sz="1691"/>
              <a:t>f you have any question about HW3.</a:t>
            </a:r>
            <a:endParaRPr sz="1691"/>
          </a:p>
          <a:p>
            <a:pPr indent="0" lvl="0" marL="0" rtl="0" algn="l">
              <a:lnSpc>
                <a:spcPct val="115000"/>
              </a:lnSpc>
              <a:spcBef>
                <a:spcPts val="1200"/>
              </a:spcBef>
              <a:spcAft>
                <a:spcPts val="1200"/>
              </a:spcAft>
              <a:buSzPts val="1946"/>
              <a:buNone/>
            </a:pPr>
            <a:r>
              <a:rPr lang="zh-TW" sz="1691">
                <a:solidFill>
                  <a:srgbClr val="4A86E8"/>
                </a:solidFill>
              </a:rPr>
              <a:t>mail: tommytyc.cs13</a:t>
            </a:r>
            <a:r>
              <a:rPr lang="zh-TW" sz="1691">
                <a:solidFill>
                  <a:srgbClr val="4A86E8"/>
                </a:solidFill>
              </a:rPr>
              <a:t>@nycu.edu.tw</a:t>
            </a:r>
            <a:endParaRPr sz="1691">
              <a:solidFill>
                <a:srgbClr val="4A86E8"/>
              </a:solidFill>
            </a:endParaRPr>
          </a:p>
        </p:txBody>
      </p:sp>
      <p:sp>
        <p:nvSpPr>
          <p:cNvPr id="122" name="Google Shape;122;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28" name="Google Shape;128;p23"/>
          <p:cNvSpPr txBox="1"/>
          <p:nvPr/>
        </p:nvSpPr>
        <p:spPr>
          <a:xfrm>
            <a:off x="853150" y="2256150"/>
            <a:ext cx="1989600" cy="631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900"/>
              <a:buFont typeface="Arial"/>
              <a:buNone/>
            </a:pPr>
            <a:r>
              <a:rPr b="1" i="0" lang="zh-TW" sz="2900" u="none" cap="none" strike="noStrike">
                <a:solidFill>
                  <a:srgbClr val="000000"/>
                </a:solidFill>
                <a:latin typeface="Proxima Nova"/>
                <a:ea typeface="Proxima Nova"/>
                <a:cs typeface="Proxima Nova"/>
                <a:sym typeface="Proxima Nova"/>
              </a:rPr>
              <a:t>Have Fun !</a:t>
            </a:r>
            <a:endParaRPr b="1" i="0" sz="2900" u="none" cap="none" strike="noStrike">
              <a:solidFill>
                <a:srgbClr val="000000"/>
              </a:solidFill>
              <a:latin typeface="Proxima Nova"/>
              <a:ea typeface="Proxima Nova"/>
              <a:cs typeface="Proxima Nova"/>
              <a:sym typeface="Proxima Nova"/>
            </a:endParaRPr>
          </a:p>
        </p:txBody>
      </p:sp>
      <p:pic>
        <p:nvPicPr>
          <p:cNvPr id="129" name="Google Shape;129;p23"/>
          <p:cNvPicPr preferRelativeResize="0"/>
          <p:nvPr/>
        </p:nvPicPr>
        <p:blipFill>
          <a:blip r:embed="rId3">
            <a:alphaModFix/>
          </a:blip>
          <a:stretch>
            <a:fillRect/>
          </a:stretch>
        </p:blipFill>
        <p:spPr>
          <a:xfrm>
            <a:off x="3891800" y="526649"/>
            <a:ext cx="4524775" cy="4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Task introduction</a:t>
            </a:r>
            <a:endParaRPr b="1"/>
          </a:p>
        </p:txBody>
      </p:sp>
      <p:sp>
        <p:nvSpPr>
          <p:cNvPr id="62" name="Google Shape;62;p14"/>
          <p:cNvSpPr txBox="1"/>
          <p:nvPr>
            <p:ph idx="1" type="body"/>
          </p:nvPr>
        </p:nvSpPr>
        <p:spPr>
          <a:xfrm>
            <a:off x="311700" y="1152475"/>
            <a:ext cx="8520600" cy="3606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zh-TW"/>
              <a:t>Response Classification</a:t>
            </a:r>
            <a:endParaRPr/>
          </a:p>
          <a:p>
            <a:pPr indent="-330200" lvl="1" marL="914400" rtl="0" algn="l">
              <a:lnSpc>
                <a:spcPct val="115000"/>
              </a:lnSpc>
              <a:spcBef>
                <a:spcPts val="0"/>
              </a:spcBef>
              <a:spcAft>
                <a:spcPts val="0"/>
              </a:spcAft>
              <a:buSzPts val="1600"/>
              <a:buChar char="○"/>
            </a:pPr>
            <a:r>
              <a:rPr lang="zh-TW" sz="1600"/>
              <a:t>You are given an user’s question and the current situation. Please assess the quality of the response.</a:t>
            </a:r>
            <a:endParaRPr sz="1600"/>
          </a:p>
          <a:p>
            <a:pPr indent="-330200" lvl="1" marL="914400" rtl="0" algn="l">
              <a:lnSpc>
                <a:spcPct val="115000"/>
              </a:lnSpc>
              <a:spcBef>
                <a:spcPts val="0"/>
              </a:spcBef>
              <a:spcAft>
                <a:spcPts val="0"/>
              </a:spcAft>
              <a:buSzPts val="1600"/>
              <a:buChar char="○"/>
            </a:pPr>
            <a:r>
              <a:rPr lang="zh-TW" sz="1600"/>
              <a:t>There is </a:t>
            </a:r>
            <a:r>
              <a:rPr lang="zh-TW" sz="1600">
                <a:solidFill>
                  <a:srgbClr val="CC0000"/>
                </a:solidFill>
              </a:rPr>
              <a:t>no limit to the methods you can use</a:t>
            </a:r>
            <a:r>
              <a:rPr lang="zh-TW" sz="1600"/>
              <a:t>. Feel free to employ any method you prefer to build your model or process the data.</a:t>
            </a:r>
            <a:endParaRPr sz="1600"/>
          </a:p>
          <a:p>
            <a:pPr indent="-342900" lvl="0" marL="457200" rtl="0" algn="l">
              <a:lnSpc>
                <a:spcPct val="115000"/>
              </a:lnSpc>
              <a:spcBef>
                <a:spcPts val="0"/>
              </a:spcBef>
              <a:spcAft>
                <a:spcPts val="0"/>
              </a:spcAft>
              <a:buSzPts val="1800"/>
              <a:buChar char="●"/>
            </a:pPr>
            <a:r>
              <a:rPr lang="zh-TW"/>
              <a:t>Requirement</a:t>
            </a:r>
            <a:endParaRPr/>
          </a:p>
          <a:p>
            <a:pPr indent="-330200" lvl="1" marL="914400" rtl="0" algn="l">
              <a:lnSpc>
                <a:spcPct val="115000"/>
              </a:lnSpc>
              <a:spcBef>
                <a:spcPts val="0"/>
              </a:spcBef>
              <a:spcAft>
                <a:spcPts val="0"/>
              </a:spcAft>
              <a:buSzPts val="1600"/>
              <a:buChar char="○"/>
            </a:pPr>
            <a:r>
              <a:rPr lang="zh-TW" sz="1600"/>
              <a:t>Upload your submission to Kaggle.</a:t>
            </a:r>
            <a:endParaRPr sz="1600"/>
          </a:p>
          <a:p>
            <a:pPr indent="-317500" lvl="1" marL="914400" rtl="0" algn="l">
              <a:lnSpc>
                <a:spcPct val="115000"/>
              </a:lnSpc>
              <a:spcBef>
                <a:spcPts val="0"/>
              </a:spcBef>
              <a:spcAft>
                <a:spcPts val="0"/>
              </a:spcAft>
              <a:buSzPts val="1400"/>
              <a:buChar char="○"/>
            </a:pPr>
            <a:r>
              <a:rPr lang="zh-TW" sz="1600"/>
              <a:t>Submit a report and your source code to E3.</a:t>
            </a:r>
            <a:endParaRPr sz="1700"/>
          </a:p>
          <a:p>
            <a:pPr indent="0" lvl="0" marL="0" rtl="0" algn="l">
              <a:lnSpc>
                <a:spcPct val="115000"/>
              </a:lnSpc>
              <a:spcBef>
                <a:spcPts val="0"/>
              </a:spcBef>
              <a:spcAft>
                <a:spcPts val="0"/>
              </a:spcAft>
              <a:buSzPts val="1800"/>
              <a:buNone/>
            </a:pPr>
            <a:br>
              <a:rPr lang="zh-TW" sz="1600"/>
            </a:br>
            <a:endParaRPr sz="1600"/>
          </a:p>
          <a:p>
            <a:pPr indent="0" lvl="0" marL="0" rtl="0" algn="l">
              <a:lnSpc>
                <a:spcPct val="115000"/>
              </a:lnSpc>
              <a:spcBef>
                <a:spcPts val="0"/>
              </a:spcBef>
              <a:spcAft>
                <a:spcPts val="0"/>
              </a:spcAft>
              <a:buSzPts val="1800"/>
              <a:buNone/>
            </a:pPr>
            <a:r>
              <a:rPr lang="zh-TW" sz="1600">
                <a:solidFill>
                  <a:srgbClr val="CC0000"/>
                </a:solidFill>
              </a:rPr>
              <a:t>Deadline is 12/20 (Friday) 23:59, no late submission</a:t>
            </a:r>
            <a:r>
              <a:rPr lang="zh-TW" sz="1600"/>
              <a:t>.</a:t>
            </a:r>
            <a:endParaRPr sz="1600"/>
          </a:p>
        </p:txBody>
      </p:sp>
      <p:sp>
        <p:nvSpPr>
          <p:cNvPr id="63" name="Google Shape;6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Dataset</a:t>
            </a:r>
            <a:endParaRPr b="1"/>
          </a:p>
        </p:txBody>
      </p:sp>
      <p:sp>
        <p:nvSpPr>
          <p:cNvPr id="69" name="Google Shape;6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a:t>English conversation with situational background information.</a:t>
            </a:r>
            <a:endParaRPr/>
          </a:p>
          <a:p>
            <a:pPr indent="0" lvl="0" marL="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zh-TW" u="sng">
                <a:solidFill>
                  <a:schemeClr val="hlink"/>
                </a:solidFill>
                <a:hlinkClick r:id="rId3"/>
              </a:rPr>
              <a:t>HW3_dataset.zip</a:t>
            </a:r>
            <a:endParaRPr/>
          </a:p>
          <a:p>
            <a:pPr indent="-330200" lvl="1" marL="914400" rtl="0" algn="l">
              <a:lnSpc>
                <a:spcPct val="115000"/>
              </a:lnSpc>
              <a:spcBef>
                <a:spcPts val="0"/>
              </a:spcBef>
              <a:spcAft>
                <a:spcPts val="0"/>
              </a:spcAft>
              <a:buSzPts val="1600"/>
              <a:buChar char="○"/>
            </a:pPr>
            <a:r>
              <a:rPr lang="zh-TW" sz="1600"/>
              <a:t>train.json</a:t>
            </a:r>
            <a:endParaRPr sz="1600"/>
          </a:p>
          <a:p>
            <a:pPr indent="-330200" lvl="1" marL="914400" rtl="0" algn="l">
              <a:lnSpc>
                <a:spcPct val="115000"/>
              </a:lnSpc>
              <a:spcBef>
                <a:spcPts val="0"/>
              </a:spcBef>
              <a:spcAft>
                <a:spcPts val="0"/>
              </a:spcAft>
              <a:buSzPts val="1600"/>
              <a:buChar char="○"/>
            </a:pPr>
            <a:r>
              <a:rPr lang="zh-TW" sz="1600"/>
              <a:t>val.json</a:t>
            </a:r>
            <a:endParaRPr sz="1600"/>
          </a:p>
          <a:p>
            <a:pPr indent="-330200" lvl="1" marL="914400" rtl="0" algn="l">
              <a:lnSpc>
                <a:spcPct val="115000"/>
              </a:lnSpc>
              <a:spcBef>
                <a:spcPts val="0"/>
              </a:spcBef>
              <a:spcAft>
                <a:spcPts val="0"/>
              </a:spcAft>
              <a:buSzPts val="1600"/>
              <a:buChar char="○"/>
            </a:pPr>
            <a:r>
              <a:rPr lang="zh-TW" sz="1600"/>
              <a:t>test.json</a:t>
            </a:r>
            <a:endParaRPr sz="1600"/>
          </a:p>
          <a:p>
            <a:pPr indent="-330200" lvl="1" marL="914400" rtl="0" algn="l">
              <a:lnSpc>
                <a:spcPct val="115000"/>
              </a:lnSpc>
              <a:spcBef>
                <a:spcPts val="0"/>
              </a:spcBef>
              <a:spcAft>
                <a:spcPts val="0"/>
              </a:spcAft>
              <a:buSzPts val="1600"/>
              <a:buChar char="○"/>
            </a:pPr>
            <a:r>
              <a:rPr lang="zh-TW" sz="1600"/>
              <a:t>sample_submission.csv</a:t>
            </a:r>
            <a:endParaRPr sz="1600"/>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71" name="Google Shape;71;p15"/>
          <p:cNvPicPr preferRelativeResize="0"/>
          <p:nvPr/>
        </p:nvPicPr>
        <p:blipFill>
          <a:blip r:embed="rId4">
            <a:alphaModFix/>
          </a:blip>
          <a:stretch>
            <a:fillRect/>
          </a:stretch>
        </p:blipFill>
        <p:spPr>
          <a:xfrm>
            <a:off x="5745650" y="1976175"/>
            <a:ext cx="2776175" cy="2776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Data introduction</a:t>
            </a:r>
            <a:endParaRPr/>
          </a:p>
        </p:txBody>
      </p:sp>
      <p:sp>
        <p:nvSpPr>
          <p:cNvPr id="77" name="Google Shape;77;p16"/>
          <p:cNvSpPr txBox="1"/>
          <p:nvPr>
            <p:ph idx="1" type="body"/>
          </p:nvPr>
        </p:nvSpPr>
        <p:spPr>
          <a:xfrm>
            <a:off x="311700" y="1152475"/>
            <a:ext cx="8520600" cy="36060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zh-TW"/>
              <a:t>Each object in the json file contains the following information：</a:t>
            </a:r>
            <a:endParaRPr/>
          </a:p>
          <a:p>
            <a:pPr indent="-342900" lvl="0" marL="457200" rtl="0" algn="l">
              <a:lnSpc>
                <a:spcPct val="115000"/>
              </a:lnSpc>
              <a:spcBef>
                <a:spcPts val="0"/>
              </a:spcBef>
              <a:spcAft>
                <a:spcPts val="0"/>
              </a:spcAft>
              <a:buSzPts val="1800"/>
              <a:buChar char="●"/>
            </a:pPr>
            <a:r>
              <a:rPr b="1" lang="zh-TW"/>
              <a:t>u</a:t>
            </a:r>
            <a:r>
              <a:rPr lang="zh-TW"/>
              <a:t>: utterance (question) </a:t>
            </a:r>
            <a:endParaRPr/>
          </a:p>
          <a:p>
            <a:pPr indent="-342900" lvl="0" marL="457200" rtl="0" algn="l">
              <a:lnSpc>
                <a:spcPct val="115000"/>
              </a:lnSpc>
              <a:spcBef>
                <a:spcPts val="0"/>
              </a:spcBef>
              <a:spcAft>
                <a:spcPts val="0"/>
              </a:spcAft>
              <a:buSzPts val="1800"/>
              <a:buChar char="●"/>
            </a:pPr>
            <a:r>
              <a:rPr b="1" lang="zh-TW"/>
              <a:t>s</a:t>
            </a:r>
            <a:r>
              <a:rPr lang="zh-TW"/>
              <a:t>: 12 situational statements</a:t>
            </a:r>
            <a:endParaRPr/>
          </a:p>
          <a:p>
            <a:pPr indent="-342900" lvl="0" marL="457200" rtl="0" algn="l">
              <a:lnSpc>
                <a:spcPct val="115000"/>
              </a:lnSpc>
              <a:spcBef>
                <a:spcPts val="0"/>
              </a:spcBef>
              <a:spcAft>
                <a:spcPts val="0"/>
              </a:spcAft>
              <a:buSzPts val="1800"/>
              <a:buChar char="●"/>
            </a:pPr>
            <a:r>
              <a:rPr b="1" lang="zh-TW"/>
              <a:t>s.type</a:t>
            </a:r>
            <a:r>
              <a:rPr lang="zh-TW"/>
              <a:t>: semantic categories of the situational statements (Location, Possession, Time,  Date, Behavior, Environment)</a:t>
            </a:r>
            <a:endParaRPr/>
          </a:p>
          <a:p>
            <a:pPr indent="-342900" lvl="0" marL="457200" rtl="0" algn="l">
              <a:lnSpc>
                <a:spcPct val="115000"/>
              </a:lnSpc>
              <a:spcBef>
                <a:spcPts val="0"/>
              </a:spcBef>
              <a:spcAft>
                <a:spcPts val="0"/>
              </a:spcAft>
              <a:buSzPts val="1800"/>
              <a:buChar char="●"/>
            </a:pPr>
            <a:r>
              <a:rPr b="1" lang="zh-TW"/>
              <a:t>s.gold.index</a:t>
            </a:r>
            <a:r>
              <a:rPr lang="zh-TW"/>
              <a:t>: index of the situational statement related to the utterance (</a:t>
            </a:r>
            <a:r>
              <a:rPr lang="zh-TW">
                <a:solidFill>
                  <a:srgbClr val="CC0000"/>
                </a:solidFill>
              </a:rPr>
              <a:t>only present in the train and val sets</a:t>
            </a:r>
            <a:r>
              <a:rPr lang="zh-TW"/>
              <a:t>)</a:t>
            </a:r>
            <a:endParaRPr/>
          </a:p>
          <a:p>
            <a:pPr indent="-342900" lvl="0" marL="457200" rtl="0" algn="l">
              <a:lnSpc>
                <a:spcPct val="115000"/>
              </a:lnSpc>
              <a:spcBef>
                <a:spcPts val="0"/>
              </a:spcBef>
              <a:spcAft>
                <a:spcPts val="0"/>
              </a:spcAft>
              <a:buSzPts val="1800"/>
              <a:buChar char="●"/>
            </a:pPr>
            <a:r>
              <a:rPr b="1" lang="zh-TW"/>
              <a:t>r</a:t>
            </a:r>
            <a:r>
              <a:rPr lang="zh-TW"/>
              <a:t>: response</a:t>
            </a:r>
            <a:endParaRPr/>
          </a:p>
          <a:p>
            <a:pPr indent="-342900" lvl="0" marL="457200" rtl="0" algn="l">
              <a:lnSpc>
                <a:spcPct val="115000"/>
              </a:lnSpc>
              <a:spcBef>
                <a:spcPts val="0"/>
              </a:spcBef>
              <a:spcAft>
                <a:spcPts val="0"/>
              </a:spcAft>
              <a:buSzPts val="1800"/>
              <a:buChar char="●"/>
            </a:pPr>
            <a:r>
              <a:rPr b="1" lang="zh-TW"/>
              <a:t>r.label</a:t>
            </a:r>
            <a:r>
              <a:rPr lang="zh-TW"/>
              <a:t>: quality assessment of the response (0: bad, 1: good)</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zh-TW"/>
              <a:t>Tip : you can use LLM (e.g., GPT) to assist in identifying relevant situations.</a:t>
            </a:r>
            <a:endParaRPr/>
          </a:p>
        </p:txBody>
      </p:sp>
      <p:sp>
        <p:nvSpPr>
          <p:cNvPr id="78" name="Google Shape;7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Data example</a:t>
            </a:r>
            <a:endParaRPr b="1"/>
          </a:p>
        </p:txBody>
      </p:sp>
      <p:sp>
        <p:nvSpPr>
          <p:cNvPr id="84" name="Google Shape;8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85" name="Google Shape;85;p17"/>
          <p:cNvPicPr preferRelativeResize="0"/>
          <p:nvPr/>
        </p:nvPicPr>
        <p:blipFill rotWithShape="1">
          <a:blip r:embed="rId3">
            <a:alphaModFix/>
          </a:blip>
          <a:srcRect b="0" l="0" r="0" t="0"/>
          <a:stretch/>
        </p:blipFill>
        <p:spPr>
          <a:xfrm>
            <a:off x="2535000" y="974850"/>
            <a:ext cx="5409650" cy="40320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Kaggle Submission Format</a:t>
            </a:r>
            <a:endParaRPr b="1"/>
          </a:p>
        </p:txBody>
      </p:sp>
      <p:sp>
        <p:nvSpPr>
          <p:cNvPr id="91" name="Google Shape;91;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zh-TW"/>
              <a:t>Your model is expected to determine whether the response in &lt;test.json&gt; is correct or not, and then upload your model's predictions to Kaggle. the submission format should be:</a:t>
            </a:r>
            <a:endParaRPr/>
          </a:p>
          <a:p>
            <a:pPr indent="-342900" lvl="0" marL="914400" rtl="0" algn="l">
              <a:lnSpc>
                <a:spcPct val="115000"/>
              </a:lnSpc>
              <a:spcBef>
                <a:spcPts val="0"/>
              </a:spcBef>
              <a:spcAft>
                <a:spcPts val="0"/>
              </a:spcAft>
              <a:buSzPts val="1800"/>
              <a:buChar char="●"/>
            </a:pPr>
            <a:r>
              <a:rPr lang="zh-TW"/>
              <a:t>A 793*2 .csv file, first row for column name and the last 792 rows for your result (</a:t>
            </a:r>
            <a:r>
              <a:rPr lang="zh-TW">
                <a:solidFill>
                  <a:srgbClr val="CC0000"/>
                </a:solidFill>
              </a:rPr>
              <a:t>0: bad, 1: good</a:t>
            </a:r>
            <a:r>
              <a:rPr lang="zh-TW"/>
              <a:t>)</a:t>
            </a:r>
            <a:endParaRPr/>
          </a:p>
          <a:p>
            <a:pPr indent="-342900" lvl="0" marL="914400" rtl="0" algn="l">
              <a:lnSpc>
                <a:spcPct val="115000"/>
              </a:lnSpc>
              <a:spcBef>
                <a:spcPts val="0"/>
              </a:spcBef>
              <a:spcAft>
                <a:spcPts val="0"/>
              </a:spcAft>
              <a:buSzPts val="1800"/>
              <a:buChar char="●"/>
            </a:pPr>
            <a:r>
              <a:rPr lang="zh-TW"/>
              <a:t>First row must match the one shown in the sample_submission.csv, make sure the order is correct!</a:t>
            </a:r>
            <a:endParaRPr/>
          </a:p>
        </p:txBody>
      </p:sp>
      <p:sp>
        <p:nvSpPr>
          <p:cNvPr id="92" name="Google Shape;9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pic>
        <p:nvPicPr>
          <p:cNvPr id="93" name="Google Shape;93;p18"/>
          <p:cNvPicPr preferRelativeResize="0"/>
          <p:nvPr/>
        </p:nvPicPr>
        <p:blipFill rotWithShape="1">
          <a:blip r:embed="rId3">
            <a:alphaModFix/>
          </a:blip>
          <a:srcRect b="31332" l="0" r="0" t="0"/>
          <a:stretch/>
        </p:blipFill>
        <p:spPr>
          <a:xfrm>
            <a:off x="4631225" y="3475025"/>
            <a:ext cx="3709275" cy="139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SzPts val="1700"/>
              <a:buChar char="●"/>
            </a:pPr>
            <a:r>
              <a:rPr lang="zh-TW" sz="1700" u="sng">
                <a:solidFill>
                  <a:schemeClr val="hlink"/>
                </a:solidFill>
                <a:hlinkClick r:id="rId3"/>
              </a:rPr>
              <a:t>Kaggle link</a:t>
            </a:r>
            <a:endParaRPr sz="1700"/>
          </a:p>
          <a:p>
            <a:pPr indent="-336550" lvl="0" marL="457200" rtl="0" algn="l">
              <a:lnSpc>
                <a:spcPct val="115000"/>
              </a:lnSpc>
              <a:spcBef>
                <a:spcPts val="0"/>
              </a:spcBef>
              <a:spcAft>
                <a:spcPts val="0"/>
              </a:spcAft>
              <a:buSzPts val="1700"/>
              <a:buChar char="●"/>
            </a:pPr>
            <a:r>
              <a:rPr lang="zh-TW" sz="1700">
                <a:solidFill>
                  <a:srgbClr val="CC0000"/>
                </a:solidFill>
              </a:rPr>
              <a:t>Change your</a:t>
            </a:r>
            <a:r>
              <a:rPr lang="zh-TW" sz="1700">
                <a:solidFill>
                  <a:srgbClr val="CC0000"/>
                </a:solidFill>
              </a:rPr>
              <a:t> team name into your student ID</a:t>
            </a:r>
            <a:r>
              <a:rPr lang="zh-TW" sz="1700"/>
              <a:t>,</a:t>
            </a:r>
            <a:r>
              <a:rPr lang="zh-TW" sz="1700"/>
              <a:t> or there will be a deduction of 5 points for HW3.</a:t>
            </a:r>
            <a:endParaRPr sz="1700"/>
          </a:p>
          <a:p>
            <a:pPr indent="-336550" lvl="0" marL="457200" rtl="0" algn="l">
              <a:lnSpc>
                <a:spcPct val="115000"/>
              </a:lnSpc>
              <a:spcBef>
                <a:spcPts val="0"/>
              </a:spcBef>
              <a:spcAft>
                <a:spcPts val="0"/>
              </a:spcAft>
              <a:buSzPts val="1700"/>
              <a:buChar char="●"/>
            </a:pPr>
            <a:r>
              <a:rPr lang="zh-TW" sz="1700"/>
              <a:t>There’ll be a simple baseline and a strong baseline. Beat them to get higher score.</a:t>
            </a:r>
            <a:endParaRPr sz="1700"/>
          </a:p>
          <a:p>
            <a:pPr indent="-336550" lvl="0" marL="457200" rtl="0" algn="l">
              <a:lnSpc>
                <a:spcPct val="115000"/>
              </a:lnSpc>
              <a:spcBef>
                <a:spcPts val="0"/>
              </a:spcBef>
              <a:spcAft>
                <a:spcPts val="0"/>
              </a:spcAft>
              <a:buSzPts val="1700"/>
              <a:buChar char="●"/>
            </a:pPr>
            <a:r>
              <a:rPr lang="zh-TW" sz="1700"/>
              <a:t>The scoring metric is </a:t>
            </a:r>
            <a:r>
              <a:rPr lang="zh-TW" sz="1700">
                <a:solidFill>
                  <a:srgbClr val="CC0000"/>
                </a:solidFill>
              </a:rPr>
              <a:t>accuracy</a:t>
            </a:r>
            <a:r>
              <a:rPr lang="zh-TW" sz="1700"/>
              <a:t>.</a:t>
            </a:r>
            <a:r>
              <a:rPr lang="zh-TW" sz="1700"/>
              <a:t> Higher score means better performance.</a:t>
            </a:r>
            <a:endParaRPr sz="1700"/>
          </a:p>
          <a:p>
            <a:pPr indent="-336550" lvl="0" marL="457200" rtl="0" algn="l">
              <a:lnSpc>
                <a:spcPct val="115000"/>
              </a:lnSpc>
              <a:spcBef>
                <a:spcPts val="0"/>
              </a:spcBef>
              <a:spcAft>
                <a:spcPts val="0"/>
              </a:spcAft>
              <a:buSzPts val="1700"/>
              <a:buChar char="●"/>
            </a:pPr>
            <a:r>
              <a:rPr lang="zh-TW" sz="1700"/>
              <a:t>You can submit </a:t>
            </a:r>
            <a:r>
              <a:rPr lang="zh-TW" sz="1700">
                <a:solidFill>
                  <a:srgbClr val="CC0000"/>
                </a:solidFill>
              </a:rPr>
              <a:t>at most 5 times each day</a:t>
            </a:r>
            <a:r>
              <a:rPr lang="zh-TW" sz="1700"/>
              <a:t> and choose 2 of the submissions to be considered for the private leaderboard, or will otherwise default to the best public scoring submissions.</a:t>
            </a:r>
            <a:endParaRPr sz="1700"/>
          </a:p>
        </p:txBody>
      </p:sp>
      <p:sp>
        <p:nvSpPr>
          <p:cNvPr id="99" name="Google Shape;9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
        <p:nvSpPr>
          <p:cNvPr id="100" name="Google Shape;100;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b="1" lang="zh-TW"/>
              <a:t>Kaggle Submission (70%)</a:t>
            </a:r>
            <a:endParaRPr b="1"/>
          </a:p>
        </p:txBody>
      </p:sp>
      <p:pic>
        <p:nvPicPr>
          <p:cNvPr id="101" name="Google Shape;101;p19"/>
          <p:cNvPicPr preferRelativeResize="0"/>
          <p:nvPr/>
        </p:nvPicPr>
        <p:blipFill>
          <a:blip r:embed="rId4">
            <a:alphaModFix/>
          </a:blip>
          <a:stretch>
            <a:fillRect/>
          </a:stretch>
        </p:blipFill>
        <p:spPr>
          <a:xfrm>
            <a:off x="2379712" y="3819875"/>
            <a:ext cx="4384575" cy="123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Report Submission (30%)</a:t>
            </a:r>
            <a:endParaRPr b="1"/>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a:p>
            <a:pPr indent="0" lvl="0" marL="0" rtl="0" algn="l">
              <a:lnSpc>
                <a:spcPct val="100000"/>
              </a:lnSpc>
              <a:spcBef>
                <a:spcPts val="0"/>
              </a:spcBef>
              <a:spcAft>
                <a:spcPts val="0"/>
              </a:spcAft>
              <a:buSzPct val="111111"/>
              <a:buNone/>
            </a:pPr>
            <a:r>
              <a:t/>
            </a:r>
            <a:endParaRPr/>
          </a:p>
        </p:txBody>
      </p:sp>
      <p:sp>
        <p:nvSpPr>
          <p:cNvPr id="107" name="Google Shape;107;p20"/>
          <p:cNvSpPr txBox="1"/>
          <p:nvPr>
            <p:ph idx="1" type="body"/>
          </p:nvPr>
        </p:nvSpPr>
        <p:spPr>
          <a:xfrm>
            <a:off x="311700" y="1152475"/>
            <a:ext cx="8520600" cy="374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zh-TW"/>
              <a:t>Answer the following 3 questions :</a:t>
            </a:r>
            <a:endParaRPr/>
          </a:p>
          <a:p>
            <a:pPr indent="-342899" lvl="0" marL="457200" rtl="0" algn="l">
              <a:lnSpc>
                <a:spcPct val="115000"/>
              </a:lnSpc>
              <a:spcBef>
                <a:spcPts val="0"/>
              </a:spcBef>
              <a:spcAft>
                <a:spcPts val="0"/>
              </a:spcAft>
              <a:buSzPts val="1800"/>
              <a:buAutoNum type="arabicPeriod"/>
            </a:pPr>
            <a:r>
              <a:rPr lang="zh-TW"/>
              <a:t>Describe how you implement your model, including your choice of packages, model architectures, model input, loss functions, hyperparameters, etc.</a:t>
            </a:r>
            <a:endParaRPr/>
          </a:p>
          <a:p>
            <a:pPr indent="-342899" lvl="0" marL="457200" rtl="0" algn="l">
              <a:lnSpc>
                <a:spcPct val="115000"/>
              </a:lnSpc>
              <a:spcBef>
                <a:spcPts val="0"/>
              </a:spcBef>
              <a:spcAft>
                <a:spcPts val="0"/>
              </a:spcAft>
              <a:buSzPts val="1800"/>
              <a:buAutoNum type="arabicPeriod"/>
            </a:pPr>
            <a:r>
              <a:rPr lang="zh-TW"/>
              <a:t>What processing did you do with the data? Is there an improvement in predictive accuracy when utilizing both situations and utterances for prediction, compared to solely relying on utterances? Why or why not?</a:t>
            </a:r>
            <a:endParaRPr/>
          </a:p>
          <a:p>
            <a:pPr indent="-342899" lvl="0" marL="457200" rtl="0" algn="l">
              <a:lnSpc>
                <a:spcPct val="115000"/>
              </a:lnSpc>
              <a:spcBef>
                <a:spcPts val="0"/>
              </a:spcBef>
              <a:spcAft>
                <a:spcPts val="0"/>
              </a:spcAft>
              <a:buSzPts val="1800"/>
              <a:buAutoNum type="arabicPeriod"/>
            </a:pPr>
            <a:r>
              <a:rPr lang="zh-TW"/>
              <a:t>Compare all the methods you have tried and use a table to display their respective performances. Which method performed the best, and why?</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zh-TW">
                <a:solidFill>
                  <a:srgbClr val="CC0000"/>
                </a:solidFill>
              </a:rPr>
              <a:t>Please answer the questions in detail to get the full point of each question.</a:t>
            </a:r>
            <a:endParaRPr>
              <a:solidFill>
                <a:srgbClr val="CC0000"/>
              </a:solidFill>
            </a:endParaRPr>
          </a:p>
        </p:txBody>
      </p:sp>
      <p:sp>
        <p:nvSpPr>
          <p:cNvPr id="108" name="Google Shape;10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zh-TW"/>
              <a:t>Grading policy</a:t>
            </a:r>
            <a:endParaRPr b="1"/>
          </a:p>
        </p:txBody>
      </p:sp>
      <p:sp>
        <p:nvSpPr>
          <p:cNvPr id="114" name="Google Shape;114;p21"/>
          <p:cNvSpPr txBox="1"/>
          <p:nvPr>
            <p:ph idx="1" type="body"/>
          </p:nvPr>
        </p:nvSpPr>
        <p:spPr>
          <a:xfrm>
            <a:off x="311700" y="1152475"/>
            <a:ext cx="8520600" cy="37617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zh-TW"/>
              <a:t>Kaggle (70%) </a:t>
            </a:r>
            <a:endParaRPr/>
          </a:p>
          <a:p>
            <a:pPr indent="-330200" lvl="1" marL="914400" rtl="0" algn="l">
              <a:lnSpc>
                <a:spcPct val="115000"/>
              </a:lnSpc>
              <a:spcBef>
                <a:spcPts val="0"/>
              </a:spcBef>
              <a:spcAft>
                <a:spcPts val="0"/>
              </a:spcAft>
              <a:buSzPts val="1600"/>
              <a:buChar char="○"/>
            </a:pPr>
            <a:r>
              <a:rPr lang="zh-TW" sz="1600">
                <a:solidFill>
                  <a:srgbClr val="CC0000"/>
                </a:solidFill>
              </a:rPr>
              <a:t>30% based on the public leaderboard score and 70% based on the private leaderboard score. Both public and private board are the 50% split of test set.</a:t>
            </a:r>
            <a:endParaRPr sz="1600"/>
          </a:p>
          <a:p>
            <a:pPr indent="-330200" lvl="1" marL="914400" rtl="0" algn="l">
              <a:lnSpc>
                <a:spcPct val="115000"/>
              </a:lnSpc>
              <a:spcBef>
                <a:spcPts val="0"/>
              </a:spcBef>
              <a:spcAft>
                <a:spcPts val="0"/>
              </a:spcAft>
              <a:buSzPts val="1600"/>
              <a:buChar char="○"/>
            </a:pPr>
            <a:r>
              <a:rPr lang="zh-TW" sz="1600"/>
              <a:t>Basic score :</a:t>
            </a:r>
            <a:endParaRPr sz="1600"/>
          </a:p>
          <a:p>
            <a:pPr indent="-330200" lvl="2" marL="1371600" rtl="0" algn="l">
              <a:lnSpc>
                <a:spcPct val="115000"/>
              </a:lnSpc>
              <a:spcBef>
                <a:spcPts val="0"/>
              </a:spcBef>
              <a:spcAft>
                <a:spcPts val="0"/>
              </a:spcAft>
              <a:buSzPts val="1600"/>
              <a:buChar char="■"/>
            </a:pPr>
            <a:r>
              <a:rPr lang="zh-TW" sz="1600"/>
              <a:t>Over strong baseline : 55</a:t>
            </a:r>
            <a:endParaRPr sz="1600"/>
          </a:p>
          <a:p>
            <a:pPr indent="-330200" lvl="2" marL="1371600" rtl="0" algn="l">
              <a:lnSpc>
                <a:spcPct val="115000"/>
              </a:lnSpc>
              <a:spcBef>
                <a:spcPts val="0"/>
              </a:spcBef>
              <a:spcAft>
                <a:spcPts val="0"/>
              </a:spcAft>
              <a:buSzPts val="1600"/>
              <a:buChar char="■"/>
            </a:pPr>
            <a:r>
              <a:rPr lang="zh-TW" sz="1600"/>
              <a:t>Over simple bassline : 40</a:t>
            </a:r>
            <a:endParaRPr sz="1600"/>
          </a:p>
          <a:p>
            <a:pPr indent="-330200" lvl="2" marL="1371600" rtl="0" algn="l">
              <a:lnSpc>
                <a:spcPct val="115000"/>
              </a:lnSpc>
              <a:spcBef>
                <a:spcPts val="0"/>
              </a:spcBef>
              <a:spcAft>
                <a:spcPts val="0"/>
              </a:spcAft>
              <a:buSzPts val="1600"/>
              <a:buChar char="■"/>
            </a:pPr>
            <a:r>
              <a:rPr lang="zh-TW" sz="1600"/>
              <a:t>Under simple baseline : 25</a:t>
            </a:r>
            <a:endParaRPr sz="1600"/>
          </a:p>
          <a:p>
            <a:pPr indent="-330200" lvl="1" marL="914400" rtl="0" algn="l">
              <a:lnSpc>
                <a:spcPct val="115000"/>
              </a:lnSpc>
              <a:spcBef>
                <a:spcPts val="0"/>
              </a:spcBef>
              <a:spcAft>
                <a:spcPts val="0"/>
              </a:spcAft>
              <a:buSzPts val="1600"/>
              <a:buChar char="○"/>
            </a:pPr>
            <a:r>
              <a:rPr lang="zh-TW" sz="1600"/>
              <a:t>Ranking score:</a:t>
            </a:r>
            <a:br>
              <a:rPr lang="zh-TW" sz="1600"/>
            </a:br>
            <a:r>
              <a:rPr lang="zh-TW" sz="1600"/>
              <a:t>	15-(15/N)*(ranking-1), N=numbers of people in the interval</a:t>
            </a:r>
            <a:endParaRPr sz="1600"/>
          </a:p>
          <a:p>
            <a:pPr indent="-342900" lvl="0" marL="457200" rtl="0" algn="l">
              <a:lnSpc>
                <a:spcPct val="115000"/>
              </a:lnSpc>
              <a:spcBef>
                <a:spcPts val="1200"/>
              </a:spcBef>
              <a:spcAft>
                <a:spcPts val="0"/>
              </a:spcAft>
              <a:buSzPts val="1800"/>
              <a:buChar char="●"/>
            </a:pPr>
            <a:r>
              <a:rPr lang="zh-TW"/>
              <a:t>Report (30%)</a:t>
            </a:r>
            <a:endParaRPr/>
          </a:p>
          <a:p>
            <a:pPr indent="-330200" lvl="1" marL="914400" rtl="0" algn="l">
              <a:lnSpc>
                <a:spcPct val="115000"/>
              </a:lnSpc>
              <a:spcBef>
                <a:spcPts val="0"/>
              </a:spcBef>
              <a:spcAft>
                <a:spcPts val="0"/>
              </a:spcAft>
              <a:buSzPts val="1600"/>
              <a:buChar char="○"/>
            </a:pPr>
            <a:r>
              <a:rPr lang="zh-TW" sz="1600"/>
              <a:t>10% for each quesiton</a:t>
            </a:r>
            <a:endParaRPr sz="1300">
              <a:solidFill>
                <a:srgbClr val="CC0000"/>
              </a:solidFill>
            </a:endParaRPr>
          </a:p>
          <a:p>
            <a:pPr indent="0" lvl="0" marL="0" rtl="0" algn="l">
              <a:lnSpc>
                <a:spcPct val="115000"/>
              </a:lnSpc>
              <a:spcBef>
                <a:spcPts val="1200"/>
              </a:spcBef>
              <a:spcAft>
                <a:spcPts val="1200"/>
              </a:spcAft>
              <a:buSzPts val="1800"/>
              <a:buNone/>
            </a:pPr>
            <a:r>
              <a:rPr lang="zh-TW">
                <a:solidFill>
                  <a:srgbClr val="CC0000"/>
                </a:solidFill>
              </a:rPr>
              <a:t>You will receive 0 points if you do not submit the source code.</a:t>
            </a:r>
            <a:endParaRPr>
              <a:solidFill>
                <a:srgbClr val="CC0000"/>
              </a:solidFill>
            </a:endParaRPr>
          </a:p>
        </p:txBody>
      </p:sp>
      <p:sp>
        <p:nvSpPr>
          <p:cNvPr id="115" name="Google Shape;11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solidFill>
                  <a:schemeClr val="dk2"/>
                </a:solidFill>
                <a:latin typeface="Arial"/>
                <a:ea typeface="Arial"/>
                <a:cs typeface="Arial"/>
                <a:sym typeface="Arial"/>
              </a:rPr>
              <a:t>‹#›</a:t>
            </a:fld>
            <a:endParaRPr>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