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b22b591e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700" lIns="89375" spcFirstLastPara="1" rIns="89375" wrap="square" tIns="44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69b22b591e_0_0:notes"/>
          <p:cNvSpPr/>
          <p:nvPr>
            <p:ph idx="2" type="sldImg"/>
          </p:nvPr>
        </p:nvSpPr>
        <p:spPr>
          <a:xfrm>
            <a:off x="130863" y="685057"/>
            <a:ext cx="6596400" cy="343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69b22b591e_0_0:notes"/>
          <p:cNvSpPr txBox="1"/>
          <p:nvPr>
            <p:ph idx="1" type="body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700" lIns="89375" spcFirstLastPara="1" rIns="89375" wrap="square" tIns="44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9b22b59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9b22b59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9b22b59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9b22b59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1b684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1b684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1090559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1090559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9b22b591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9b22b591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9b22b591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9b22b591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9b22b591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9b22b591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9b22b591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9b22b591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9b22b591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9b22b591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b22b59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b22b59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b22b59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b22b59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10905594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10905594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4d937bba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4d937bba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ADDED on 2025/03/12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8897d2a9f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8897d2a9f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ADDED on 2025/03/12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26ccf0e7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26ccf0e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9b22b59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9b22b59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1090559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1090559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cap="flat" cmpd="sng" w="222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圖片1" id="67" name="Google Shape;67;p13"/>
          <p:cNvPicPr preferRelativeResize="0"/>
          <p:nvPr/>
        </p:nvPicPr>
        <p:blipFill rotWithShape="1">
          <a:blip r:embed="rId2">
            <a:alphaModFix/>
          </a:blip>
          <a:srcRect b="24276" l="0" r="15597" t="8401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1"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21905" t="28891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69" name="Google Shape;69;p13"/>
          <p:cNvPicPr preferRelativeResize="0"/>
          <p:nvPr/>
        </p:nvPicPr>
        <p:blipFill rotWithShape="1">
          <a:blip r:embed="rId4">
            <a:alphaModFix/>
          </a:blip>
          <a:srcRect b="0" l="14632" r="0" t="0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圖片2" id="70" name="Google Shape;70;p13"/>
          <p:cNvPicPr preferRelativeResize="0"/>
          <p:nvPr/>
        </p:nvPicPr>
        <p:blipFill rotWithShape="1">
          <a:blip r:embed="rId5">
            <a:alphaModFix/>
          </a:blip>
          <a:srcRect b="21783" l="0" r="0" t="0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iscuss.huggingface.co/t/how-to-get-model-size/11038/2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hyperlink" Target="https://peps.python.org/pep-0008/" TargetMode="External"/><Relationship Id="rId5" Type="http://schemas.openxmlformats.org/officeDocument/2006/relationships/hyperlink" Target="https://google.github.io/styleguide/pyguid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ackoverflow.com/questions/54057011/google-colab-session-timeout" TargetMode="External"/><Relationship Id="rId4" Type="http://schemas.openxmlformats.org/officeDocument/2006/relationships/hyperlink" Target="https://jimut123.github.io/blogs/ML/ColabTricks.html" TargetMode="External"/><Relationship Id="rId5" Type="http://schemas.openxmlformats.org/officeDocument/2006/relationships/hyperlink" Target="https://e3p.nycu.edu.tw/mod/forum/view.php?id=10743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fx4Z6xl5b6r4UFkBrn5l0oPEIagZxQ5u/view?usp=drive_link" TargetMode="External"/><Relationship Id="rId4" Type="http://schemas.openxmlformats.org/officeDocument/2006/relationships/hyperlink" Target="https://www.codabench.org/competitions/5901/?secret_key=b07a4812-f484-47c1-bd5e-304daba21d0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abench.org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hon-poetry.org/" TargetMode="External"/><Relationship Id="rId4" Type="http://schemas.openxmlformats.org/officeDocument/2006/relationships/hyperlink" Target="https://docs.conda.io/en/latest/" TargetMode="External"/><Relationship Id="rId5" Type="http://schemas.openxmlformats.org/officeDocument/2006/relationships/hyperlink" Target="https://virtualenv.pypa.io/en/latest/" TargetMode="External"/><Relationship Id="rId6" Type="http://schemas.openxmlformats.org/officeDocument/2006/relationships/hyperlink" Target="https://virtualenv.pypa.io/en/late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umpy.org/doc/stable/user/absolute_beginners.html" TargetMode="External"/><Relationship Id="rId4" Type="http://schemas.openxmlformats.org/officeDocument/2006/relationships/hyperlink" Target="https://pytorch.org/tutorials/beginner/basics/quickstart_tutor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2572375" y="1886100"/>
            <a:ext cx="66054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Recognitionusing Deep Learning</a:t>
            </a:r>
            <a:endParaRPr b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 Spring, </a:t>
            </a:r>
            <a:r>
              <a:rPr b="1" i="0" lang="zh-TW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lang="zh-TW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omework 1</a:t>
            </a:r>
            <a:endParaRPr b="1" i="1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816875" y="2720350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Release Date: 2025/03/05 12:00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Task and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0" y="572699"/>
            <a:ext cx="8832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Task: Image classification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RGB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Training / Validation: 21,024; Test: 2,344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Corresponding object category id of the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100 categories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zh-TW" sz="2000">
                <a:latin typeface="Times New Roman"/>
                <a:ea typeface="Times New Roman"/>
                <a:cs typeface="Times New Roman"/>
                <a:sym typeface="Times New Roman"/>
              </a:rPr>
              <a:t>Additional Requirements / Limitations </a:t>
            </a:r>
            <a:r>
              <a:rPr b="1" lang="zh-TW" sz="1200">
                <a:latin typeface="Times New Roman"/>
                <a:ea typeface="Times New Roman"/>
                <a:cs typeface="Times New Roman"/>
                <a:sym typeface="Times New Roman"/>
              </a:rPr>
              <a:t>(15 pts penalty, each)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No external data (i.e., data from other sources) allowed.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Model size (#parameters) should </a:t>
            </a:r>
            <a:r>
              <a:rPr lang="zh-TW" sz="1600" u="sng">
                <a:latin typeface="Times New Roman"/>
                <a:ea typeface="Times New Roman"/>
                <a:cs typeface="Times New Roman"/>
                <a:sym typeface="Times New Roman"/>
              </a:rPr>
              <a:t>less than 100M.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(ways to check your #parms: 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you can </a:t>
            </a:r>
            <a:r>
              <a:rPr b="1" lang="zh-TW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(e.g., ResNet18/34/…)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model backbone in this task. Modification to the backbone </a:t>
            </a:r>
            <a:r>
              <a:rPr lang="zh-TW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allowed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elaborate your modification in the report may help you get good report score.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requirement: pretrained weights is allowed.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926" y="0"/>
            <a:ext cx="3125075" cy="20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 (20%)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: PDF, written in English. (</a:t>
            </a:r>
            <a:r>
              <a:rPr lang="zh-TW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-5pts if not followed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Sections that you should include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674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b="1"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 to the task and core idea of your method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674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b="1"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b="1" lang="zh-TW" sz="125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Descbible how you pre-process the data; what is your model architecture, and hyperparameters, etc.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674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b="1"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: your findings / model performance (e.g., training curve, confusion matrix, etc.)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674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b="1"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: Your method references (paper / Github sources, </a:t>
            </a:r>
            <a:r>
              <a:rPr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must include if you use any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We encourage you to stand on the shoulders of giants - only clone and run it is not enough.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674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b="1" lang="zh-TW" sz="1200" u="sng">
                <a:latin typeface="Times New Roman"/>
                <a:ea typeface="Times New Roman"/>
                <a:cs typeface="Times New Roman"/>
                <a:sym typeface="Times New Roman"/>
              </a:rPr>
              <a:t>Additional experiments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 to explore better performance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Simply tuning the hyper-parameters doesn’t count (e.g., batch-size, LR, different optimizers)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Hint: Try to add/remove some layers, use different loss functions,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3" marL="674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You should 1) include your hypothesis (why you do this), 2) How this may (or may not) work, and 3) The experiment results </a:t>
            </a:r>
            <a:r>
              <a:rPr lang="zh-TW" sz="1200" u="sng">
                <a:latin typeface="Times New Roman"/>
                <a:ea typeface="Times New Roman"/>
                <a:cs typeface="Times New Roman"/>
                <a:sym typeface="Times New Roman"/>
              </a:rPr>
              <a:t>and their implications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468975" y="2013050"/>
            <a:ext cx="198000" cy="94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-5550" y="2331800"/>
            <a:ext cx="711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15pts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113875" y="3569150"/>
            <a:ext cx="711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5pts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Code Reliability (10%)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7606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Please follow the PEP8 instructions and lint your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Push your code to the GitHub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It should contains a README.md to introduce this work (And your StudentID).</a:t>
            </a:r>
            <a:endParaRPr sz="1200"/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1525"/>
            <a:ext cx="3683750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5832550" y="0"/>
            <a:ext cx="33114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95959"/>
                </a:solidFill>
              </a:rPr>
              <a:t>Python Coding Style Guide Reference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zh-TW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PEP8</a:t>
            </a:r>
            <a:endParaRPr>
              <a:solidFill>
                <a:srgbClr val="59595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zh-TW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Python Style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995450" y="4627725"/>
            <a:ext cx="3267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An example: README.md</a:t>
            </a:r>
            <a:endParaRPr b="1" sz="12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Competition (70%)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076275"/>
            <a:ext cx="85206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We will use </a:t>
            </a:r>
            <a:r>
              <a:rPr b="1" lang="zh-TW" sz="1600" u="sng"/>
              <a:t>private (hidden) leaderboard</a:t>
            </a:r>
            <a:r>
              <a:rPr lang="zh-TW" sz="1600"/>
              <a:t> to evaluate the performance (the distribution is </a:t>
            </a:r>
            <a:r>
              <a:rPr lang="zh-TW" sz="1600"/>
              <a:t>similar</a:t>
            </a:r>
            <a:r>
              <a:rPr lang="zh-TW" sz="1600"/>
              <a:t> for data in public and private set.) The public leaderboard is for you as reference.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Your score (competinion):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Less than weak-baseline </a:t>
            </a:r>
            <a:r>
              <a:rPr lang="zh-TW" sz="1600"/>
              <a:t>(Acc &lt; w.baseline):</a:t>
            </a:r>
            <a:r>
              <a:rPr lang="zh-TW" sz="1600"/>
              <a:t> S =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Between weak-baseline and strong baseline (Acc &gt;= w.baseline &amp; Acc &lt; s.baseline): (70 + (X - w.baseline) / (s.baseline - w.baseline) * (85 - 70)) * 0.7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Between strong-baseline and Rank3: (85 + (X - s.baseline) / (Acc.rank3 - s.baseline) * (100 - 85)) * 0.7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Rank1,2,3 = 100 * 0.7</a:t>
            </a:r>
            <a:endParaRPr sz="1600"/>
          </a:p>
        </p:txBody>
      </p:sp>
      <p:grpSp>
        <p:nvGrpSpPr>
          <p:cNvPr id="204" name="Google Shape;204;p26"/>
          <p:cNvGrpSpPr/>
          <p:nvPr/>
        </p:nvGrpSpPr>
        <p:grpSpPr>
          <a:xfrm>
            <a:off x="704225" y="4048975"/>
            <a:ext cx="6968400" cy="1072450"/>
            <a:chOff x="514375" y="3820375"/>
            <a:chExt cx="6968400" cy="1072450"/>
          </a:xfrm>
        </p:grpSpPr>
        <p:cxnSp>
          <p:nvCxnSpPr>
            <p:cNvPr id="205" name="Google Shape;205;p26"/>
            <p:cNvCxnSpPr/>
            <p:nvPr/>
          </p:nvCxnSpPr>
          <p:spPr>
            <a:xfrm>
              <a:off x="514375" y="4329625"/>
              <a:ext cx="6968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6" name="Google Shape;206;p26"/>
            <p:cNvSpPr txBox="1"/>
            <p:nvPr/>
          </p:nvSpPr>
          <p:spPr>
            <a:xfrm>
              <a:off x="1552450" y="4517225"/>
              <a:ext cx="1811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weak-baseline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(~0.800)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26"/>
            <p:cNvSpPr txBox="1"/>
            <p:nvPr/>
          </p:nvSpPr>
          <p:spPr>
            <a:xfrm>
              <a:off x="3838450" y="4517225"/>
              <a:ext cx="12834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strong</a:t>
              </a:r>
              <a:r>
                <a:rPr lang="zh-TW" sz="1200">
                  <a:solidFill>
                    <a:schemeClr val="dk2"/>
                  </a:solidFill>
                </a:rPr>
                <a:t>-baseline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(~0.923)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208" name="Google Shape;208;p26"/>
            <p:cNvCxnSpPr/>
            <p:nvPr/>
          </p:nvCxnSpPr>
          <p:spPr>
            <a:xfrm rot="10800000">
              <a:off x="2368475" y="4195975"/>
              <a:ext cx="0" cy="2673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6"/>
            <p:cNvCxnSpPr/>
            <p:nvPr/>
          </p:nvCxnSpPr>
          <p:spPr>
            <a:xfrm rot="10800000">
              <a:off x="4319875" y="4195975"/>
              <a:ext cx="0" cy="2673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6"/>
            <p:cNvCxnSpPr/>
            <p:nvPr/>
          </p:nvCxnSpPr>
          <p:spPr>
            <a:xfrm rot="10800000">
              <a:off x="6128800" y="4195975"/>
              <a:ext cx="0" cy="2673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26"/>
            <p:cNvSpPr txBox="1"/>
            <p:nvPr/>
          </p:nvSpPr>
          <p:spPr>
            <a:xfrm>
              <a:off x="5708850" y="4517225"/>
              <a:ext cx="9738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Rank-3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(Unknown)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5727250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2"/>
                  </a:solidFill>
                </a:rPr>
                <a:t>100</a:t>
              </a:r>
              <a:endParaRPr b="1" sz="1200">
                <a:solidFill>
                  <a:schemeClr val="dk2"/>
                </a:solidFill>
              </a:endParaRPr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3918325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2"/>
                  </a:solidFill>
                </a:rPr>
                <a:t>8</a:t>
              </a:r>
              <a:r>
                <a:rPr b="1" lang="zh-TW" sz="1200">
                  <a:solidFill>
                    <a:schemeClr val="dk2"/>
                  </a:solidFill>
                </a:rPr>
                <a:t>5</a:t>
              </a:r>
              <a:endParaRPr b="1" sz="1200">
                <a:solidFill>
                  <a:schemeClr val="dk2"/>
                </a:solidFill>
              </a:endParaRPr>
            </a:p>
          </p:txBody>
        </p:sp>
        <p:sp>
          <p:nvSpPr>
            <p:cNvPr id="214" name="Google Shape;214;p26"/>
            <p:cNvSpPr txBox="1"/>
            <p:nvPr/>
          </p:nvSpPr>
          <p:spPr>
            <a:xfrm>
              <a:off x="1980250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200">
                  <a:solidFill>
                    <a:schemeClr val="dk2"/>
                  </a:solidFill>
                </a:rPr>
                <a:t>70</a:t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311700" y="4100750"/>
            <a:ext cx="1389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</a:rPr>
              <a:t>Raw score get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311700" y="4650130"/>
            <a:ext cx="1389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</a:rPr>
              <a:t>Your Accuracy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/>
          <p:nvPr/>
        </p:nvSpPr>
        <p:spPr>
          <a:xfrm rot="5400000">
            <a:off x="5324769" y="3563431"/>
            <a:ext cx="171600" cy="168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8" name="Google Shape;218;p26"/>
          <p:cNvSpPr/>
          <p:nvPr/>
        </p:nvSpPr>
        <p:spPr>
          <a:xfrm rot="5400000">
            <a:off x="3435269" y="3587606"/>
            <a:ext cx="171600" cy="168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923675" y="4048975"/>
            <a:ext cx="973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Interpolation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034175" y="4048975"/>
            <a:ext cx="973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Interpolation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Compress your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zh-TW" u="sng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into a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.zip file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submit it to E3.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Don’t forget to push your code to GitHub. And your GitHub link should be written in the report.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be written in English.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&lt;STUDENT ID&gt;_HW1.zip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codes (.py, folders, etc)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&lt;STUDENT ID&gt;_HW1.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pdf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.doc, .docx or others format)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put the data (e.g. x.jpg / train.csv / test.csv) and model checkpoints into submission file </a:t>
            </a:r>
            <a:r>
              <a:rPr lang="zh-TW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(-5 if not followed)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Other rules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Policy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A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penalty of </a:t>
            </a:r>
            <a:r>
              <a:rPr b="1"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points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u="sng">
                <a:latin typeface="Times New Roman"/>
                <a:ea typeface="Times New Roman"/>
                <a:cs typeface="Times New Roman"/>
                <a:sym typeface="Times New Roman"/>
              </a:rPr>
              <a:t>per additional late day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-20pt / delayed.day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For example, If you get 90 points but delay for two days, your will get only 50 points!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zh-TW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Plagiarism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You should complete the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by yourself. Students engaged in plagiarism will be penalized heavily. Super serious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penalty.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-100pt for the assignment or failed this course, etc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to academic integrity office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FAQs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I use any library/package/framework from GitHub or other resources?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Yes</a:t>
            </a:r>
            <a:r>
              <a:rPr lang="zh-TW"/>
              <a:t>, we encourage you to learn how to leverage existing knowledge on your own task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e.g., Github of </a:t>
            </a:r>
            <a:r>
              <a:rPr lang="zh-TW" u="sng"/>
              <a:t>published works</a:t>
            </a:r>
            <a:r>
              <a:rPr lang="zh-TW"/>
              <a:t> and model zoo from Torchvision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Focus on how to step forward from them - That’s why part of scores comes from your competition ranks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You </a:t>
            </a:r>
            <a:r>
              <a:rPr b="1" lang="zh-TW" u="sng"/>
              <a:t>should not copy-and-paste from your classmates</a:t>
            </a:r>
            <a:r>
              <a:rPr lang="zh-TW"/>
              <a:t> (Plagiarism)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handle the GPU Out-of-Memory (OOM) issue?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Easy answer - Make your batch size smaller or make your model smaller.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Advanced methods: Try to figure it out by yourself. (Many online resources and AI-assistance)</a:t>
            </a:r>
            <a:endParaRPr/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FAQs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152475"/>
            <a:ext cx="87093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I don’t have my own GPU – Use Google Colab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It should be 12 hours, please check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this discussion in the stackoverflow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And some tricks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here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may make it longer.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you have other questions, ask on </a:t>
            </a:r>
            <a:r>
              <a:rPr b="1"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E3 forum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first! We will reply as soon as possible.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It’s your turn!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Have Fun!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77" y="0"/>
            <a:ext cx="39165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Homework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8781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Deadline: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23:59, 03/26 (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202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Participate the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 competition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(80%): Image Classification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Participant the competition on the CodaBench and get the highest score as possible. (70%)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Code reliability &amp; quality (10%)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Report and code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(20%): Document your method and findings.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PDF format and written in English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. (5pt penalty)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Introduction to your method (e.g., data pre-processing, model architecture, hyper-parameters)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Innovative ideas or additional experiments to further improve the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Zip y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our code (.py) alone with report - Submit to E3.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You should also put your code on your GitHub repository and provide the link in the report.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to the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 to the competition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How to participate the competition and do 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0" y="572700"/>
            <a:ext cx="86454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Register an account on 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CodaBench</a:t>
            </a:r>
            <a:endParaRPr sz="17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zh-TW" sz="1300">
                <a:solidFill>
                  <a:schemeClr val="dk1"/>
                </a:solidFill>
              </a:rPr>
              <a:t>When registering the account, please use your </a:t>
            </a:r>
            <a:r>
              <a:rPr lang="zh-TW" sz="1300">
                <a:solidFill>
                  <a:srgbClr val="C00000"/>
                </a:solidFill>
              </a:rPr>
              <a:t>studentID </a:t>
            </a:r>
            <a:r>
              <a:rPr lang="zh-TW" sz="1300">
                <a:solidFill>
                  <a:schemeClr val="dk1"/>
                </a:solidFill>
              </a:rPr>
              <a:t>as the </a:t>
            </a:r>
            <a:r>
              <a:rPr lang="zh-TW" sz="1300">
                <a:solidFill>
                  <a:srgbClr val="C00000"/>
                </a:solidFill>
              </a:rPr>
              <a:t>UserName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After you click the competition link, go to </a:t>
            </a:r>
            <a:r>
              <a:rPr lang="zh-TW" sz="1700" u="sng"/>
              <a:t>My Submissions</a:t>
            </a:r>
            <a:r>
              <a:rPr lang="zh-TW" sz="1700"/>
              <a:t>,</a:t>
            </a:r>
            <a:r>
              <a:rPr lang="zh-TW" sz="1700"/>
              <a:t> and join the competition</a:t>
            </a:r>
            <a:endParaRPr sz="17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949100"/>
            <a:ext cx="5950776" cy="1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350" y="3307600"/>
            <a:ext cx="5634325" cy="12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312150" y="2958825"/>
            <a:ext cx="1984800" cy="572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639300" y="2130350"/>
            <a:ext cx="1133400" cy="362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246350" y="3364425"/>
            <a:ext cx="1133400" cy="284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62400" y="4192775"/>
            <a:ext cx="833400" cy="284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645325" y="4069000"/>
            <a:ext cx="1133400" cy="284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989625" y="4391400"/>
            <a:ext cx="2382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An “example” submission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9" name="Google Shape;109;p17"/>
          <p:cNvCxnSpPr>
            <a:stCxn id="104" idx="2"/>
            <a:endCxn id="103" idx="0"/>
          </p:cNvCxnSpPr>
          <p:nvPr/>
        </p:nvCxnSpPr>
        <p:spPr>
          <a:xfrm flipH="1">
            <a:off x="1304600" y="2493050"/>
            <a:ext cx="1901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105" idx="2"/>
            <a:endCxn id="106" idx="0"/>
          </p:cNvCxnSpPr>
          <p:nvPr/>
        </p:nvCxnSpPr>
        <p:spPr>
          <a:xfrm flipH="1">
            <a:off x="3779150" y="3649125"/>
            <a:ext cx="339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106" idx="3"/>
            <a:endCxn id="107" idx="1"/>
          </p:cNvCxnSpPr>
          <p:nvPr/>
        </p:nvCxnSpPr>
        <p:spPr>
          <a:xfrm flipH="1" rot="10800000">
            <a:off x="4195800" y="4211225"/>
            <a:ext cx="449400" cy="1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Account cannot be pure digit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50" y="739572"/>
            <a:ext cx="2118950" cy="3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9099" y="739577"/>
            <a:ext cx="4945425" cy="26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250" y="2838372"/>
            <a:ext cx="5015675" cy="23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147650" y="739575"/>
            <a:ext cx="3819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2479100" y="1407875"/>
            <a:ext cx="3819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2562250" y="3288300"/>
            <a:ext cx="3819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6334200" y="0"/>
            <a:ext cx="28098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MODIFIED on 3/13</a:t>
            </a:r>
            <a:endParaRPr>
              <a:solidFill>
                <a:srgbClr val="FFFF00"/>
              </a:solidFill>
            </a:endParaRPr>
          </a:p>
        </p:txBody>
      </p:sp>
      <p:cxnSp>
        <p:nvCxnSpPr>
          <p:cNvPr id="124" name="Google Shape;124;p18"/>
          <p:cNvCxnSpPr/>
          <p:nvPr/>
        </p:nvCxnSpPr>
        <p:spPr>
          <a:xfrm flipH="1">
            <a:off x="241825" y="741925"/>
            <a:ext cx="1600500" cy="35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>
            <a:stCxn id="120" idx="0"/>
          </p:cNvCxnSpPr>
          <p:nvPr/>
        </p:nvCxnSpPr>
        <p:spPr>
          <a:xfrm>
            <a:off x="338600" y="739575"/>
            <a:ext cx="1970700" cy="37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3612250" y="241750"/>
            <a:ext cx="1970700" cy="37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>
            <a:off x="3838925" y="300863"/>
            <a:ext cx="1600500" cy="353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8"/>
          <p:cNvSpPr/>
          <p:nvPr/>
        </p:nvSpPr>
        <p:spPr>
          <a:xfrm>
            <a:off x="5439425" y="2571738"/>
            <a:ext cx="28098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Forget it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Account cannot be pure digit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25" y="832160"/>
            <a:ext cx="5015675" cy="23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147650" y="739575"/>
            <a:ext cx="3819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63" y="2321375"/>
            <a:ext cx="30956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1197825" y="2831700"/>
            <a:ext cx="1414500" cy="7716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6334200" y="0"/>
            <a:ext cx="2809800" cy="286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MODIFIED on 3/13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How to participate the competition and do 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0" y="1795074"/>
            <a:ext cx="4468451" cy="199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49627"/>
          <a:stretch/>
        </p:blipFill>
        <p:spPr>
          <a:xfrm>
            <a:off x="4904425" y="2425413"/>
            <a:ext cx="2228850" cy="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025" y="2766750"/>
            <a:ext cx="3480649" cy="4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87975"/>
            <a:ext cx="5759750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0" y="572700"/>
            <a:ext cx="8645400" cy="1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3. Submit your results and don’t forget to “</a:t>
            </a:r>
            <a:r>
              <a:rPr lang="zh-TW" sz="1700">
                <a:solidFill>
                  <a:srgbClr val="C00000"/>
                </a:solidFill>
              </a:rPr>
              <a:t>Add to Leaderboard</a:t>
            </a:r>
            <a:r>
              <a:rPr lang="zh-TW" sz="1700">
                <a:solidFill>
                  <a:schemeClr val="dk1"/>
                </a:solidFill>
              </a:rPr>
              <a:t>”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4. </a:t>
            </a:r>
            <a:r>
              <a:rPr lang="zh-TW" sz="1600"/>
              <a:t>Don’t forget to check your results can be found on the leaderboard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1895650" y="1795075"/>
            <a:ext cx="702000" cy="3108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11700" y="3476175"/>
            <a:ext cx="4253700" cy="1917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572000" y="4301300"/>
            <a:ext cx="906300" cy="6384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>
            <a:stCxn id="150" idx="3"/>
            <a:endCxn id="145" idx="1"/>
          </p:cNvCxnSpPr>
          <p:nvPr/>
        </p:nvCxnSpPr>
        <p:spPr>
          <a:xfrm flipH="1" rot="10800000">
            <a:off x="4565400" y="2571825"/>
            <a:ext cx="339000" cy="10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3" name="Google Shape;15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9750" y="3680318"/>
            <a:ext cx="3384250" cy="140805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7913750" y="3607950"/>
            <a:ext cx="435300" cy="31020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0"/>
          <p:cNvCxnSpPr>
            <a:stCxn id="151" idx="3"/>
            <a:endCxn id="154" idx="1"/>
          </p:cNvCxnSpPr>
          <p:nvPr/>
        </p:nvCxnSpPr>
        <p:spPr>
          <a:xfrm flipH="1" rot="10800000">
            <a:off x="5478300" y="3763100"/>
            <a:ext cx="2435400" cy="8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/>
        </p:nvSpPr>
        <p:spPr>
          <a:xfrm>
            <a:off x="5876700" y="1662750"/>
            <a:ext cx="32673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No limitation for the name of the “zip” file; however, inside the zip file, your </a:t>
            </a:r>
            <a:r>
              <a:rPr b="1" lang="zh-TW" sz="1200" u="sng">
                <a:solidFill>
                  <a:schemeClr val="dk2"/>
                </a:solidFill>
              </a:rPr>
              <a:t>result file must be named “prediction.csv”</a:t>
            </a:r>
            <a:endParaRPr b="1" sz="12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Coding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Recommnedation: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 3.9 or higher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We recommend you to use </a:t>
            </a: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virtual environments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when implementing your homework assignments.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Here are some popular virtual environment management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Poetry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V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irtualenv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&amp; PyTorch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1152475"/>
            <a:ext cx="85206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Tutorial: 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PyTorch Tutorial: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Free to use any modules and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