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80A6C8-9BCF-4071-B96D-60C9652CA871}">
  <a:tblStyle styleId="{A880A6C8-9BCF-4071-B96D-60C9652CA8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1d5b25644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1d5b25644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951ca6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951ca6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1d5b25644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1d5b2564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笑死，這圖是我用ppt做的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1d5b25644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1d5b25644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1d5b25644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1d5b25644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1d5b25644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1d5b25644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(3) 因為 k3是 8 bits 而 temp 有2^14種，因此平均每 2^6 個temp會 映射到同一個 k3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1d5b25644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1d5b25644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1d5b25644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1d5b25644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因為左邊等於右邊，因此左右兩邊確定的部分[10,16)必須相等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1d5b25644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1d5b25644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1d5b25644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1d5b25644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92eeae39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92eeae39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1d5b25644_2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1d5b25644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1d5b25644_2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1d5b25644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9540e22a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9540e22a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9540e22a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9540e22a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1d5b25644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1d5b25644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951ca61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951ca61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92eeae39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92eeae39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92eeae39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92eeae39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1d5b256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1d5b256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1d5b256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1d5b256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1d5b2564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1d5b2564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1d5b256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1d5b256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d5b2564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d5b2564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33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aloxaf.com/2019/04/zip_plaintext_attack/#%E5%8F%8" TargetMode="External"/><Relationship Id="rId4" Type="http://schemas.openxmlformats.org/officeDocument/2006/relationships/hyperlink" Target="https://flandre-scarlet.moe/blog/1685/" TargetMode="External"/><Relationship Id="rId5" Type="http://schemas.openxmlformats.org/officeDocument/2006/relationships/hyperlink" Target="https://link.springer.com/content/pdf/10.1007/3-540-60590-8_12.pd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122171"/>
            <a:ext cx="5361300" cy="20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ZIP Password Cracker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729555"/>
            <a:ext cx="5361300" cy="18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Team18 :)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110550085 房天越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109652013 雷其諭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0816085 曾嘉佑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CRC32</a:t>
            </a:r>
            <a:r>
              <a:rPr b="1" lang="zh-TW"/>
              <a:t>加速</a:t>
            </a:r>
            <a:endParaRPr b="1"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819150" y="1347750"/>
            <a:ext cx="75057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CRC32在運算時可以由事先運算建表後查表來加速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其中表格是由                                                                             所建立  </a:t>
            </a:r>
            <a:endParaRPr sz="1600"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25" y="1863586"/>
            <a:ext cx="3350250" cy="56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875" y="2521850"/>
            <a:ext cx="3350250" cy="23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5986" y="1863575"/>
            <a:ext cx="4258864" cy="5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Encrypt and Decrypt</a:t>
            </a:r>
            <a:endParaRPr b="1"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819150" y="1628250"/>
            <a:ext cx="7505700" cy="25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25" y="1921424"/>
            <a:ext cx="3421300" cy="184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848" y="1927225"/>
            <a:ext cx="3421300" cy="18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847450" y="838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PlainText Attack</a:t>
            </a:r>
            <a:endParaRPr b="1"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0" y="1673182"/>
            <a:ext cx="2656439" cy="268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161" y="1673182"/>
            <a:ext cx="2656439" cy="268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311" y="1673182"/>
            <a:ext cx="2656439" cy="268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6">
            <a:alphaModFix/>
          </a:blip>
          <a:srcRect b="0" l="1980" r="-1980" t="0"/>
          <a:stretch/>
        </p:blipFill>
        <p:spPr>
          <a:xfrm>
            <a:off x="6071153" y="1673175"/>
            <a:ext cx="2656447" cy="26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Step1. 找到k3</a:t>
            </a:r>
            <a:endParaRPr b="1"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右圖為 ZIPCrypto 的加密原理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由於 </a:t>
            </a:r>
            <a:endParaRPr sz="1600"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200" y="1627475"/>
            <a:ext cx="4746122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 mathvariant=\&quot;normal\&quot;&gt;c&lt;/mi&gt;&lt;mo&gt;=&lt;/mo&gt;&lt;mi mathvariant=\&quot;normal\&quot;&gt;p&lt;/mi&gt;&lt;mo&gt;&amp;#x2295;&lt;/mo&gt;&lt;mi mathvariant=\&quot;normal\&quot;&gt;k&lt;/mi&gt;&lt;mn&gt;3&lt;/mn&gt;&lt;mspace linebreak=\&quot;newline\&quot;/&gt;&lt;mi mathvariant=\&quot;normal\&quot;&gt;k&lt;/mi&gt;&lt;mn&gt;3&lt;/mn&gt;&lt;mo&gt;=&lt;/mo&gt;&lt;mi mathvariant=\&quot;normal\&quot;&gt;p&lt;/mi&gt;&lt;mo&gt;&amp;#x2295;&lt;/mo&gt;&lt;mi mathvariant=\&quot;normal\&quot;&gt;c&lt;/mi&gt;&lt;mspace linebreak=\&quot;newline\&quot;/&gt;&lt;/mstyle&gt;&lt;/math&gt;&quot;,&quot;truncated&quot;:false}" id="231" name="Google Shape;231;p25" title="正體 c 等於 正體 p 循环加号 正體 k 3&#10;正體 k 3 等於 正體 p 循环加号 正體 c&#10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754" y="2571756"/>
            <a:ext cx="824992" cy="52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Step2-1. </a:t>
            </a:r>
            <a:endParaRPr b="1"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776975" y="2007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附圖是 k3的生成方式。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我們可以從中推斷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(1):k3 長度為 8 bits，且 tmp 長度為 16 bits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(2):因為 tmp=</a:t>
            </a:r>
            <a:r>
              <a:rPr lang="zh-TW" sz="1600"/>
              <a:t>  k2 OR 3 ，所以我們 有tmp之後可以確定 k2 的 [2, 15] bits</a:t>
            </a:r>
            <a:endParaRPr sz="1600"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650" y="935175"/>
            <a:ext cx="5088900" cy="15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Step2-2. </a:t>
            </a:r>
            <a:endParaRPr b="1"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776975" y="1855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進一步推導: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(1):</a:t>
            </a:r>
            <a:r>
              <a:rPr lang="zh-TW" sz="1600">
                <a:solidFill>
                  <a:srgbClr val="000000"/>
                </a:solidFill>
              </a:rPr>
              <a:t>因為 k3 只有 8 bits， k3 最多有  2^8 種可能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</a:rPr>
              <a:t>(2): tmp 的 [0, 1]bits 都是 1，因此有 2^14 種可能的 tmp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(3): 給定 k3 後，可以找到 2^14/2^8 = 2^6 種可能的tmp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(4):  tmp 運算只用到 k2 的[2,16) ，因此剩下的k2 [16,31] 有 2^16種可能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(5):給定k3後，可以得到 2^6 (k2[0,16))*2^16(k2[16,31]) = 2^22種可能的 k2</a:t>
            </a:r>
            <a:endParaRPr sz="1600"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225" y="791900"/>
            <a:ext cx="4517450" cy="139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Step2-3. </a:t>
            </a:r>
            <a:endParaRPr b="1"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776975" y="2007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550" y="845600"/>
            <a:ext cx="4395621" cy="12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2" y="2162800"/>
            <a:ext cx="6206549" cy="21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Step2-4. </a:t>
            </a:r>
            <a:endParaRPr b="1"/>
          </a:p>
        </p:txBody>
      </p:sp>
      <p:graphicFrame>
        <p:nvGraphicFramePr>
          <p:cNvPr id="259" name="Google Shape;259;p29"/>
          <p:cNvGraphicFramePr/>
          <p:nvPr/>
        </p:nvGraphicFramePr>
        <p:xfrm>
          <a:off x="3032125" y="105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{A880A6C8-9BCF-4071-B96D-60C9652CA871}</a:tableStyleId>
              </a:tblPr>
              <a:tblGrid>
                <a:gridCol w="1073950"/>
                <a:gridCol w="1073950"/>
                <a:gridCol w="1073950"/>
                <a:gridCol w="1073950"/>
                <a:gridCol w="1073950"/>
              </a:tblGrid>
              <a:tr h="25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表達式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已知位數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分布範圍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可能數量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[2,16)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[10,32)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[0,32)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[8,32)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左側總計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[2,16)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右側總計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[10,32)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左右聯集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[2,32)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左右交集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[10,16)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850" y="1539550"/>
            <a:ext cx="3714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550" y="2035575"/>
            <a:ext cx="762575" cy="1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0550" y="2731822"/>
            <a:ext cx="762575" cy="203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5099" y="2381022"/>
            <a:ext cx="1398027" cy="2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0750" y="588425"/>
            <a:ext cx="51911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767025" y="1504775"/>
            <a:ext cx="2218500" cy="30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因此我們可以簡單建立表格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由表格可知，左右兩式的 [10,16)皆為已知，不同的點在於左式中有64種可能而右式中只有一種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因此我們可以事先排除[10,16)不同的可能性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平均每64種可能性會被縮減至一種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而我們可以依此類推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縮小                 ......的範圍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3675" y="3879700"/>
            <a:ext cx="758532" cy="2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Step3-1. </a:t>
            </a:r>
            <a:endParaRPr b="1"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776975" y="2007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900" y="845600"/>
            <a:ext cx="4234975" cy="11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202" y="2196150"/>
            <a:ext cx="6021200" cy="20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Step3-2. </a:t>
            </a:r>
            <a:endParaRPr b="1"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776975" y="2007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550" y="845600"/>
            <a:ext cx="4306701" cy="12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477" y="2779177"/>
            <a:ext cx="6877225" cy="14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225" y="2404178"/>
            <a:ext cx="4378875" cy="3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Outline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50975"/>
            <a:ext cx="7505700" cy="26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TW" sz="2000">
                <a:solidFill>
                  <a:srgbClr val="000000"/>
                </a:solidFill>
              </a:rPr>
              <a:t>Intro. to ZIP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TW" sz="2000">
                <a:solidFill>
                  <a:srgbClr val="000000"/>
                </a:solidFill>
              </a:rPr>
              <a:t>Common Attacks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TW" sz="2000">
                <a:solidFill>
                  <a:srgbClr val="000000"/>
                </a:solidFill>
              </a:rPr>
              <a:t>ZIPCrypto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TW" sz="2000">
                <a:solidFill>
                  <a:srgbClr val="000000"/>
                </a:solidFill>
              </a:rPr>
              <a:t>CRC32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TW" sz="2000">
                <a:solidFill>
                  <a:srgbClr val="000000"/>
                </a:solidFill>
              </a:rPr>
              <a:t>Plaintext Attack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TW" sz="2000">
                <a:solidFill>
                  <a:srgbClr val="000000"/>
                </a:solidFill>
              </a:rPr>
              <a:t>Conclusion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TW" sz="2000">
                <a:solidFill>
                  <a:srgbClr val="000000"/>
                </a:solidFill>
              </a:rPr>
              <a:t>Reference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Step3-3. </a:t>
            </a:r>
            <a:endParaRPr b="1"/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776975" y="2007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200" y="769400"/>
            <a:ext cx="4245211" cy="11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750" y="2120550"/>
            <a:ext cx="34480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725" y="2415825"/>
            <a:ext cx="6527280" cy="20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Step4.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至此推導大致完成。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我們只需要在</a:t>
            </a:r>
            <a:r>
              <a:rPr lang="zh-TW" sz="1800"/>
              <a:t>前幾頁推導的範圍內</a:t>
            </a:r>
            <a:r>
              <a:rPr lang="zh-TW" sz="1800"/>
              <a:t>窮舉並配合明文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進行Update keys 的逆運算找到原始的 keys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就可以用原始的 keys 對密文進行解密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Severity</a:t>
            </a:r>
            <a:endParaRPr b="1"/>
          </a:p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819150" y="1990725"/>
            <a:ext cx="3182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掌握越多明文，所需複雜度越低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掉的速度很快！</a:t>
            </a:r>
            <a:endParaRPr sz="1600"/>
          </a:p>
        </p:txBody>
      </p:sp>
      <p:pic>
        <p:nvPicPr>
          <p:cNvPr id="305" name="Google Shape;3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700" y="1292700"/>
            <a:ext cx="3538651" cy="314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Conclusion</a:t>
            </a:r>
            <a:endParaRPr b="1"/>
          </a:p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725" y="1890750"/>
            <a:ext cx="1724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References</a:t>
            </a:r>
            <a:endParaRPr b="1"/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https://www.aloxaf.com/2019/04/zip_plaintext_attack/#%E5%8F%8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https://flandre-scarlet.moe/blog/1685/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https://link.springer.com/content/pdf/10.1007/3-540-60590-8_12.pdf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3127625" y="2094450"/>
            <a:ext cx="2752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latin typeface="Calibri"/>
                <a:ea typeface="Calibri"/>
                <a:cs typeface="Calibri"/>
                <a:sym typeface="Calibri"/>
              </a:rPr>
              <a:t>謝謝大家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200" y="769450"/>
            <a:ext cx="4521850" cy="34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Intro. to ZIP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開源、被廣泛支援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支援ZipCrypto及AES-256加密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僅對檔案內容加密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修改及刪除檔案不需密碼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876" y="1990724"/>
            <a:ext cx="1843487" cy="24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Common Attacks</a:t>
            </a:r>
            <a:endParaRPr b="1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一些常見的手段包括以下這些：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暴力破解 (BruteForce Attack)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字典攻擊 (Dictionary Attack)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已知明文攻擊 (Plaintext Attack)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我們將主要以Plaintext Attack為重點進行探討</a:t>
            </a:r>
            <a:endParaRPr sz="18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575" y="958500"/>
            <a:ext cx="3039775" cy="30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ZIPCrypto</a:t>
            </a:r>
            <a:endParaRPr b="1"/>
          </a:p>
        </p:txBody>
      </p:sp>
      <p:sp>
        <p:nvSpPr>
          <p:cNvPr id="155" name="Google Shape;155;p17"/>
          <p:cNvSpPr/>
          <p:nvPr/>
        </p:nvSpPr>
        <p:spPr>
          <a:xfrm>
            <a:off x="551000" y="1600700"/>
            <a:ext cx="2058000" cy="70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根據使用者所輸入密碼，對 keys 進行初始化</a:t>
            </a:r>
            <a:endParaRPr/>
          </a:p>
        </p:txBody>
      </p:sp>
      <p:cxnSp>
        <p:nvCxnSpPr>
          <p:cNvPr id="156" name="Google Shape;156;p17"/>
          <p:cNvCxnSpPr>
            <a:stCxn id="155" idx="3"/>
          </p:cNvCxnSpPr>
          <p:nvPr/>
        </p:nvCxnSpPr>
        <p:spPr>
          <a:xfrm>
            <a:off x="2609000" y="1951250"/>
            <a:ext cx="12189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7"/>
          <p:cNvSpPr/>
          <p:nvPr/>
        </p:nvSpPr>
        <p:spPr>
          <a:xfrm>
            <a:off x="3888650" y="1951250"/>
            <a:ext cx="2058000" cy="70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 k2 產生1 byte 的偽隨機數 (k3)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2679950" y="1492650"/>
            <a:ext cx="177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keys有三把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分別是 k0, k1, k2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6454450" y="3377350"/>
            <a:ext cx="2175600" cy="70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</a:t>
            </a:r>
            <a:r>
              <a:rPr lang="zh-TW"/>
              <a:t>檔案中的一個 byte 與 k3 進行 XOR 得到 c1</a:t>
            </a:r>
            <a:endParaRPr/>
          </a:p>
        </p:txBody>
      </p:sp>
      <p:cxnSp>
        <p:nvCxnSpPr>
          <p:cNvPr id="160" name="Google Shape;160;p17"/>
          <p:cNvCxnSpPr>
            <a:stCxn id="157" idx="3"/>
            <a:endCxn id="159" idx="0"/>
          </p:cNvCxnSpPr>
          <p:nvPr/>
        </p:nvCxnSpPr>
        <p:spPr>
          <a:xfrm>
            <a:off x="5946650" y="2301800"/>
            <a:ext cx="1595700" cy="10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7"/>
          <p:cNvSpPr/>
          <p:nvPr/>
        </p:nvSpPr>
        <p:spPr>
          <a:xfrm>
            <a:off x="1585300" y="3727925"/>
            <a:ext cx="23034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 c1 更新原本的 keys</a:t>
            </a:r>
            <a:endParaRPr/>
          </a:p>
        </p:txBody>
      </p:sp>
      <p:cxnSp>
        <p:nvCxnSpPr>
          <p:cNvPr id="162" name="Google Shape;162;p17"/>
          <p:cNvCxnSpPr>
            <a:stCxn id="159" idx="1"/>
            <a:endCxn id="161" idx="3"/>
          </p:cNvCxnSpPr>
          <p:nvPr/>
        </p:nvCxnSpPr>
        <p:spPr>
          <a:xfrm flipH="1">
            <a:off x="3888850" y="3727900"/>
            <a:ext cx="25656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7"/>
          <p:cNvCxnSpPr>
            <a:stCxn id="161" idx="0"/>
            <a:endCxn id="157" idx="1"/>
          </p:cNvCxnSpPr>
          <p:nvPr/>
        </p:nvCxnSpPr>
        <p:spPr>
          <a:xfrm flipH="1" rot="10800000">
            <a:off x="2737000" y="2301725"/>
            <a:ext cx="1151700" cy="14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7"/>
          <p:cNvSpPr txBox="1"/>
          <p:nvPr/>
        </p:nvSpPr>
        <p:spPr>
          <a:xfrm>
            <a:off x="1912300" y="2830200"/>
            <a:ext cx="164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重複直到加密完成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Pros and Cons</a:t>
            </a:r>
            <a:r>
              <a:rPr b="1" lang="zh-TW"/>
              <a:t> of ZIPCrypto</a:t>
            </a:r>
            <a:endParaRPr b="1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優點：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開源、簡單好用、泛用性高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缺點：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使用對稱式加密，安全性有極大疑慮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Keys</a:t>
            </a:r>
            <a:endParaRPr b="1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975" y="1635875"/>
            <a:ext cx="2264527" cy="7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3321575" y="1626900"/>
            <a:ext cx="274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← 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這是 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k0, k1, k2 的預設值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950" y="2336800"/>
            <a:ext cx="3924722" cy="11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451375" y="2581450"/>
            <a:ext cx="262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這是 keys 的更新方式 →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134775813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為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magic number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316800" y="3868850"/>
            <a:ext cx="218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← 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這是 k3 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的計算方式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400" y="3591650"/>
            <a:ext cx="3513741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8200" y="771677"/>
            <a:ext cx="2509034" cy="11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3566500" y="949800"/>
            <a:ext cx="262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這是 keys 的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初始化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方式 →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CRC32</a:t>
            </a:r>
            <a:endParaRPr b="1"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819150" y="1859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概念：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將原本訊息末尾加上32位數的0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整個訊息對CRC32定義的primitive polynomial進行GF(2)的除法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校驗碼即為其</a:t>
            </a:r>
            <a:r>
              <a:rPr lang="zh-TW" sz="2000"/>
              <a:t>餘數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CRC32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819150" y="1837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ZIPCrypto</a:t>
            </a:r>
            <a:r>
              <a:rPr lang="zh-TW" sz="1800"/>
              <a:t>採用版本為CRC32-IEEE 802.3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預先定義的多項式如下: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LSB MSB函數定義如右→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B代表的是 byte而非bit</a:t>
            </a:r>
            <a:endParaRPr sz="1600"/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sup&gt;&lt;mi&gt;x&lt;/mi&gt;&lt;mn&gt;32&lt;/mn&gt;&lt;/msup&gt;&lt;mo&gt;+&lt;/mo&gt;&lt;msup&gt;&lt;mi&gt;x&lt;/mi&gt;&lt;mn&gt;26&lt;/mn&gt;&lt;/msup&gt;&lt;mo&gt;+&lt;/mo&gt;&lt;msup&gt;&lt;mi&gt;x&lt;/mi&gt;&lt;mn&gt;23&lt;/mn&gt;&lt;/msup&gt;&lt;mo&gt;+&lt;/mo&gt;&lt;msup&gt;&lt;mi&gt;x&lt;/mi&gt;&lt;mn&gt;22&lt;/mn&gt;&lt;/msup&gt;&lt;mo&gt;+&lt;/mo&gt;&lt;msup&gt;&lt;mi&gt;x&lt;/mi&gt;&lt;mn&gt;16&lt;/mn&gt;&lt;/msup&gt;&lt;mo&gt;+&lt;/mo&gt;&lt;msup&gt;&lt;mi&gt;x&lt;/mi&gt;&lt;mn&gt;12&lt;/mn&gt;&lt;/msup&gt;&lt;mo&gt;+&lt;/mo&gt;&lt;msup&gt;&lt;mi&gt;x&lt;/mi&gt;&lt;mn&gt;11&lt;/mn&gt;&lt;/msup&gt;&lt;mo&gt;+&lt;/mo&gt;&lt;msup&gt;&lt;mi&gt;x&lt;/mi&gt;&lt;mn&gt;10&lt;/mn&gt;&lt;/msup&gt;&lt;mo&gt;+&lt;/mo&gt;&lt;msup&gt;&lt;mi&gt;x&lt;/mi&gt;&lt;mn&gt;8&lt;/mn&gt;&lt;/msup&gt;&lt;mo&gt;+&lt;/mo&gt;&lt;msup&gt;&lt;mi&gt;x&lt;/mi&gt;&lt;mn&gt;7&lt;/mn&gt;&lt;/msup&gt;&lt;mo&gt;+&lt;/mo&gt;&lt;msup&gt;&lt;mi&gt;x&lt;/mi&gt;&lt;mn&gt;5&lt;/mn&gt;&lt;/msup&gt;&lt;mo&gt;+&lt;/mo&gt;&lt;msup&gt;&lt;mi&gt;x&lt;/mi&gt;&lt;mn&gt;4&lt;/mn&gt;&lt;/msup&gt;&lt;mo&gt;+&lt;/mo&gt;&lt;msup&gt;&lt;mi&gt;x&lt;/mi&gt;&lt;mn&gt;2&lt;/mn&gt;&lt;/msup&gt;&lt;mo&gt;+&lt;/mo&gt;&lt;mi&gt;x&lt;/mi&gt;&lt;mo&gt;+&lt;/mo&gt;&lt;mn&gt;1&lt;/mn&gt;&lt;mspace linebreak=\&quot;newline\&quot;/&gt;&lt;/mstyle&gt;&lt;/math&gt;&quot;,&quot;truncated&quot;:false}" id="196" name="Google Shape;196;p21" title="x 的 32 次方 加 x 的 26 次方 加 x 的 23 次方 加 x 的 22 次方 加 x 的 16 次方 加 x 的 12 次方 加 x 的 11 次方 加 x 的 10 次方 加 x 的 8 次方 加 x 的 7 次方 加 x 的 5 次方 加 x 的 4 次方 加 x 平方 加 x 加 1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325" y="2795999"/>
            <a:ext cx="5759024" cy="2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326" y="3217875"/>
            <a:ext cx="3685682" cy="13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