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75" r:id="rId11"/>
    <p:sldId id="267" r:id="rId12"/>
    <p:sldId id="268" r:id="rId13"/>
    <p:sldId id="269" r:id="rId14"/>
    <p:sldId id="270" r:id="rId15"/>
    <p:sldId id="271" r:id="rId16"/>
    <p:sldId id="274" r:id="rId17"/>
    <p:sldId id="264" r:id="rId18"/>
    <p:sldId id="272" r:id="rId19"/>
    <p:sldId id="273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B67E-D93A-4F31-819F-CB3D65FF7744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CAAF-D4B4-4AA3-8C00-D12F819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8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不需要存储地址了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6CAAF-D4B4-4AA3-8C00-D12F819899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4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2444855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2877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6939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7906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268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9373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9150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6507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59303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26442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77467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2792F39-199F-4B28-82C5-E7E9B4C8DA5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4D942DC-380E-46FD-865E-6089E67E32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95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ll/>
  </p:transition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Pascal-S</a:t>
            </a:r>
            <a:r>
              <a:rPr lang="zh-CN" altLang="en-US" dirty="0" smtClean="0"/>
              <a:t>编译器总体设计分析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2886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符号表项的定义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330"/>
              </p:ext>
            </p:extLst>
          </p:nvPr>
        </p:nvGraphicFramePr>
        <p:xfrm>
          <a:off x="1028700" y="1725765"/>
          <a:ext cx="7200900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3067861536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402879144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65573778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98901945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462337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数组元素的类型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函数返回值类型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数组维度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函数参数个数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1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8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2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7388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使用栈式散列符号表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86000"/>
            <a:ext cx="7222702" cy="4326668"/>
          </a:xfrm>
        </p:spPr>
      </p:pic>
    </p:spTree>
    <p:extLst>
      <p:ext uri="{BB962C8B-B14F-4D97-AF65-F5344CB8AC3E}">
        <p14:creationId xmlns:p14="http://schemas.microsoft.com/office/powerpoint/2010/main" val="2107564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029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符号表的数据结构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366092"/>
            <a:ext cx="7200900" cy="49355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符号类型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enum</a:t>
            </a:r>
            <a:r>
              <a:rPr lang="en-US" altLang="zh-CN" dirty="0" smtClean="0">
                <a:latin typeface="Consolas" panose="020B0609020204030204" pitchFamily="49" charset="0"/>
              </a:rPr>
              <a:t> {INT, CHAR, FLOAT, BOOL, ARRAY, FUNCTION, PROCEDURE} 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符号结构体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_symbol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char*          name;      // </a:t>
            </a:r>
            <a:r>
              <a:rPr lang="zh-CN" altLang="en-US" dirty="0" smtClean="0">
                <a:latin typeface="Consolas" panose="020B0609020204030204" pitchFamily="49" charset="0"/>
              </a:rPr>
              <a:t>标识符名称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    type;      // </a:t>
            </a:r>
            <a:r>
              <a:rPr lang="zh-CN" altLang="en-US" dirty="0" smtClean="0">
                <a:latin typeface="Consolas" panose="020B0609020204030204" pitchFamily="49" charset="0"/>
              </a:rPr>
              <a:t>标识符类型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</a:rPr>
              <a:t>sub_type</a:t>
            </a:r>
            <a:r>
              <a:rPr lang="en-US" altLang="zh-CN" dirty="0" smtClean="0">
                <a:latin typeface="Consolas" panose="020B0609020204030204" pitchFamily="49" charset="0"/>
              </a:rPr>
              <a:t>;  // </a:t>
            </a:r>
            <a:r>
              <a:rPr lang="zh-CN" altLang="en-US" dirty="0" smtClean="0">
                <a:latin typeface="Consolas" panose="020B0609020204030204" pitchFamily="49" charset="0"/>
              </a:rPr>
              <a:t>标识符子类型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unsigned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  dimension; // </a:t>
            </a:r>
            <a:r>
              <a:rPr lang="zh-CN" altLang="en-US" dirty="0" smtClean="0">
                <a:latin typeface="Consolas" panose="020B0609020204030204" pitchFamily="49" charset="0"/>
              </a:rPr>
              <a:t>维度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symbol* next;      // </a:t>
            </a:r>
            <a:r>
              <a:rPr lang="zh-CN" altLang="en-US" dirty="0" smtClean="0">
                <a:latin typeface="Consolas" panose="020B0609020204030204" pitchFamily="49" charset="0"/>
              </a:rPr>
              <a:t>链域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} symbol;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389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符号表的数据结构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7883946" cy="3581400"/>
          </a:xfrm>
        </p:spPr>
        <p:txBody>
          <a:bodyPr/>
          <a:lstStyle/>
          <a:p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_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symbol_table</a:t>
            </a:r>
            <a:r>
              <a:rPr lang="en-US" altLang="zh-CN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</a:rPr>
              <a:t>hash_table</a:t>
            </a:r>
            <a:r>
              <a:rPr lang="en-US" altLang="zh-CN" dirty="0" smtClean="0">
                <a:latin typeface="Consolas" panose="020B0609020204030204" pitchFamily="49" charset="0"/>
              </a:rPr>
              <a:t>[HASH_SIZE];      // </a:t>
            </a:r>
            <a:r>
              <a:rPr lang="zh-CN" altLang="en-US" dirty="0" smtClean="0">
                <a:latin typeface="Consolas" panose="020B0609020204030204" pitchFamily="49" charset="0"/>
              </a:rPr>
              <a:t>散列表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symbol 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symbol_stack</a:t>
            </a:r>
            <a:r>
              <a:rPr lang="en-US" altLang="zh-CN" dirty="0" smtClean="0">
                <a:latin typeface="Consolas" panose="020B0609020204030204" pitchFamily="49" charset="0"/>
              </a:rPr>
              <a:t>[STACK_SIZE];   // </a:t>
            </a:r>
            <a:r>
              <a:rPr lang="zh-CN" altLang="en-US" dirty="0" smtClean="0">
                <a:latin typeface="Consolas" panose="020B0609020204030204" pitchFamily="49" charset="0"/>
              </a:rPr>
              <a:t>栈式符号表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</a:rPr>
              <a:t>table_of_block</a:t>
            </a:r>
            <a:r>
              <a:rPr lang="en-US" altLang="zh-CN" dirty="0" smtClean="0">
                <a:latin typeface="Consolas" panose="020B0609020204030204" pitchFamily="49" charset="0"/>
              </a:rPr>
              <a:t>[BLOCK_SIZE]; // </a:t>
            </a:r>
            <a:r>
              <a:rPr lang="zh-CN" altLang="en-US" dirty="0" smtClean="0">
                <a:latin typeface="Consolas" panose="020B0609020204030204" pitchFamily="49" charset="0"/>
              </a:rPr>
              <a:t>块索引表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} 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symbol_table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55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835" y="123940"/>
            <a:ext cx="7200900" cy="691308"/>
          </a:xfrm>
        </p:spPr>
        <p:txBody>
          <a:bodyPr/>
          <a:lstStyle/>
          <a:p>
            <a:r>
              <a:rPr lang="zh-CN" altLang="en-US" dirty="0" smtClean="0"/>
              <a:t>符号表的接口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081" y="815249"/>
            <a:ext cx="8350784" cy="5927074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符号表的查找操作，如果没找到，返回</a:t>
            </a:r>
            <a:r>
              <a:rPr lang="en-US" altLang="zh-CN" dirty="0" smtClean="0">
                <a:latin typeface="Consolas" panose="020B0609020204030204" pitchFamily="49" charset="0"/>
              </a:rPr>
              <a:t>-1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，其余返回在符号表中的位置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find_element</a:t>
            </a:r>
            <a:r>
              <a:rPr lang="en-US" altLang="zh-CN" dirty="0" smtClean="0">
                <a:latin typeface="Consolas" panose="020B0609020204030204" pitchFamily="49" charset="0"/>
              </a:rPr>
              <a:t>(char* name);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符号表的删除操作，删除成功返回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delete_element</a:t>
            </a:r>
            <a:r>
              <a:rPr lang="en-US" altLang="zh-CN" dirty="0" smtClean="0">
                <a:latin typeface="Consolas" panose="020B0609020204030204" pitchFamily="49" charset="0"/>
              </a:rPr>
              <a:t>(char* name);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符号表的添加操作，成功返回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，其余返回错误信息（已存在等情况）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add_element</a:t>
            </a:r>
            <a:r>
              <a:rPr lang="en-US" altLang="zh-CN" dirty="0" smtClean="0">
                <a:latin typeface="Consolas" panose="020B0609020204030204" pitchFamily="49" charset="0"/>
              </a:rPr>
              <a:t>(symbol s);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符号表的定位操作，第一个参数为符号表栈顶指针 </a:t>
            </a:r>
            <a:r>
              <a:rPr lang="en-US" altLang="zh-CN" dirty="0" smtClean="0">
                <a:latin typeface="Consolas" panose="020B0609020204030204" pitchFamily="49" charset="0"/>
              </a:rPr>
              <a:t>top</a:t>
            </a:r>
            <a:r>
              <a:rPr lang="zh-CN" altLang="en-US" dirty="0" smtClean="0">
                <a:latin typeface="Consolas" panose="020B0609020204030204" pitchFamily="49" charset="0"/>
              </a:rPr>
              <a:t>，第二个函数参数为块索引表的顶部指针，成功返回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locate_table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top,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top_of_block</a:t>
            </a:r>
            <a:r>
              <a:rPr lang="en-US" altLang="zh-CN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符号表的重定位操作。第一个参数为栈顶指针</a:t>
            </a:r>
            <a:r>
              <a:rPr lang="en-US" altLang="zh-CN" dirty="0" smtClean="0">
                <a:latin typeface="Consolas" panose="020B0609020204030204" pitchFamily="49" charset="0"/>
              </a:rPr>
              <a:t>top</a:t>
            </a:r>
            <a:r>
              <a:rPr lang="zh-CN" altLang="en-US" dirty="0" smtClean="0">
                <a:latin typeface="Consolas" panose="020B0609020204030204" pitchFamily="49" charset="0"/>
              </a:rPr>
              <a:t>，第二个函数参数为块索引表的当前顶部指针，成功返回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relocate_table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top,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top_of_block</a:t>
            </a:r>
            <a:r>
              <a:rPr lang="en-US" altLang="zh-CN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6181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835" y="123940"/>
            <a:ext cx="7200900" cy="691308"/>
          </a:xfrm>
        </p:spPr>
        <p:txBody>
          <a:bodyPr/>
          <a:lstStyle/>
          <a:p>
            <a:r>
              <a:rPr lang="zh-CN" altLang="en-US" dirty="0" smtClean="0"/>
              <a:t>符号表的接口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081" y="815249"/>
            <a:ext cx="8350784" cy="5927074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根据名称</a:t>
            </a:r>
            <a:r>
              <a:rPr lang="en-US" altLang="zh-CN" dirty="0" smtClean="0">
                <a:latin typeface="Consolas" panose="020B0609020204030204" pitchFamily="49" charset="0"/>
              </a:rPr>
              <a:t>name</a:t>
            </a:r>
            <a:r>
              <a:rPr lang="zh-CN" altLang="en-US" dirty="0" smtClean="0">
                <a:latin typeface="Consolas" panose="020B0609020204030204" pitchFamily="49" charset="0"/>
              </a:rPr>
              <a:t>访问表中相应表项，读取其中的类型信息并返回 </a:t>
            </a:r>
            <a:r>
              <a:rPr lang="en-US" altLang="zh-CN" dirty="0" smtClean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get_type</a:t>
            </a:r>
            <a:r>
              <a:rPr lang="en-US" altLang="zh-CN" dirty="0" smtClean="0">
                <a:latin typeface="Consolas" panose="020B0609020204030204" pitchFamily="49" charset="0"/>
              </a:rPr>
              <a:t>(char* name);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根据名称</a:t>
            </a:r>
            <a:r>
              <a:rPr lang="en-US" altLang="zh-CN" dirty="0" smtClean="0">
                <a:latin typeface="Consolas" panose="020B0609020204030204" pitchFamily="49" charset="0"/>
              </a:rPr>
              <a:t>name</a:t>
            </a:r>
            <a:r>
              <a:rPr lang="zh-CN" altLang="en-US" dirty="0" smtClean="0">
                <a:latin typeface="Consolas" panose="020B0609020204030204" pitchFamily="49" charset="0"/>
              </a:rPr>
              <a:t>访问符号表中相应表项，并提取出函数的返回值类型并返回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get_return_type</a:t>
            </a:r>
            <a:r>
              <a:rPr lang="en-US" altLang="zh-CN" dirty="0" smtClean="0">
                <a:latin typeface="Consolas" panose="020B0609020204030204" pitchFamily="49" charset="0"/>
              </a:rPr>
              <a:t>(char* name);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根据名称</a:t>
            </a:r>
            <a:r>
              <a:rPr lang="en-US" altLang="zh-CN" dirty="0" smtClean="0">
                <a:latin typeface="Consolas" panose="020B0609020204030204" pitchFamily="49" charset="0"/>
              </a:rPr>
              <a:t>name</a:t>
            </a:r>
            <a:r>
              <a:rPr lang="zh-CN" altLang="en-US" dirty="0" smtClean="0">
                <a:latin typeface="Consolas" panose="020B0609020204030204" pitchFamily="49" charset="0"/>
              </a:rPr>
              <a:t>访问符号表中相应表项，并提取出函数声明的形参个数并返回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get_parameter_number</a:t>
            </a:r>
            <a:r>
              <a:rPr lang="en-US" altLang="zh-CN" dirty="0" smtClean="0">
                <a:latin typeface="Consolas" panose="020B0609020204030204" pitchFamily="49" charset="0"/>
              </a:rPr>
              <a:t>(char* name);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根据名称</a:t>
            </a:r>
            <a:r>
              <a:rPr lang="en-US" altLang="zh-CN" dirty="0" smtClean="0">
                <a:latin typeface="Consolas" panose="020B0609020204030204" pitchFamily="49" charset="0"/>
              </a:rPr>
              <a:t>name</a:t>
            </a:r>
            <a:r>
              <a:rPr lang="zh-CN" altLang="en-US" dirty="0" smtClean="0">
                <a:latin typeface="Consolas" panose="020B0609020204030204" pitchFamily="49" charset="0"/>
              </a:rPr>
              <a:t>访问符号表中相应表项，提取出函数形参的类型，并与所有的类型进行比对，如果匹配则返回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，否则返回</a:t>
            </a:r>
            <a:r>
              <a:rPr lang="en-US" altLang="zh-CN" dirty="0" smtClean="0">
                <a:latin typeface="Consolas" panose="020B0609020204030204" pitchFamily="49" charset="0"/>
              </a:rPr>
              <a:t>0 */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check_parameter_types</a:t>
            </a:r>
            <a:r>
              <a:rPr lang="en-US" altLang="zh-CN" dirty="0" smtClean="0">
                <a:latin typeface="Consolas" panose="020B0609020204030204" pitchFamily="49" charset="0"/>
              </a:rPr>
              <a:t>(char* name,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n, ...);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86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检查类型信息是否一致、作用域的检查、符号表的维护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需要全局变量以及其它数据结构</a:t>
            </a:r>
            <a:endParaRPr lang="en-US" altLang="zh-CN" dirty="0" smtClean="0"/>
          </a:p>
          <a:p>
            <a:r>
              <a:rPr lang="zh-CN" altLang="en-US" dirty="0" smtClean="0"/>
              <a:t>根据不同的文法，提取共同点建立语义分析接口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808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46393"/>
          </a:xfrm>
        </p:spPr>
        <p:txBody>
          <a:bodyPr/>
          <a:lstStyle/>
          <a:p>
            <a:r>
              <a:rPr lang="zh-CN" altLang="en-US" dirty="0" smtClean="0"/>
              <a:t>语义分析的接口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432193"/>
            <a:ext cx="7905980" cy="521097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常量定义的类型检查，第一个参数为常量名，第二个为常量类型，成功返回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check_of_const</a:t>
            </a:r>
            <a:r>
              <a:rPr lang="en-US" altLang="zh-CN" dirty="0" smtClean="0">
                <a:latin typeface="Consolas" panose="020B0609020204030204" pitchFamily="49" charset="0"/>
              </a:rPr>
              <a:t>(char* name, 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 type);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变量类型的类型检查，第一个参数为变量名，第二个为常量类型，成功返回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check_of_var</a:t>
            </a:r>
            <a:r>
              <a:rPr lang="en-US" altLang="zh-CN" dirty="0" smtClean="0">
                <a:latin typeface="Consolas" panose="020B0609020204030204" pitchFamily="49" charset="0"/>
              </a:rPr>
              <a:t>(char* name, 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 type);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过程定义的类型检查，第一个参数为过程中的参数数量，后面的参数为过程定义的参数，然后调用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check_of_var</a:t>
            </a:r>
            <a:r>
              <a:rPr lang="zh-CN" altLang="en-US" dirty="0" smtClean="0">
                <a:latin typeface="Consolas" panose="020B0609020204030204" pitchFamily="49" charset="0"/>
              </a:rPr>
              <a:t>逐个进行参数变量定义的类型检查，成功返回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check_of_procedure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n, ...);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函数的类型检查，第一个参数为函数返回类型，第二个为参数数量，后面参数为函数定义的参数，并调用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check_of_var</a:t>
            </a:r>
            <a:r>
              <a:rPr lang="zh-CN" altLang="en-US" dirty="0" smtClean="0">
                <a:latin typeface="Consolas" panose="020B0609020204030204" pitchFamily="49" charset="0"/>
              </a:rPr>
              <a:t>进行参数变量定义的类型检查，成功返回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</a:t>
            </a:r>
            <a:r>
              <a:rPr lang="en-US" altLang="zh-CN" dirty="0" smtClean="0">
                <a:latin typeface="Consolas" panose="020B0609020204030204" pitchFamily="49" charset="0"/>
              </a:rPr>
              <a:t>0 */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check_of_function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 type,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n, ...);</a:t>
            </a:r>
          </a:p>
        </p:txBody>
      </p:sp>
    </p:spTree>
    <p:extLst>
      <p:ext uri="{BB962C8B-B14F-4D97-AF65-F5344CB8AC3E}">
        <p14:creationId xmlns:p14="http://schemas.microsoft.com/office/powerpoint/2010/main" val="2403457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46393"/>
          </a:xfrm>
        </p:spPr>
        <p:txBody>
          <a:bodyPr/>
          <a:lstStyle/>
          <a:p>
            <a:r>
              <a:rPr lang="zh-CN" altLang="en-US" dirty="0" smtClean="0"/>
              <a:t>语义分析的接口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432193"/>
            <a:ext cx="7905980" cy="521097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语句的类型检查，共有</a:t>
            </a:r>
            <a:r>
              <a:rPr lang="en-US" altLang="zh-CN" dirty="0" smtClean="0">
                <a:latin typeface="Consolas" panose="020B0609020204030204" pitchFamily="49" charset="0"/>
              </a:rPr>
              <a:t>6</a:t>
            </a:r>
            <a:r>
              <a:rPr lang="zh-CN" altLang="en-US" dirty="0" smtClean="0">
                <a:latin typeface="Consolas" panose="020B0609020204030204" pitchFamily="49" charset="0"/>
              </a:rPr>
              <a:t>种构造方法，在三四五的构造方法中要调用自身的类型检查，成功返回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check_type_of_st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type, </a:t>
            </a:r>
            <a:r>
              <a:rPr lang="en-US" altLang="zh-CN" dirty="0" err="1" smtClean="0">
                <a:latin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</a:rPr>
              <a:t>* p1, </a:t>
            </a:r>
            <a:r>
              <a:rPr lang="en-US" altLang="zh-CN" dirty="0" err="1" smtClean="0">
                <a:latin typeface="Consolas" panose="020B0609020204030204" pitchFamily="49" charset="0"/>
              </a:rPr>
              <a:t>exp</a:t>
            </a:r>
            <a:r>
              <a:rPr lang="en-US" altLang="zh-CN" dirty="0" smtClean="0">
                <a:latin typeface="Consolas" panose="020B0609020204030204" pitchFamily="49" charset="0"/>
              </a:rPr>
              <a:t>* p2);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表达式列表的类型检查，要调用表达式的类型检查，第一个参数可以为空，成功返回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check_type_of_exp_list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exp_list</a:t>
            </a:r>
            <a:r>
              <a:rPr lang="en-US" altLang="zh-CN" dirty="0" smtClean="0">
                <a:latin typeface="Consolas" panose="020B0609020204030204" pitchFamily="49" charset="0"/>
              </a:rPr>
              <a:t>* p1, </a:t>
            </a:r>
            <a:r>
              <a:rPr lang="en-US" altLang="zh-CN" dirty="0" err="1" smtClean="0">
                <a:latin typeface="Consolas" panose="020B0609020204030204" pitchFamily="49" charset="0"/>
              </a:rPr>
              <a:t>exp</a:t>
            </a:r>
            <a:r>
              <a:rPr lang="en-US" altLang="zh-CN" dirty="0" smtClean="0">
                <a:latin typeface="Consolas" panose="020B0609020204030204" pitchFamily="49" charset="0"/>
              </a:rPr>
              <a:t>* p2);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表达式的类型检查，要进行简单表达式的类型检查，要进行简单表达式的类型检查，其中第二个参数可以为空，成功返回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check_type_of_expression</a:t>
            </a:r>
            <a:r>
              <a:rPr lang="en-US" altLang="zh-CN" dirty="0" smtClean="0">
                <a:latin typeface="Consolas" panose="020B0609020204030204" pitchFamily="49" charset="0"/>
              </a:rPr>
              <a:t>(sim* p1, sim* p2);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简单表达式的类型检查，其中调用项的类型检查，若只有项参数，则第一个参数为空，成功返回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，其余返回错误信息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check_type_of_sim</a:t>
            </a:r>
            <a:r>
              <a:rPr lang="en-US" altLang="zh-CN" dirty="0" smtClean="0">
                <a:latin typeface="Consolas" panose="020B0609020204030204" pitchFamily="49" charset="0"/>
              </a:rPr>
              <a:t>(sim* p1, item* p2);</a:t>
            </a:r>
          </a:p>
        </p:txBody>
      </p:sp>
    </p:spTree>
    <p:extLst>
      <p:ext uri="{BB962C8B-B14F-4D97-AF65-F5344CB8AC3E}">
        <p14:creationId xmlns:p14="http://schemas.microsoft.com/office/powerpoint/2010/main" val="2126863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46393"/>
          </a:xfrm>
        </p:spPr>
        <p:txBody>
          <a:bodyPr/>
          <a:lstStyle/>
          <a:p>
            <a:r>
              <a:rPr lang="zh-CN" altLang="en-US" dirty="0" smtClean="0"/>
              <a:t>语义分析的接口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432193"/>
            <a:ext cx="7905980" cy="521097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/* </a:t>
            </a:r>
            <a:r>
              <a:rPr lang="zh-CN" altLang="en-US" dirty="0" smtClean="0">
                <a:latin typeface="Consolas" panose="020B0609020204030204" pitchFamily="49" charset="0"/>
              </a:rPr>
              <a:t>项</a:t>
            </a:r>
            <a:r>
              <a:rPr lang="zh-CN" altLang="en-US" dirty="0">
                <a:latin typeface="Consolas" panose="020B0609020204030204" pitchFamily="49" charset="0"/>
              </a:rPr>
              <a:t>的类型检查，其中要调用因子的类型检查，若只有因子参数，则第一个参数为空，成功返回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，其余返回</a:t>
            </a:r>
            <a:r>
              <a:rPr lang="zh-CN" altLang="en-US" dirty="0" smtClean="0">
                <a:latin typeface="Consolas" panose="020B0609020204030204" pitchFamily="49" charset="0"/>
              </a:rPr>
              <a:t>错误信息 </a:t>
            </a:r>
            <a:r>
              <a:rPr lang="en-US" altLang="zh-CN" dirty="0" smtClean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check_type_of_item</a:t>
            </a:r>
            <a:r>
              <a:rPr lang="en-US" altLang="zh-CN" dirty="0">
                <a:latin typeface="Consolas" panose="020B0609020204030204" pitchFamily="49" charset="0"/>
              </a:rPr>
              <a:t>(item *p1,factor *p2</a:t>
            </a:r>
            <a:r>
              <a:rPr lang="en-US" altLang="zh-CN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/*</a:t>
            </a:r>
            <a:r>
              <a:rPr lang="zh-CN" altLang="en-US" dirty="0">
                <a:latin typeface="Consolas" panose="020B0609020204030204" pitchFamily="49" charset="0"/>
              </a:rPr>
              <a:t>因子的类型检查，第一个参数为因子的构造方法，共六种；后面的参数为各种构造中所需要的信息，在第三种构造方法中需要调用表达式列表的类型检查，第四种构造方法中需要调用表达式的类型检查，成功返回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，其余返回</a:t>
            </a:r>
            <a:r>
              <a:rPr lang="zh-CN" altLang="en-US" dirty="0" smtClean="0">
                <a:latin typeface="Consolas" panose="020B0609020204030204" pitchFamily="49" charset="0"/>
              </a:rPr>
              <a:t>错误信息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check_type_of_factor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symbol_type</a:t>
            </a:r>
            <a:r>
              <a:rPr lang="en-US" altLang="zh-CN" dirty="0" smtClean="0">
                <a:latin typeface="Consolas" panose="020B0609020204030204" pitchFamily="49" charset="0"/>
              </a:rPr>
              <a:t> type,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type </a:t>
            </a:r>
            <a:r>
              <a:rPr lang="en-US" altLang="zh-CN" dirty="0" err="1" smtClean="0">
                <a:latin typeface="Consolas" panose="020B0609020204030204" pitchFamily="49" charset="0"/>
              </a:rPr>
              <a:t>p_of_con</a:t>
            </a:r>
            <a:r>
              <a:rPr lang="en-US" altLang="zh-CN" dirty="0" smtClean="0">
                <a:latin typeface="Consolas" panose="020B0609020204030204" pitchFamily="49" charset="0"/>
              </a:rPr>
              <a:t>, type </a:t>
            </a:r>
            <a:r>
              <a:rPr lang="en-US" altLang="zh-CN" dirty="0" err="1" smtClean="0">
                <a:latin typeface="Consolas" panose="020B0609020204030204" pitchFamily="49" charset="0"/>
              </a:rPr>
              <a:t>p_of_var</a:t>
            </a:r>
            <a:r>
              <a:rPr lang="en-US" altLang="zh-CN" dirty="0" smtClean="0">
                <a:latin typeface="Consolas" panose="020B0609020204030204" pitchFamily="49" charset="0"/>
              </a:rPr>
              <a:t>, type </a:t>
            </a:r>
            <a:r>
              <a:rPr lang="en-US" altLang="zh-CN" dirty="0" err="1" smtClean="0">
                <a:latin typeface="Consolas" panose="020B0609020204030204" pitchFamily="49" charset="0"/>
              </a:rPr>
              <a:t>p_of_func</a:t>
            </a:r>
            <a:r>
              <a:rPr lang="en-US" altLang="zh-CN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1680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遍扫描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多遍扫描</a:t>
            </a:r>
            <a:endParaRPr lang="en-US" altLang="zh-CN" dirty="0" smtClean="0"/>
          </a:p>
          <a:p>
            <a:r>
              <a:rPr lang="zh-CN" altLang="en-US" dirty="0" smtClean="0"/>
              <a:t>系统总体结构设计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功能模块划分</a:t>
            </a:r>
            <a:endParaRPr lang="en-US" altLang="zh-CN" dirty="0" smtClean="0"/>
          </a:p>
          <a:p>
            <a:r>
              <a:rPr lang="zh-CN" altLang="en-US" dirty="0" smtClean="0"/>
              <a:t>功能设计</a:t>
            </a:r>
            <a:endParaRPr lang="en-US" altLang="zh-CN" dirty="0" smtClean="0"/>
          </a:p>
          <a:p>
            <a:r>
              <a:rPr lang="zh-CN" altLang="en-US" dirty="0" smtClean="0"/>
              <a:t>模块间的接口以及数据结构的定义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符号表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13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91308"/>
          </a:xfrm>
        </p:spPr>
        <p:txBody>
          <a:bodyPr/>
          <a:lstStyle/>
          <a:p>
            <a:r>
              <a:rPr lang="zh-CN" altLang="en-US" dirty="0" smtClean="0"/>
              <a:t>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377108"/>
            <a:ext cx="7861912" cy="4490292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全局变量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FILE* </a:t>
            </a:r>
            <a:r>
              <a:rPr lang="en-US" altLang="zh-CN" dirty="0" err="1" smtClean="0">
                <a:latin typeface="Consolas" panose="020B0609020204030204" pitchFamily="49" charset="0"/>
              </a:rPr>
              <a:t>outfile</a:t>
            </a:r>
            <a:r>
              <a:rPr lang="en-US" altLang="zh-CN" dirty="0" smtClean="0">
                <a:latin typeface="Consolas" panose="020B0609020204030204" pitchFamily="49" charset="0"/>
              </a:rPr>
              <a:t>; // </a:t>
            </a:r>
            <a:r>
              <a:rPr lang="zh-CN" altLang="en-US" dirty="0" smtClean="0">
                <a:latin typeface="Consolas" panose="020B0609020204030204" pitchFamily="49" charset="0"/>
              </a:rPr>
              <a:t>输出文件的指针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没有特殊的数据结构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接口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/* </a:t>
            </a:r>
            <a:r>
              <a:rPr lang="zh-CN" altLang="en-US" dirty="0" smtClean="0">
                <a:latin typeface="Consolas" panose="020B0609020204030204" pitchFamily="49" charset="0"/>
              </a:rPr>
              <a:t>输出函数。将</a:t>
            </a:r>
            <a:r>
              <a:rPr lang="en-US" altLang="zh-CN" dirty="0" smtClean="0">
                <a:latin typeface="Consolas" panose="020B0609020204030204" pitchFamily="49" charset="0"/>
              </a:rPr>
              <a:t>code</a:t>
            </a:r>
            <a:r>
              <a:rPr lang="zh-CN" altLang="en-US" dirty="0" smtClean="0">
                <a:latin typeface="Consolas" panose="020B0609020204030204" pitchFamily="49" charset="0"/>
              </a:rPr>
              <a:t>所指的字符串输出到输出文件中。</a:t>
            </a:r>
            <a:r>
              <a:rPr lang="en-US" altLang="zh-CN" dirty="0" smtClean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void </a:t>
            </a:r>
            <a:r>
              <a:rPr lang="en-US" altLang="zh-CN" dirty="0" err="1" smtClean="0">
                <a:latin typeface="Consolas" panose="020B0609020204030204" pitchFamily="49" charset="0"/>
              </a:rPr>
              <a:t>outcode</a:t>
            </a:r>
            <a:r>
              <a:rPr lang="en-US" altLang="zh-CN" dirty="0" smtClean="0">
                <a:latin typeface="Consolas" panose="020B0609020204030204" pitchFamily="49" charset="0"/>
              </a:rPr>
              <a:t>(char* code);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一遍扫描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多遍扫描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一遍扫描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不必产生中间代码，避免重复性工作；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编译的速度快；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缺点：不便于分工和优化，其结构和算法不够清晰。</a:t>
            </a:r>
            <a:endParaRPr lang="en-US" altLang="zh-CN" dirty="0" smtClean="0"/>
          </a:p>
          <a:p>
            <a:r>
              <a:rPr lang="zh-CN" altLang="en-US" dirty="0" smtClean="0"/>
              <a:t>多遍扫描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结构和算法清晰，便于分工和优化；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缺点：编译的速度慢，而且每一遍扫描都要从外存读写源程序或中间代码。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682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总体结构设计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功能模块划分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306827"/>
            <a:ext cx="7200900" cy="3539746"/>
          </a:xfrm>
        </p:spPr>
      </p:pic>
    </p:spTree>
    <p:extLst>
      <p:ext uri="{BB962C8B-B14F-4D97-AF65-F5344CB8AC3E}">
        <p14:creationId xmlns:p14="http://schemas.microsoft.com/office/powerpoint/2010/main" val="4254395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词法分析 主要</a:t>
            </a:r>
            <a:r>
              <a:rPr lang="zh-CN" altLang="en-US" dirty="0"/>
              <a:t>任务是从左到右逐个字符地对源程序进行扫描，按照</a:t>
            </a:r>
            <a:r>
              <a:rPr lang="en-US" altLang="zh-CN" dirty="0"/>
              <a:t>Pascal </a:t>
            </a:r>
            <a:r>
              <a:rPr lang="zh-CN" altLang="en-US" dirty="0"/>
              <a:t>语言</a:t>
            </a:r>
            <a:r>
              <a:rPr lang="zh-CN" altLang="en-US" dirty="0" smtClean="0"/>
              <a:t>的词法</a:t>
            </a:r>
            <a:r>
              <a:rPr lang="zh-CN" altLang="en-US" dirty="0"/>
              <a:t>规则识别出一个个单词符号</a:t>
            </a:r>
            <a:r>
              <a:rPr lang="zh-CN" altLang="en-US" dirty="0" smtClean="0"/>
              <a:t>，并</a:t>
            </a:r>
            <a:r>
              <a:rPr lang="zh-CN" altLang="en-US" dirty="0"/>
              <a:t>产生用于</a:t>
            </a:r>
            <a:r>
              <a:rPr lang="zh-CN" altLang="en-US" dirty="0" smtClean="0"/>
              <a:t>语法分析</a:t>
            </a:r>
            <a:r>
              <a:rPr lang="zh-CN" altLang="en-US" dirty="0"/>
              <a:t>的记号</a:t>
            </a:r>
            <a:r>
              <a:rPr lang="zh-CN" altLang="en-US" dirty="0" smtClean="0"/>
              <a:t>序列。</a:t>
            </a:r>
            <a:endParaRPr lang="en-US" altLang="zh-CN" dirty="0" smtClean="0"/>
          </a:p>
          <a:p>
            <a:r>
              <a:rPr lang="zh-CN" altLang="en-US" dirty="0" smtClean="0"/>
              <a:t>语法分析 根据</a:t>
            </a:r>
            <a:r>
              <a:rPr lang="en-US" altLang="zh-CN" dirty="0"/>
              <a:t>Pascal-S </a:t>
            </a:r>
            <a:r>
              <a:rPr lang="zh-CN" altLang="en-US" dirty="0"/>
              <a:t>语言的语法规则，从词法分析程序产生的记号序列中识别出</a:t>
            </a:r>
            <a:r>
              <a:rPr lang="zh-CN" altLang="en-US" dirty="0" smtClean="0"/>
              <a:t>各种</a:t>
            </a:r>
            <a:r>
              <a:rPr lang="zh-CN" altLang="en-US" dirty="0"/>
              <a:t>语法成分，同时进行语法检查，为语义分析和代码生成做准备。</a:t>
            </a:r>
          </a:p>
        </p:txBody>
      </p:sp>
    </p:spTree>
    <p:extLst>
      <p:ext uri="{BB962C8B-B14F-4D97-AF65-F5344CB8AC3E}">
        <p14:creationId xmlns:p14="http://schemas.microsoft.com/office/powerpoint/2010/main" val="1895043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语义分析 在</a:t>
            </a:r>
            <a:r>
              <a:rPr lang="zh-CN" altLang="en-US" dirty="0"/>
              <a:t>语法分析的基础上，对抽象语法树进行分析，并生成报错信息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代码生成 把经过分析阶段锁获得的源程序的中间表示翻译成目标代码。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42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词法分析模块和语法分析模块分别使用 </a:t>
            </a:r>
            <a:r>
              <a:rPr lang="en-US" altLang="zh-CN" dirty="0" smtClean="0"/>
              <a:t>Flex(LEX)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Bison(YACC) </a:t>
            </a:r>
            <a:r>
              <a:rPr lang="zh-CN" altLang="en-US" dirty="0" smtClean="0"/>
              <a:t>工具自动生成。</a:t>
            </a:r>
            <a:endParaRPr lang="en-US" altLang="zh-CN" dirty="0" smtClean="0"/>
          </a:p>
          <a:p>
            <a:pPr lvl="1"/>
            <a:r>
              <a:rPr lang="zh-CN" altLang="en-US" dirty="0"/>
              <a:t>不需要自行定义模块接口；</a:t>
            </a:r>
            <a:endParaRPr lang="en-US" altLang="zh-CN" dirty="0"/>
          </a:p>
          <a:p>
            <a:pPr lvl="1"/>
            <a:r>
              <a:rPr lang="zh-CN" altLang="en-US" dirty="0"/>
              <a:t>需要定义一个数据结构，保存记号和文法符号的综合属性信息</a:t>
            </a:r>
            <a:r>
              <a:rPr lang="zh-CN" altLang="en-US" dirty="0" smtClean="0"/>
              <a:t>；</a:t>
            </a:r>
            <a:r>
              <a:rPr lang="en-US" altLang="zh-CN" dirty="0"/>
              <a:t>LEX</a:t>
            </a:r>
            <a:r>
              <a:rPr lang="zh-CN" altLang="en-US" dirty="0"/>
              <a:t>和</a:t>
            </a:r>
            <a:r>
              <a:rPr lang="en-US" altLang="zh-CN" dirty="0"/>
              <a:t>YACC</a:t>
            </a:r>
            <a:r>
              <a:rPr lang="zh-CN" altLang="en-US" dirty="0"/>
              <a:t>利用此数据结构进行通信。</a:t>
            </a:r>
            <a:endParaRPr lang="en-US" altLang="zh-CN" dirty="0"/>
          </a:p>
          <a:p>
            <a:pPr lvl="1"/>
            <a:r>
              <a:rPr lang="zh-CN" altLang="en-US" dirty="0" smtClean="0"/>
              <a:t>建立一个全局变量记录当前分析的行号</a:t>
            </a:r>
            <a:endParaRPr lang="en-US" altLang="zh-CN" dirty="0"/>
          </a:p>
          <a:p>
            <a:r>
              <a:rPr lang="zh-CN" altLang="en-US" dirty="0" smtClean="0"/>
              <a:t>找出</a:t>
            </a:r>
            <a:r>
              <a:rPr lang="zh-CN" altLang="en-US" dirty="0"/>
              <a:t>所有记号和文法符号的所有综合属性，并定义</a:t>
            </a:r>
            <a:r>
              <a:rPr lang="en-US" altLang="zh-CN" dirty="0"/>
              <a:t>%union</a:t>
            </a:r>
            <a:r>
              <a:rPr lang="zh-CN" altLang="en-US" dirty="0"/>
              <a:t>结构体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4513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2201"/>
            <a:ext cx="7886700" cy="65440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%union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/* TOKEN: id */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char* name;   // </a:t>
            </a:r>
            <a:r>
              <a:rPr lang="zh-CN" alt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标识符名称</a:t>
            </a:r>
            <a:endParaRPr lang="en-US" altLang="zh-CN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/* TOKEN: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double value; // </a:t>
            </a:r>
            <a:r>
              <a:rPr lang="zh-CN" alt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数字的值</a:t>
            </a:r>
            <a:endParaRPr lang="en-US" altLang="zh-CN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/* TOKEN: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relop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addop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mulop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char* op;     // </a:t>
            </a:r>
            <a:r>
              <a:rPr lang="zh-CN" alt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运算符</a:t>
            </a:r>
            <a:endParaRPr lang="en-US" altLang="zh-CN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/* NON-TERMINAL: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simple_type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symbol_type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type; // </a:t>
            </a:r>
            <a:r>
              <a:rPr lang="zh-CN" alt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标识符类型</a:t>
            </a:r>
            <a:endParaRPr lang="en-US" altLang="zh-CN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}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nt_simple_type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/* NON-TERMINAL: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parameter_list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unsigned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 // </a:t>
            </a:r>
            <a:r>
              <a:rPr lang="zh-CN" alt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形参列表的参数个数</a:t>
            </a:r>
            <a:endParaRPr lang="en-US" altLang="zh-CN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nt_parameter_list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Add more here...</a:t>
            </a:r>
            <a:r>
              <a:rPr lang="en-US" altLang="zh-CN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6097" y="132201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全局变量：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lineno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当前行号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9083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699" y="2286000"/>
            <a:ext cx="7850895" cy="3581400"/>
          </a:xfrm>
        </p:spPr>
        <p:txBody>
          <a:bodyPr/>
          <a:lstStyle/>
          <a:p>
            <a:r>
              <a:rPr lang="zh-CN" altLang="en-US" dirty="0" smtClean="0"/>
              <a:t>符号表是编译程序使用的一个非常重要的数据结构。基于符号表中记录的信息，可以检查源程序上下文语义的正确性，可以辅助正确地生成代码。</a:t>
            </a:r>
            <a:endParaRPr lang="en-US" altLang="zh-CN" dirty="0" smtClean="0"/>
          </a:p>
          <a:p>
            <a:r>
              <a:rPr lang="zh-CN" altLang="en-US" dirty="0" smtClean="0"/>
              <a:t>我们使用栈式散列符号表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全局变量：需要设置散列表、栈式符号表和索引表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数据结构：需要设置栈式符号表中表项的数据结构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接口：提供对符号表的添加、查询、定位和重定位操作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81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566</TotalTime>
  <Words>1340</Words>
  <Application>Microsoft Office PowerPoint</Application>
  <PresentationFormat>全屏显示(4:3)</PresentationFormat>
  <Paragraphs>142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Franklin Gothic Book</vt:lpstr>
      <vt:lpstr>等线</vt:lpstr>
      <vt:lpstr>华文楷体</vt:lpstr>
      <vt:lpstr>Arial</vt:lpstr>
      <vt:lpstr>Consolas</vt:lpstr>
      <vt:lpstr>Courier New</vt:lpstr>
      <vt:lpstr>Wingdings</vt:lpstr>
      <vt:lpstr>Crop</vt:lpstr>
      <vt:lpstr>Pascal-S编译器总体设计分析</vt:lpstr>
      <vt:lpstr>目录</vt:lpstr>
      <vt:lpstr>一遍扫描 vs. 多遍扫描</vt:lpstr>
      <vt:lpstr>总体结构设计/功能模块划分</vt:lpstr>
      <vt:lpstr>功能设计</vt:lpstr>
      <vt:lpstr>功能设计</vt:lpstr>
      <vt:lpstr>词法分析/语法分析</vt:lpstr>
      <vt:lpstr>PowerPoint 演示文稿</vt:lpstr>
      <vt:lpstr>符号表</vt:lpstr>
      <vt:lpstr>符号表项的定义</vt:lpstr>
      <vt:lpstr>使用栈式散列符号表</vt:lpstr>
      <vt:lpstr>符号表的数据结构</vt:lpstr>
      <vt:lpstr>符号表的数据结构</vt:lpstr>
      <vt:lpstr>符号表的接口</vt:lpstr>
      <vt:lpstr>符号表的接口</vt:lpstr>
      <vt:lpstr>语义分析</vt:lpstr>
      <vt:lpstr>语义分析的接口</vt:lpstr>
      <vt:lpstr>语义分析的接口</vt:lpstr>
      <vt:lpstr>语义分析的接口</vt:lpstr>
      <vt:lpstr>代码生成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Mouse Little</dc:creator>
  <cp:lastModifiedBy>Mouse Little</cp:lastModifiedBy>
  <cp:revision>157</cp:revision>
  <dcterms:created xsi:type="dcterms:W3CDTF">2018-03-18T09:13:57Z</dcterms:created>
  <dcterms:modified xsi:type="dcterms:W3CDTF">2018-03-19T05:52:21Z</dcterms:modified>
</cp:coreProperties>
</file>