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述" id="{68539EC4-9790-482C-8563-6D7A2BA63DB8}">
          <p14:sldIdLst>
            <p14:sldId id="256"/>
            <p14:sldId id="257"/>
            <p14:sldId id="270"/>
            <p14:sldId id="258"/>
          </p14:sldIdLst>
        </p14:section>
        <p14:section name="词法分析" id="{9468381F-8144-46D6-A1AA-E4F69C58E273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E494C81-AE61-4940-BC57-1219FA2A3985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A7AF40BF-979C-444A-8136-35FF95E5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3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4C81-AE61-4940-BC57-1219FA2A3985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0BF-979C-444A-8136-35FF95E5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4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4C81-AE61-4940-BC57-1219FA2A3985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0BF-979C-444A-8136-35FF95E5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0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4C81-AE61-4940-BC57-1219FA2A3985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0BF-979C-444A-8136-35FF95E5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4C81-AE61-4940-BC57-1219FA2A3985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0BF-979C-444A-8136-35FF95E56F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93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4C81-AE61-4940-BC57-1219FA2A3985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0BF-979C-444A-8136-35FF95E5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6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4C81-AE61-4940-BC57-1219FA2A3985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0BF-979C-444A-8136-35FF95E5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6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4C81-AE61-4940-BC57-1219FA2A3985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0BF-979C-444A-8136-35FF95E5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7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4C81-AE61-4940-BC57-1219FA2A3985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0BF-979C-444A-8136-35FF95E5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0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4C81-AE61-4940-BC57-1219FA2A3985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0BF-979C-444A-8136-35FF95E5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4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4C81-AE61-4940-BC57-1219FA2A3985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40BF-979C-444A-8136-35FF95E5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0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E494C81-AE61-4940-BC57-1219FA2A3985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7AF40BF-979C-444A-8136-35FF95E5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0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Pascal-S</a:t>
            </a:r>
            <a:br>
              <a:rPr lang="en-US" altLang="zh-CN" dirty="0" smtClean="0"/>
            </a:br>
            <a:r>
              <a:rPr lang="zh-CN" altLang="en-US" dirty="0" smtClean="0"/>
              <a:t>编译器需求分析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35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自定义标识符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它是由用户自己定义的标识符，它可以是变量名、常量名或过程名。但要注意，禁用关键字，不能数字开头，不含空格及非字符非数字的字符。</a:t>
            </a:r>
          </a:p>
        </p:txBody>
      </p:sp>
    </p:spTree>
    <p:extLst>
      <p:ext uri="{BB962C8B-B14F-4D97-AF65-F5344CB8AC3E}">
        <p14:creationId xmlns:p14="http://schemas.microsoft.com/office/powerpoint/2010/main" val="34753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算术运算符：</a:t>
            </a:r>
            <a:r>
              <a:rPr lang="en-US" altLang="zh-CN" dirty="0">
                <a:latin typeface="Consolas" panose="020B0609020204030204" pitchFamily="49" charset="0"/>
              </a:rPr>
              <a:t>+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-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zh-CN" dirty="0">
                <a:latin typeface="Consolas" panose="020B0609020204030204" pitchFamily="49" charset="0"/>
              </a:rPr>
              <a:t>（除）、</a:t>
            </a:r>
            <a:r>
              <a:rPr lang="en-US" altLang="zh-CN" dirty="0">
                <a:latin typeface="Consolas" panose="020B0609020204030204" pitchFamily="49" charset="0"/>
              </a:rPr>
              <a:t>div</a:t>
            </a:r>
            <a:r>
              <a:rPr lang="zh-CN" altLang="zh-CN" dirty="0">
                <a:latin typeface="Consolas" panose="020B0609020204030204" pitchFamily="49" charset="0"/>
              </a:rPr>
              <a:t>（整除）、</a:t>
            </a:r>
            <a:r>
              <a:rPr lang="en-US" altLang="zh-CN" dirty="0">
                <a:latin typeface="Consolas" panose="020B0609020204030204" pitchFamily="49" charset="0"/>
              </a:rPr>
              <a:t>mod</a:t>
            </a:r>
            <a:r>
              <a:rPr lang="zh-CN" altLang="zh-CN" dirty="0">
                <a:latin typeface="Consolas" panose="020B0609020204030204" pitchFamily="49" charset="0"/>
              </a:rPr>
              <a:t>（求余）</a:t>
            </a:r>
            <a:r>
              <a:rPr lang="zh-CN" altLang="zh-CN" dirty="0"/>
              <a:t>等</a:t>
            </a:r>
            <a:r>
              <a:rPr lang="en-US" altLang="zh-CN" dirty="0"/>
              <a:t>6</a:t>
            </a:r>
            <a:r>
              <a:rPr lang="zh-CN" altLang="zh-CN" dirty="0"/>
              <a:t>个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关系运算符：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relop</a:t>
            </a:r>
            <a:r>
              <a:rPr lang="en-US" altLang="zh-CN" dirty="0"/>
              <a:t> </a:t>
            </a:r>
            <a:r>
              <a:rPr lang="zh-CN" altLang="zh-CN" dirty="0"/>
              <a:t>代表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&lt;&gt;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&lt;=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&gt;=</a:t>
            </a:r>
            <a:endParaRPr lang="zh-CN" altLang="zh-CN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addop</a:t>
            </a:r>
            <a:r>
              <a:rPr lang="zh-CN" altLang="zh-CN" dirty="0"/>
              <a:t>代表运算符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+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or</a:t>
            </a:r>
            <a:endParaRPr lang="zh-CN" altLang="zh-CN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mulop</a:t>
            </a:r>
            <a:r>
              <a:rPr lang="zh-CN" altLang="zh-CN" dirty="0"/>
              <a:t>代表运算符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div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mod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and</a:t>
            </a:r>
            <a:endParaRPr lang="zh-CN" altLang="zh-CN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assignop</a:t>
            </a:r>
            <a:r>
              <a:rPr lang="zh-CN" altLang="zh-CN" dirty="0"/>
              <a:t>代表赋值号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:=</a:t>
            </a:r>
            <a:endParaRPr lang="zh-CN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4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常量</a:t>
            </a:r>
            <a:r>
              <a:rPr lang="zh-CN" altLang="en-US" dirty="0" smtClean="0"/>
              <a:t>和变量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常量：指在程序运行过程中不能被修改的量。在</a:t>
            </a:r>
            <a:r>
              <a:rPr lang="en-US" altLang="zh-CN" dirty="0"/>
              <a:t>Pascal</a:t>
            </a:r>
            <a:r>
              <a:rPr lang="zh-CN" altLang="zh-CN" dirty="0"/>
              <a:t>中的常量有：整型、实型、布尔型和字符型、符号常量、字符串常量等六种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变量</a:t>
            </a:r>
            <a:r>
              <a:rPr lang="zh-CN" altLang="zh-CN" dirty="0"/>
              <a:t>：在程序运行过程</a:t>
            </a:r>
          </a:p>
        </p:txBody>
      </p:sp>
    </p:spTree>
    <p:extLst>
      <p:ext uri="{BB962C8B-B14F-4D97-AF65-F5344CB8AC3E}">
        <p14:creationId xmlns:p14="http://schemas.microsoft.com/office/powerpoint/2010/main" val="69967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注释和分隔符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源程序中的关键字（除开头的</a:t>
            </a:r>
            <a:r>
              <a:rPr lang="en-US" altLang="zh-CN" dirty="0"/>
              <a:t>program</a:t>
            </a:r>
            <a:r>
              <a:rPr lang="zh-CN" altLang="zh-CN" dirty="0"/>
              <a:t>和末尾的</a:t>
            </a:r>
            <a:r>
              <a:rPr lang="en-US" altLang="zh-CN" dirty="0"/>
              <a:t>end</a:t>
            </a:r>
            <a:r>
              <a:rPr lang="zh-CN" altLang="zh-CN" dirty="0"/>
              <a:t>之外）前、后必须有空格符或换行符，其它词汇间的空格符是可选的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源程序</a:t>
            </a:r>
            <a:r>
              <a:rPr lang="zh-CN" altLang="zh-CN" dirty="0"/>
              <a:t>中的注释：用一对花括号括起来，可以出现在任何单词之后。编译程序应该可以处理注释。</a:t>
            </a:r>
          </a:p>
        </p:txBody>
      </p:sp>
    </p:spTree>
    <p:extLst>
      <p:ext uri="{BB962C8B-B14F-4D97-AF65-F5344CB8AC3E}">
        <p14:creationId xmlns:p14="http://schemas.microsoft.com/office/powerpoint/2010/main" val="1610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 smtClean="0"/>
              <a:t>语法结构与文法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（主）程序结构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常量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变量定义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表达式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赋值语句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选择结构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函数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过程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zh-CN" altLang="en-US" dirty="0" smtClean="0"/>
              <a:t>语法错误</a:t>
            </a:r>
            <a:endParaRPr lang="en-US" altLang="zh-CN" dirty="0" smtClean="0"/>
          </a:p>
          <a:p>
            <a:r>
              <a:rPr lang="zh-CN" altLang="en-US" dirty="0" smtClean="0"/>
              <a:t>分析文法</a:t>
            </a:r>
            <a:endParaRPr lang="en-US" altLang="zh-CN" dirty="0" smtClean="0"/>
          </a:p>
          <a:p>
            <a:r>
              <a:rPr lang="zh-CN" altLang="en-US" dirty="0" smtClean="0"/>
              <a:t>改写文法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186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语法分析的需求分析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根据</a:t>
            </a:r>
            <a:r>
              <a:rPr lang="en-US" altLang="zh-CN" dirty="0"/>
              <a:t>Pascal-S</a:t>
            </a:r>
            <a:r>
              <a:rPr lang="zh-CN" altLang="zh-CN" dirty="0"/>
              <a:t>语言的语法规则，从词法分析程序产生的记号序列中识别出各种语法成分，同时进行语法检查，为语义分析和代码生成做准备。</a:t>
            </a:r>
          </a:p>
          <a:p>
            <a:r>
              <a:rPr lang="zh-CN" altLang="zh-CN" dirty="0"/>
              <a:t>输入：记号</a:t>
            </a:r>
            <a:r>
              <a:rPr lang="zh-CN" altLang="zh-CN" dirty="0" smtClean="0"/>
              <a:t>序列</a:t>
            </a:r>
            <a:endParaRPr lang="en-US" altLang="zh-CN" dirty="0" smtClean="0"/>
          </a:p>
          <a:p>
            <a:r>
              <a:rPr lang="zh-CN" altLang="zh-CN" dirty="0" smtClean="0"/>
              <a:t>输出</a:t>
            </a:r>
            <a:r>
              <a:rPr lang="zh-CN" altLang="zh-CN" dirty="0"/>
              <a:t>：分析树</a:t>
            </a:r>
          </a:p>
        </p:txBody>
      </p:sp>
    </p:spTree>
    <p:extLst>
      <p:ext uri="{BB962C8B-B14F-4D97-AF65-F5344CB8AC3E}">
        <p14:creationId xmlns:p14="http://schemas.microsoft.com/office/powerpoint/2010/main" val="330094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语义分析目录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 smtClean="0"/>
              <a:t>类型</a:t>
            </a:r>
            <a:endParaRPr lang="zh-CN" altLang="en-US" dirty="0"/>
          </a:p>
          <a:p>
            <a:r>
              <a:rPr lang="zh-CN" altLang="en-US" dirty="0"/>
              <a:t>类型检查</a:t>
            </a:r>
          </a:p>
          <a:p>
            <a:r>
              <a:rPr lang="zh-CN" altLang="en-US" dirty="0"/>
              <a:t>符号表内容</a:t>
            </a:r>
          </a:p>
          <a:p>
            <a:r>
              <a:rPr lang="zh-CN" altLang="en-US" dirty="0"/>
              <a:t>符号表组织</a:t>
            </a:r>
          </a:p>
          <a:p>
            <a:r>
              <a:rPr lang="zh-CN" altLang="en-US" dirty="0"/>
              <a:t>作用域的判断</a:t>
            </a:r>
          </a:p>
        </p:txBody>
      </p:sp>
    </p:spTree>
    <p:extLst>
      <p:ext uri="{BB962C8B-B14F-4D97-AF65-F5344CB8AC3E}">
        <p14:creationId xmlns:p14="http://schemas.microsoft.com/office/powerpoint/2010/main" val="30514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53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语法编译工具：</a:t>
            </a:r>
            <a:r>
              <a:rPr lang="en-US" altLang="zh-CN" dirty="0" smtClean="0"/>
              <a:t>Flex/Bison (LEX/YACC)</a:t>
            </a:r>
          </a:p>
          <a:p>
            <a:r>
              <a:rPr lang="zh-CN" altLang="en-US" dirty="0" smtClean="0"/>
              <a:t>集成开发环境：</a:t>
            </a:r>
            <a:r>
              <a:rPr lang="en-US" altLang="zh-CN" dirty="0" smtClean="0"/>
              <a:t>Microsoft Visual </a:t>
            </a:r>
            <a:r>
              <a:rPr lang="en-US" altLang="zh-CN" dirty="0" smtClean="0"/>
              <a:t>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87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 </a:t>
            </a:r>
            <a:r>
              <a:rPr lang="en-US" altLang="zh-CN" dirty="0" smtClean="0"/>
              <a:t>Pascal-S </a:t>
            </a:r>
            <a:r>
              <a:rPr lang="zh-CN" altLang="en-US" dirty="0" smtClean="0"/>
              <a:t>语言转换成</a:t>
            </a:r>
            <a:r>
              <a:rPr lang="zh-CN" altLang="en-US" dirty="0" smtClean="0"/>
              <a:t>目标语言</a:t>
            </a:r>
            <a:endParaRPr lang="en-US" altLang="zh-CN" dirty="0" smtClean="0"/>
          </a:p>
          <a:p>
            <a:r>
              <a:rPr lang="zh-CN" altLang="en-US" dirty="0" smtClean="0"/>
              <a:t>小组成员：徐永杰、甘钊宇、黄勇康、田哲元、贾东港、田国梁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02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77" y="1828800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71439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词法分析</a:t>
            </a:r>
            <a:endParaRPr lang="en-US" altLang="zh-CN" dirty="0" smtClean="0"/>
          </a:p>
          <a:p>
            <a:r>
              <a:rPr lang="zh-CN" altLang="en-US" dirty="0" smtClean="0"/>
              <a:t>语法分析</a:t>
            </a:r>
            <a:endParaRPr lang="en-US" altLang="zh-CN" dirty="0" smtClean="0"/>
          </a:p>
          <a:p>
            <a:r>
              <a:rPr lang="zh-CN" altLang="en-US" dirty="0" smtClean="0"/>
              <a:t>语义分析</a:t>
            </a:r>
            <a:endParaRPr lang="en-US" altLang="zh-CN" dirty="0" smtClean="0"/>
          </a:p>
          <a:p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42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 smtClean="0"/>
              <a:t>单词种类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</a:t>
            </a:r>
            <a:r>
              <a:rPr lang="zh-CN" altLang="en-US" dirty="0" smtClean="0"/>
              <a:t>标识符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</a:t>
            </a:r>
            <a:r>
              <a:rPr lang="zh-CN" altLang="en-US" dirty="0" smtClean="0"/>
              <a:t>算术运算符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</a:t>
            </a:r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注释、分隔符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751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词法分析的需求分析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词法分析主要任务是从左到右逐个字符地对源程序进行扫描，按照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语言的词法规则识别出一个个单词符号，把识别出来的标识符存入符号表中，并产生用于语法分析的记号序列，在词法分析过程中还可以完成用户接口有关的一些任务，如跳过注释和空格，把来自编译程序的错误信息和源程序联系起来，如记住单词在源程序中的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列位置，从而行号可以作为错误信息的一部分提示给用户。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43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Pascal</a:t>
            </a:r>
            <a:r>
              <a:rPr lang="zh-CN" altLang="zh-CN" dirty="0"/>
              <a:t>语言中共有三十五个关键字，关键字作为保留字</a:t>
            </a:r>
            <a:r>
              <a:rPr lang="en-US" altLang="zh-CN" dirty="0"/>
              <a:t>,</a:t>
            </a:r>
            <a:r>
              <a:rPr lang="zh-CN" altLang="zh-CN" dirty="0"/>
              <a:t>分为六类</a:t>
            </a:r>
            <a:r>
              <a:rPr lang="zh-CN" altLang="zh-CN" dirty="0" smtClean="0"/>
              <a:t>列出</a:t>
            </a:r>
            <a:endParaRPr lang="en-US" altLang="zh-CN" dirty="0"/>
          </a:p>
          <a:p>
            <a:r>
              <a:rPr lang="zh-CN" altLang="zh-CN" dirty="0"/>
              <a:t>程序、函数和过程内的起始符号：</a:t>
            </a:r>
            <a:r>
              <a:rPr lang="en-US" altLang="zh-CN" dirty="0">
                <a:latin typeface="Consolas" panose="020B0609020204030204" pitchFamily="49" charset="0"/>
              </a:rPr>
              <a:t>program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function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procedure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说明部分专用定义符：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array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 err="1">
                <a:latin typeface="Consolas" panose="020B0609020204030204" pitchFamily="49" charset="0"/>
              </a:rPr>
              <a:t>const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file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label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packed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record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set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type</a:t>
            </a:r>
            <a:r>
              <a:rPr lang="zh-CN" altLang="zh-CN" dirty="0">
                <a:latin typeface="Consolas" panose="020B0609020204030204" pitchFamily="49" charset="0"/>
              </a:rPr>
              <a:t>；</a:t>
            </a:r>
          </a:p>
          <a:p>
            <a:r>
              <a:rPr lang="zh-CN" altLang="zh-CN" dirty="0"/>
              <a:t>语句用符；</a:t>
            </a:r>
            <a:r>
              <a:rPr lang="en-US" altLang="zh-CN" dirty="0">
                <a:latin typeface="Consolas" panose="020B0609020204030204" pitchFamily="49" charset="0"/>
              </a:rPr>
              <a:t>case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of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do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for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while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repeat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until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if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then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 else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to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 err="1">
                <a:latin typeface="Consolas" panose="020B0609020204030204" pitchFamily="49" charset="0"/>
              </a:rPr>
              <a:t>downto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 err="1">
                <a:latin typeface="Consolas" panose="020B0609020204030204" pitchFamily="49" charset="0"/>
              </a:rPr>
              <a:t>goto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with</a:t>
            </a:r>
            <a:r>
              <a:rPr lang="zh-CN" altLang="zh-CN" dirty="0">
                <a:latin typeface="Consolas" panose="020B0609020204030204" pitchFamily="49" charset="0"/>
              </a:rPr>
              <a:t>； </a:t>
            </a:r>
          </a:p>
          <a:p>
            <a:r>
              <a:rPr lang="zh-CN" altLang="zh-CN" dirty="0"/>
              <a:t>运算符：</a:t>
            </a:r>
            <a:r>
              <a:rPr lang="en-US" altLang="zh-CN" dirty="0">
                <a:latin typeface="Consolas" panose="020B0609020204030204" pitchFamily="49" charset="0"/>
              </a:rPr>
              <a:t>and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or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not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div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mod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in</a:t>
            </a:r>
            <a:r>
              <a:rPr lang="zh-CN" altLang="zh-CN" dirty="0">
                <a:latin typeface="Consolas" panose="020B0609020204030204" pitchFamily="49" charset="0"/>
              </a:rPr>
              <a:t>；</a:t>
            </a:r>
          </a:p>
          <a:p>
            <a:r>
              <a:rPr lang="zh-CN" altLang="zh-CN" dirty="0"/>
              <a:t>分隔符号：</a:t>
            </a:r>
            <a:r>
              <a:rPr lang="en-US" altLang="zh-CN" dirty="0">
                <a:latin typeface="Consolas" panose="020B0609020204030204" pitchFamily="49" charset="0"/>
              </a:rPr>
              <a:t>begin</a:t>
            </a:r>
            <a:r>
              <a:rPr lang="zh-CN" altLang="zh-CN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end</a:t>
            </a:r>
            <a:r>
              <a:rPr lang="zh-CN" altLang="zh-CN" dirty="0">
                <a:latin typeface="Consolas" panose="020B0609020204030204" pitchFamily="49" charset="0"/>
              </a:rPr>
              <a:t>；</a:t>
            </a:r>
          </a:p>
          <a:p>
            <a:r>
              <a:rPr lang="zh-CN" altLang="zh-CN" dirty="0"/>
              <a:t>空指针常量：</a:t>
            </a:r>
            <a:r>
              <a:rPr lang="en-US" altLang="zh-CN" dirty="0">
                <a:latin typeface="Consolas" panose="020B0609020204030204" pitchFamily="49" charset="0"/>
              </a:rPr>
              <a:t>nil</a:t>
            </a:r>
            <a:r>
              <a:rPr lang="zh-CN" altLang="zh-CN" dirty="0">
                <a:latin typeface="Consolas" panose="020B0609020204030204" pitchFamily="49" charset="0"/>
              </a:rPr>
              <a:t>；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224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它是用来标识程序、函数、过程、类型、常量、变量等名字，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中允许的有效长度为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个字符，可使用英文字母、数字、下划线，但必须以字母开头，后面可跟字母或数字，中间不能含空格。它有标准标识符与自定义标识符两种。</a:t>
            </a:r>
          </a:p>
          <a:p>
            <a:r>
              <a:rPr lang="zh-CN" altLang="en-US" dirty="0" smtClean="0"/>
              <a:t>标识符的记号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，匹配以字母开头的字母数字串。</a:t>
            </a:r>
          </a:p>
          <a:p>
            <a:r>
              <a:rPr lang="zh-CN" altLang="en-US" dirty="0" smtClean="0"/>
              <a:t>定义为：</a:t>
            </a:r>
          </a:p>
          <a:p>
            <a:pPr marL="0" indent="0">
              <a:buNone/>
            </a:pPr>
            <a:r>
              <a:rPr lang="en-US" altLang="zh-CN" dirty="0" smtClean="0"/>
              <a:t>Letter-&gt;[a-</a:t>
            </a:r>
            <a:r>
              <a:rPr lang="en-US" altLang="zh-CN" dirty="0" err="1" smtClean="0"/>
              <a:t>zA</a:t>
            </a:r>
            <a:r>
              <a:rPr lang="en-US" altLang="zh-CN" dirty="0" smtClean="0"/>
              <a:t>-Z]</a:t>
            </a:r>
          </a:p>
          <a:p>
            <a:pPr marL="0" indent="0">
              <a:buNone/>
            </a:pPr>
            <a:r>
              <a:rPr lang="en-US" altLang="zh-CN" dirty="0" smtClean="0"/>
              <a:t>Digit-&gt;[0-9]</a:t>
            </a:r>
          </a:p>
          <a:p>
            <a:pPr marL="0" indent="0">
              <a:buNone/>
            </a:pPr>
            <a:r>
              <a:rPr lang="en-US" altLang="zh-CN" dirty="0" smtClean="0"/>
              <a:t>Id-&gt;letter(</a:t>
            </a:r>
            <a:r>
              <a:rPr lang="en-US" altLang="zh-CN" dirty="0" err="1" smtClean="0"/>
              <a:t>letter|digit</a:t>
            </a:r>
            <a:r>
              <a:rPr lang="en-US" altLang="zh-CN" dirty="0" smtClean="0"/>
              <a:t>)*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52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标准标识符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标准标识符是系统预先定义好的标识符，它们有特定的含义，按规定共有四十个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标准常量符：</a:t>
            </a:r>
            <a:r>
              <a:rPr lang="en-US" altLang="zh-CN" dirty="0" smtClean="0">
                <a:latin typeface="Consolas" panose="020B0609020204030204" pitchFamily="49" charset="0"/>
              </a:rPr>
              <a:t>false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true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err="1" smtClean="0">
                <a:latin typeface="Consolas" panose="020B0609020204030204" pitchFamily="49" charset="0"/>
              </a:rPr>
              <a:t>maxint</a:t>
            </a:r>
            <a:r>
              <a:rPr lang="zh-CN" altLang="en-US" dirty="0" smtClean="0">
                <a:latin typeface="Consolas" panose="020B0609020204030204" pitchFamily="49" charset="0"/>
              </a:rPr>
              <a:t>； </a:t>
            </a:r>
          </a:p>
          <a:p>
            <a:r>
              <a:rPr lang="zh-CN" altLang="en-US" dirty="0" smtClean="0"/>
              <a:t>标准类型名：</a:t>
            </a:r>
            <a:r>
              <a:rPr lang="en-US" altLang="zh-CN" dirty="0" err="1" smtClean="0">
                <a:latin typeface="Consolas" panose="020B0609020204030204" pitchFamily="49" charset="0"/>
              </a:rPr>
              <a:t>boolean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char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integer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real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text</a:t>
            </a:r>
            <a:r>
              <a:rPr lang="zh-CN" altLang="en-US" dirty="0" smtClean="0">
                <a:latin typeface="Consolas" panose="020B0609020204030204" pitchFamily="49" charset="0"/>
              </a:rPr>
              <a:t>；</a:t>
            </a:r>
          </a:p>
          <a:p>
            <a:r>
              <a:rPr lang="zh-CN" altLang="en-US" dirty="0" smtClean="0"/>
              <a:t>标准文件名：</a:t>
            </a:r>
            <a:r>
              <a:rPr lang="en-US" altLang="zh-CN" dirty="0" smtClean="0">
                <a:latin typeface="Consolas" panose="020B0609020204030204" pitchFamily="49" charset="0"/>
              </a:rPr>
              <a:t>input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output</a:t>
            </a:r>
            <a:r>
              <a:rPr lang="zh-CN" altLang="en-US" dirty="0" smtClean="0">
                <a:latin typeface="Consolas" panose="020B0609020204030204" pitchFamily="49" charset="0"/>
              </a:rPr>
              <a:t>； </a:t>
            </a:r>
          </a:p>
          <a:p>
            <a:r>
              <a:rPr lang="zh-CN" altLang="en-US" dirty="0" smtClean="0"/>
              <a:t>标准函数名：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算术函数</a:t>
            </a:r>
            <a:r>
              <a:rPr lang="en-US" altLang="zh-CN" dirty="0" smtClean="0"/>
              <a:t>)</a:t>
            </a:r>
            <a:r>
              <a:rPr lang="en-US" altLang="zh-CN" dirty="0" smtClean="0">
                <a:latin typeface="Consolas" panose="020B0609020204030204" pitchFamily="49" charset="0"/>
              </a:rPr>
              <a:t>abs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err="1" smtClean="0">
                <a:latin typeface="Consolas" panose="020B0609020204030204" pitchFamily="49" charset="0"/>
              </a:rPr>
              <a:t>sqr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err="1" smtClean="0">
                <a:latin typeface="Consolas" panose="020B0609020204030204" pitchFamily="49" charset="0"/>
              </a:rPr>
              <a:t>sqrt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err="1" smtClean="0">
                <a:latin typeface="Consolas" panose="020B0609020204030204" pitchFamily="49" charset="0"/>
              </a:rPr>
              <a:t>exp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ln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sin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cos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tan</a:t>
            </a:r>
            <a:r>
              <a:rPr lang="zh-CN" altLang="en-US" dirty="0" smtClean="0">
                <a:latin typeface="Consolas" panose="020B0609020204030204" pitchFamily="49" charset="0"/>
              </a:rPr>
              <a:t>， </a:t>
            </a:r>
            <a:r>
              <a:rPr lang="en-US" altLang="zh-CN" dirty="0" err="1" smtClean="0">
                <a:latin typeface="Consolas" panose="020B0609020204030204" pitchFamily="49" charset="0"/>
              </a:rPr>
              <a:t>arctan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random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err="1" smtClean="0">
                <a:latin typeface="Consolas" panose="020B0609020204030204" pitchFamily="49" charset="0"/>
              </a:rPr>
              <a:t>frac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err="1" smtClean="0">
                <a:latin typeface="Consolas" panose="020B0609020204030204" pitchFamily="49" charset="0"/>
              </a:rPr>
              <a:t>oddeof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err="1" smtClean="0">
                <a:latin typeface="Consolas" panose="020B0609020204030204" pitchFamily="49" charset="0"/>
              </a:rPr>
              <a:t>eoln</a:t>
            </a:r>
            <a:r>
              <a:rPr lang="zh-CN" altLang="en-US" dirty="0" smtClean="0">
                <a:latin typeface="Consolas" panose="020B0609020204030204" pitchFamily="49" charset="0"/>
              </a:rPr>
              <a:t>等； </a:t>
            </a:r>
          </a:p>
          <a:p>
            <a:r>
              <a:rPr lang="zh-CN" altLang="en-US" dirty="0" smtClean="0"/>
              <a:t>（转换函数）</a:t>
            </a:r>
            <a:r>
              <a:rPr lang="en-US" altLang="zh-CN" dirty="0" err="1" smtClean="0">
                <a:latin typeface="Consolas" panose="020B0609020204030204" pitchFamily="49" charset="0"/>
              </a:rPr>
              <a:t>ord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err="1" smtClean="0">
                <a:latin typeface="Consolas" panose="020B0609020204030204" pitchFamily="49" charset="0"/>
              </a:rPr>
              <a:t>pred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round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err="1" smtClean="0">
                <a:latin typeface="Consolas" panose="020B0609020204030204" pitchFamily="49" charset="0"/>
              </a:rPr>
              <a:t>chr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err="1" smtClean="0">
                <a:latin typeface="Consolas" panose="020B0609020204030204" pitchFamily="49" charset="0"/>
              </a:rPr>
              <a:t>succ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err="1" smtClean="0">
                <a:latin typeface="Consolas" panose="020B0609020204030204" pitchFamily="49" charset="0"/>
              </a:rPr>
              <a:t>trunc</a:t>
            </a:r>
            <a:r>
              <a:rPr lang="zh-CN" altLang="en-US" dirty="0" smtClean="0">
                <a:latin typeface="Consolas" panose="020B0609020204030204" pitchFamily="49" charset="0"/>
              </a:rPr>
              <a:t>； </a:t>
            </a:r>
          </a:p>
          <a:p>
            <a:r>
              <a:rPr lang="zh-CN" altLang="en-US" dirty="0" smtClean="0"/>
              <a:t>标准过程名：</a:t>
            </a:r>
            <a:r>
              <a:rPr lang="en-US" altLang="zh-CN" dirty="0" smtClean="0">
                <a:latin typeface="Consolas" panose="020B0609020204030204" pitchFamily="49" charset="0"/>
              </a:rPr>
              <a:t>read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err="1" smtClean="0">
                <a:latin typeface="Consolas" panose="020B0609020204030204" pitchFamily="49" charset="0"/>
              </a:rPr>
              <a:t>readln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write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err="1" smtClean="0">
                <a:latin typeface="Consolas" panose="020B0609020204030204" pitchFamily="49" charset="0"/>
              </a:rPr>
              <a:t>writeln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put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dispose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get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new</a:t>
            </a:r>
            <a:r>
              <a:rPr lang="zh-CN" altLang="en-US" dirty="0" smtClean="0">
                <a:latin typeface="Consolas" panose="020B0609020204030204" pitchFamily="49" charset="0"/>
              </a:rPr>
              <a:t>， </a:t>
            </a:r>
            <a:r>
              <a:rPr lang="en-US" altLang="zh-CN" dirty="0" smtClean="0">
                <a:latin typeface="Consolas" panose="020B0609020204030204" pitchFamily="49" charset="0"/>
              </a:rPr>
              <a:t>pack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page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reset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rewrite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unpack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7980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253</TotalTime>
  <Words>831</Words>
  <Application>Microsoft Office PowerPoint</Application>
  <PresentationFormat>全屏显示(4:3)</PresentationFormat>
  <Paragraphs>87</Paragraphs>
  <Slides>18</Slides>
  <Notes>0</Notes>
  <HiddenSlides>9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Century Schoolbook</vt:lpstr>
      <vt:lpstr>宋体</vt:lpstr>
      <vt:lpstr>Arial</vt:lpstr>
      <vt:lpstr>Consolas</vt:lpstr>
      <vt:lpstr>Wingdings</vt:lpstr>
      <vt:lpstr>Wingdings 2</vt:lpstr>
      <vt:lpstr>View</vt:lpstr>
      <vt:lpstr>Pascal-S 编译器需求分析</vt:lpstr>
      <vt:lpstr>任务</vt:lpstr>
      <vt:lpstr>数据流图</vt:lpstr>
      <vt:lpstr>目录</vt:lpstr>
      <vt:lpstr>词法分析目录</vt:lpstr>
      <vt:lpstr>词法分析的需求分析</vt:lpstr>
      <vt:lpstr>关键字</vt:lpstr>
      <vt:lpstr>标识符</vt:lpstr>
      <vt:lpstr>标准标识符</vt:lpstr>
      <vt:lpstr>自定义标识符</vt:lpstr>
      <vt:lpstr>运算符</vt:lpstr>
      <vt:lpstr>常量和变量</vt:lpstr>
      <vt:lpstr>注释和分隔符</vt:lpstr>
      <vt:lpstr>语法分析目录</vt:lpstr>
      <vt:lpstr>语法分析的需求分析</vt:lpstr>
      <vt:lpstr>语义分析目录</vt:lpstr>
      <vt:lpstr>代码生成</vt:lpstr>
      <vt:lpstr>开发环境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Pascal-S编译器 需求分析</dc:title>
  <dc:creator>Mouse Little</dc:creator>
  <cp:lastModifiedBy>Mouse Little</cp:lastModifiedBy>
  <cp:revision>49</cp:revision>
  <dcterms:created xsi:type="dcterms:W3CDTF">2018-03-12T02:44:40Z</dcterms:created>
  <dcterms:modified xsi:type="dcterms:W3CDTF">2018-03-12T07:11:07Z</dcterms:modified>
</cp:coreProperties>
</file>