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05"/>
    <p:restoredTop sz="67600"/>
  </p:normalViewPr>
  <p:slideViewPr>
    <p:cSldViewPr snapToGrid="0">
      <p:cViewPr varScale="1">
        <p:scale>
          <a:sx n="70" d="100"/>
          <a:sy n="70" d="100"/>
        </p:scale>
        <p:origin x="2712" y="192"/>
      </p:cViewPr>
      <p:guideLst/>
    </p:cSldViewPr>
  </p:slideViewPr>
  <p:outlineViewPr>
    <p:cViewPr>
      <p:scale>
        <a:sx n="33" d="100"/>
        <a:sy n="33" d="100"/>
      </p:scale>
      <p:origin x="0" y="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D4F74A-3793-2A49-88E2-BF7B589484C9}" type="datetimeFigureOut">
              <a:rPr lang="en-US" smtClean="0"/>
              <a:t>8/8/25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0E77A-47DB-3E40-B2DC-6A1B45D953A1}" type="slidenum">
              <a:rPr lang="en-US" smtClean="0"/>
              <a:t>‹#›</a:t>
            </a:fld>
            <a:endParaRPr lang="en-US"/>
          </a:p>
        </p:txBody>
      </p:sp>
    </p:spTree>
    <p:extLst>
      <p:ext uri="{BB962C8B-B14F-4D97-AF65-F5344CB8AC3E}">
        <p14:creationId xmlns:p14="http://schemas.microsoft.com/office/powerpoint/2010/main" val="2996188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the project and drop the link to the static site</a:t>
            </a:r>
            <a:br>
              <a:rPr lang="en-US" dirty="0"/>
            </a:br>
            <a:r>
              <a:rPr lang="en-US" dirty="0"/>
              <a:t>http://s3.tianacoatsweb.s3-website-us-east-1.amazonaws.com</a:t>
            </a:r>
          </a:p>
          <a:p>
            <a:endParaRPr lang="en-US" dirty="0"/>
          </a:p>
          <a:p>
            <a:r>
              <a:rPr lang="en-US" dirty="0"/>
              <a:t>On the website you can access my design doc and my implementation doc. I also have a </a:t>
            </a:r>
            <a:r>
              <a:rPr lang="en-US" dirty="0" err="1"/>
              <a:t>powerpoint</a:t>
            </a:r>
            <a:r>
              <a:rPr lang="en-US" dirty="0"/>
              <a:t> to give an overview of how I completed the project, but the implementation doc has the more detailed steps of the process.</a:t>
            </a:r>
          </a:p>
          <a:p>
            <a:endParaRPr lang="en-US" dirty="0"/>
          </a:p>
          <a:p>
            <a:r>
              <a:rPr lang="en-US" dirty="0"/>
              <a:t>For the presentation I will be going over the customer scenario, the architecture needed to meet their request, and the benchmark test results. </a:t>
            </a:r>
          </a:p>
          <a:p>
            <a:endParaRPr lang="en-US" dirty="0"/>
          </a:p>
          <a:p>
            <a:r>
              <a:rPr lang="en-US" dirty="0"/>
              <a:t>I will also be jumping from the </a:t>
            </a:r>
            <a:r>
              <a:rPr lang="en-US" dirty="0" err="1"/>
              <a:t>powerpoint</a:t>
            </a:r>
            <a:r>
              <a:rPr lang="en-US" dirty="0"/>
              <a:t> to the console for to demo setting up some of the services. </a:t>
            </a:r>
          </a:p>
          <a:p>
            <a:endParaRPr lang="en-US" dirty="0"/>
          </a:p>
          <a:p>
            <a:r>
              <a:rPr lang="en-US" dirty="0"/>
              <a:t>Have open:</a:t>
            </a:r>
          </a:p>
          <a:p>
            <a:r>
              <a:rPr lang="en-US" dirty="0"/>
              <a:t>https://quip-</a:t>
            </a:r>
            <a:r>
              <a:rPr lang="en-US" dirty="0" err="1"/>
              <a:t>amazon.com</a:t>
            </a:r>
            <a:r>
              <a:rPr lang="en-US" dirty="0"/>
              <a:t>/UTPwACnIZ4v4/Super-Mario-App-ECS-with-EC2-Design-Doc</a:t>
            </a:r>
          </a:p>
          <a:p>
            <a:r>
              <a:rPr lang="en-US" dirty="0"/>
              <a:t>https://quip-</a:t>
            </a:r>
            <a:r>
              <a:rPr lang="en-US" dirty="0" err="1"/>
              <a:t>amazon.com</a:t>
            </a:r>
            <a:r>
              <a:rPr lang="en-US" dirty="0"/>
              <a:t>/MyBUAK5IiI9r/Capstone-Implementation</a:t>
            </a:r>
          </a:p>
          <a:p>
            <a:r>
              <a:rPr lang="en-US" dirty="0"/>
              <a:t>Console</a:t>
            </a:r>
          </a:p>
          <a:p>
            <a:r>
              <a:rPr lang="en-US" dirty="0"/>
              <a:t>Website</a:t>
            </a:r>
          </a:p>
        </p:txBody>
      </p:sp>
      <p:sp>
        <p:nvSpPr>
          <p:cNvPr id="4" name="Slide Number Placeholder 3"/>
          <p:cNvSpPr>
            <a:spLocks noGrp="1"/>
          </p:cNvSpPr>
          <p:nvPr>
            <p:ph type="sldNum" sz="quarter" idx="5"/>
          </p:nvPr>
        </p:nvSpPr>
        <p:spPr/>
        <p:txBody>
          <a:bodyPr/>
          <a:lstStyle/>
          <a:p>
            <a:fld id="{BC80E77A-47DB-3E40-B2DC-6A1B45D953A1}" type="slidenum">
              <a:rPr lang="en-US" smtClean="0"/>
              <a:t>1</a:t>
            </a:fld>
            <a:endParaRPr lang="en-US"/>
          </a:p>
        </p:txBody>
      </p:sp>
    </p:spTree>
    <p:extLst>
      <p:ext uri="{BB962C8B-B14F-4D97-AF65-F5344CB8AC3E}">
        <p14:creationId xmlns:p14="http://schemas.microsoft.com/office/powerpoint/2010/main" val="3455367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12AB06-EAA1-5841-42D4-9BC6558CFF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2608EB-988E-06AE-88C9-91D6683EC3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0E0B48-E22B-D5CA-96B6-79D071FB9202}"/>
              </a:ext>
            </a:extLst>
          </p:cNvPr>
          <p:cNvSpPr>
            <a:spLocks noGrp="1"/>
          </p:cNvSpPr>
          <p:nvPr>
            <p:ph type="body" idx="1"/>
          </p:nvPr>
        </p:nvSpPr>
        <p:spPr/>
        <p:txBody>
          <a:bodyPr/>
          <a:lstStyle/>
          <a:p>
            <a:r>
              <a:rPr lang="en-US" dirty="0"/>
              <a:t>The last thing we need to create for everything to come together is the cluster service. The service will act as a manager for the tasks. I will demo how to create this on the console. </a:t>
            </a:r>
          </a:p>
          <a:p>
            <a:endParaRPr lang="en-US" dirty="0"/>
          </a:p>
          <a:p>
            <a:r>
              <a:rPr lang="en-US" dirty="0"/>
              <a:t>Now that the whole architecture is done the App is up and running as I demonstrated earlier </a:t>
            </a:r>
          </a:p>
          <a:p>
            <a:endParaRPr lang="en-US" dirty="0"/>
          </a:p>
          <a:p>
            <a:r>
              <a:rPr lang="en-US" dirty="0"/>
              <a:t>Also, show that the two EC2 instances are running</a:t>
            </a:r>
          </a:p>
          <a:p>
            <a:r>
              <a:rPr lang="en-US" dirty="0"/>
              <a:t>Cluster &gt; Infrastructure </a:t>
            </a:r>
          </a:p>
        </p:txBody>
      </p:sp>
      <p:sp>
        <p:nvSpPr>
          <p:cNvPr id="4" name="Slide Number Placeholder 3">
            <a:extLst>
              <a:ext uri="{FF2B5EF4-FFF2-40B4-BE49-F238E27FC236}">
                <a16:creationId xmlns:a16="http://schemas.microsoft.com/office/drawing/2014/main" id="{712E045E-BF5C-6728-583D-B9D116EE6272}"/>
              </a:ext>
            </a:extLst>
          </p:cNvPr>
          <p:cNvSpPr>
            <a:spLocks noGrp="1"/>
          </p:cNvSpPr>
          <p:nvPr>
            <p:ph type="sldNum" sz="quarter" idx="5"/>
          </p:nvPr>
        </p:nvSpPr>
        <p:spPr/>
        <p:txBody>
          <a:bodyPr/>
          <a:lstStyle/>
          <a:p>
            <a:fld id="{BC80E77A-47DB-3E40-B2DC-6A1B45D953A1}" type="slidenum">
              <a:rPr lang="en-US" smtClean="0"/>
              <a:t>13</a:t>
            </a:fld>
            <a:endParaRPr lang="en-US"/>
          </a:p>
        </p:txBody>
      </p:sp>
    </p:spTree>
    <p:extLst>
      <p:ext uri="{BB962C8B-B14F-4D97-AF65-F5344CB8AC3E}">
        <p14:creationId xmlns:p14="http://schemas.microsoft.com/office/powerpoint/2010/main" val="148686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65123-D135-ED48-4A78-E1CECBF12D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40A36D-4902-28C4-9673-0DB33988E0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EBAE0C-C62C-AA13-1E5F-E68AA0F4008E}"/>
              </a:ext>
            </a:extLst>
          </p:cNvPr>
          <p:cNvSpPr>
            <a:spLocks noGrp="1"/>
          </p:cNvSpPr>
          <p:nvPr>
            <p:ph type="body" idx="1"/>
          </p:nvPr>
        </p:nvSpPr>
        <p:spPr/>
        <p:txBody>
          <a:bodyPr/>
          <a:lstStyle/>
          <a:p>
            <a:r>
              <a:rPr lang="en-US" dirty="0"/>
              <a:t>I’m going to switch over to my implementation doc to present the results of the benchmark test that I ran. </a:t>
            </a:r>
          </a:p>
        </p:txBody>
      </p:sp>
      <p:sp>
        <p:nvSpPr>
          <p:cNvPr id="4" name="Slide Number Placeholder 3">
            <a:extLst>
              <a:ext uri="{FF2B5EF4-FFF2-40B4-BE49-F238E27FC236}">
                <a16:creationId xmlns:a16="http://schemas.microsoft.com/office/drawing/2014/main" id="{C2852B14-93D4-2D43-BE14-A551C68DD2F4}"/>
              </a:ext>
            </a:extLst>
          </p:cNvPr>
          <p:cNvSpPr>
            <a:spLocks noGrp="1"/>
          </p:cNvSpPr>
          <p:nvPr>
            <p:ph type="sldNum" sz="quarter" idx="5"/>
          </p:nvPr>
        </p:nvSpPr>
        <p:spPr/>
        <p:txBody>
          <a:bodyPr/>
          <a:lstStyle/>
          <a:p>
            <a:fld id="{BC80E77A-47DB-3E40-B2DC-6A1B45D953A1}" type="slidenum">
              <a:rPr lang="en-US" smtClean="0"/>
              <a:t>14</a:t>
            </a:fld>
            <a:endParaRPr lang="en-US"/>
          </a:p>
        </p:txBody>
      </p:sp>
    </p:spTree>
    <p:extLst>
      <p:ext uri="{BB962C8B-B14F-4D97-AF65-F5344CB8AC3E}">
        <p14:creationId xmlns:p14="http://schemas.microsoft.com/office/powerpoint/2010/main" val="1108740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E6E54-2367-78A4-3EEF-AC1A411599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1A3D95-61CB-6DAA-9D03-6160518C77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49EE5B-ECA6-8E5A-14DF-48E1FE5CFD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1567D1-D2C3-CD13-5890-2A81C1B45D82}"/>
              </a:ext>
            </a:extLst>
          </p:cNvPr>
          <p:cNvSpPr>
            <a:spLocks noGrp="1"/>
          </p:cNvSpPr>
          <p:nvPr>
            <p:ph type="sldNum" sz="quarter" idx="5"/>
          </p:nvPr>
        </p:nvSpPr>
        <p:spPr/>
        <p:txBody>
          <a:bodyPr/>
          <a:lstStyle/>
          <a:p>
            <a:fld id="{BC80E77A-47DB-3E40-B2DC-6A1B45D953A1}" type="slidenum">
              <a:rPr lang="en-US" smtClean="0"/>
              <a:t>15</a:t>
            </a:fld>
            <a:endParaRPr lang="en-US"/>
          </a:p>
        </p:txBody>
      </p:sp>
    </p:spTree>
    <p:extLst>
      <p:ext uri="{BB962C8B-B14F-4D97-AF65-F5344CB8AC3E}">
        <p14:creationId xmlns:p14="http://schemas.microsoft.com/office/powerpoint/2010/main" val="205427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0E77A-47DB-3E40-B2DC-6A1B45D953A1}" type="slidenum">
              <a:rPr lang="en-US" smtClean="0"/>
              <a:t>4</a:t>
            </a:fld>
            <a:endParaRPr lang="en-US"/>
          </a:p>
        </p:txBody>
      </p:sp>
    </p:spTree>
    <p:extLst>
      <p:ext uri="{BB962C8B-B14F-4D97-AF65-F5344CB8AC3E}">
        <p14:creationId xmlns:p14="http://schemas.microsoft.com/office/powerpoint/2010/main" val="3760706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to console and show</a:t>
            </a:r>
          </a:p>
          <a:p>
            <a:r>
              <a:rPr lang="en-US" dirty="0"/>
              <a:t>VPC &gt; </a:t>
            </a:r>
          </a:p>
          <a:p>
            <a:r>
              <a:rPr lang="en-US" dirty="0"/>
              <a:t>NACLs</a:t>
            </a:r>
          </a:p>
          <a:p>
            <a:r>
              <a:rPr lang="en-US" dirty="0"/>
              <a:t>NAT Gateways</a:t>
            </a:r>
          </a:p>
          <a:p>
            <a:r>
              <a:rPr lang="en-US" dirty="0"/>
              <a:t>Route Table</a:t>
            </a:r>
          </a:p>
          <a:p>
            <a:r>
              <a:rPr lang="en-US" dirty="0"/>
              <a:t>Elastic IPs</a:t>
            </a:r>
          </a:p>
        </p:txBody>
      </p:sp>
      <p:sp>
        <p:nvSpPr>
          <p:cNvPr id="4" name="Slide Number Placeholder 3"/>
          <p:cNvSpPr>
            <a:spLocks noGrp="1"/>
          </p:cNvSpPr>
          <p:nvPr>
            <p:ph type="sldNum" sz="quarter" idx="5"/>
          </p:nvPr>
        </p:nvSpPr>
        <p:spPr/>
        <p:txBody>
          <a:bodyPr/>
          <a:lstStyle/>
          <a:p>
            <a:fld id="{BC80E77A-47DB-3E40-B2DC-6A1B45D953A1}" type="slidenum">
              <a:rPr lang="en-US" smtClean="0"/>
              <a:t>5</a:t>
            </a:fld>
            <a:endParaRPr lang="en-US"/>
          </a:p>
        </p:txBody>
      </p:sp>
    </p:spTree>
    <p:extLst>
      <p:ext uri="{BB962C8B-B14F-4D97-AF65-F5344CB8AC3E}">
        <p14:creationId xmlns:p14="http://schemas.microsoft.com/office/powerpoint/2010/main" val="3694918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how to create the cluster in console</a:t>
            </a:r>
          </a:p>
          <a:p>
            <a:endParaRPr lang="en-US" dirty="0"/>
          </a:p>
          <a:p>
            <a:r>
              <a:rPr lang="en-US" dirty="0"/>
              <a:t>Now that we have the security components setup we can create the ECS cluster and Task definitions </a:t>
            </a:r>
          </a:p>
        </p:txBody>
      </p:sp>
      <p:sp>
        <p:nvSpPr>
          <p:cNvPr id="4" name="Slide Number Placeholder 3"/>
          <p:cNvSpPr>
            <a:spLocks noGrp="1"/>
          </p:cNvSpPr>
          <p:nvPr>
            <p:ph type="sldNum" sz="quarter" idx="5"/>
          </p:nvPr>
        </p:nvSpPr>
        <p:spPr/>
        <p:txBody>
          <a:bodyPr/>
          <a:lstStyle/>
          <a:p>
            <a:fld id="{BC80E77A-47DB-3E40-B2DC-6A1B45D953A1}" type="slidenum">
              <a:rPr lang="en-US" smtClean="0"/>
              <a:t>7</a:t>
            </a:fld>
            <a:endParaRPr lang="en-US"/>
          </a:p>
        </p:txBody>
      </p:sp>
    </p:spTree>
    <p:extLst>
      <p:ext uri="{BB962C8B-B14F-4D97-AF65-F5344CB8AC3E}">
        <p14:creationId xmlns:p14="http://schemas.microsoft.com/office/powerpoint/2010/main" val="2511874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details that I input when creating the launch template. We will connect this launch template with the ASG in the next step. </a:t>
            </a:r>
          </a:p>
        </p:txBody>
      </p:sp>
      <p:sp>
        <p:nvSpPr>
          <p:cNvPr id="4" name="Slide Number Placeholder 3"/>
          <p:cNvSpPr>
            <a:spLocks noGrp="1"/>
          </p:cNvSpPr>
          <p:nvPr>
            <p:ph type="sldNum" sz="quarter" idx="5"/>
          </p:nvPr>
        </p:nvSpPr>
        <p:spPr/>
        <p:txBody>
          <a:bodyPr/>
          <a:lstStyle/>
          <a:p>
            <a:fld id="{BC80E77A-47DB-3E40-B2DC-6A1B45D953A1}" type="slidenum">
              <a:rPr lang="en-US" smtClean="0"/>
              <a:t>8</a:t>
            </a:fld>
            <a:endParaRPr lang="en-US"/>
          </a:p>
        </p:txBody>
      </p:sp>
    </p:spTree>
    <p:extLst>
      <p:ext uri="{BB962C8B-B14F-4D97-AF65-F5344CB8AC3E}">
        <p14:creationId xmlns:p14="http://schemas.microsoft.com/office/powerpoint/2010/main" val="4225115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0D525-822D-621B-0AEB-E383926D14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9C04E9-FEAA-35EF-D76D-DBA80E22E6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E19E25-49EF-D1F7-38FD-CDDC65822E60}"/>
              </a:ext>
            </a:extLst>
          </p:cNvPr>
          <p:cNvSpPr>
            <a:spLocks noGrp="1"/>
          </p:cNvSpPr>
          <p:nvPr>
            <p:ph type="body" idx="1"/>
          </p:nvPr>
        </p:nvSpPr>
        <p:spPr/>
        <p:txBody>
          <a:bodyPr/>
          <a:lstStyle/>
          <a:p>
            <a:r>
              <a:rPr lang="en-US" dirty="0"/>
              <a:t>Here are the details that I input when creating the launch template. We will connect this launch template with the ASG in the next step. </a:t>
            </a:r>
          </a:p>
        </p:txBody>
      </p:sp>
      <p:sp>
        <p:nvSpPr>
          <p:cNvPr id="4" name="Slide Number Placeholder 3">
            <a:extLst>
              <a:ext uri="{FF2B5EF4-FFF2-40B4-BE49-F238E27FC236}">
                <a16:creationId xmlns:a16="http://schemas.microsoft.com/office/drawing/2014/main" id="{05C2C528-C60B-2BA7-2E57-4A8863330BD5}"/>
              </a:ext>
            </a:extLst>
          </p:cNvPr>
          <p:cNvSpPr>
            <a:spLocks noGrp="1"/>
          </p:cNvSpPr>
          <p:nvPr>
            <p:ph type="sldNum" sz="quarter" idx="5"/>
          </p:nvPr>
        </p:nvSpPr>
        <p:spPr/>
        <p:txBody>
          <a:bodyPr/>
          <a:lstStyle/>
          <a:p>
            <a:fld id="{BC80E77A-47DB-3E40-B2DC-6A1B45D953A1}" type="slidenum">
              <a:rPr lang="en-US" smtClean="0"/>
              <a:t>9</a:t>
            </a:fld>
            <a:endParaRPr lang="en-US"/>
          </a:p>
        </p:txBody>
      </p:sp>
    </p:spTree>
    <p:extLst>
      <p:ext uri="{BB962C8B-B14F-4D97-AF65-F5344CB8AC3E}">
        <p14:creationId xmlns:p14="http://schemas.microsoft.com/office/powerpoint/2010/main" val="299661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59308-3055-A899-10E8-13450F1308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46F881-ABDC-A947-4C6E-12A3D16DE5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06F29A-0AF7-FFD6-DEBE-534D8C3A028C}"/>
              </a:ext>
            </a:extLst>
          </p:cNvPr>
          <p:cNvSpPr>
            <a:spLocks noGrp="1"/>
          </p:cNvSpPr>
          <p:nvPr>
            <p:ph type="body" idx="1"/>
          </p:nvPr>
        </p:nvSpPr>
        <p:spPr/>
        <p:txBody>
          <a:bodyPr/>
          <a:lstStyle/>
          <a:p>
            <a:r>
              <a:rPr lang="en-US" dirty="0"/>
              <a:t>Here are the details that I input when creating the launch template. We will connect this launch template with the ASG in the next step. </a:t>
            </a:r>
          </a:p>
        </p:txBody>
      </p:sp>
      <p:sp>
        <p:nvSpPr>
          <p:cNvPr id="4" name="Slide Number Placeholder 3">
            <a:extLst>
              <a:ext uri="{FF2B5EF4-FFF2-40B4-BE49-F238E27FC236}">
                <a16:creationId xmlns:a16="http://schemas.microsoft.com/office/drawing/2014/main" id="{296AC95C-4CA0-8CBD-DDB5-9346AA34A883}"/>
              </a:ext>
            </a:extLst>
          </p:cNvPr>
          <p:cNvSpPr>
            <a:spLocks noGrp="1"/>
          </p:cNvSpPr>
          <p:nvPr>
            <p:ph type="sldNum" sz="quarter" idx="5"/>
          </p:nvPr>
        </p:nvSpPr>
        <p:spPr/>
        <p:txBody>
          <a:bodyPr/>
          <a:lstStyle/>
          <a:p>
            <a:fld id="{BC80E77A-47DB-3E40-B2DC-6A1B45D953A1}" type="slidenum">
              <a:rPr lang="en-US" smtClean="0"/>
              <a:t>10</a:t>
            </a:fld>
            <a:endParaRPr lang="en-US"/>
          </a:p>
        </p:txBody>
      </p:sp>
    </p:spTree>
    <p:extLst>
      <p:ext uri="{BB962C8B-B14F-4D97-AF65-F5344CB8AC3E}">
        <p14:creationId xmlns:p14="http://schemas.microsoft.com/office/powerpoint/2010/main" val="1807588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creating the target group I used IP addresses because </a:t>
            </a:r>
            <a:r>
              <a:rPr lang="en-US" sz="1200" b="0" i="0" kern="1200" dirty="0">
                <a:solidFill>
                  <a:schemeClr val="tx1"/>
                </a:solidFill>
                <a:effectLst/>
                <a:latin typeface="+mn-lt"/>
                <a:ea typeface="+mn-ea"/>
                <a:cs typeface="+mn-cs"/>
              </a:rPr>
              <a:t>Facilitates routing to multiple IP addresses and network interfaces on the same instance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Since we are using </a:t>
            </a:r>
            <a:r>
              <a:rPr lang="en-US" sz="1200" b="0" i="0" kern="1200" dirty="0" err="1">
                <a:solidFill>
                  <a:schemeClr val="tx1"/>
                </a:solidFill>
                <a:effectLst/>
                <a:latin typeface="+mn-lt"/>
                <a:ea typeface="+mn-ea"/>
                <a:cs typeface="+mn-cs"/>
              </a:rPr>
              <a:t>awsvpc</a:t>
            </a:r>
            <a:r>
              <a:rPr lang="en-US" sz="1200" b="0" i="0" kern="1200" dirty="0">
                <a:solidFill>
                  <a:schemeClr val="tx1"/>
                </a:solidFill>
                <a:effectLst/>
                <a:latin typeface="+mn-lt"/>
                <a:ea typeface="+mn-ea"/>
                <a:cs typeface="+mn-cs"/>
              </a:rPr>
              <a:t> networking for the cluster each task will have it’s own IP</a:t>
            </a:r>
          </a:p>
          <a:p>
            <a:endParaRPr lang="en-US" dirty="0"/>
          </a:p>
        </p:txBody>
      </p:sp>
      <p:sp>
        <p:nvSpPr>
          <p:cNvPr id="4" name="Slide Number Placeholder 3"/>
          <p:cNvSpPr>
            <a:spLocks noGrp="1"/>
          </p:cNvSpPr>
          <p:nvPr>
            <p:ph type="sldNum" sz="quarter" idx="5"/>
          </p:nvPr>
        </p:nvSpPr>
        <p:spPr/>
        <p:txBody>
          <a:bodyPr/>
          <a:lstStyle/>
          <a:p>
            <a:fld id="{BC80E77A-47DB-3E40-B2DC-6A1B45D953A1}" type="slidenum">
              <a:rPr lang="en-US" smtClean="0"/>
              <a:t>11</a:t>
            </a:fld>
            <a:endParaRPr lang="en-US"/>
          </a:p>
        </p:txBody>
      </p:sp>
    </p:spTree>
    <p:extLst>
      <p:ext uri="{BB962C8B-B14F-4D97-AF65-F5344CB8AC3E}">
        <p14:creationId xmlns:p14="http://schemas.microsoft.com/office/powerpoint/2010/main" val="1794164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E7B47-F681-42A4-2CA5-CBFB79D2A1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05647C-8648-23E1-C860-51FFF0A507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11876E-B20A-436F-D505-66C68F4118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D7496D6-4C6D-ABB1-750D-5CC56D302E82}"/>
              </a:ext>
            </a:extLst>
          </p:cNvPr>
          <p:cNvSpPr>
            <a:spLocks noGrp="1"/>
          </p:cNvSpPr>
          <p:nvPr>
            <p:ph type="sldNum" sz="quarter" idx="5"/>
          </p:nvPr>
        </p:nvSpPr>
        <p:spPr/>
        <p:txBody>
          <a:bodyPr/>
          <a:lstStyle/>
          <a:p>
            <a:fld id="{BC80E77A-47DB-3E40-B2DC-6A1B45D953A1}" type="slidenum">
              <a:rPr lang="en-US" smtClean="0"/>
              <a:t>12</a:t>
            </a:fld>
            <a:endParaRPr lang="en-US"/>
          </a:p>
        </p:txBody>
      </p:sp>
    </p:spTree>
    <p:extLst>
      <p:ext uri="{BB962C8B-B14F-4D97-AF65-F5344CB8AC3E}">
        <p14:creationId xmlns:p14="http://schemas.microsoft.com/office/powerpoint/2010/main" val="2421650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8/8/25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8/8/25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8/8/25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8/8/25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8/8/25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8/8/25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8/8/25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DDB4C-D3B5-5DF0-D309-00FC4EC8687D}"/>
              </a:ext>
            </a:extLst>
          </p:cNvPr>
          <p:cNvSpPr>
            <a:spLocks noGrp="1"/>
          </p:cNvSpPr>
          <p:nvPr>
            <p:ph type="ctrTitle"/>
          </p:nvPr>
        </p:nvSpPr>
        <p:spPr/>
        <p:txBody>
          <a:bodyPr/>
          <a:lstStyle/>
          <a:p>
            <a:r>
              <a:rPr lang="en-US" dirty="0">
                <a:solidFill>
                  <a:srgbClr val="FF0000"/>
                </a:solidFill>
                <a:latin typeface="Super Mario 256" pitchFamily="2" charset="0"/>
              </a:rPr>
              <a:t>Super</a:t>
            </a:r>
            <a:r>
              <a:rPr lang="en-US" dirty="0">
                <a:latin typeface="Super Mario 256" pitchFamily="2" charset="0"/>
              </a:rPr>
              <a:t> </a:t>
            </a:r>
            <a:r>
              <a:rPr lang="en-US" dirty="0">
                <a:solidFill>
                  <a:srgbClr val="0070C0"/>
                </a:solidFill>
                <a:latin typeface="Super Mario 256" pitchFamily="2" charset="0"/>
              </a:rPr>
              <a:t>Mario</a:t>
            </a:r>
            <a:r>
              <a:rPr lang="en-US" dirty="0">
                <a:latin typeface="Super Mario 256" pitchFamily="2" charset="0"/>
              </a:rPr>
              <a:t> </a:t>
            </a:r>
            <a:r>
              <a:rPr lang="en-US" dirty="0">
                <a:solidFill>
                  <a:srgbClr val="00B050"/>
                </a:solidFill>
                <a:latin typeface="Super Mario 256" pitchFamily="2" charset="0"/>
              </a:rPr>
              <a:t>App</a:t>
            </a:r>
          </a:p>
        </p:txBody>
      </p:sp>
      <p:sp>
        <p:nvSpPr>
          <p:cNvPr id="3" name="Subtitle 2">
            <a:extLst>
              <a:ext uri="{FF2B5EF4-FFF2-40B4-BE49-F238E27FC236}">
                <a16:creationId xmlns:a16="http://schemas.microsoft.com/office/drawing/2014/main" id="{5CA208D6-B01A-A7F0-2E83-E13650A5C921}"/>
              </a:ext>
            </a:extLst>
          </p:cNvPr>
          <p:cNvSpPr>
            <a:spLocks noGrp="1"/>
          </p:cNvSpPr>
          <p:nvPr>
            <p:ph type="subTitle" idx="1"/>
          </p:nvPr>
        </p:nvSpPr>
        <p:spPr/>
        <p:txBody>
          <a:bodyPr/>
          <a:lstStyle/>
          <a:p>
            <a:r>
              <a:rPr lang="en-US" dirty="0"/>
              <a:t>Creating an Elastic Container Service with EC2</a:t>
            </a:r>
          </a:p>
          <a:p>
            <a:r>
              <a:rPr lang="en-US" dirty="0"/>
              <a:t>Tiana Coats</a:t>
            </a:r>
          </a:p>
        </p:txBody>
      </p:sp>
      <p:pic>
        <p:nvPicPr>
          <p:cNvPr id="5" name="Picture 4">
            <a:extLst>
              <a:ext uri="{FF2B5EF4-FFF2-40B4-BE49-F238E27FC236}">
                <a16:creationId xmlns:a16="http://schemas.microsoft.com/office/drawing/2014/main" id="{35162842-30DE-DD0A-5B26-33ED88843F02}"/>
              </a:ext>
            </a:extLst>
          </p:cNvPr>
          <p:cNvPicPr>
            <a:picLocks noChangeAspect="1"/>
          </p:cNvPicPr>
          <p:nvPr/>
        </p:nvPicPr>
        <p:blipFill>
          <a:blip r:embed="rId4"/>
          <a:stretch>
            <a:fillRect/>
          </a:stretch>
        </p:blipFill>
        <p:spPr>
          <a:xfrm>
            <a:off x="2917997" y="557220"/>
            <a:ext cx="2302507" cy="2871780"/>
          </a:xfrm>
          <a:prstGeom prst="rect">
            <a:avLst/>
          </a:prstGeom>
        </p:spPr>
      </p:pic>
    </p:spTree>
    <p:custDataLst>
      <p:tags r:id="rId1"/>
    </p:custDataLst>
    <p:extLst>
      <p:ext uri="{BB962C8B-B14F-4D97-AF65-F5344CB8AC3E}">
        <p14:creationId xmlns:p14="http://schemas.microsoft.com/office/powerpoint/2010/main" val="927324073"/>
      </p:ext>
    </p:extLst>
  </p:cSld>
  <p:clrMapOvr>
    <a:masterClrMapping/>
  </p:clrMapOvr>
  <mc:AlternateContent xmlns:mc="http://schemas.openxmlformats.org/markup-compatibility/2006" xmlns:p14="http://schemas.microsoft.com/office/powerpoint/2010/main">
    <mc:Choice Requires="p14">
      <p:transition spd="slow" p14:dur="2000" advTm="124735"/>
    </mc:Choice>
    <mc:Fallback xmlns="">
      <p:transition spd="slow" advTm="1247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2EB74-702B-16AC-C93C-EE7FF03D6848}"/>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47B5BF6-B0D3-A3CE-1FC2-10C2A0C6FB6E}"/>
              </a:ext>
            </a:extLst>
          </p:cNvPr>
          <p:cNvPicPr>
            <a:picLocks noChangeAspect="1"/>
          </p:cNvPicPr>
          <p:nvPr/>
        </p:nvPicPr>
        <p:blipFill>
          <a:blip r:embed="rId3"/>
          <a:stretch>
            <a:fillRect/>
          </a:stretch>
        </p:blipFill>
        <p:spPr>
          <a:xfrm>
            <a:off x="5612285" y="1718428"/>
            <a:ext cx="6007100" cy="4914900"/>
          </a:xfrm>
          <a:prstGeom prst="rect">
            <a:avLst/>
          </a:prstGeom>
        </p:spPr>
      </p:pic>
      <p:sp>
        <p:nvSpPr>
          <p:cNvPr id="2" name="Title 1">
            <a:extLst>
              <a:ext uri="{FF2B5EF4-FFF2-40B4-BE49-F238E27FC236}">
                <a16:creationId xmlns:a16="http://schemas.microsoft.com/office/drawing/2014/main" id="{1FF19FB0-1971-1197-1908-E149239FA1FF}"/>
              </a:ext>
            </a:extLst>
          </p:cNvPr>
          <p:cNvSpPr>
            <a:spLocks noGrp="1"/>
          </p:cNvSpPr>
          <p:nvPr>
            <p:ph type="title"/>
          </p:nvPr>
        </p:nvSpPr>
        <p:spPr/>
        <p:txBody>
          <a:bodyPr/>
          <a:lstStyle/>
          <a:p>
            <a:r>
              <a:rPr lang="en-US" dirty="0"/>
              <a:t>Configure Auto Scaling Group</a:t>
            </a:r>
          </a:p>
        </p:txBody>
      </p:sp>
      <p:sp>
        <p:nvSpPr>
          <p:cNvPr id="3" name="Content Placeholder 2">
            <a:extLst>
              <a:ext uri="{FF2B5EF4-FFF2-40B4-BE49-F238E27FC236}">
                <a16:creationId xmlns:a16="http://schemas.microsoft.com/office/drawing/2014/main" id="{3C849A31-A290-9B01-88A2-040BB67C4E49}"/>
              </a:ext>
            </a:extLst>
          </p:cNvPr>
          <p:cNvSpPr>
            <a:spLocks noGrp="1"/>
          </p:cNvSpPr>
          <p:nvPr>
            <p:ph idx="1"/>
          </p:nvPr>
        </p:nvSpPr>
        <p:spPr>
          <a:xfrm>
            <a:off x="587877" y="1656727"/>
            <a:ext cx="5113866" cy="2519151"/>
          </a:xfrm>
        </p:spPr>
        <p:txBody>
          <a:bodyPr>
            <a:normAutofit/>
          </a:bodyPr>
          <a:lstStyle/>
          <a:p>
            <a:r>
              <a:rPr lang="en-US" dirty="0"/>
              <a:t>ASG &gt; Automatic Scaling &gt; Create dynamic scaling policy</a:t>
            </a:r>
          </a:p>
          <a:p>
            <a:pPr lvl="1"/>
            <a:r>
              <a:rPr lang="en-US" dirty="0"/>
              <a:t>Target tracking policy</a:t>
            </a:r>
          </a:p>
          <a:p>
            <a:pPr lvl="1"/>
            <a:r>
              <a:rPr lang="en-US" dirty="0"/>
              <a:t>Average CPU utilization</a:t>
            </a:r>
          </a:p>
          <a:p>
            <a:pPr lvl="1"/>
            <a:r>
              <a:rPr lang="en-US" dirty="0"/>
              <a:t>Target value 70</a:t>
            </a:r>
            <a:br>
              <a:rPr lang="en-US" dirty="0"/>
            </a:br>
            <a:endParaRPr lang="en-US" dirty="0"/>
          </a:p>
        </p:txBody>
      </p:sp>
    </p:spTree>
    <p:extLst>
      <p:ext uri="{BB962C8B-B14F-4D97-AF65-F5344CB8AC3E}">
        <p14:creationId xmlns:p14="http://schemas.microsoft.com/office/powerpoint/2010/main" val="2824023357"/>
      </p:ext>
    </p:extLst>
  </p:cSld>
  <p:clrMapOvr>
    <a:masterClrMapping/>
  </p:clrMapOvr>
  <mc:AlternateContent xmlns:mc="http://schemas.openxmlformats.org/markup-compatibility/2006" xmlns:p14="http://schemas.microsoft.com/office/powerpoint/2010/main">
    <mc:Choice Requires="p14">
      <p:transition spd="slow" p14:dur="2000" advTm="28044"/>
    </mc:Choice>
    <mc:Fallback xmlns="">
      <p:transition spd="slow" advTm="2804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8C2B-90BD-8044-CE5C-8BB15985A272}"/>
              </a:ext>
            </a:extLst>
          </p:cNvPr>
          <p:cNvSpPr>
            <a:spLocks noGrp="1"/>
          </p:cNvSpPr>
          <p:nvPr>
            <p:ph type="title"/>
          </p:nvPr>
        </p:nvSpPr>
        <p:spPr/>
        <p:txBody>
          <a:bodyPr/>
          <a:lstStyle/>
          <a:p>
            <a:r>
              <a:rPr lang="en-US" dirty="0"/>
              <a:t>Create an ALB and Target Group</a:t>
            </a:r>
          </a:p>
        </p:txBody>
      </p:sp>
      <p:sp>
        <p:nvSpPr>
          <p:cNvPr id="3" name="Content Placeholder 2">
            <a:extLst>
              <a:ext uri="{FF2B5EF4-FFF2-40B4-BE49-F238E27FC236}">
                <a16:creationId xmlns:a16="http://schemas.microsoft.com/office/drawing/2014/main" id="{41531DAC-1E88-40AE-697A-CC2BAEB0AF5F}"/>
              </a:ext>
            </a:extLst>
          </p:cNvPr>
          <p:cNvSpPr>
            <a:spLocks noGrp="1"/>
          </p:cNvSpPr>
          <p:nvPr>
            <p:ph idx="1"/>
          </p:nvPr>
        </p:nvSpPr>
        <p:spPr>
          <a:xfrm>
            <a:off x="677334" y="2160589"/>
            <a:ext cx="8596668" cy="3930495"/>
          </a:xfrm>
        </p:spPr>
        <p:txBody>
          <a:bodyPr/>
          <a:lstStyle/>
          <a:p>
            <a:r>
              <a:rPr lang="en-US" dirty="0"/>
              <a:t>Application Load Balancer</a:t>
            </a:r>
          </a:p>
          <a:p>
            <a:pPr lvl="1"/>
            <a:r>
              <a:rPr lang="en-US" dirty="0"/>
              <a:t>Internet facing ALB</a:t>
            </a:r>
          </a:p>
          <a:p>
            <a:pPr lvl="1"/>
            <a:r>
              <a:rPr lang="en-US" dirty="0"/>
              <a:t>Placed in the public subnets</a:t>
            </a:r>
          </a:p>
          <a:p>
            <a:pPr lvl="1"/>
            <a:r>
              <a:rPr lang="en-US" dirty="0"/>
              <a:t>Assign the ALB security group that was created earlier</a:t>
            </a:r>
          </a:p>
          <a:p>
            <a:pPr lvl="1"/>
            <a:r>
              <a:rPr lang="en-US" dirty="0"/>
              <a:t>Listeners and routing</a:t>
            </a:r>
          </a:p>
          <a:p>
            <a:pPr lvl="2"/>
            <a:r>
              <a:rPr lang="en-US" dirty="0"/>
              <a:t>HTTP protocol on port 80</a:t>
            </a:r>
          </a:p>
          <a:p>
            <a:pPr lvl="2"/>
            <a:r>
              <a:rPr lang="en-US" dirty="0"/>
              <a:t>Create Target Group</a:t>
            </a:r>
          </a:p>
          <a:p>
            <a:pPr lvl="3"/>
            <a:r>
              <a:rPr lang="en-US" dirty="0"/>
              <a:t>IP addresses</a:t>
            </a:r>
          </a:p>
          <a:p>
            <a:pPr lvl="3"/>
            <a:r>
              <a:rPr lang="en-US" dirty="0"/>
              <a:t>HTTP protocol on port 8080 (Receiving traffic from the ALB)</a:t>
            </a:r>
          </a:p>
        </p:txBody>
      </p:sp>
    </p:spTree>
    <p:extLst>
      <p:ext uri="{BB962C8B-B14F-4D97-AF65-F5344CB8AC3E}">
        <p14:creationId xmlns:p14="http://schemas.microsoft.com/office/powerpoint/2010/main" val="1812618304"/>
      </p:ext>
    </p:extLst>
  </p:cSld>
  <p:clrMapOvr>
    <a:masterClrMapping/>
  </p:clrMapOvr>
  <mc:AlternateContent xmlns:mc="http://schemas.openxmlformats.org/markup-compatibility/2006" xmlns:p14="http://schemas.microsoft.com/office/powerpoint/2010/main">
    <mc:Choice Requires="p14">
      <p:transition spd="slow" p14:dur="2000" advTm="3033"/>
    </mc:Choice>
    <mc:Fallback xmlns="">
      <p:transition spd="slow" advTm="303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F7E19-0884-151B-0D8C-805708A719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548BD8-C991-A888-3CCE-F4CC5651BCEF}"/>
              </a:ext>
            </a:extLst>
          </p:cNvPr>
          <p:cNvSpPr>
            <a:spLocks noGrp="1"/>
          </p:cNvSpPr>
          <p:nvPr>
            <p:ph type="title"/>
          </p:nvPr>
        </p:nvSpPr>
        <p:spPr/>
        <p:txBody>
          <a:bodyPr/>
          <a:lstStyle/>
          <a:p>
            <a:r>
              <a:rPr lang="en-US" dirty="0"/>
              <a:t>Create an ALB and Target Group</a:t>
            </a:r>
          </a:p>
        </p:txBody>
      </p:sp>
      <p:pic>
        <p:nvPicPr>
          <p:cNvPr id="7" name="Content Placeholder 6">
            <a:extLst>
              <a:ext uri="{FF2B5EF4-FFF2-40B4-BE49-F238E27FC236}">
                <a16:creationId xmlns:a16="http://schemas.microsoft.com/office/drawing/2014/main" id="{D2DDD5A3-52DA-9304-F51B-9B4803212412}"/>
              </a:ext>
            </a:extLst>
          </p:cNvPr>
          <p:cNvPicPr>
            <a:picLocks noGrp="1" noChangeAspect="1"/>
          </p:cNvPicPr>
          <p:nvPr>
            <p:ph idx="1"/>
          </p:nvPr>
        </p:nvPicPr>
        <p:blipFill>
          <a:blip r:embed="rId3"/>
          <a:stretch>
            <a:fillRect/>
          </a:stretch>
        </p:blipFill>
        <p:spPr>
          <a:xfrm>
            <a:off x="997151" y="2036091"/>
            <a:ext cx="4521200" cy="3708400"/>
          </a:xfrm>
        </p:spPr>
      </p:pic>
      <p:sp>
        <p:nvSpPr>
          <p:cNvPr id="8" name="Content Placeholder 2">
            <a:extLst>
              <a:ext uri="{FF2B5EF4-FFF2-40B4-BE49-F238E27FC236}">
                <a16:creationId xmlns:a16="http://schemas.microsoft.com/office/drawing/2014/main" id="{DE13CC3F-2F28-6ED9-C82B-CEA861DEAF61}"/>
              </a:ext>
            </a:extLst>
          </p:cNvPr>
          <p:cNvSpPr txBox="1">
            <a:spLocks/>
          </p:cNvSpPr>
          <p:nvPr/>
        </p:nvSpPr>
        <p:spPr>
          <a:xfrm>
            <a:off x="5721608" y="2036091"/>
            <a:ext cx="4266454" cy="391866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a:p>
            <a:r>
              <a:rPr lang="en-US" dirty="0"/>
              <a:t>When creating the load balancer I enabled WAF. This will work with the ALB to filter out any malicious traffic before it makes it to the instances. </a:t>
            </a:r>
          </a:p>
        </p:txBody>
      </p:sp>
    </p:spTree>
    <p:extLst>
      <p:ext uri="{BB962C8B-B14F-4D97-AF65-F5344CB8AC3E}">
        <p14:creationId xmlns:p14="http://schemas.microsoft.com/office/powerpoint/2010/main" val="1037822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20976-9E57-7E29-425E-F8FF61125C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5D7AB6-31C0-1D28-B0AE-61F1D7428118}"/>
              </a:ext>
            </a:extLst>
          </p:cNvPr>
          <p:cNvSpPr>
            <a:spLocks noGrp="1"/>
          </p:cNvSpPr>
          <p:nvPr>
            <p:ph type="title"/>
          </p:nvPr>
        </p:nvSpPr>
        <p:spPr/>
        <p:txBody>
          <a:bodyPr/>
          <a:lstStyle/>
          <a:p>
            <a:r>
              <a:rPr lang="en-US" dirty="0"/>
              <a:t>Create the ECS Service Demo</a:t>
            </a:r>
          </a:p>
        </p:txBody>
      </p:sp>
      <p:sp>
        <p:nvSpPr>
          <p:cNvPr id="12" name="Content Placeholder 11">
            <a:extLst>
              <a:ext uri="{FF2B5EF4-FFF2-40B4-BE49-F238E27FC236}">
                <a16:creationId xmlns:a16="http://schemas.microsoft.com/office/drawing/2014/main" id="{CEDC4B04-783D-B9EA-3740-36E25A5F4D5C}"/>
              </a:ext>
            </a:extLst>
          </p:cNvPr>
          <p:cNvSpPr>
            <a:spLocks noGrp="1"/>
          </p:cNvSpPr>
          <p:nvPr>
            <p:ph idx="1"/>
          </p:nvPr>
        </p:nvSpPr>
        <p:spPr/>
        <p:txBody>
          <a:bodyPr/>
          <a:lstStyle/>
          <a:p>
            <a:r>
              <a:rPr lang="en-US" dirty="0"/>
              <a:t>Creating the service will:</a:t>
            </a:r>
          </a:p>
          <a:p>
            <a:pPr lvl="1"/>
            <a:r>
              <a:rPr lang="en-US" dirty="0"/>
              <a:t>Managing the number of tasks running</a:t>
            </a:r>
          </a:p>
          <a:p>
            <a:pPr lvl="1"/>
            <a:r>
              <a:rPr lang="en-US" dirty="0"/>
              <a:t>When configured with the ALB it will distribute traffic to the tasks</a:t>
            </a:r>
          </a:p>
          <a:p>
            <a:pPr lvl="1"/>
            <a:r>
              <a:rPr lang="en-US" dirty="0"/>
              <a:t>It will auto adjust the number of tasks based on the parameters I input</a:t>
            </a:r>
          </a:p>
          <a:p>
            <a:endParaRPr lang="en-US" dirty="0"/>
          </a:p>
        </p:txBody>
      </p:sp>
    </p:spTree>
    <p:extLst>
      <p:ext uri="{BB962C8B-B14F-4D97-AF65-F5344CB8AC3E}">
        <p14:creationId xmlns:p14="http://schemas.microsoft.com/office/powerpoint/2010/main" val="1421898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59566-E562-6216-D547-FC357E92EA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75CB72-14AD-E3F4-F5EC-57F2AC1D0143}"/>
              </a:ext>
            </a:extLst>
          </p:cNvPr>
          <p:cNvSpPr>
            <a:spLocks noGrp="1"/>
          </p:cNvSpPr>
          <p:nvPr>
            <p:ph type="title"/>
          </p:nvPr>
        </p:nvSpPr>
        <p:spPr/>
        <p:txBody>
          <a:bodyPr/>
          <a:lstStyle/>
          <a:p>
            <a:r>
              <a:rPr lang="en-US" dirty="0"/>
              <a:t>CloudWatch Monitoring</a:t>
            </a:r>
          </a:p>
        </p:txBody>
      </p:sp>
      <p:sp>
        <p:nvSpPr>
          <p:cNvPr id="12" name="Content Placeholder 11">
            <a:extLst>
              <a:ext uri="{FF2B5EF4-FFF2-40B4-BE49-F238E27FC236}">
                <a16:creationId xmlns:a16="http://schemas.microsoft.com/office/drawing/2014/main" id="{7DA0A33D-AC0B-68DA-D93D-5E82CF349CB6}"/>
              </a:ext>
            </a:extLst>
          </p:cNvPr>
          <p:cNvSpPr>
            <a:spLocks noGrp="1"/>
          </p:cNvSpPr>
          <p:nvPr>
            <p:ph idx="1"/>
          </p:nvPr>
        </p:nvSpPr>
        <p:spPr/>
        <p:txBody>
          <a:bodyPr/>
          <a:lstStyle/>
          <a:p>
            <a:r>
              <a:rPr lang="en-US" dirty="0"/>
              <a:t>I created a CloudWatch Dashboard to monitor traffic and resources for the cluster.</a:t>
            </a:r>
          </a:p>
          <a:p>
            <a:r>
              <a:rPr lang="en-US" dirty="0"/>
              <a:t>After I created the dashboard, I ran a benchmark test to send a large amount of traffic to the ALB. </a:t>
            </a:r>
          </a:p>
        </p:txBody>
      </p:sp>
    </p:spTree>
    <p:extLst>
      <p:ext uri="{BB962C8B-B14F-4D97-AF65-F5344CB8AC3E}">
        <p14:creationId xmlns:p14="http://schemas.microsoft.com/office/powerpoint/2010/main" val="4084636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B5FD7-FC8B-3402-490E-0807F184AB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2F65E8-C572-72CC-C983-0005C9B7C482}"/>
              </a:ext>
            </a:extLst>
          </p:cNvPr>
          <p:cNvSpPr>
            <a:spLocks noGrp="1"/>
          </p:cNvSpPr>
          <p:nvPr>
            <p:ph type="title"/>
          </p:nvPr>
        </p:nvSpPr>
        <p:spPr>
          <a:xfrm>
            <a:off x="4144015" y="2768600"/>
            <a:ext cx="8596668" cy="1320800"/>
          </a:xfrm>
        </p:spPr>
        <p:txBody>
          <a:bodyPr/>
          <a:lstStyle/>
          <a:p>
            <a:r>
              <a:rPr lang="en-US" dirty="0"/>
              <a:t>Questions?</a:t>
            </a:r>
          </a:p>
        </p:txBody>
      </p:sp>
    </p:spTree>
    <p:extLst>
      <p:ext uri="{BB962C8B-B14F-4D97-AF65-F5344CB8AC3E}">
        <p14:creationId xmlns:p14="http://schemas.microsoft.com/office/powerpoint/2010/main" val="3116865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F7FA-54C8-16C6-B7BD-5BDDC8935CF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776533E0-433B-6104-2A02-D101D49B4171}"/>
              </a:ext>
            </a:extLst>
          </p:cNvPr>
          <p:cNvSpPr>
            <a:spLocks noGrp="1"/>
          </p:cNvSpPr>
          <p:nvPr>
            <p:ph idx="1"/>
          </p:nvPr>
        </p:nvSpPr>
        <p:spPr/>
        <p:txBody>
          <a:bodyPr>
            <a:normAutofit/>
          </a:bodyPr>
          <a:lstStyle/>
          <a:p>
            <a:r>
              <a:rPr lang="en-US" sz="1600" dirty="0"/>
              <a:t>Scenario:</a:t>
            </a:r>
          </a:p>
          <a:p>
            <a:pPr marL="0" indent="0">
              <a:buNone/>
            </a:pPr>
            <a:r>
              <a:rPr lang="en-US" sz="1600" dirty="0"/>
              <a:t>The customer has developed a Super Mario Docker application but struggles with deploying it in a scalable, highly available manner. Their current infrastructure lags and is unstable when over 5,000 devices access the application. They need a solution that can automatically adjust to varying traffic loads, distribute requests efficiently, and provide protection against common web threats. The current setup lacks elasticity and resilience, leading to performance issues during traffic spikes and potential downtime.</a:t>
            </a:r>
          </a:p>
        </p:txBody>
      </p:sp>
    </p:spTree>
    <p:extLst>
      <p:ext uri="{BB962C8B-B14F-4D97-AF65-F5344CB8AC3E}">
        <p14:creationId xmlns:p14="http://schemas.microsoft.com/office/powerpoint/2010/main" val="3368362870"/>
      </p:ext>
    </p:extLst>
  </p:cSld>
  <p:clrMapOvr>
    <a:masterClrMapping/>
  </p:clrMapOvr>
  <mc:AlternateContent xmlns:mc="http://schemas.openxmlformats.org/markup-compatibility/2006" xmlns:p14="http://schemas.microsoft.com/office/powerpoint/2010/main">
    <mc:Choice Requires="p14">
      <p:transition spd="slow" p14:dur="2000" advTm="31186"/>
    </mc:Choice>
    <mc:Fallback xmlns="">
      <p:transition spd="slow" advTm="3118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CD99-00A6-99C1-F4F7-DE8580EA04C7}"/>
              </a:ext>
            </a:extLst>
          </p:cNvPr>
          <p:cNvSpPr>
            <a:spLocks noGrp="1"/>
          </p:cNvSpPr>
          <p:nvPr>
            <p:ph type="title"/>
          </p:nvPr>
        </p:nvSpPr>
        <p:spPr/>
        <p:txBody>
          <a:bodyPr/>
          <a:lstStyle/>
          <a:p>
            <a:r>
              <a:rPr lang="en-US" dirty="0"/>
              <a:t>Architecture</a:t>
            </a:r>
          </a:p>
        </p:txBody>
      </p:sp>
      <p:pic>
        <p:nvPicPr>
          <p:cNvPr id="5" name="Content Placeholder 4">
            <a:extLst>
              <a:ext uri="{FF2B5EF4-FFF2-40B4-BE49-F238E27FC236}">
                <a16:creationId xmlns:a16="http://schemas.microsoft.com/office/drawing/2014/main" id="{33B9BC5A-2974-3DE0-916F-536E8EF8D921}"/>
              </a:ext>
            </a:extLst>
          </p:cNvPr>
          <p:cNvPicPr>
            <a:picLocks noGrp="1" noChangeAspect="1"/>
          </p:cNvPicPr>
          <p:nvPr>
            <p:ph idx="1"/>
          </p:nvPr>
        </p:nvPicPr>
        <p:blipFill>
          <a:blip r:embed="rId2"/>
          <a:stretch>
            <a:fillRect/>
          </a:stretch>
        </p:blipFill>
        <p:spPr>
          <a:xfrm>
            <a:off x="4263765" y="1018095"/>
            <a:ext cx="7644556" cy="5278849"/>
          </a:xfrm>
        </p:spPr>
      </p:pic>
      <p:sp>
        <p:nvSpPr>
          <p:cNvPr id="9" name="Content Placeholder 2">
            <a:extLst>
              <a:ext uri="{FF2B5EF4-FFF2-40B4-BE49-F238E27FC236}">
                <a16:creationId xmlns:a16="http://schemas.microsoft.com/office/drawing/2014/main" id="{DF5B999D-53FE-4D4A-34AF-549ACEF7E613}"/>
              </a:ext>
            </a:extLst>
          </p:cNvPr>
          <p:cNvSpPr txBox="1">
            <a:spLocks/>
          </p:cNvSpPr>
          <p:nvPr/>
        </p:nvSpPr>
        <p:spPr>
          <a:xfrm>
            <a:off x="677334" y="2531942"/>
            <a:ext cx="3856959" cy="225115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600" dirty="0"/>
              <a:t>Requirements</a:t>
            </a:r>
          </a:p>
          <a:p>
            <a:r>
              <a:rPr lang="en-US" sz="1600" dirty="0"/>
              <a:t>Highly available- 99.99%</a:t>
            </a:r>
          </a:p>
          <a:p>
            <a:r>
              <a:rPr lang="en-US" sz="1600" dirty="0"/>
              <a:t>Auto-scaling triggers- 70% CPU utilization </a:t>
            </a:r>
          </a:p>
          <a:p>
            <a:r>
              <a:rPr lang="en-US" sz="1600" dirty="0"/>
              <a:t>Deploy in 2 AZs for HA</a:t>
            </a:r>
          </a:p>
          <a:p>
            <a:r>
              <a:rPr lang="en-US" sz="1600" dirty="0"/>
              <a:t>Web access firewall</a:t>
            </a:r>
          </a:p>
          <a:p>
            <a:endParaRPr lang="en-US" sz="1600" dirty="0"/>
          </a:p>
          <a:p>
            <a:endParaRPr lang="en-US" sz="1600" dirty="0"/>
          </a:p>
          <a:p>
            <a:endParaRPr lang="en-US" sz="1600" dirty="0"/>
          </a:p>
        </p:txBody>
      </p:sp>
    </p:spTree>
    <p:extLst>
      <p:ext uri="{BB962C8B-B14F-4D97-AF65-F5344CB8AC3E}">
        <p14:creationId xmlns:p14="http://schemas.microsoft.com/office/powerpoint/2010/main" val="734746631"/>
      </p:ext>
    </p:extLst>
  </p:cSld>
  <p:clrMapOvr>
    <a:masterClrMapping/>
  </p:clrMapOvr>
  <mc:AlternateContent xmlns:mc="http://schemas.openxmlformats.org/markup-compatibility/2006" xmlns:p14="http://schemas.microsoft.com/office/powerpoint/2010/main">
    <mc:Choice Requires="p14">
      <p:transition spd="slow" p14:dur="2000" advTm="3165"/>
    </mc:Choice>
    <mc:Fallback xmlns="">
      <p:transition spd="slow" advTm="316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96FAE-A086-F5FC-8EE3-E650D20695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AC2837-9938-EEEC-55DF-DB0ED2B1D783}"/>
              </a:ext>
            </a:extLst>
          </p:cNvPr>
          <p:cNvSpPr>
            <a:spLocks noGrp="1"/>
          </p:cNvSpPr>
          <p:nvPr>
            <p:ph type="title"/>
          </p:nvPr>
        </p:nvSpPr>
        <p:spPr/>
        <p:txBody>
          <a:bodyPr/>
          <a:lstStyle/>
          <a:p>
            <a:r>
              <a:rPr lang="en-US" dirty="0"/>
              <a:t>Architecture</a:t>
            </a:r>
          </a:p>
        </p:txBody>
      </p:sp>
      <p:pic>
        <p:nvPicPr>
          <p:cNvPr id="5" name="Content Placeholder 4">
            <a:extLst>
              <a:ext uri="{FF2B5EF4-FFF2-40B4-BE49-F238E27FC236}">
                <a16:creationId xmlns:a16="http://schemas.microsoft.com/office/drawing/2014/main" id="{32F38642-B92C-9669-CBEA-003ACFA887FB}"/>
              </a:ext>
            </a:extLst>
          </p:cNvPr>
          <p:cNvPicPr>
            <a:picLocks noGrp="1" noChangeAspect="1"/>
          </p:cNvPicPr>
          <p:nvPr>
            <p:ph idx="1"/>
          </p:nvPr>
        </p:nvPicPr>
        <p:blipFill>
          <a:blip r:embed="rId3"/>
          <a:stretch>
            <a:fillRect/>
          </a:stretch>
        </p:blipFill>
        <p:spPr>
          <a:xfrm>
            <a:off x="4263765" y="1018095"/>
            <a:ext cx="7644556" cy="5278849"/>
          </a:xfrm>
        </p:spPr>
      </p:pic>
      <p:sp>
        <p:nvSpPr>
          <p:cNvPr id="3" name="Content Placeholder 2">
            <a:extLst>
              <a:ext uri="{FF2B5EF4-FFF2-40B4-BE49-F238E27FC236}">
                <a16:creationId xmlns:a16="http://schemas.microsoft.com/office/drawing/2014/main" id="{9F8D1654-6DB5-57D5-6446-83363612ECD3}"/>
              </a:ext>
            </a:extLst>
          </p:cNvPr>
          <p:cNvSpPr txBox="1">
            <a:spLocks/>
          </p:cNvSpPr>
          <p:nvPr/>
        </p:nvSpPr>
        <p:spPr>
          <a:xfrm>
            <a:off x="677334" y="2184924"/>
            <a:ext cx="3856959" cy="355398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600" dirty="0"/>
              <a:t>Key Services</a:t>
            </a:r>
          </a:p>
          <a:p>
            <a:r>
              <a:rPr lang="en-US" sz="1600" dirty="0"/>
              <a:t>AWS ECS</a:t>
            </a:r>
          </a:p>
          <a:p>
            <a:r>
              <a:rPr lang="en-US" sz="1600" dirty="0"/>
              <a:t>EC2</a:t>
            </a:r>
          </a:p>
          <a:p>
            <a:r>
              <a:rPr lang="en-US" sz="1600" dirty="0"/>
              <a:t>Application load balancer</a:t>
            </a:r>
          </a:p>
          <a:p>
            <a:r>
              <a:rPr lang="en-US" sz="1600" dirty="0"/>
              <a:t>Launch template</a:t>
            </a:r>
          </a:p>
          <a:p>
            <a:r>
              <a:rPr lang="en-US" sz="1600" dirty="0"/>
              <a:t>Auto scaling</a:t>
            </a:r>
          </a:p>
          <a:p>
            <a:r>
              <a:rPr lang="en-US" sz="1600" dirty="0" err="1"/>
              <a:t>Cloudwatch</a:t>
            </a:r>
            <a:endParaRPr lang="en-US" sz="1600" dirty="0"/>
          </a:p>
          <a:p>
            <a:r>
              <a:rPr lang="en-US" sz="1600" dirty="0"/>
              <a:t>Security</a:t>
            </a:r>
          </a:p>
          <a:p>
            <a:pPr lvl="1"/>
            <a:r>
              <a:rPr lang="en-US" sz="1400" dirty="0"/>
              <a:t>Web Access Firewall</a:t>
            </a:r>
          </a:p>
          <a:p>
            <a:pPr lvl="1"/>
            <a:r>
              <a:rPr lang="en-US" sz="1400" dirty="0"/>
              <a:t>Security groups</a:t>
            </a:r>
          </a:p>
          <a:p>
            <a:endParaRPr lang="en-US" sz="1600" dirty="0"/>
          </a:p>
          <a:p>
            <a:endParaRPr lang="en-US" sz="1600" dirty="0"/>
          </a:p>
        </p:txBody>
      </p:sp>
    </p:spTree>
    <p:extLst>
      <p:ext uri="{BB962C8B-B14F-4D97-AF65-F5344CB8AC3E}">
        <p14:creationId xmlns:p14="http://schemas.microsoft.com/office/powerpoint/2010/main" val="3221113407"/>
      </p:ext>
    </p:extLst>
  </p:cSld>
  <p:clrMapOvr>
    <a:masterClrMapping/>
  </p:clrMapOvr>
  <mc:AlternateContent xmlns:mc="http://schemas.openxmlformats.org/markup-compatibility/2006" xmlns:p14="http://schemas.microsoft.com/office/powerpoint/2010/main">
    <mc:Choice Requires="p14">
      <p:transition spd="slow" p14:dur="2000" advTm="44391"/>
    </mc:Choice>
    <mc:Fallback xmlns="">
      <p:transition spd="slow" advTm="4439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1DE0B-2BD0-71FE-13E8-1FA559025171}"/>
              </a:ext>
            </a:extLst>
          </p:cNvPr>
          <p:cNvSpPr>
            <a:spLocks noGrp="1"/>
          </p:cNvSpPr>
          <p:nvPr>
            <p:ph type="title"/>
          </p:nvPr>
        </p:nvSpPr>
        <p:spPr/>
        <p:txBody>
          <a:bodyPr/>
          <a:lstStyle/>
          <a:p>
            <a:r>
              <a:rPr lang="en-US" dirty="0"/>
              <a:t>1. VPC Configuration</a:t>
            </a:r>
          </a:p>
        </p:txBody>
      </p:sp>
      <p:sp>
        <p:nvSpPr>
          <p:cNvPr id="3" name="Content Placeholder 2">
            <a:extLst>
              <a:ext uri="{FF2B5EF4-FFF2-40B4-BE49-F238E27FC236}">
                <a16:creationId xmlns:a16="http://schemas.microsoft.com/office/drawing/2014/main" id="{35B787CD-AB9D-4F42-2244-FC6DBC6C4D78}"/>
              </a:ext>
            </a:extLst>
          </p:cNvPr>
          <p:cNvSpPr>
            <a:spLocks noGrp="1"/>
          </p:cNvSpPr>
          <p:nvPr>
            <p:ph idx="1"/>
          </p:nvPr>
        </p:nvSpPr>
        <p:spPr>
          <a:xfrm>
            <a:off x="677334" y="1453578"/>
            <a:ext cx="8596668" cy="1842281"/>
          </a:xfrm>
        </p:spPr>
        <p:txBody>
          <a:bodyPr>
            <a:normAutofit lnSpcReduction="10000"/>
          </a:bodyPr>
          <a:lstStyle/>
          <a:p>
            <a:r>
              <a:rPr lang="en-US" dirty="0"/>
              <a:t>2 public and 2 private subnets across 2 AZs</a:t>
            </a:r>
          </a:p>
          <a:p>
            <a:r>
              <a:rPr lang="en-US" dirty="0"/>
              <a:t>NAT gateway in both public subnets</a:t>
            </a:r>
          </a:p>
          <a:p>
            <a:r>
              <a:rPr lang="en-US" dirty="0"/>
              <a:t>Route tables and NACLs were created automatically when we use ‘VPC and more’</a:t>
            </a:r>
          </a:p>
          <a:p>
            <a:r>
              <a:rPr lang="en-US" dirty="0"/>
              <a:t>Elastic IPs are associated with this VPC</a:t>
            </a:r>
          </a:p>
        </p:txBody>
      </p:sp>
      <p:pic>
        <p:nvPicPr>
          <p:cNvPr id="5" name="Picture 4">
            <a:extLst>
              <a:ext uri="{FF2B5EF4-FFF2-40B4-BE49-F238E27FC236}">
                <a16:creationId xmlns:a16="http://schemas.microsoft.com/office/drawing/2014/main" id="{02AB2C6D-5550-C56D-D047-4255076F578C}"/>
              </a:ext>
            </a:extLst>
          </p:cNvPr>
          <p:cNvPicPr>
            <a:picLocks noChangeAspect="1"/>
          </p:cNvPicPr>
          <p:nvPr/>
        </p:nvPicPr>
        <p:blipFill>
          <a:blip r:embed="rId3"/>
          <a:stretch>
            <a:fillRect/>
          </a:stretch>
        </p:blipFill>
        <p:spPr>
          <a:xfrm>
            <a:off x="677334" y="3429000"/>
            <a:ext cx="7772400" cy="2437900"/>
          </a:xfrm>
          <a:prstGeom prst="rect">
            <a:avLst/>
          </a:prstGeom>
        </p:spPr>
      </p:pic>
    </p:spTree>
    <p:extLst>
      <p:ext uri="{BB962C8B-B14F-4D97-AF65-F5344CB8AC3E}">
        <p14:creationId xmlns:p14="http://schemas.microsoft.com/office/powerpoint/2010/main" val="2666112881"/>
      </p:ext>
    </p:extLst>
  </p:cSld>
  <p:clrMapOvr>
    <a:masterClrMapping/>
  </p:clrMapOvr>
  <mc:AlternateContent xmlns:mc="http://schemas.openxmlformats.org/markup-compatibility/2006" xmlns:p14="http://schemas.microsoft.com/office/powerpoint/2010/main">
    <mc:Choice Requires="p14">
      <p:transition spd="slow" p14:dur="2000" advTm="66238"/>
    </mc:Choice>
    <mc:Fallback xmlns="">
      <p:transition spd="slow" advTm="6623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E02D6-A21D-9A68-0542-C6C621F14E6A}"/>
              </a:ext>
            </a:extLst>
          </p:cNvPr>
          <p:cNvSpPr>
            <a:spLocks noGrp="1"/>
          </p:cNvSpPr>
          <p:nvPr>
            <p:ph type="title"/>
          </p:nvPr>
        </p:nvSpPr>
        <p:spPr/>
        <p:txBody>
          <a:bodyPr/>
          <a:lstStyle/>
          <a:p>
            <a:r>
              <a:rPr lang="en-US" dirty="0"/>
              <a:t>Security Configuration</a:t>
            </a:r>
          </a:p>
        </p:txBody>
      </p:sp>
      <p:sp>
        <p:nvSpPr>
          <p:cNvPr id="3" name="Content Placeholder 2">
            <a:extLst>
              <a:ext uri="{FF2B5EF4-FFF2-40B4-BE49-F238E27FC236}">
                <a16:creationId xmlns:a16="http://schemas.microsoft.com/office/drawing/2014/main" id="{FB8DCD2A-310B-632F-5B20-B80CEB448EF4}"/>
              </a:ext>
            </a:extLst>
          </p:cNvPr>
          <p:cNvSpPr>
            <a:spLocks noGrp="1"/>
          </p:cNvSpPr>
          <p:nvPr>
            <p:ph idx="1"/>
          </p:nvPr>
        </p:nvSpPr>
        <p:spPr>
          <a:xfrm>
            <a:off x="677334" y="1488613"/>
            <a:ext cx="8596668" cy="4941370"/>
          </a:xfrm>
        </p:spPr>
        <p:txBody>
          <a:bodyPr/>
          <a:lstStyle/>
          <a:p>
            <a:pPr marL="0" indent="0">
              <a:buNone/>
            </a:pPr>
            <a:r>
              <a:rPr lang="en-US" dirty="0"/>
              <a:t>Security Groups</a:t>
            </a:r>
          </a:p>
          <a:p>
            <a:r>
              <a:rPr lang="en-US" dirty="0"/>
              <a:t>Application load balancer- Accepting inbound HTTP traffic from port 80</a:t>
            </a:r>
          </a:p>
          <a:p>
            <a:r>
              <a:rPr lang="en-US" dirty="0"/>
              <a:t>ECS- Accepting inbound TCP traffic from port 8080 (ALB)</a:t>
            </a:r>
          </a:p>
          <a:p>
            <a:endParaRPr lang="en-US" dirty="0"/>
          </a:p>
          <a:p>
            <a:pPr marL="0" indent="0">
              <a:buNone/>
            </a:pPr>
            <a:r>
              <a:rPr lang="en-US" dirty="0"/>
              <a:t>IAM Roles</a:t>
            </a:r>
          </a:p>
          <a:p>
            <a:r>
              <a:rPr lang="en-US" dirty="0"/>
              <a:t>ECS Task Execution Role- Allows ECS tasks to call AWS services</a:t>
            </a:r>
          </a:p>
          <a:p>
            <a:r>
              <a:rPr lang="en-US" dirty="0"/>
              <a:t>EC2 Instance Role- Allows EC2 instances to serve as ECS container instances</a:t>
            </a:r>
          </a:p>
          <a:p>
            <a:r>
              <a:rPr lang="en-US" dirty="0"/>
              <a:t>ECS Task Role</a:t>
            </a:r>
          </a:p>
          <a:p>
            <a:pPr lvl="1"/>
            <a:r>
              <a:rPr lang="en-US" dirty="0"/>
              <a:t>I created a custom policy allowing Elastic Container Registry and </a:t>
            </a:r>
            <a:r>
              <a:rPr lang="en-US" dirty="0" err="1"/>
              <a:t>Cloudwatch</a:t>
            </a:r>
            <a:r>
              <a:rPr lang="en-US" dirty="0"/>
              <a:t> logs</a:t>
            </a:r>
          </a:p>
        </p:txBody>
      </p:sp>
    </p:spTree>
    <p:extLst>
      <p:ext uri="{BB962C8B-B14F-4D97-AF65-F5344CB8AC3E}">
        <p14:creationId xmlns:p14="http://schemas.microsoft.com/office/powerpoint/2010/main" val="3851785113"/>
      </p:ext>
    </p:extLst>
  </p:cSld>
  <p:clrMapOvr>
    <a:masterClrMapping/>
  </p:clrMapOvr>
  <mc:AlternateContent xmlns:mc="http://schemas.openxmlformats.org/markup-compatibility/2006" xmlns:p14="http://schemas.microsoft.com/office/powerpoint/2010/main">
    <mc:Choice Requires="p14">
      <p:transition spd="slow" p14:dur="2000" advTm="53910"/>
    </mc:Choice>
    <mc:Fallback xmlns="">
      <p:transition spd="slow" advTm="5391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3CC5-7667-8833-EEF5-082425A1F8AD}"/>
              </a:ext>
            </a:extLst>
          </p:cNvPr>
          <p:cNvSpPr>
            <a:spLocks noGrp="1"/>
          </p:cNvSpPr>
          <p:nvPr>
            <p:ph type="title"/>
          </p:nvPr>
        </p:nvSpPr>
        <p:spPr/>
        <p:txBody>
          <a:bodyPr/>
          <a:lstStyle/>
          <a:p>
            <a:r>
              <a:rPr lang="en-US" dirty="0"/>
              <a:t>ECS Cluster Configuration Demo</a:t>
            </a:r>
          </a:p>
        </p:txBody>
      </p:sp>
      <p:sp>
        <p:nvSpPr>
          <p:cNvPr id="3" name="Content Placeholder 2">
            <a:extLst>
              <a:ext uri="{FF2B5EF4-FFF2-40B4-BE49-F238E27FC236}">
                <a16:creationId xmlns:a16="http://schemas.microsoft.com/office/drawing/2014/main" id="{9B98C141-082A-0D78-10E2-FAAC7397A3E4}"/>
              </a:ext>
            </a:extLst>
          </p:cNvPr>
          <p:cNvSpPr>
            <a:spLocks noGrp="1"/>
          </p:cNvSpPr>
          <p:nvPr>
            <p:ph idx="1"/>
          </p:nvPr>
        </p:nvSpPr>
        <p:spPr>
          <a:xfrm>
            <a:off x="677334" y="1488613"/>
            <a:ext cx="8596668" cy="4487905"/>
          </a:xfrm>
        </p:spPr>
        <p:txBody>
          <a:bodyPr/>
          <a:lstStyle/>
          <a:p>
            <a:r>
              <a:rPr lang="en-US" dirty="0"/>
              <a:t>Create ECS </a:t>
            </a:r>
            <a:r>
              <a:rPr lang="en-US" dirty="0">
                <a:solidFill>
                  <a:schemeClr val="tx1"/>
                </a:solidFill>
              </a:rPr>
              <a:t>cluster</a:t>
            </a:r>
          </a:p>
          <a:p>
            <a:pPr lvl="1"/>
            <a:r>
              <a:rPr lang="en-US" dirty="0">
                <a:solidFill>
                  <a:schemeClr val="tx1"/>
                </a:solidFill>
              </a:rPr>
              <a:t>EC2 instances</a:t>
            </a:r>
          </a:p>
          <a:p>
            <a:pPr lvl="1"/>
            <a:r>
              <a:rPr lang="en-US" dirty="0">
                <a:solidFill>
                  <a:schemeClr val="tx1"/>
                </a:solidFill>
              </a:rPr>
              <a:t>The network (VPC and subnets) that tasks will run on</a:t>
            </a:r>
          </a:p>
          <a:p>
            <a:pPr lvl="1"/>
            <a:r>
              <a:rPr lang="en-US" dirty="0">
                <a:solidFill>
                  <a:schemeClr val="tx1"/>
                </a:solidFill>
              </a:rPr>
              <a:t>Monitoring with </a:t>
            </a:r>
            <a:r>
              <a:rPr lang="en-US" dirty="0" err="1">
                <a:solidFill>
                  <a:schemeClr val="tx1"/>
                </a:solidFill>
              </a:rPr>
              <a:t>Cloudwatch</a:t>
            </a:r>
            <a:r>
              <a:rPr lang="en-US" dirty="0">
                <a:solidFill>
                  <a:schemeClr val="tx1"/>
                </a:solidFill>
              </a:rPr>
              <a:t> Insights</a:t>
            </a:r>
          </a:p>
          <a:p>
            <a:pPr lvl="1"/>
            <a:r>
              <a:rPr lang="en-US" dirty="0">
                <a:solidFill>
                  <a:schemeClr val="tx1"/>
                </a:solidFill>
              </a:rPr>
              <a:t>Create ASG</a:t>
            </a:r>
          </a:p>
          <a:p>
            <a:r>
              <a:rPr lang="en-US" dirty="0"/>
              <a:t>Create task definitions </a:t>
            </a:r>
          </a:p>
          <a:p>
            <a:pPr lvl="1"/>
            <a:r>
              <a:rPr lang="en-US" dirty="0"/>
              <a:t>Launch types</a:t>
            </a:r>
          </a:p>
          <a:p>
            <a:pPr lvl="1"/>
            <a:r>
              <a:rPr lang="en-US" dirty="0"/>
              <a:t>Task roles</a:t>
            </a:r>
          </a:p>
          <a:p>
            <a:pPr lvl="1"/>
            <a:r>
              <a:rPr lang="en-US" dirty="0"/>
              <a:t>Container details</a:t>
            </a:r>
          </a:p>
          <a:p>
            <a:pPr lvl="1"/>
            <a:endParaRPr lang="en-US" dirty="0"/>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211348898"/>
      </p:ext>
    </p:extLst>
  </p:cSld>
  <p:clrMapOvr>
    <a:masterClrMapping/>
  </p:clrMapOvr>
  <mc:AlternateContent xmlns:mc="http://schemas.openxmlformats.org/markup-compatibility/2006" xmlns:p14="http://schemas.microsoft.com/office/powerpoint/2010/main">
    <mc:Choice Requires="p14">
      <p:transition spd="slow" p14:dur="2000" advTm="222008"/>
    </mc:Choice>
    <mc:Fallback xmlns="">
      <p:transition spd="slow" advTm="22200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9DC0D-60DF-4629-F482-028D42A409CB}"/>
              </a:ext>
            </a:extLst>
          </p:cNvPr>
          <p:cNvSpPr>
            <a:spLocks noGrp="1"/>
          </p:cNvSpPr>
          <p:nvPr>
            <p:ph type="title"/>
          </p:nvPr>
        </p:nvSpPr>
        <p:spPr/>
        <p:txBody>
          <a:bodyPr/>
          <a:lstStyle/>
          <a:p>
            <a:r>
              <a:rPr lang="en-US" dirty="0"/>
              <a:t>Create Launch Template</a:t>
            </a:r>
          </a:p>
        </p:txBody>
      </p:sp>
      <p:sp>
        <p:nvSpPr>
          <p:cNvPr id="3" name="Content Placeholder 2">
            <a:extLst>
              <a:ext uri="{FF2B5EF4-FFF2-40B4-BE49-F238E27FC236}">
                <a16:creationId xmlns:a16="http://schemas.microsoft.com/office/drawing/2014/main" id="{FBE2E5D5-A343-FC34-13DC-3BCA7805EA1C}"/>
              </a:ext>
            </a:extLst>
          </p:cNvPr>
          <p:cNvSpPr>
            <a:spLocks noGrp="1"/>
          </p:cNvSpPr>
          <p:nvPr>
            <p:ph idx="1"/>
          </p:nvPr>
        </p:nvSpPr>
        <p:spPr>
          <a:xfrm>
            <a:off x="490118" y="1536193"/>
            <a:ext cx="8783884" cy="4505170"/>
          </a:xfrm>
        </p:spPr>
        <p:txBody>
          <a:bodyPr>
            <a:normAutofit fontScale="85000" lnSpcReduction="20000"/>
          </a:bodyPr>
          <a:lstStyle/>
          <a:p>
            <a:r>
              <a:rPr lang="en-US" dirty="0"/>
              <a:t>Check ‘provide guidance to help me set up a template that I can use with EC2 Auto Scaling’</a:t>
            </a:r>
          </a:p>
          <a:p>
            <a:r>
              <a:rPr lang="en-US" dirty="0"/>
              <a:t>For AMI chose Amazon ECS-Optimized &gt; amzn2-ami-ecs-hvm-2.0.20250716-x86_64-ebs</a:t>
            </a:r>
          </a:p>
          <a:p>
            <a:pPr lvl="1"/>
            <a:r>
              <a:rPr lang="en-US" dirty="0"/>
              <a:t>This AMI is optimized for ECS</a:t>
            </a:r>
          </a:p>
          <a:p>
            <a:r>
              <a:rPr lang="en-US" dirty="0"/>
              <a:t>Instance type &gt; t3.small</a:t>
            </a:r>
          </a:p>
          <a:p>
            <a:pPr lvl="1"/>
            <a:r>
              <a:rPr lang="en-US" dirty="0"/>
              <a:t>I originally choose t2.micro but got an insufficient capacity error </a:t>
            </a:r>
          </a:p>
          <a:p>
            <a:r>
              <a:rPr lang="en-US" dirty="0"/>
              <a:t>Choose key pair</a:t>
            </a:r>
          </a:p>
          <a:p>
            <a:r>
              <a:rPr lang="en-US" dirty="0"/>
              <a:t>For firewall security group choose Luigi-ECS-SG </a:t>
            </a:r>
          </a:p>
          <a:p>
            <a:r>
              <a:rPr lang="en-US" dirty="0"/>
              <a:t>Leave storage volumes as default</a:t>
            </a:r>
          </a:p>
          <a:p>
            <a:r>
              <a:rPr lang="en-US" dirty="0"/>
              <a:t>Expand Advanced Details</a:t>
            </a:r>
          </a:p>
          <a:p>
            <a:r>
              <a:rPr lang="en-US" dirty="0"/>
              <a:t>For IAM Instance Profile choose Luigi-EC2-Instance-Role</a:t>
            </a:r>
          </a:p>
          <a:p>
            <a:r>
              <a:rPr lang="en-US" dirty="0"/>
              <a:t>Enable Detailed CloudWatch Monitoring </a:t>
            </a:r>
          </a:p>
          <a:p>
            <a:r>
              <a:rPr lang="en-US" dirty="0"/>
              <a:t>To ensure that new instances launched will automatically join the cluster enter this user data: </a:t>
            </a:r>
          </a:p>
          <a:p>
            <a:pPr lvl="1"/>
            <a:r>
              <a:rPr lang="en-US" b="1" dirty="0"/>
              <a:t>#!/bin/bash</a:t>
            </a:r>
            <a:br>
              <a:rPr lang="en-US" dirty="0"/>
            </a:br>
            <a:r>
              <a:rPr lang="en-US" b="1" dirty="0"/>
              <a:t>echo "ECS_CLUSTER=</a:t>
            </a:r>
            <a:r>
              <a:rPr lang="en-US" b="1" dirty="0" err="1"/>
              <a:t>luigi</a:t>
            </a:r>
            <a:r>
              <a:rPr lang="en-US" b="1" dirty="0"/>
              <a:t>-cluster" &gt;&gt; /</a:t>
            </a:r>
            <a:r>
              <a:rPr lang="en-US" b="1" dirty="0" err="1"/>
              <a:t>etc</a:t>
            </a:r>
            <a:r>
              <a:rPr lang="en-US" b="1" dirty="0"/>
              <a:t>/</a:t>
            </a:r>
            <a:r>
              <a:rPr lang="en-US" b="1" dirty="0" err="1"/>
              <a:t>ecs</a:t>
            </a:r>
            <a:r>
              <a:rPr lang="en-US" b="1" dirty="0"/>
              <a:t>/</a:t>
            </a:r>
            <a:r>
              <a:rPr lang="en-US" b="1" dirty="0" err="1"/>
              <a:t>ecs.config</a:t>
            </a:r>
            <a:br>
              <a:rPr lang="en-US" dirty="0"/>
            </a:br>
            <a:endParaRPr lang="en-US" dirty="0"/>
          </a:p>
        </p:txBody>
      </p:sp>
    </p:spTree>
    <p:extLst>
      <p:ext uri="{BB962C8B-B14F-4D97-AF65-F5344CB8AC3E}">
        <p14:creationId xmlns:p14="http://schemas.microsoft.com/office/powerpoint/2010/main" val="3265726876"/>
      </p:ext>
    </p:extLst>
  </p:cSld>
  <p:clrMapOvr>
    <a:masterClrMapping/>
  </p:clrMapOvr>
  <mc:AlternateContent xmlns:mc="http://schemas.openxmlformats.org/markup-compatibility/2006" xmlns:p14="http://schemas.microsoft.com/office/powerpoint/2010/main">
    <mc:Choice Requires="p14">
      <p:transition spd="slow" p14:dur="2000" advTm="73736"/>
    </mc:Choice>
    <mc:Fallback xmlns="">
      <p:transition spd="slow" advTm="7373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56D4B-5542-1F4E-AEDA-29043B968F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CC835A-05D8-CE0B-F3FB-857E6D295010}"/>
              </a:ext>
            </a:extLst>
          </p:cNvPr>
          <p:cNvSpPr>
            <a:spLocks noGrp="1"/>
          </p:cNvSpPr>
          <p:nvPr>
            <p:ph type="title"/>
          </p:nvPr>
        </p:nvSpPr>
        <p:spPr/>
        <p:txBody>
          <a:bodyPr/>
          <a:lstStyle/>
          <a:p>
            <a:r>
              <a:rPr lang="en-US" dirty="0"/>
              <a:t>Configure Auto Scaling Group</a:t>
            </a:r>
          </a:p>
        </p:txBody>
      </p:sp>
      <p:sp>
        <p:nvSpPr>
          <p:cNvPr id="3" name="Content Placeholder 2">
            <a:extLst>
              <a:ext uri="{FF2B5EF4-FFF2-40B4-BE49-F238E27FC236}">
                <a16:creationId xmlns:a16="http://schemas.microsoft.com/office/drawing/2014/main" id="{617B2095-194E-5B22-947F-B936350AD024}"/>
              </a:ext>
            </a:extLst>
          </p:cNvPr>
          <p:cNvSpPr>
            <a:spLocks noGrp="1"/>
          </p:cNvSpPr>
          <p:nvPr>
            <p:ph idx="1"/>
          </p:nvPr>
        </p:nvSpPr>
        <p:spPr>
          <a:xfrm>
            <a:off x="4030676" y="1324186"/>
            <a:ext cx="7483990" cy="2519151"/>
          </a:xfrm>
        </p:spPr>
        <p:txBody>
          <a:bodyPr>
            <a:normAutofit/>
          </a:bodyPr>
          <a:lstStyle/>
          <a:p>
            <a:r>
              <a:rPr lang="en-US" dirty="0"/>
              <a:t>Cluster</a:t>
            </a:r>
          </a:p>
          <a:p>
            <a:r>
              <a:rPr lang="en-US" dirty="0"/>
              <a:t>Infrastructure</a:t>
            </a:r>
          </a:p>
          <a:p>
            <a:r>
              <a:rPr lang="en-US" dirty="0"/>
              <a:t>Click on ASG</a:t>
            </a:r>
          </a:p>
          <a:p>
            <a:r>
              <a:rPr lang="en-US" dirty="0"/>
              <a:t>ASG &gt; Details &gt; Edit &gt; Add in launch template</a:t>
            </a:r>
            <a:br>
              <a:rPr lang="en-US" dirty="0"/>
            </a:br>
            <a:endParaRPr lang="en-US" dirty="0"/>
          </a:p>
        </p:txBody>
      </p:sp>
      <p:pic>
        <p:nvPicPr>
          <p:cNvPr id="5" name="Picture 4">
            <a:extLst>
              <a:ext uri="{FF2B5EF4-FFF2-40B4-BE49-F238E27FC236}">
                <a16:creationId xmlns:a16="http://schemas.microsoft.com/office/drawing/2014/main" id="{14434BF0-5806-DE8C-FD93-61828D4FC84B}"/>
              </a:ext>
            </a:extLst>
          </p:cNvPr>
          <p:cNvPicPr>
            <a:picLocks noChangeAspect="1"/>
          </p:cNvPicPr>
          <p:nvPr/>
        </p:nvPicPr>
        <p:blipFill>
          <a:blip r:embed="rId3"/>
          <a:stretch>
            <a:fillRect/>
          </a:stretch>
        </p:blipFill>
        <p:spPr>
          <a:xfrm>
            <a:off x="427535" y="2352125"/>
            <a:ext cx="3323948" cy="3783177"/>
          </a:xfrm>
          <a:prstGeom prst="rect">
            <a:avLst/>
          </a:prstGeom>
        </p:spPr>
      </p:pic>
      <p:pic>
        <p:nvPicPr>
          <p:cNvPr id="7" name="Picture 6">
            <a:extLst>
              <a:ext uri="{FF2B5EF4-FFF2-40B4-BE49-F238E27FC236}">
                <a16:creationId xmlns:a16="http://schemas.microsoft.com/office/drawing/2014/main" id="{D3C22A70-DF49-4495-B59C-5F0FEA93D860}"/>
              </a:ext>
            </a:extLst>
          </p:cNvPr>
          <p:cNvPicPr>
            <a:picLocks noChangeAspect="1"/>
          </p:cNvPicPr>
          <p:nvPr/>
        </p:nvPicPr>
        <p:blipFill>
          <a:blip r:embed="rId4"/>
          <a:stretch>
            <a:fillRect/>
          </a:stretch>
        </p:blipFill>
        <p:spPr>
          <a:xfrm>
            <a:off x="4030676" y="4267201"/>
            <a:ext cx="7547456" cy="1869632"/>
          </a:xfrm>
          <a:prstGeom prst="rect">
            <a:avLst/>
          </a:prstGeom>
        </p:spPr>
      </p:pic>
    </p:spTree>
    <p:extLst>
      <p:ext uri="{BB962C8B-B14F-4D97-AF65-F5344CB8AC3E}">
        <p14:creationId xmlns:p14="http://schemas.microsoft.com/office/powerpoint/2010/main" val="1422525134"/>
      </p:ext>
    </p:extLst>
  </p:cSld>
  <p:clrMapOvr>
    <a:masterClrMapping/>
  </p:clrMapOvr>
  <mc:AlternateContent xmlns:mc="http://schemas.openxmlformats.org/markup-compatibility/2006" xmlns:p14="http://schemas.microsoft.com/office/powerpoint/2010/main">
    <mc:Choice Requires="p14">
      <p:transition spd="slow" p14:dur="2000" advTm="33261"/>
    </mc:Choice>
    <mc:Fallback xmlns="">
      <p:transition spd="slow" advTm="33261"/>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5.2"/>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1800</TotalTime>
  <Words>1007</Words>
  <Application>Microsoft Macintosh PowerPoint</Application>
  <PresentationFormat>Widescreen</PresentationFormat>
  <Paragraphs>143</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Super Mario 256</vt:lpstr>
      <vt:lpstr>Trebuchet MS</vt:lpstr>
      <vt:lpstr>Wingdings 3</vt:lpstr>
      <vt:lpstr>Facet</vt:lpstr>
      <vt:lpstr>Super Mario App</vt:lpstr>
      <vt:lpstr>Overview</vt:lpstr>
      <vt:lpstr>Architecture</vt:lpstr>
      <vt:lpstr>Architecture</vt:lpstr>
      <vt:lpstr>1. VPC Configuration</vt:lpstr>
      <vt:lpstr>Security Configuration</vt:lpstr>
      <vt:lpstr>ECS Cluster Configuration Demo</vt:lpstr>
      <vt:lpstr>Create Launch Template</vt:lpstr>
      <vt:lpstr>Configure Auto Scaling Group</vt:lpstr>
      <vt:lpstr>Configure Auto Scaling Group</vt:lpstr>
      <vt:lpstr>Create an ALB and Target Group</vt:lpstr>
      <vt:lpstr>Create an ALB and Target Group</vt:lpstr>
      <vt:lpstr>Create the ECS Service Demo</vt:lpstr>
      <vt:lpstr>CloudWatch Monitoring</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Coats, Tiana</dc:creator>
  <cp:lastModifiedBy>Coats, Tiana</cp:lastModifiedBy>
  <cp:revision>21</cp:revision>
  <dcterms:created xsi:type="dcterms:W3CDTF">2025-08-05T20:15:17Z</dcterms:created>
  <dcterms:modified xsi:type="dcterms:W3CDTF">2025-08-08T16:23:51Z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9e68092-05df-4271-8e3e-b2a4c82ba797_Enabled">
    <vt:lpwstr>true</vt:lpwstr>
  </property>
  <property fmtid="{D5CDD505-2E9C-101B-9397-08002B2CF9AE}" pid="3" name="MSIP_Label_19e68092-05df-4271-8e3e-b2a4c82ba797_SetDate">
    <vt:lpwstr>2025-08-05T20:16:27Z</vt:lpwstr>
  </property>
  <property fmtid="{D5CDD505-2E9C-101B-9397-08002B2CF9AE}" pid="4" name="MSIP_Label_19e68092-05df-4271-8e3e-b2a4c82ba797_Method">
    <vt:lpwstr>Standard</vt:lpwstr>
  </property>
  <property fmtid="{D5CDD505-2E9C-101B-9397-08002B2CF9AE}" pid="5" name="MSIP_Label_19e68092-05df-4271-8e3e-b2a4c82ba797_Name">
    <vt:lpwstr>Amazon Confidential</vt:lpwstr>
  </property>
  <property fmtid="{D5CDD505-2E9C-101B-9397-08002B2CF9AE}" pid="6" name="MSIP_Label_19e68092-05df-4271-8e3e-b2a4c82ba797_SiteId">
    <vt:lpwstr>5280104a-472d-4538-9ccf-1e1d0efe8b1b</vt:lpwstr>
  </property>
  <property fmtid="{D5CDD505-2E9C-101B-9397-08002B2CF9AE}" pid="7" name="MSIP_Label_19e68092-05df-4271-8e3e-b2a4c82ba797_ActionId">
    <vt:lpwstr>2ad28aa2-101c-4da5-a4ed-3ee9600daa59</vt:lpwstr>
  </property>
  <property fmtid="{D5CDD505-2E9C-101B-9397-08002B2CF9AE}" pid="8" name="MSIP_Label_19e68092-05df-4271-8e3e-b2a4c82ba797_ContentBits">
    <vt:lpwstr>0</vt:lpwstr>
  </property>
  <property fmtid="{D5CDD505-2E9C-101B-9397-08002B2CF9AE}" pid="9" name="MSIP_Label_19e68092-05df-4271-8e3e-b2a4c82ba797_Tag">
    <vt:lpwstr>50, 3, 0, 1</vt:lpwstr>
  </property>
</Properties>
</file>