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png" ContentType="image/png"/>
  <Default Extension="vsdx" ContentType="application/vnd.ms-visio.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9" r:id="rId3"/>
    <p:sldId id="280" r:id="rId4"/>
    <p:sldId id="283" r:id="rId5"/>
    <p:sldId id="287" r:id="rId6"/>
    <p:sldId id="297" r:id="rId7"/>
    <p:sldId id="299" r:id="rId8"/>
    <p:sldId id="300" r:id="rId9"/>
    <p:sldId id="301" r:id="rId10"/>
    <p:sldId id="302" r:id="rId11"/>
    <p:sldId id="303" r:id="rId12"/>
    <p:sldId id="304" r:id="rId13"/>
    <p:sldId id="305" r:id="rId14"/>
    <p:sldId id="306" r:id="rId15"/>
    <p:sldId id="307" r:id="rId16"/>
    <p:sldId id="308" r:id="rId17"/>
    <p:sldId id="285" r:id="rId18"/>
    <p:sldId id="293" r:id="rId19"/>
    <p:sldId id="296" r:id="rId20"/>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1A3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5" autoAdjust="0"/>
    <p:restoredTop sz="84088" autoAdjust="0"/>
  </p:normalViewPr>
  <p:slideViewPr>
    <p:cSldViewPr>
      <p:cViewPr varScale="1">
        <p:scale>
          <a:sx n="119" d="100"/>
          <a:sy n="119" d="100"/>
        </p:scale>
        <p:origin x="1184" y="192"/>
      </p:cViewPr>
      <p:guideLst>
        <p:guide orient="horz" pos="2160"/>
        <p:guide pos="3840"/>
      </p:guideLst>
    </p:cSldViewPr>
  </p:slideViewPr>
  <p:notesTextViewPr>
    <p:cViewPr>
      <p:scale>
        <a:sx n="3" d="2"/>
        <a:sy n="3" d="2"/>
      </p:scale>
      <p:origin x="0" y="0"/>
    </p:cViewPr>
  </p:notesTextViewPr>
  <p:notesViewPr>
    <p:cSldViewPr>
      <p:cViewPr varScale="1">
        <p:scale>
          <a:sx n="85" d="100"/>
          <a:sy n="85" d="100"/>
        </p:scale>
        <p:origin x="3804" y="108"/>
      </p:cViewPr>
      <p:guideLst/>
    </p:cSldViewPr>
  </p:notes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380A67-7BE8-4689-9826-C8F678C3F1DA}" type="datetimeFigureOut">
              <a:rPr lang="zh-CN" altLang="en-US" smtClean="0"/>
              <a:t>2017/3/16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F1950-8305-490B-AACC-14375D671A68}" type="slidenum">
              <a:rPr lang="zh-CN" altLang="en-US" smtClean="0"/>
              <a:t>‹#›</a:t>
            </a:fld>
            <a:endParaRPr lang="zh-CN" altLang="en-US"/>
          </a:p>
        </p:txBody>
      </p:sp>
    </p:spTree>
    <p:extLst>
      <p:ext uri="{BB962C8B-B14F-4D97-AF65-F5344CB8AC3E}">
        <p14:creationId xmlns:p14="http://schemas.microsoft.com/office/powerpoint/2010/main" val="624592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2AAE72-7444-4EB5-91EF-5BB15B1729FF}" type="datetimeFigureOut">
              <a:rPr lang="zh-CN" altLang="en-US" smtClean="0"/>
              <a:t>2017/3/16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9CEA1-4865-4C3D-9488-DE78CE33F6AB}" type="slidenum">
              <a:rPr lang="zh-CN" altLang="en-US" smtClean="0"/>
              <a:t>‹#›</a:t>
            </a:fld>
            <a:endParaRPr lang="zh-CN" altLang="en-US"/>
          </a:p>
        </p:txBody>
      </p:sp>
    </p:spTree>
    <p:extLst>
      <p:ext uri="{BB962C8B-B14F-4D97-AF65-F5344CB8AC3E}">
        <p14:creationId xmlns:p14="http://schemas.microsoft.com/office/powerpoint/2010/main" val="3305228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各位老师好，我是来自物联网</a:t>
            </a:r>
            <a:r>
              <a:rPr lang="zh-CN" altLang="en-US" dirty="0" smtClean="0"/>
              <a:t>工程的</a:t>
            </a:r>
            <a:r>
              <a:rPr lang="zh-CN" altLang="en-US" dirty="0" smtClean="0"/>
              <a:t>李天宝，现在在上海骇咕赛信息科技有限公司进行实习。我的毕业设计题目是“基于知识库的海量异构数据集成系统的设计与实现”。</a:t>
            </a:r>
            <a:endParaRPr lang="zh-CN" altLang="en-US" dirty="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a:t>
            </a:fld>
            <a:endParaRPr lang="zh-CN" altLang="en-US"/>
          </a:p>
        </p:txBody>
      </p:sp>
    </p:spTree>
    <p:extLst>
      <p:ext uri="{BB962C8B-B14F-4D97-AF65-F5344CB8AC3E}">
        <p14:creationId xmlns:p14="http://schemas.microsoft.com/office/powerpoint/2010/main" val="962576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模式集成系统中另外一个必要重要的部分是语义集成，我们选用知识库进行辅助实现。</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a:t>
            </a:r>
            <a:r>
              <a:rPr lang="en-US" altLang="zh-CN" sz="1200" dirty="0" smtClean="0"/>
              <a:t>PPT</a:t>
            </a:r>
            <a:r>
              <a:rPr lang="zh-CN" altLang="en-US" sz="1200" dirty="0" smtClean="0"/>
              <a:t>原文”</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尽管比较近的属性其实不完全相同，但是这个正相关的概念是不变的，并且在某些角度讲是可以归为一类的。比如当我们对两个数据集中描述人的模式进行集成，我们很难再去关注这个人穿的运动鞋的牌子的不同，因为这个差别对于整体的影响太小了。</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与编辑距离类似，用户也给出一个语义阈值，一定范围内的概念在当前的集成任务中，可以认为是语义上相似的，这个阈值视任务范围而定</a:t>
            </a:r>
            <a:endParaRPr lang="en-US" altLang="zh-CN" sz="1200"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10</a:t>
            </a:fld>
            <a:endParaRPr lang="zh-CN" altLang="en-US"/>
          </a:p>
        </p:txBody>
      </p:sp>
    </p:spTree>
    <p:extLst>
      <p:ext uri="{BB962C8B-B14F-4D97-AF65-F5344CB8AC3E}">
        <p14:creationId xmlns:p14="http://schemas.microsoft.com/office/powerpoint/2010/main" val="473374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下面介绍实现系统时设计的数据结构，首先是</a:t>
            </a:r>
            <a:r>
              <a:rPr lang="en-US" altLang="zh-CN" sz="1200" dirty="0" smtClean="0"/>
              <a:t>cluster</a:t>
            </a:r>
            <a:r>
              <a:rPr lang="zh-CN" altLang="en-US" sz="1200" dirty="0" smtClean="0"/>
              <a:t> </a:t>
            </a:r>
            <a:r>
              <a:rPr lang="en-US" altLang="zh-CN" sz="1200" dirty="0" smtClean="0"/>
              <a:t>set</a:t>
            </a:r>
            <a:r>
              <a:rPr lang="zh-CN" altLang="en-US" sz="1200" dirty="0" smtClean="0"/>
              <a:t>。</a:t>
            </a:r>
            <a:endParaRPr lang="en-US" altLang="zh-CN" sz="1200" dirty="0" smtClean="0"/>
          </a:p>
          <a:p>
            <a:r>
              <a:rPr lang="zh-CN" altLang="en-US" sz="1200" dirty="0" smtClean="0"/>
              <a:t>“</a:t>
            </a:r>
            <a:r>
              <a:rPr lang="en-US" altLang="zh-CN" sz="1200" dirty="0" smtClean="0"/>
              <a:t>PPT</a:t>
            </a:r>
            <a:r>
              <a:rPr lang="zh-CN" altLang="en-US" sz="1200" dirty="0" smtClean="0"/>
              <a:t>原文”</a:t>
            </a:r>
            <a:endParaRPr lang="en-US" altLang="zh-CN" sz="1200"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11</a:t>
            </a:fld>
            <a:endParaRPr lang="zh-CN" altLang="en-US"/>
          </a:p>
        </p:txBody>
      </p:sp>
    </p:spTree>
    <p:extLst>
      <p:ext uri="{BB962C8B-B14F-4D97-AF65-F5344CB8AC3E}">
        <p14:creationId xmlns:p14="http://schemas.microsoft.com/office/powerpoint/2010/main" val="8359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另外一个比较重要的数据结构式</a:t>
            </a:r>
            <a:r>
              <a:rPr lang="en-US" altLang="zh-CN" sz="1200" dirty="0" smtClean="0"/>
              <a:t>neighbor</a:t>
            </a:r>
            <a:r>
              <a:rPr lang="zh-CN" altLang="en-US" sz="1200" dirty="0" smtClean="0"/>
              <a:t> </a:t>
            </a:r>
            <a:r>
              <a:rPr lang="en-US" altLang="zh-CN" sz="1200" dirty="0" smtClean="0"/>
              <a:t>table</a:t>
            </a:r>
          </a:p>
          <a:p>
            <a:r>
              <a:rPr lang="zh-CN" altLang="en-US" sz="1200" dirty="0" smtClean="0"/>
              <a:t>“</a:t>
            </a:r>
            <a:r>
              <a:rPr lang="en-US" altLang="zh-CN" sz="1200" dirty="0" smtClean="0"/>
              <a:t>PPT</a:t>
            </a:r>
            <a:r>
              <a:rPr lang="zh-CN" altLang="en-US" sz="1200" dirty="0" smtClean="0"/>
              <a:t>原文”</a:t>
            </a:r>
            <a:endParaRPr lang="en-US" altLang="zh-CN" sz="1200"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12</a:t>
            </a:fld>
            <a:endParaRPr lang="zh-CN" altLang="en-US"/>
          </a:p>
        </p:txBody>
      </p:sp>
    </p:spTree>
    <p:extLst>
      <p:ext uri="{BB962C8B-B14F-4D97-AF65-F5344CB8AC3E}">
        <p14:creationId xmlns:p14="http://schemas.microsoft.com/office/powerpoint/2010/main" val="868520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smtClean="0"/>
              <a:t>这里的</a:t>
            </a:r>
            <a:r>
              <a:rPr lang="en-US" altLang="zh-CN" sz="1200" i="1" dirty="0" err="1" smtClean="0"/>
              <a:t>γ</a:t>
            </a:r>
            <a:r>
              <a:rPr lang="zh-CN" altLang="zh-CN" sz="1200" dirty="0" smtClean="0"/>
              <a:t>是用户根据数据具体情况给定的一个语义阈值，具体来说是用来限定知识库</a:t>
            </a:r>
            <a:r>
              <a:rPr lang="zh-CN" altLang="en-US" sz="1200" dirty="0" smtClean="0"/>
              <a:t>中</a:t>
            </a:r>
            <a:r>
              <a:rPr lang="zh-CN" altLang="zh-CN" sz="1200" dirty="0" smtClean="0"/>
              <a:t>被认定为语义相似概念的距离上限。目前阶段这个值只能通过对知识库进行分析而给出，未来希望可以通过机器学习、关联挖掘等手段进行计算。</a:t>
            </a:r>
            <a:endParaRPr lang="en-US" altLang="zh-CN" sz="1200"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13</a:t>
            </a:fld>
            <a:endParaRPr lang="zh-CN" altLang="en-US"/>
          </a:p>
        </p:txBody>
      </p:sp>
    </p:spTree>
    <p:extLst>
      <p:ext uri="{BB962C8B-B14F-4D97-AF65-F5344CB8AC3E}">
        <p14:creationId xmlns:p14="http://schemas.microsoft.com/office/powerpoint/2010/main" val="411516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a:t>
            </a:r>
            <a:r>
              <a:rPr lang="en-US" altLang="zh-CN" sz="1200" dirty="0" smtClean="0"/>
              <a:t>PPT</a:t>
            </a:r>
            <a:r>
              <a:rPr lang="zh-CN" altLang="en-US" sz="1200" dirty="0" smtClean="0"/>
              <a:t>原文”</a:t>
            </a:r>
            <a:endParaRPr lang="en-US" altLang="zh-CN" sz="1200"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14</a:t>
            </a:fld>
            <a:endParaRPr lang="zh-CN" altLang="en-US"/>
          </a:p>
        </p:txBody>
      </p:sp>
    </p:spTree>
    <p:extLst>
      <p:ext uri="{BB962C8B-B14F-4D97-AF65-F5344CB8AC3E}">
        <p14:creationId xmlns:p14="http://schemas.microsoft.com/office/powerpoint/2010/main" val="714917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该算法大体可以分为以下三个阶段：</a:t>
                </a:r>
              </a:p>
              <a:p>
                <a:pPr lvl="0"/>
                <a:r>
                  <a:rPr lang="zh-CN" altLang="zh-CN" sz="1200" kern="1200" dirty="0">
                    <a:solidFill>
                      <a:schemeClr val="tx1"/>
                    </a:solidFill>
                    <a:effectLst/>
                    <a:latin typeface="+mn-lt"/>
                    <a:ea typeface="+mn-ea"/>
                    <a:cs typeface="+mn-cs"/>
                  </a:rPr>
                  <a:t>初始化（</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行）：这一阶段扫描输入的属性集</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，并将以</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中的每一个属性</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起始的路径加入到路径集合</a:t>
                </a:r>
                <a:r>
                  <a:rPr lang="en-US" altLang="zh-CN" sz="1200" i="1"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中，其中</a:t>
                </a:r>
                <a:r>
                  <a:rPr lang="en-US" altLang="zh-CN" sz="1200" i="1"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定义</a:t>
                </a:r>
                <a:r>
                  <a:rPr lang="zh-CN" altLang="en-US" sz="1200" kern="1200" dirty="0" smtClean="0">
                    <a:solidFill>
                      <a:schemeClr val="tx1"/>
                    </a:solidFill>
                    <a:effectLst/>
                    <a:latin typeface="+mn-lt"/>
                    <a:ea typeface="+mn-ea"/>
                    <a:cs typeface="+mn-cs"/>
                  </a:rPr>
                  <a:t>是类似于</a:t>
                </a:r>
                <a:r>
                  <a:rPr lang="en-US" altLang="zh-CN" sz="1200" kern="1200" dirty="0" smtClean="0">
                    <a:solidFill>
                      <a:schemeClr val="tx1"/>
                    </a:solidFill>
                    <a:effectLst/>
                    <a:latin typeface="+mn-lt"/>
                    <a:ea typeface="+mn-ea"/>
                    <a:cs typeface="+mn-cs"/>
                  </a:rPr>
                  <a:t>neighbor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table</a:t>
                </a:r>
                <a:r>
                  <a:rPr lang="zh-CN" altLang="en-US" sz="1200" kern="1200" dirty="0" smtClean="0">
                    <a:solidFill>
                      <a:schemeClr val="tx1"/>
                    </a:solidFill>
                    <a:effectLst/>
                    <a:latin typeface="+mn-lt"/>
                    <a:ea typeface="+mn-ea"/>
                    <a:cs typeface="+mn-cs"/>
                  </a:rPr>
                  <a:t>的结构</a:t>
                </a:r>
                <a:r>
                  <a:rPr lang="zh-CN" altLang="en-US" sz="1200" kern="1200" dirty="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当前</a:t>
                </a:r>
                <a:r>
                  <a:rPr lang="zh-CN" altLang="zh-CN" sz="1200" kern="1200" dirty="0">
                    <a:solidFill>
                      <a:schemeClr val="tx1"/>
                    </a:solidFill>
                    <a:effectLst/>
                    <a:latin typeface="+mn-lt"/>
                    <a:ea typeface="+mn-ea"/>
                    <a:cs typeface="+mn-cs"/>
                  </a:rPr>
                  <a:t>过程得到的路径集合只包含了以目标属性开头的边，并按照其终点进行分组</a:t>
                </a:r>
              </a:p>
              <a:p>
                <a:pPr lvl="0"/>
                <a:r>
                  <a:rPr lang="zh-CN" altLang="zh-CN" sz="1200" kern="1200" dirty="0">
                    <a:solidFill>
                      <a:schemeClr val="tx1"/>
                    </a:solidFill>
                    <a:effectLst/>
                    <a:latin typeface="+mn-lt"/>
                    <a:ea typeface="+mn-ea"/>
                    <a:cs typeface="+mn-cs"/>
                  </a:rPr>
                  <a:t>路径扩展（</a:t>
                </a:r>
                <a:r>
                  <a:rPr lang="en-US" altLang="zh-CN" sz="1200" kern="1200" dirty="0">
                    <a:solidFill>
                      <a:schemeClr val="tx1"/>
                    </a:solidFill>
                    <a:effectLst/>
                    <a:latin typeface="+mn-lt"/>
                    <a:ea typeface="+mn-ea"/>
                    <a:cs typeface="+mn-cs"/>
                  </a:rPr>
                  <a:t>7-10</a:t>
                </a:r>
                <a:r>
                  <a:rPr lang="zh-CN" altLang="zh-CN" sz="1200" kern="1200" dirty="0">
                    <a:solidFill>
                      <a:schemeClr val="tx1"/>
                    </a:solidFill>
                    <a:effectLst/>
                    <a:latin typeface="+mn-lt"/>
                    <a:ea typeface="+mn-ea"/>
                    <a:cs typeface="+mn-cs"/>
                  </a:rPr>
                  <a:t>行）：这一阶段在知识库中每执行一次</a:t>
                </a:r>
                <a:r>
                  <a:rPr lang="en-US" altLang="zh-CN" sz="1200" kern="1200" dirty="0">
                    <a:solidFill>
                      <a:schemeClr val="tx1"/>
                    </a:solidFill>
                    <a:effectLst/>
                    <a:latin typeface="+mn-lt"/>
                    <a:ea typeface="+mn-ea"/>
                    <a:cs typeface="+mn-cs"/>
                  </a:rPr>
                  <a:t>join</a:t>
                </a:r>
                <a:r>
                  <a:rPr lang="zh-CN" altLang="zh-CN" sz="1200" kern="1200" dirty="0">
                    <a:solidFill>
                      <a:schemeClr val="tx1"/>
                    </a:solidFill>
                    <a:effectLst/>
                    <a:latin typeface="+mn-lt"/>
                    <a:ea typeface="+mn-ea"/>
                    <a:cs typeface="+mn-cs"/>
                  </a:rPr>
                  <a:t>操作，即对于现有得到的属性集合再向外扩展一个单位距离。整个算法共计执行</a:t>
                </a:r>
                <a14:m>
                  <m:oMath xmlns:m="http://schemas.openxmlformats.org/officeDocument/2006/math">
                    <m:r>
                      <m:rPr>
                        <m:sty m:val="p"/>
                      </m:rPr>
                      <a:rPr lang="en-US" altLang="zh-CN" sz="1200" kern="1200">
                        <a:solidFill>
                          <a:schemeClr val="tx1"/>
                        </a:solidFill>
                        <a:effectLst/>
                        <a:latin typeface="+mn-lt"/>
                        <a:ea typeface="+mn-ea"/>
                        <a:cs typeface="+mn-cs"/>
                      </a:rPr>
                      <m:t>γ</m:t>
                    </m:r>
                    <m:r>
                      <a:rPr lang="en-US" altLang="zh-CN" sz="1200" i="1" kern="1200">
                        <a:solidFill>
                          <a:schemeClr val="tx1"/>
                        </a:solidFill>
                        <a:effectLst/>
                        <a:latin typeface="+mn-lt"/>
                        <a:ea typeface="+mn-ea"/>
                        <a:cs typeface="+mn-cs"/>
                      </a:rPr>
                      <m:t>−</m:t>
                    </m:r>
                    <m:r>
                      <a:rPr lang="en-US" altLang="zh-CN" sz="1200" kern="1200">
                        <a:solidFill>
                          <a:schemeClr val="tx1"/>
                        </a:solidFill>
                        <a:effectLst/>
                        <a:latin typeface="+mn-lt"/>
                        <a:ea typeface="+mn-ea"/>
                        <a:cs typeface="+mn-cs"/>
                      </a:rPr>
                      <m:t>1</m:t>
                    </m:r>
                  </m:oMath>
                </a14:m>
                <a:r>
                  <a:rPr lang="zh-CN" altLang="zh-CN" sz="1200" kern="1200" dirty="0">
                    <a:solidFill>
                      <a:schemeClr val="tx1"/>
                    </a:solidFill>
                    <a:effectLst/>
                    <a:latin typeface="+mn-lt"/>
                    <a:ea typeface="+mn-ea"/>
                    <a:cs typeface="+mn-cs"/>
                  </a:rPr>
                  <a:t>次</a:t>
                </a:r>
                <a:r>
                  <a:rPr lang="en-US" altLang="zh-CN" sz="1200" kern="1200" dirty="0">
                    <a:solidFill>
                      <a:schemeClr val="tx1"/>
                    </a:solidFill>
                    <a:effectLst/>
                    <a:latin typeface="+mn-lt"/>
                    <a:ea typeface="+mn-ea"/>
                    <a:cs typeface="+mn-cs"/>
                  </a:rPr>
                  <a:t>join</a:t>
                </a:r>
                <a:r>
                  <a:rPr lang="zh-CN" altLang="zh-CN" sz="1200" kern="1200" dirty="0">
                    <a:solidFill>
                      <a:schemeClr val="tx1"/>
                    </a:solidFill>
                    <a:effectLst/>
                    <a:latin typeface="+mn-lt"/>
                    <a:ea typeface="+mn-ea"/>
                    <a:cs typeface="+mn-cs"/>
                  </a:rPr>
                  <a:t>操作，使得能够包含与</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中属性相距至多为</a:t>
                </a:r>
                <a:r>
                  <a:rPr lang="en-US" altLang="zh-CN" sz="1200" i="1" kern="1200" dirty="0" err="1">
                    <a:solidFill>
                      <a:schemeClr val="tx1"/>
                    </a:solidFill>
                    <a:effectLst/>
                    <a:latin typeface="+mn-lt"/>
                    <a:ea typeface="+mn-ea"/>
                    <a:cs typeface="+mn-cs"/>
                  </a:rPr>
                  <a:t>γ</a:t>
                </a:r>
                <a:r>
                  <a:rPr lang="zh-CN" altLang="zh-CN" sz="1200" kern="1200" dirty="0">
                    <a:solidFill>
                      <a:schemeClr val="tx1"/>
                    </a:solidFill>
                    <a:effectLst/>
                    <a:latin typeface="+mn-lt"/>
                    <a:ea typeface="+mn-ea"/>
                    <a:cs typeface="+mn-cs"/>
                  </a:rPr>
                  <a:t>的概念，即满足给定阈值范围的相似属性</a:t>
                </a:r>
              </a:p>
              <a:p>
                <a:pPr lvl="0"/>
                <a:r>
                  <a:rPr lang="zh-CN" altLang="zh-CN" sz="1200" kern="1200" dirty="0">
                    <a:solidFill>
                      <a:schemeClr val="tx1"/>
                    </a:solidFill>
                    <a:effectLst/>
                    <a:latin typeface="+mn-lt"/>
                    <a:ea typeface="+mn-ea"/>
                    <a:cs typeface="+mn-cs"/>
                  </a:rPr>
                  <a:t>集合维护（</a:t>
                </a:r>
                <a:r>
                  <a:rPr lang="en-US" altLang="zh-CN" sz="1200" kern="1200" dirty="0">
                    <a:solidFill>
                      <a:schemeClr val="tx1"/>
                    </a:solidFill>
                    <a:effectLst/>
                    <a:latin typeface="+mn-lt"/>
                    <a:ea typeface="+mn-ea"/>
                    <a:cs typeface="+mn-cs"/>
                  </a:rPr>
                  <a:t>11-20</a:t>
                </a:r>
                <a:r>
                  <a:rPr lang="zh-CN" altLang="zh-CN" sz="1200" kern="1200" dirty="0">
                    <a:solidFill>
                      <a:schemeClr val="tx1"/>
                    </a:solidFill>
                    <a:effectLst/>
                    <a:latin typeface="+mn-lt"/>
                    <a:ea typeface="+mn-ea"/>
                    <a:cs typeface="+mn-cs"/>
                  </a:rPr>
                  <a:t>行）：这一阶段是将相似属性所处的集合合并，即已知</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中的</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中的</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相似，需要将</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合并，包括合并</a:t>
                </a:r>
                <a:r>
                  <a:rPr lang="en-US" altLang="zh-CN" sz="1200" i="1"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集合和维护对应的</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集合</a:t>
                </a:r>
              </a:p>
            </p:txBody>
          </p:sp>
        </mc:Choice>
        <mc:Fallback>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该算法大体可以分为以下三个阶段：</a:t>
                </a:r>
              </a:p>
              <a:p>
                <a:pPr lvl="0"/>
                <a:r>
                  <a:rPr lang="zh-CN" altLang="zh-CN" sz="1200" kern="1200" dirty="0">
                    <a:solidFill>
                      <a:schemeClr val="tx1"/>
                    </a:solidFill>
                    <a:effectLst/>
                    <a:latin typeface="+mn-lt"/>
                    <a:ea typeface="+mn-ea"/>
                    <a:cs typeface="+mn-cs"/>
                  </a:rPr>
                  <a:t>初始化（</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行）：这一阶段扫描输入的属性集</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，并将以</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中的每一个属性</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起始的路径加入到路径集合</a:t>
                </a:r>
                <a:r>
                  <a:rPr lang="en-US" altLang="zh-CN" sz="1200" i="1"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中，其中</a:t>
                </a:r>
                <a:r>
                  <a:rPr lang="en-US" altLang="zh-CN" sz="1200" i="1"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定义</a:t>
                </a:r>
                <a:r>
                  <a:rPr lang="zh-CN" altLang="en-US" sz="1200" kern="1200" dirty="0" smtClean="0">
                    <a:solidFill>
                      <a:schemeClr val="tx1"/>
                    </a:solidFill>
                    <a:effectLst/>
                    <a:latin typeface="+mn-lt"/>
                    <a:ea typeface="+mn-ea"/>
                    <a:cs typeface="+mn-cs"/>
                  </a:rPr>
                  <a:t>是类似于</a:t>
                </a:r>
                <a:r>
                  <a:rPr lang="en-US" altLang="zh-CN" sz="1200" kern="1200" dirty="0" smtClean="0">
                    <a:solidFill>
                      <a:schemeClr val="tx1"/>
                    </a:solidFill>
                    <a:effectLst/>
                    <a:latin typeface="+mn-lt"/>
                    <a:ea typeface="+mn-ea"/>
                    <a:cs typeface="+mn-cs"/>
                  </a:rPr>
                  <a:t>neighbor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table</a:t>
                </a:r>
                <a:r>
                  <a:rPr lang="zh-CN" altLang="en-US" sz="1200" kern="1200" dirty="0" smtClean="0">
                    <a:solidFill>
                      <a:schemeClr val="tx1"/>
                    </a:solidFill>
                    <a:effectLst/>
                    <a:latin typeface="+mn-lt"/>
                    <a:ea typeface="+mn-ea"/>
                    <a:cs typeface="+mn-cs"/>
                  </a:rPr>
                  <a:t>的结构</a:t>
                </a:r>
                <a:r>
                  <a:rPr lang="zh-CN" altLang="en-US" sz="1200" kern="1200" dirty="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当前</a:t>
                </a:r>
                <a:r>
                  <a:rPr lang="zh-CN" altLang="zh-CN" sz="1200" kern="1200" dirty="0">
                    <a:solidFill>
                      <a:schemeClr val="tx1"/>
                    </a:solidFill>
                    <a:effectLst/>
                    <a:latin typeface="+mn-lt"/>
                    <a:ea typeface="+mn-ea"/>
                    <a:cs typeface="+mn-cs"/>
                  </a:rPr>
                  <a:t>过程得到的路径集合只包含了以目标属性开头的边，并按照其终点进行分组</a:t>
                </a:r>
              </a:p>
              <a:p>
                <a:pPr lvl="0"/>
                <a:r>
                  <a:rPr lang="zh-CN" altLang="zh-CN" sz="1200" kern="1200" dirty="0">
                    <a:solidFill>
                      <a:schemeClr val="tx1"/>
                    </a:solidFill>
                    <a:effectLst/>
                    <a:latin typeface="+mn-lt"/>
                    <a:ea typeface="+mn-ea"/>
                    <a:cs typeface="+mn-cs"/>
                  </a:rPr>
                  <a:t>路径扩展（</a:t>
                </a:r>
                <a:r>
                  <a:rPr lang="en-US" altLang="zh-CN" sz="1200" kern="1200" dirty="0">
                    <a:solidFill>
                      <a:schemeClr val="tx1"/>
                    </a:solidFill>
                    <a:effectLst/>
                    <a:latin typeface="+mn-lt"/>
                    <a:ea typeface="+mn-ea"/>
                    <a:cs typeface="+mn-cs"/>
                  </a:rPr>
                  <a:t>7-10</a:t>
                </a:r>
                <a:r>
                  <a:rPr lang="zh-CN" altLang="zh-CN" sz="1200" kern="1200" dirty="0">
                    <a:solidFill>
                      <a:schemeClr val="tx1"/>
                    </a:solidFill>
                    <a:effectLst/>
                    <a:latin typeface="+mn-lt"/>
                    <a:ea typeface="+mn-ea"/>
                    <a:cs typeface="+mn-cs"/>
                  </a:rPr>
                  <a:t>行）：这一阶段在知识库中每执行一次</a:t>
                </a:r>
                <a:r>
                  <a:rPr lang="en-US" altLang="zh-CN" sz="1200" kern="1200" dirty="0">
                    <a:solidFill>
                      <a:schemeClr val="tx1"/>
                    </a:solidFill>
                    <a:effectLst/>
                    <a:latin typeface="+mn-lt"/>
                    <a:ea typeface="+mn-ea"/>
                    <a:cs typeface="+mn-cs"/>
                  </a:rPr>
                  <a:t>join</a:t>
                </a:r>
                <a:r>
                  <a:rPr lang="zh-CN" altLang="zh-CN" sz="1200" kern="1200" dirty="0">
                    <a:solidFill>
                      <a:schemeClr val="tx1"/>
                    </a:solidFill>
                    <a:effectLst/>
                    <a:latin typeface="+mn-lt"/>
                    <a:ea typeface="+mn-ea"/>
                    <a:cs typeface="+mn-cs"/>
                  </a:rPr>
                  <a:t>操作，即对于现有得到的属性集合再向外扩展一个单位距离。整个算法共计执行</a:t>
                </a:r>
                <a:r>
                  <a:rPr lang="en-US" altLang="zh-CN" sz="1200" i="0" kern="1200">
                    <a:solidFill>
                      <a:schemeClr val="tx1"/>
                    </a:solidFill>
                    <a:effectLst/>
                    <a:latin typeface="+mn-lt"/>
                    <a:ea typeface="+mn-ea"/>
                    <a:cs typeface="+mn-cs"/>
                  </a:rPr>
                  <a:t>γ−1</a:t>
                </a:r>
                <a:r>
                  <a:rPr lang="zh-CN" altLang="zh-CN" sz="1200" kern="1200" dirty="0">
                    <a:solidFill>
                      <a:schemeClr val="tx1"/>
                    </a:solidFill>
                    <a:effectLst/>
                    <a:latin typeface="+mn-lt"/>
                    <a:ea typeface="+mn-ea"/>
                    <a:cs typeface="+mn-cs"/>
                  </a:rPr>
                  <a:t>次</a:t>
                </a:r>
                <a:r>
                  <a:rPr lang="en-US" altLang="zh-CN" sz="1200" kern="1200" dirty="0">
                    <a:solidFill>
                      <a:schemeClr val="tx1"/>
                    </a:solidFill>
                    <a:effectLst/>
                    <a:latin typeface="+mn-lt"/>
                    <a:ea typeface="+mn-ea"/>
                    <a:cs typeface="+mn-cs"/>
                  </a:rPr>
                  <a:t>join</a:t>
                </a:r>
                <a:r>
                  <a:rPr lang="zh-CN" altLang="zh-CN" sz="1200" kern="1200" dirty="0">
                    <a:solidFill>
                      <a:schemeClr val="tx1"/>
                    </a:solidFill>
                    <a:effectLst/>
                    <a:latin typeface="+mn-lt"/>
                    <a:ea typeface="+mn-ea"/>
                    <a:cs typeface="+mn-cs"/>
                  </a:rPr>
                  <a:t>操作，使得能够包含与</a:t>
                </a:r>
                <a:r>
                  <a:rPr lang="en-US" altLang="zh-CN" sz="1200" i="1"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中属性相距至多为</a:t>
                </a:r>
                <a:r>
                  <a:rPr lang="en-US" altLang="zh-CN" sz="1200" i="1" kern="1200" dirty="0" err="1">
                    <a:solidFill>
                      <a:schemeClr val="tx1"/>
                    </a:solidFill>
                    <a:effectLst/>
                    <a:latin typeface="+mn-lt"/>
                    <a:ea typeface="+mn-ea"/>
                    <a:cs typeface="+mn-cs"/>
                  </a:rPr>
                  <a:t>γ</a:t>
                </a:r>
                <a:r>
                  <a:rPr lang="zh-CN" altLang="zh-CN" sz="1200" kern="1200" dirty="0">
                    <a:solidFill>
                      <a:schemeClr val="tx1"/>
                    </a:solidFill>
                    <a:effectLst/>
                    <a:latin typeface="+mn-lt"/>
                    <a:ea typeface="+mn-ea"/>
                    <a:cs typeface="+mn-cs"/>
                  </a:rPr>
                  <a:t>的概念，即满足给定阈值范围的相似属性</a:t>
                </a:r>
              </a:p>
              <a:p>
                <a:pPr lvl="0"/>
                <a:r>
                  <a:rPr lang="zh-CN" altLang="zh-CN" sz="1200" kern="1200" dirty="0">
                    <a:solidFill>
                      <a:schemeClr val="tx1"/>
                    </a:solidFill>
                    <a:effectLst/>
                    <a:latin typeface="+mn-lt"/>
                    <a:ea typeface="+mn-ea"/>
                    <a:cs typeface="+mn-cs"/>
                  </a:rPr>
                  <a:t>集合维护（</a:t>
                </a:r>
                <a:r>
                  <a:rPr lang="en-US" altLang="zh-CN" sz="1200" kern="1200" dirty="0">
                    <a:solidFill>
                      <a:schemeClr val="tx1"/>
                    </a:solidFill>
                    <a:effectLst/>
                    <a:latin typeface="+mn-lt"/>
                    <a:ea typeface="+mn-ea"/>
                    <a:cs typeface="+mn-cs"/>
                  </a:rPr>
                  <a:t>11-20</a:t>
                </a:r>
                <a:r>
                  <a:rPr lang="zh-CN" altLang="zh-CN" sz="1200" kern="1200" dirty="0">
                    <a:solidFill>
                      <a:schemeClr val="tx1"/>
                    </a:solidFill>
                    <a:effectLst/>
                    <a:latin typeface="+mn-lt"/>
                    <a:ea typeface="+mn-ea"/>
                    <a:cs typeface="+mn-cs"/>
                  </a:rPr>
                  <a:t>行）：这一阶段是将相似属性所处的集合合并，即已知</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中的</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中的</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相似，需要将</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和</a:t>
                </a:r>
                <a:r>
                  <a:rPr lang="en-US" altLang="zh-CN" sz="1200" i="1" kern="1200" dirty="0">
                    <a:solidFill>
                      <a:schemeClr val="tx1"/>
                    </a:solidFill>
                    <a:effectLst/>
                    <a:latin typeface="+mn-lt"/>
                    <a:ea typeface="+mn-ea"/>
                    <a:cs typeface="+mn-cs"/>
                  </a:rPr>
                  <a:t>R</a:t>
                </a:r>
                <a:r>
                  <a:rPr lang="en-US" altLang="zh-CN" sz="1200" i="1"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合并，包括合并</a:t>
                </a:r>
                <a:r>
                  <a:rPr lang="en-US" altLang="zh-CN" sz="1200" i="1"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集合和维护对应的</a:t>
                </a:r>
                <a:r>
                  <a:rPr lang="en-US" altLang="zh-CN" sz="1200" i="1" kern="1200" dirty="0">
                    <a:solidFill>
                      <a:schemeClr val="tx1"/>
                    </a:solidFill>
                    <a:effectLst/>
                    <a:latin typeface="+mn-lt"/>
                    <a:ea typeface="+mn-ea"/>
                    <a:cs typeface="+mn-cs"/>
                  </a:rPr>
                  <a:t>S</a:t>
                </a:r>
                <a:r>
                  <a:rPr lang="en-US" altLang="zh-CN" sz="1200" i="1" kern="1200" baseline="-25000" dirty="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集合</a:t>
                </a:r>
              </a:p>
            </p:txBody>
          </p:sp>
        </mc:Fallback>
      </mc:AlternateContent>
      <p:sp>
        <p:nvSpPr>
          <p:cNvPr id="4" name="灯片编号占位符 3"/>
          <p:cNvSpPr>
            <a:spLocks noGrp="1"/>
          </p:cNvSpPr>
          <p:nvPr>
            <p:ph type="sldNum" sz="quarter" idx="10"/>
          </p:nvPr>
        </p:nvSpPr>
        <p:spPr/>
        <p:txBody>
          <a:bodyPr/>
          <a:lstStyle/>
          <a:p>
            <a:fld id="{DE49CEA1-4865-4C3D-9488-DE78CE33F6AB}" type="slidenum">
              <a:rPr lang="zh-CN" altLang="en-US" smtClean="0"/>
              <a:t>15</a:t>
            </a:fld>
            <a:endParaRPr lang="zh-CN" altLang="en-US"/>
          </a:p>
        </p:txBody>
      </p:sp>
    </p:spTree>
    <p:extLst>
      <p:ext uri="{BB962C8B-B14F-4D97-AF65-F5344CB8AC3E}">
        <p14:creationId xmlns:p14="http://schemas.microsoft.com/office/powerpoint/2010/main" val="535557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现阶段已经完成的是对于准确度的实验。知识库采用</a:t>
            </a:r>
            <a:r>
              <a:rPr lang="en-US" altLang="zh-CN" sz="1200" kern="1200" dirty="0" smtClean="0">
                <a:solidFill>
                  <a:schemeClr val="tx1"/>
                </a:solidFill>
                <a:effectLst/>
                <a:latin typeface="+mn-lt"/>
                <a:ea typeface="+mn-ea"/>
                <a:cs typeface="+mn-cs"/>
              </a:rPr>
              <a:t>freebase</a:t>
            </a:r>
            <a:r>
              <a:rPr lang="zh-CN" altLang="en-US" sz="1200" kern="1200" dirty="0" smtClean="0">
                <a:solidFill>
                  <a:schemeClr val="tx1"/>
                </a:solidFill>
                <a:effectLst/>
                <a:latin typeface="+mn-lt"/>
                <a:ea typeface="+mn-ea"/>
                <a:cs typeface="+mn-cs"/>
              </a:rPr>
              <a:t>，模式来源于</a:t>
            </a:r>
            <a:r>
              <a:rPr lang="en-US" altLang="zh-CN" sz="1200" kern="1200" dirty="0" smtClean="0">
                <a:solidFill>
                  <a:schemeClr val="tx1"/>
                </a:solidFill>
                <a:effectLst/>
                <a:latin typeface="+mn-lt"/>
                <a:ea typeface="+mn-ea"/>
                <a:cs typeface="+mn-cs"/>
              </a:rPr>
              <a:t>NYC </a:t>
            </a:r>
            <a:r>
              <a:rPr lang="en-US" altLang="zh-CN" sz="1200" kern="1200" dirty="0" err="1" smtClean="0">
                <a:solidFill>
                  <a:schemeClr val="tx1"/>
                </a:solidFill>
                <a:effectLst/>
                <a:latin typeface="+mn-lt"/>
                <a:ea typeface="+mn-ea"/>
                <a:cs typeface="+mn-cs"/>
              </a:rPr>
              <a:t>OpenData</a:t>
            </a:r>
            <a:r>
              <a:rPr lang="en-US" altLang="zh-CN" sz="1200" kern="1200" dirty="0" smtClean="0">
                <a:solidFill>
                  <a:schemeClr val="tx1"/>
                </a:solidFill>
                <a:effectLst/>
                <a:latin typeface="+mn-lt"/>
                <a:ea typeface="+mn-ea"/>
                <a:cs typeface="+mn-cs"/>
              </a:rPr>
              <a:t>/SF </a:t>
            </a:r>
            <a:r>
              <a:rPr lang="en-US" altLang="zh-CN" sz="1200" kern="1200" dirty="0" err="1" smtClean="0">
                <a:solidFill>
                  <a:schemeClr val="tx1"/>
                </a:solidFill>
                <a:effectLst/>
                <a:latin typeface="+mn-lt"/>
                <a:ea typeface="+mn-ea"/>
                <a:cs typeface="+mn-cs"/>
              </a:rPr>
              <a:t>OpenData</a:t>
            </a:r>
            <a:r>
              <a:rPr lang="zh-CN" altLang="en-US" sz="1200" kern="1200" dirty="0" smtClean="0">
                <a:solidFill>
                  <a:schemeClr val="tx1"/>
                </a:solidFill>
                <a:effectLst/>
                <a:latin typeface="+mn-lt"/>
                <a:ea typeface="+mn-ea"/>
                <a:cs typeface="+mn-cs"/>
              </a:rPr>
              <a:t>，阈值为</a:t>
            </a:r>
            <a:r>
              <a:rPr lang="en-US" altLang="zh-CN" sz="1200" kern="1200" dirty="0" smtClean="0">
                <a:solidFill>
                  <a:schemeClr val="tx1"/>
                </a:solidFill>
                <a:effectLst/>
                <a:latin typeface="+mn-lt"/>
                <a:ea typeface="+mn-ea"/>
                <a:cs typeface="+mn-cs"/>
              </a:rPr>
              <a:t>𝜀_𝑡=1,𝛾=3</a:t>
            </a:r>
            <a:r>
              <a:rPr lang="zh-CN" altLang="en-US" sz="1200" kern="1200" dirty="0" smtClean="0">
                <a:solidFill>
                  <a:schemeClr val="tx1"/>
                </a:solidFill>
                <a:effectLst/>
                <a:latin typeface="+mn-lt"/>
                <a:ea typeface="+mn-ea"/>
                <a:cs typeface="+mn-cs"/>
              </a:rPr>
              <a:t>，评价</a:t>
            </a:r>
            <a:r>
              <a:rPr lang="en-US" altLang="zh-CN" sz="1200" kern="1200" dirty="0" smtClean="0">
                <a:solidFill>
                  <a:schemeClr val="tx1"/>
                </a:solidFill>
                <a:effectLst/>
                <a:latin typeface="+mn-lt"/>
                <a:ea typeface="+mn-ea"/>
                <a:cs typeface="+mn-cs"/>
              </a:rPr>
              <a:t>precision</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recall</a:t>
            </a:r>
            <a:r>
              <a:rPr lang="zh-CN" altLang="en-US" sz="1200" kern="1200" dirty="0" smtClean="0">
                <a:solidFill>
                  <a:schemeClr val="tx1"/>
                </a:solidFill>
                <a:effectLst/>
                <a:latin typeface="+mn-lt"/>
                <a:ea typeface="+mn-ea"/>
                <a:cs typeface="+mn-cs"/>
              </a:rPr>
              <a:t>两个指标。</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由于</a:t>
            </a:r>
            <a:r>
              <a:rPr lang="zh-CN" altLang="en-US" sz="1200" kern="1200" dirty="0" smtClean="0">
                <a:solidFill>
                  <a:schemeClr val="tx1"/>
                </a:solidFill>
                <a:effectLst/>
                <a:latin typeface="+mn-lt"/>
                <a:ea typeface="+mn-ea"/>
                <a:cs typeface="+mn-cs"/>
              </a:rPr>
              <a:t>集成系统是对于人们进行模式集成的模拟，</a:t>
            </a:r>
            <a:r>
              <a:rPr lang="zh-CN" altLang="zh-CN" sz="1200" kern="1200" dirty="0" smtClean="0">
                <a:solidFill>
                  <a:schemeClr val="tx1"/>
                </a:solidFill>
                <a:effectLst/>
                <a:latin typeface="+mn-lt"/>
                <a:ea typeface="+mn-ea"/>
                <a:cs typeface="+mn-cs"/>
              </a:rPr>
              <a:t>实验准确度的测定与人对属性之间相似度的判断有关，这里引入了人工判断作为对比组，因此这部分的实验不能有较大的数据量。对于每一组实验都只选取了一个属性构成了待集成的模式，并验证其在使用的数据集中匹配的情况。从结果中可以看到</a:t>
            </a:r>
            <a:r>
              <a:rPr lang="en-US" altLang="zh-CN" sz="1200" kern="1200" dirty="0" smtClean="0">
                <a:solidFill>
                  <a:schemeClr val="tx1"/>
                </a:solidFill>
                <a:effectLst/>
                <a:latin typeface="+mn-lt"/>
                <a:ea typeface="+mn-ea"/>
                <a:cs typeface="+mn-cs"/>
              </a:rPr>
              <a:t>recall</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precision</a:t>
            </a:r>
            <a:r>
              <a:rPr lang="zh-CN" altLang="zh-CN" sz="1200" kern="1200" dirty="0" smtClean="0">
                <a:solidFill>
                  <a:schemeClr val="tx1"/>
                </a:solidFill>
                <a:effectLst/>
                <a:latin typeface="+mn-lt"/>
                <a:ea typeface="+mn-ea"/>
                <a:cs typeface="+mn-cs"/>
              </a:rPr>
              <a:t>是依据输入属性而变化的，</a:t>
            </a:r>
            <a:r>
              <a:rPr lang="en-US" altLang="zh-CN" sz="1200" kern="1200" dirty="0" smtClean="0">
                <a:solidFill>
                  <a:schemeClr val="tx1"/>
                </a:solidFill>
                <a:effectLst/>
                <a:latin typeface="+mn-lt"/>
                <a:ea typeface="+mn-ea"/>
                <a:cs typeface="+mn-cs"/>
              </a:rPr>
              <a:t>recall</a:t>
            </a:r>
            <a:r>
              <a:rPr lang="zh-CN" altLang="zh-CN" sz="1200" kern="1200" dirty="0" smtClean="0">
                <a:solidFill>
                  <a:schemeClr val="tx1"/>
                </a:solidFill>
                <a:effectLst/>
                <a:latin typeface="+mn-lt"/>
                <a:ea typeface="+mn-ea"/>
                <a:cs typeface="+mn-cs"/>
              </a:rPr>
              <a:t>的平均值为</a:t>
            </a:r>
            <a:r>
              <a:rPr lang="en-US" altLang="zh-CN" sz="1200" kern="1200" dirty="0" smtClean="0">
                <a:solidFill>
                  <a:schemeClr val="tx1"/>
                </a:solidFill>
                <a:effectLst/>
                <a:latin typeface="+mn-lt"/>
                <a:ea typeface="+mn-ea"/>
                <a:cs typeface="+mn-cs"/>
              </a:rPr>
              <a:t>0.9266862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precision</a:t>
            </a:r>
            <a:r>
              <a:rPr lang="zh-CN" altLang="zh-CN" sz="1200" kern="1200" dirty="0" smtClean="0">
                <a:solidFill>
                  <a:schemeClr val="tx1"/>
                </a:solidFill>
                <a:effectLst/>
                <a:latin typeface="+mn-lt"/>
                <a:ea typeface="+mn-ea"/>
                <a:cs typeface="+mn-cs"/>
              </a:rPr>
              <a:t>的平均值为</a:t>
            </a:r>
            <a:r>
              <a:rPr lang="en-US" altLang="zh-CN" sz="1200" kern="1200" dirty="0" smtClean="0">
                <a:solidFill>
                  <a:schemeClr val="tx1"/>
                </a:solidFill>
                <a:effectLst/>
                <a:latin typeface="+mn-lt"/>
                <a:ea typeface="+mn-ea"/>
                <a:cs typeface="+mn-cs"/>
              </a:rPr>
              <a:t>0.7431666</a:t>
            </a:r>
            <a:r>
              <a:rPr lang="zh-CN" altLang="en-US" sz="1200" kern="1200" dirty="0" smtClean="0">
                <a:solidFill>
                  <a:schemeClr val="tx1"/>
                </a:solidFill>
                <a:effectLst/>
                <a:latin typeface="+mn-lt"/>
                <a:ea typeface="+mn-ea"/>
                <a:cs typeface="+mn-cs"/>
              </a:rPr>
              <a:t>，该系的准确度还是不错的</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E49CEA1-4865-4C3D-9488-DE78CE33F6AB}" type="slidenum">
              <a:rPr lang="zh-CN" altLang="en-US" smtClean="0"/>
              <a:t>16</a:t>
            </a:fld>
            <a:endParaRPr lang="zh-CN" altLang="en-US"/>
          </a:p>
        </p:txBody>
      </p:sp>
    </p:spTree>
    <p:extLst>
      <p:ext uri="{BB962C8B-B14F-4D97-AF65-F5344CB8AC3E}">
        <p14:creationId xmlns:p14="http://schemas.microsoft.com/office/powerpoint/2010/main" val="28704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zh-CN" altLang="en-US" sz="1200" kern="0" dirty="0" smtClean="0">
                <a:effectLst/>
                <a:latin typeface="楷体" panose="02010609060101010101" pitchFamily="49" charset="-122"/>
                <a:ea typeface="楷体" panose="02010609060101010101" pitchFamily="49" charset="-122"/>
              </a:rPr>
              <a:t>现阶段的工作还有着如下的困难：</a:t>
            </a:r>
            <a:endParaRPr lang="en-US" altLang="ja-JP" sz="1200" kern="0" dirty="0" smtClean="0">
              <a:effectLst/>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ja-JP" altLang="en-US" sz="1200" kern="0" dirty="0" smtClean="0">
                <a:effectLst/>
                <a:latin typeface="楷体" panose="02010609060101010101" pitchFamily="49" charset="-122"/>
                <a:ea typeface="楷体" panose="02010609060101010101" pitchFamily="49" charset="-122"/>
              </a:rPr>
              <a:t>含义相同的词在表现形式上很多是完全不一样的，包括缩写、俗语、词</a:t>
            </a:r>
            <a:r>
              <a:rPr lang="en-US" altLang="ja-JP" sz="1200" kern="0" dirty="0" smtClean="0">
                <a:effectLst/>
                <a:latin typeface="楷体" panose="02010609060101010101" pitchFamily="49" charset="-122"/>
                <a:ea typeface="楷体" panose="02010609060101010101" pitchFamily="49" charset="-122"/>
              </a:rPr>
              <a:t>-</a:t>
            </a:r>
            <a:r>
              <a:rPr lang="ja-JP" altLang="en-US" sz="1200" kern="0" dirty="0" smtClean="0">
                <a:effectLst/>
                <a:latin typeface="楷体" panose="02010609060101010101" pitchFamily="49" charset="-122"/>
                <a:ea typeface="楷体" panose="02010609060101010101" pitchFamily="49" charset="-122"/>
              </a:rPr>
              <a:t>词组不对应、分隔符等，如何解决这个问题并进行更为合理的匹配直接影响到</a:t>
            </a:r>
            <a:r>
              <a:rPr lang="en-US" altLang="ja-JP" sz="1200" kern="0" dirty="0" smtClean="0">
                <a:effectLst/>
                <a:latin typeface="楷体" panose="02010609060101010101" pitchFamily="49" charset="-122"/>
                <a:ea typeface="楷体" panose="02010609060101010101" pitchFamily="49" charset="-122"/>
              </a:rPr>
              <a:t>recall</a:t>
            </a:r>
            <a:r>
              <a:rPr lang="ja-JP" altLang="en-US" sz="1200" kern="0" dirty="0" smtClean="0">
                <a:effectLst/>
                <a:latin typeface="楷体" panose="02010609060101010101" pitchFamily="49" charset="-122"/>
                <a:ea typeface="楷体" panose="02010609060101010101" pitchFamily="49" charset="-122"/>
              </a:rPr>
              <a:t>的取值</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200" kern="100" dirty="0" smtClean="0">
                <a:effectLst/>
                <a:latin typeface="楷体" panose="02010609060101010101" pitchFamily="49" charset="-122"/>
                <a:ea typeface="楷体" panose="02010609060101010101" pitchFamily="49" charset="-122"/>
              </a:rPr>
              <a:t>同样是“</a:t>
            </a:r>
            <a:r>
              <a:rPr lang="en-US" altLang="zh-CN" sz="1200" kern="100" dirty="0" smtClean="0">
                <a:effectLst/>
                <a:latin typeface="楷体" panose="02010609060101010101" pitchFamily="49" charset="-122"/>
                <a:ea typeface="楷体" panose="02010609060101010101" pitchFamily="49" charset="-122"/>
              </a:rPr>
              <a:t>is a”</a:t>
            </a:r>
            <a:r>
              <a:rPr lang="zh-CN" altLang="en-US" sz="1200" kern="100" dirty="0" smtClean="0">
                <a:effectLst/>
                <a:latin typeface="楷体" panose="02010609060101010101" pitchFamily="49" charset="-122"/>
                <a:ea typeface="楷体" panose="02010609060101010101" pitchFamily="49" charset="-122"/>
              </a:rPr>
              <a:t>关系起权重可能并不相同，如知识库上“</a:t>
            </a:r>
            <a:r>
              <a:rPr lang="en-US" altLang="zh-CN" sz="1200" kern="100" dirty="0" smtClean="0">
                <a:effectLst/>
                <a:latin typeface="楷体" panose="02010609060101010101" pitchFamily="49" charset="-122"/>
                <a:ea typeface="楷体" panose="02010609060101010101" pitchFamily="49" charset="-122"/>
              </a:rPr>
              <a:t>Peter”</a:t>
            </a:r>
            <a:r>
              <a:rPr lang="zh-CN" altLang="en-US" sz="1200" kern="100" dirty="0" smtClean="0">
                <a:effectLst/>
                <a:latin typeface="楷体" panose="02010609060101010101" pitchFamily="49" charset="-122"/>
                <a:ea typeface="楷体" panose="02010609060101010101" pitchFamily="49" charset="-122"/>
              </a:rPr>
              <a:t>和“</a:t>
            </a:r>
            <a:r>
              <a:rPr lang="en-US" altLang="zh-CN" sz="1200" kern="100" dirty="0" smtClean="0">
                <a:effectLst/>
                <a:latin typeface="楷体" panose="02010609060101010101" pitchFamily="49" charset="-122"/>
                <a:ea typeface="楷体" panose="02010609060101010101" pitchFamily="49" charset="-122"/>
              </a:rPr>
              <a:t>first name”</a:t>
            </a:r>
            <a:r>
              <a:rPr lang="zh-CN" altLang="en-US" sz="1200" kern="100" dirty="0" smtClean="0">
                <a:effectLst/>
                <a:latin typeface="楷体" panose="02010609060101010101" pitchFamily="49" charset="-122"/>
                <a:ea typeface="楷体" panose="02010609060101010101" pitchFamily="49" charset="-122"/>
              </a:rPr>
              <a:t>都与“</a:t>
            </a:r>
            <a:r>
              <a:rPr lang="en-US" altLang="zh-CN" sz="1200" kern="100" dirty="0" smtClean="0">
                <a:effectLst/>
                <a:latin typeface="楷体" panose="02010609060101010101" pitchFamily="49" charset="-122"/>
                <a:ea typeface="楷体" panose="02010609060101010101" pitchFamily="49" charset="-122"/>
              </a:rPr>
              <a:t>name“</a:t>
            </a:r>
            <a:r>
              <a:rPr lang="zh-CN" altLang="en-US" sz="1200" kern="100" dirty="0" smtClean="0">
                <a:effectLst/>
                <a:latin typeface="楷体" panose="02010609060101010101" pitchFamily="49" charset="-122"/>
                <a:ea typeface="楷体" panose="02010609060101010101" pitchFamily="49" charset="-122"/>
              </a:rPr>
              <a:t>构成了“</a:t>
            </a:r>
            <a:r>
              <a:rPr lang="en-US" altLang="zh-CN" sz="1200" kern="100" dirty="0" smtClean="0">
                <a:effectLst/>
                <a:latin typeface="楷体" panose="02010609060101010101" pitchFamily="49" charset="-122"/>
                <a:ea typeface="楷体" panose="02010609060101010101" pitchFamily="49" charset="-122"/>
              </a:rPr>
              <a:t>is a”</a:t>
            </a:r>
            <a:r>
              <a:rPr lang="zh-CN" altLang="en-US" sz="1200" kern="100" dirty="0" smtClean="0">
                <a:effectLst/>
                <a:latin typeface="楷体" panose="02010609060101010101" pitchFamily="49" charset="-122"/>
                <a:ea typeface="楷体" panose="02010609060101010101" pitchFamily="49" charset="-122"/>
              </a:rPr>
              <a:t>关系，显然这两者在知识库中的分量是不一样的，因此，是否能够通过某些途径，为知识图谱上的边赋予一定的权值，使得语义距离的取值更为合理影响着算法的准确度</a:t>
            </a:r>
            <a:endParaRPr lang="en-US" altLang="zh-CN" sz="1200" kern="100" dirty="0" smtClean="0">
              <a:effectLst/>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200" kern="100" dirty="0" smtClean="0">
                <a:effectLst/>
                <a:latin typeface="楷体" panose="02010609060101010101" pitchFamily="49" charset="-122"/>
                <a:ea typeface="楷体" panose="02010609060101010101" pitchFamily="49" charset="-122"/>
              </a:rPr>
              <a:t>算法中的这种批量集成需要进行的次数很少，往往是基于先前结果进行增量集成的</a:t>
            </a:r>
            <a:endParaRPr lang="en-US" altLang="zh-CN" sz="1200" kern="100" dirty="0" smtClean="0">
              <a:effectLst/>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200" kern="100" dirty="0" smtClean="0">
                <a:effectLst/>
                <a:latin typeface="楷体" panose="02010609060101010101" pitchFamily="49" charset="-122"/>
                <a:ea typeface="楷体" panose="02010609060101010101" pitchFamily="49" charset="-122"/>
              </a:rPr>
              <a:t>例如“</a:t>
            </a:r>
            <a:r>
              <a:rPr lang="en-US" altLang="zh-CN" sz="1200" kern="100" dirty="0" smtClean="0">
                <a:effectLst/>
                <a:latin typeface="楷体" panose="02010609060101010101" pitchFamily="49" charset="-122"/>
                <a:ea typeface="楷体" panose="02010609060101010101" pitchFamily="49" charset="-122"/>
              </a:rPr>
              <a:t>work”</a:t>
            </a:r>
            <a:r>
              <a:rPr lang="zh-CN" altLang="en-US" sz="1200" kern="100" dirty="0" smtClean="0">
                <a:effectLst/>
                <a:latin typeface="楷体" panose="02010609060101010101" pitchFamily="49" charset="-122"/>
                <a:ea typeface="楷体" panose="02010609060101010101" pitchFamily="49" charset="-122"/>
              </a:rPr>
              <a:t>和“</a:t>
            </a:r>
            <a:r>
              <a:rPr lang="en-US" altLang="zh-CN" sz="1200" kern="100" dirty="0" smtClean="0">
                <a:effectLst/>
                <a:latin typeface="楷体" panose="02010609060101010101" pitchFamily="49" charset="-122"/>
                <a:ea typeface="楷体" panose="02010609060101010101" pitchFamily="49" charset="-122"/>
              </a:rPr>
              <a:t>word”</a:t>
            </a:r>
            <a:r>
              <a:rPr lang="zh-CN" altLang="en-US" sz="1200" kern="100" dirty="0" smtClean="0">
                <a:effectLst/>
                <a:latin typeface="楷体" panose="02010609060101010101" pitchFamily="49" charset="-122"/>
                <a:ea typeface="楷体" panose="02010609060101010101" pitchFamily="49" charset="-122"/>
              </a:rPr>
              <a:t>在𝛾</a:t>
            </a:r>
            <a:r>
              <a:rPr lang="en-US" altLang="zh-CN" sz="1200" kern="100" dirty="0" smtClean="0">
                <a:effectLst/>
                <a:latin typeface="楷体" panose="02010609060101010101" pitchFamily="49" charset="-122"/>
                <a:ea typeface="楷体" panose="02010609060101010101" pitchFamily="49" charset="-122"/>
              </a:rPr>
              <a:t>=1</a:t>
            </a:r>
            <a:r>
              <a:rPr lang="zh-CN" altLang="en-US" sz="1200" kern="100" dirty="0" smtClean="0">
                <a:effectLst/>
                <a:latin typeface="楷体" panose="02010609060101010101" pitchFamily="49" charset="-122"/>
                <a:ea typeface="楷体" panose="02010609060101010101" pitchFamily="49" charset="-122"/>
              </a:rPr>
              <a:t>时就会判定为相似，这无疑影响了系统的准确度。因此需要设计出一套多个角度的规则进行验证，来防止这种假阳性对集成的影响</a:t>
            </a:r>
            <a:endParaRPr lang="en-US" altLang="zh-CN" sz="1200" kern="100" dirty="0" smtClean="0">
              <a:effectLst/>
              <a:latin typeface="楷体" panose="02010609060101010101" pitchFamily="49" charset="-122"/>
              <a:ea typeface="楷体" panose="02010609060101010101" pitchFamily="49" charset="-122"/>
            </a:endParaRPr>
          </a:p>
          <a:p>
            <a:pPr marL="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200" kern="100" dirty="0" smtClean="0">
                <a:effectLst/>
                <a:latin typeface="楷体" panose="02010609060101010101" pitchFamily="49" charset="-122"/>
                <a:ea typeface="楷体" panose="02010609060101010101" pitchFamily="49" charset="-122"/>
              </a:rPr>
              <a:t>如果能够将在同一个</a:t>
            </a:r>
            <a:r>
              <a:rPr lang="en-US" altLang="zh-CN" sz="1200" kern="100" dirty="0" smtClean="0">
                <a:effectLst/>
                <a:latin typeface="楷体" panose="02010609060101010101" pitchFamily="49" charset="-122"/>
                <a:ea typeface="楷体" panose="02010609060101010101" pitchFamily="49" charset="-122"/>
              </a:rPr>
              <a:t>table/set</a:t>
            </a:r>
            <a:r>
              <a:rPr lang="zh-CN" altLang="en-US" sz="1200" kern="100" dirty="0" smtClean="0">
                <a:effectLst/>
                <a:latin typeface="楷体" panose="02010609060101010101" pitchFamily="49" charset="-122"/>
                <a:ea typeface="楷体" panose="02010609060101010101" pitchFamily="49" charset="-122"/>
              </a:rPr>
              <a:t>中的属性在磁盘上合理组织，以较少的磁盘读取次数尽可能多的读到每次同时使用的数据，决定着系统的性能</a:t>
            </a:r>
            <a:endParaRPr lang="en-US" altLang="zh-CN" sz="1200" kern="100" dirty="0" smtClean="0">
              <a:effectLst/>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fld id="{DE49CEA1-4865-4C3D-9488-DE78CE33F6AB}" type="slidenum">
              <a:rPr lang="zh-CN" altLang="en-US" smtClean="0"/>
              <a:t>17</a:t>
            </a:fld>
            <a:endParaRPr lang="zh-CN" altLang="en-US"/>
          </a:p>
        </p:txBody>
      </p:sp>
    </p:spTree>
    <p:extLst>
      <p:ext uri="{BB962C8B-B14F-4D97-AF65-F5344CB8AC3E}">
        <p14:creationId xmlns:p14="http://schemas.microsoft.com/office/powerpoint/2010/main" val="303026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在时间的安排上</a:t>
            </a:r>
            <a:endParaRPr lang="en-US" altLang="zh-CN" dirty="0" smtClean="0"/>
          </a:p>
          <a:p>
            <a:r>
              <a:rPr lang="zh-CN" altLang="en-US" dirty="0" smtClean="0"/>
              <a:t>项目</a:t>
            </a:r>
            <a:r>
              <a:rPr lang="zh-CN" altLang="en-US" dirty="0" smtClean="0"/>
              <a:t>后期主要工作在完成大数据集上的测试，针对效率调优算法，完成前端展示界面并撰写毕业</a:t>
            </a:r>
            <a:r>
              <a:rPr lang="zh-CN" altLang="en-US" dirty="0" smtClean="0"/>
              <a:t>论文</a:t>
            </a:r>
            <a:endParaRPr lang="en-US" altLang="zh-CN"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18</a:t>
            </a:fld>
            <a:endParaRPr lang="zh-CN" altLang="en-US"/>
          </a:p>
        </p:txBody>
      </p:sp>
    </p:spTree>
    <p:extLst>
      <p:ext uri="{BB962C8B-B14F-4D97-AF65-F5344CB8AC3E}">
        <p14:creationId xmlns:p14="http://schemas.microsoft.com/office/powerpoint/2010/main" val="1218163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以上便是我对个人在上海骇咕赛信息科技有限公司进行实习过程中，</a:t>
            </a:r>
            <a:r>
              <a:rPr lang="zh-CN" altLang="en-US" dirty="0" smtClean="0"/>
              <a:t>所做毕业</a:t>
            </a:r>
            <a:r>
              <a:rPr lang="zh-CN" altLang="en-US" dirty="0" smtClean="0"/>
              <a:t>设计项目</a:t>
            </a:r>
            <a:r>
              <a:rPr lang="zh-CN" altLang="en-US" dirty="0" smtClean="0"/>
              <a:t>的完成情况，</a:t>
            </a:r>
            <a:r>
              <a:rPr lang="zh-CN" altLang="en-US" dirty="0" smtClean="0"/>
              <a:t>希望在座的老师对于不当之处予以指导，谢谢</a:t>
            </a:r>
            <a:endParaRPr lang="zh-CN" altLang="en-US" dirty="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19</a:t>
            </a:fld>
            <a:endParaRPr lang="zh-CN" altLang="en-US"/>
          </a:p>
        </p:txBody>
      </p:sp>
    </p:spTree>
    <p:extLst>
      <p:ext uri="{BB962C8B-B14F-4D97-AF65-F5344CB8AC3E}">
        <p14:creationId xmlns:p14="http://schemas.microsoft.com/office/powerpoint/2010/main" val="1933247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今天，我将从</a:t>
            </a:r>
            <a:r>
              <a:rPr lang="zh-CN" altLang="en-US" dirty="0" smtClean="0"/>
              <a:t>项目概述、系统设计、结果展示和后期安排</a:t>
            </a:r>
            <a:r>
              <a:rPr lang="zh-CN" altLang="en-US" dirty="0" smtClean="0"/>
              <a:t>几个方面对我的毕业</a:t>
            </a:r>
            <a:r>
              <a:rPr lang="zh-CN" altLang="en-US" dirty="0" smtClean="0"/>
              <a:t>设计目前情况进行</a:t>
            </a:r>
            <a:r>
              <a:rPr lang="zh-CN" altLang="en-US" dirty="0" smtClean="0"/>
              <a:t>介绍。</a:t>
            </a:r>
            <a:endParaRPr lang="zh-CN" altLang="en-US" dirty="0"/>
          </a:p>
        </p:txBody>
      </p:sp>
      <p:sp>
        <p:nvSpPr>
          <p:cNvPr id="4" name="灯片编号占位符 3"/>
          <p:cNvSpPr>
            <a:spLocks noGrp="1"/>
          </p:cNvSpPr>
          <p:nvPr>
            <p:ph type="sldNum" sz="quarter" idx="10"/>
          </p:nvPr>
        </p:nvSpPr>
        <p:spPr/>
        <p:txBody>
          <a:bodyPr/>
          <a:lstStyle/>
          <a:p>
            <a:fld id="{DE49CEA1-4865-4C3D-9488-DE78CE33F6AB}" type="slidenum">
              <a:rPr lang="zh-CN" altLang="en-US" smtClean="0"/>
              <a:t>2</a:t>
            </a:fld>
            <a:endParaRPr lang="zh-CN" altLang="en-US"/>
          </a:p>
        </p:txBody>
      </p:sp>
    </p:spTree>
    <p:extLst>
      <p:ext uri="{BB962C8B-B14F-4D97-AF65-F5344CB8AC3E}">
        <p14:creationId xmlns:p14="http://schemas.microsoft.com/office/powerpoint/2010/main" val="1238109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数据集成主要处理的是</a:t>
            </a:r>
            <a:endParaRPr lang="en-US" altLang="zh-CN" dirty="0" smtClean="0"/>
          </a:p>
          <a:p>
            <a:r>
              <a:rPr lang="zh-CN" altLang="en-US" dirty="0" smtClean="0"/>
              <a:t>异源数据、异构数据、不同</a:t>
            </a:r>
            <a:r>
              <a:rPr lang="zh-CN" altLang="en-US" dirty="0" smtClean="0"/>
              <a:t>上下文</a:t>
            </a:r>
            <a:r>
              <a:rPr lang="zh-CN" altLang="en-US" dirty="0" smtClean="0"/>
              <a:t>数据、不同</a:t>
            </a:r>
            <a:r>
              <a:rPr lang="zh-CN" altLang="en-US" dirty="0" smtClean="0"/>
              <a:t>逻辑关系</a:t>
            </a:r>
            <a:r>
              <a:rPr lang="zh-CN" altLang="en-US" dirty="0" smtClean="0"/>
              <a:t>数据</a:t>
            </a:r>
            <a:endParaRPr lang="en-US" altLang="zh-CN" dirty="0" smtClean="0"/>
          </a:p>
          <a:p>
            <a:r>
              <a:rPr lang="zh-CN" altLang="en-US" dirty="0" smtClean="0"/>
              <a:t>数据</a:t>
            </a:r>
            <a:r>
              <a:rPr lang="zh-CN" altLang="en-US" dirty="0" smtClean="0"/>
              <a:t>集成将把这些不同形式的数据整个成一个同一个模式进行展现，主要分为模式集成、记录连接、数据融合三个部分。而作为数据集成的基础，模式集成，即将不同数据表的模式（也就是我们常说的包含有很多属性的</a:t>
            </a:r>
            <a:r>
              <a:rPr lang="en-US" altLang="zh-CN" dirty="0" smtClean="0"/>
              <a:t>schema</a:t>
            </a:r>
            <a:r>
              <a:rPr lang="zh-CN" altLang="en-US" dirty="0" smtClean="0"/>
              <a:t>）进行集成，这是数据集成很关键也是很有难度的一步。因此为了使题目更为专一、更具有针对性，我的毕设主要做的是模式集成这一部分</a:t>
            </a:r>
            <a:r>
              <a:rPr lang="zh-CN" altLang="en-US" dirty="0" smtClean="0"/>
              <a:t>。</a:t>
            </a:r>
            <a:endParaRPr lang="en-US" altLang="zh-CN" dirty="0" smtClean="0"/>
          </a:p>
          <a:p>
            <a:r>
              <a:rPr lang="zh-CN" altLang="en-US" dirty="0" smtClean="0"/>
              <a:t>模式集成面临的难题有：</a:t>
            </a:r>
            <a:endParaRPr lang="en-US" altLang="zh-CN" dirty="0" smtClean="0"/>
          </a:p>
          <a:p>
            <a:r>
              <a:rPr lang="zh-CN" altLang="en-US" dirty="0" smtClean="0"/>
              <a:t>多数据源、数据异构、数据动态性、属性的精度、一致性和集成的速度等，而核心是高效准确</a:t>
            </a:r>
          </a:p>
          <a:p>
            <a:endParaRPr lang="zh-CN" altLang="en-US" dirty="0"/>
          </a:p>
        </p:txBody>
      </p:sp>
      <p:sp>
        <p:nvSpPr>
          <p:cNvPr id="4" name="灯片编号占位符 3"/>
          <p:cNvSpPr>
            <a:spLocks noGrp="1"/>
          </p:cNvSpPr>
          <p:nvPr>
            <p:ph type="sldNum" sz="quarter" idx="10"/>
          </p:nvPr>
        </p:nvSpPr>
        <p:spPr/>
        <p:txBody>
          <a:bodyPr/>
          <a:lstStyle/>
          <a:p>
            <a:fld id="{DE49CEA1-4865-4C3D-9488-DE78CE33F6AB}" type="slidenum">
              <a:rPr lang="zh-CN" altLang="en-US" smtClean="0"/>
              <a:t>3</a:t>
            </a:fld>
            <a:endParaRPr lang="zh-CN" altLang="en-US"/>
          </a:p>
        </p:txBody>
      </p:sp>
    </p:spTree>
    <p:extLst>
      <p:ext uri="{BB962C8B-B14F-4D97-AF65-F5344CB8AC3E}">
        <p14:creationId xmlns:p14="http://schemas.microsoft.com/office/powerpoint/2010/main" val="2632301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模式集成的主要工作是针对异源、异构数据表的模式，将相似的属性（形式和语义）进行集成，从而得到一个统一的模式，既能将多个数据源中的所有属性全部包含，又能保证产生的数据模式中属性彼此不重复。</a:t>
            </a:r>
            <a:endParaRPr lang="en-US" altLang="zh-CN" dirty="0" smtClean="0"/>
          </a:p>
          <a:p>
            <a:r>
              <a:rPr lang="zh-CN" altLang="en-US" dirty="0" smtClean="0"/>
              <a:t>可以认为相似的属性在数据库中往往以多种形式存在，比如两</a:t>
            </a:r>
            <a:r>
              <a:rPr lang="zh-CN" altLang="en-US" dirty="0" smtClean="0"/>
              <a:t>个表中都</a:t>
            </a:r>
            <a:r>
              <a:rPr lang="zh-CN" altLang="en-US" dirty="0" smtClean="0"/>
              <a:t>具有的</a:t>
            </a:r>
            <a:r>
              <a:rPr lang="en-US" altLang="zh-CN" dirty="0" smtClean="0"/>
              <a:t>Flight </a:t>
            </a:r>
            <a:r>
              <a:rPr lang="en-US" altLang="zh-CN" dirty="0" smtClean="0"/>
              <a:t>Number</a:t>
            </a:r>
            <a:r>
              <a:rPr lang="zh-CN" altLang="en-US" dirty="0" smtClean="0"/>
              <a:t>这个属性。然而其他指向同一概念的属性，如</a:t>
            </a:r>
            <a:r>
              <a:rPr lang="en-US" altLang="zh-CN" dirty="0" smtClean="0"/>
              <a:t>Actual Departure Time</a:t>
            </a:r>
            <a:r>
              <a:rPr lang="zh-CN" altLang="en-US" dirty="0" smtClean="0"/>
              <a:t>和</a:t>
            </a:r>
            <a:r>
              <a:rPr lang="en-US" altLang="zh-CN" sz="1200" dirty="0" smtClean="0">
                <a:solidFill>
                  <a:schemeClr val="bg1"/>
                </a:solidFill>
              </a:rPr>
              <a:t>Takeoff </a:t>
            </a:r>
            <a:r>
              <a:rPr lang="en-US" altLang="zh-CN" sz="1200" dirty="0" smtClean="0">
                <a:solidFill>
                  <a:schemeClr val="bg1"/>
                </a:solidFill>
              </a:rPr>
              <a:t>Time</a:t>
            </a:r>
            <a:r>
              <a:rPr lang="zh-CN" altLang="en-US" sz="1200" dirty="0" smtClean="0">
                <a:solidFill>
                  <a:schemeClr val="bg1"/>
                </a:solidFill>
              </a:rPr>
              <a:t>。这些相似的属性应在全局模式中存在且只存在一次</a:t>
            </a:r>
            <a:endParaRPr lang="en-US" altLang="zh-CN"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4</a:t>
            </a:fld>
            <a:endParaRPr lang="zh-CN" altLang="en-US"/>
          </a:p>
        </p:txBody>
      </p:sp>
    </p:spTree>
    <p:extLst>
      <p:ext uri="{BB962C8B-B14F-4D97-AF65-F5344CB8AC3E}">
        <p14:creationId xmlns:p14="http://schemas.microsoft.com/office/powerpoint/2010/main" val="2859451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我们设计的模式</a:t>
            </a:r>
            <a:r>
              <a:rPr lang="zh-CN" altLang="en-US" dirty="0" smtClean="0"/>
              <a:t>集成</a:t>
            </a:r>
            <a:r>
              <a:rPr lang="zh-CN" altLang="en-US" dirty="0" smtClean="0"/>
              <a:t>系统可分为用户</a:t>
            </a:r>
            <a:r>
              <a:rPr lang="zh-CN" altLang="en-US" dirty="0" smtClean="0"/>
              <a:t>界面模块、预处理模块</a:t>
            </a:r>
            <a:r>
              <a:rPr lang="zh-CN" altLang="en-US" dirty="0" smtClean="0"/>
              <a:t>、整合模块和</a:t>
            </a:r>
            <a:r>
              <a:rPr lang="zh-CN" altLang="en-US" dirty="0" smtClean="0"/>
              <a:t>全局模式</a:t>
            </a:r>
            <a:r>
              <a:rPr lang="zh-CN" altLang="en-US" dirty="0" smtClean="0"/>
              <a:t>模块，其中整合模块包括形式和语义两部分</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5</a:t>
            </a:fld>
            <a:endParaRPr lang="zh-CN" altLang="en-US"/>
          </a:p>
        </p:txBody>
      </p:sp>
    </p:spTree>
    <p:extLst>
      <p:ext uri="{BB962C8B-B14F-4D97-AF65-F5344CB8AC3E}">
        <p14:creationId xmlns:p14="http://schemas.microsoft.com/office/powerpoint/2010/main" val="2604449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模式</a:t>
            </a:r>
            <a:r>
              <a:rPr lang="zh-CN" altLang="en-US" dirty="0" smtClean="0"/>
              <a:t>集成平台应能接收标准的数据库模式，</a:t>
            </a:r>
            <a:r>
              <a:rPr lang="zh-CN" altLang="en-US" dirty="0" smtClean="0"/>
              <a:t>并利用知识库尽可能</a:t>
            </a:r>
            <a:r>
              <a:rPr lang="zh-CN" altLang="en-US" dirty="0" smtClean="0"/>
              <a:t>的在多个维度上完成</a:t>
            </a:r>
            <a:r>
              <a:rPr lang="zh-CN" altLang="en-US" dirty="0" smtClean="0"/>
              <a:t>模式匹配，</a:t>
            </a:r>
            <a:r>
              <a:rPr lang="zh-CN" altLang="en-US" dirty="0" smtClean="0"/>
              <a:t>保证多种情况的类似属性都能够检测出并合理的</a:t>
            </a:r>
            <a:r>
              <a:rPr lang="zh-CN" altLang="en-US" dirty="0" smtClean="0"/>
              <a:t>整合，最终生成全局模式。</a:t>
            </a:r>
            <a:r>
              <a:rPr lang="zh-CN" altLang="en-US" dirty="0" smtClean="0"/>
              <a:t>同时为了保证这个系统的可用性和展示效果，应设计友好的用户界面来指导完成模式集成的工作，使这个抽象的操作更容易的进行。</a:t>
            </a:r>
          </a:p>
        </p:txBody>
      </p:sp>
      <p:sp>
        <p:nvSpPr>
          <p:cNvPr id="4" name="灯片编号占位符 3"/>
          <p:cNvSpPr>
            <a:spLocks noGrp="1"/>
          </p:cNvSpPr>
          <p:nvPr>
            <p:ph type="sldNum" sz="quarter" idx="10"/>
          </p:nvPr>
        </p:nvSpPr>
        <p:spPr/>
        <p:txBody>
          <a:bodyPr/>
          <a:lstStyle/>
          <a:p>
            <a:fld id="{DE49CEA1-4865-4C3D-9488-DE78CE33F6AB}" type="slidenum">
              <a:rPr lang="zh-CN" altLang="en-US" smtClean="0"/>
              <a:t>6</a:t>
            </a:fld>
            <a:endParaRPr lang="zh-CN" altLang="en-US"/>
          </a:p>
        </p:txBody>
      </p:sp>
    </p:spTree>
    <p:extLst>
      <p:ext uri="{BB962C8B-B14F-4D97-AF65-F5344CB8AC3E}">
        <p14:creationId xmlns:p14="http://schemas.microsoft.com/office/powerpoint/2010/main" val="71155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solidFill>
                  <a:srgbClr val="FF0000"/>
                </a:solidFill>
              </a:rPr>
              <a:t>下面是对于系统实现和算法设计方面的介绍。</a:t>
            </a:r>
            <a:endParaRPr lang="en-US" altLang="zh-CN" sz="1200" b="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solidFill>
                  <a:srgbClr val="FF0000"/>
                </a:solidFill>
              </a:rPr>
              <a:t>形式整合方面涉及字符串的近似匹配，编辑距离</a:t>
            </a:r>
            <a:r>
              <a:rPr lang="zh-CN" altLang="en-US" sz="1200" dirty="0" smtClean="0"/>
              <a:t>是进行字符串相似匹配的比较优秀的算法，由 </a:t>
            </a:r>
            <a:r>
              <a:rPr lang="zh-CN" altLang="en-US" dirty="0" smtClean="0"/>
              <a:t>弗拉基米尔</a:t>
            </a:r>
            <a:r>
              <a:rPr lang="en-US" altLang="zh-CN" dirty="0" smtClean="0"/>
              <a:t>·</a:t>
            </a:r>
            <a:r>
              <a:rPr lang="zh-CN" altLang="en-US" dirty="0" smtClean="0"/>
              <a:t>莱文斯坦</a:t>
            </a:r>
            <a:r>
              <a:rPr lang="zh-CN" altLang="en-US" baseline="0" dirty="0" smtClean="0"/>
              <a:t> </a:t>
            </a:r>
            <a:r>
              <a:rPr lang="zh-CN" altLang="en-US" sz="1200" dirty="0" smtClean="0"/>
              <a:t>于</a:t>
            </a:r>
            <a:r>
              <a:rPr lang="en-US" altLang="zh-CN" sz="1200" dirty="0" smtClean="0"/>
              <a:t>1965</a:t>
            </a:r>
            <a:r>
              <a:rPr lang="zh-CN" altLang="en-US" sz="1200" dirty="0" smtClean="0"/>
              <a:t>年提出，是指：</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i="0" dirty="0" smtClean="0"/>
              <a:t>两个字串之间，由一个转成另一个所需的最少编辑操作次数。许可的编辑操作包括将一个字符替换成另一个字符，插入一个字符，删除一个字符</a:t>
            </a:r>
            <a:endParaRPr lang="en-US" altLang="zh-CN" sz="1200" i="0" dirty="0" smtClean="0"/>
          </a:p>
          <a:p>
            <a:r>
              <a:rPr lang="zh-CN" altLang="en-US" sz="1200" dirty="0" smtClean="0"/>
              <a:t>例如这里的</a:t>
            </a:r>
            <a:r>
              <a:rPr lang="en-US" altLang="zh-CN" sz="1200" dirty="0" smtClean="0"/>
              <a:t>s1</a:t>
            </a:r>
            <a:r>
              <a:rPr lang="zh-CN" altLang="en-US" sz="1200" dirty="0" smtClean="0"/>
              <a:t>变为</a:t>
            </a:r>
            <a:r>
              <a:rPr lang="en-US" altLang="zh-CN" sz="1200" dirty="0" smtClean="0"/>
              <a:t>s2</a:t>
            </a:r>
            <a:r>
              <a:rPr lang="zh-CN" altLang="en-US" sz="1200" dirty="0" smtClean="0"/>
              <a:t>时会有一处修改（</a:t>
            </a:r>
            <a:r>
              <a:rPr lang="en-US" altLang="zh-CN" sz="1200" dirty="0" smtClean="0"/>
              <a:t>m</a:t>
            </a:r>
            <a:r>
              <a:rPr lang="zh-CN" altLang="en-US" sz="1200" dirty="0" smtClean="0"/>
              <a:t>到</a:t>
            </a:r>
            <a:r>
              <a:rPr lang="en-US" altLang="zh-CN" sz="1200" dirty="0" smtClean="0"/>
              <a:t>n</a:t>
            </a:r>
            <a:r>
              <a:rPr lang="zh-CN" altLang="en-US" sz="1200" dirty="0" smtClean="0"/>
              <a:t>），一处删除（</a:t>
            </a:r>
            <a:r>
              <a:rPr lang="en-US" altLang="zh-CN" sz="1200" dirty="0" smtClean="0"/>
              <a:t>s</a:t>
            </a:r>
            <a:r>
              <a:rPr lang="zh-CN" altLang="en-US" sz="1200" dirty="0" smtClean="0"/>
              <a:t>），因此编辑距离是</a:t>
            </a:r>
            <a:r>
              <a:rPr lang="en-US" altLang="zh-CN" sz="1200" dirty="0" smtClean="0"/>
              <a:t>2</a:t>
            </a:r>
          </a:p>
          <a:p>
            <a:r>
              <a:rPr lang="zh-CN" altLang="en-US" sz="1200" dirty="0" smtClean="0"/>
              <a:t>但是这样的最简单的编辑距离与我们的系统不是很适用，一是这样的比较是逐字的，而我们需要处理的属性过多，</a:t>
            </a:r>
            <a:r>
              <a:rPr lang="en-US" altLang="zh-CN" sz="1200" dirty="0" smtClean="0"/>
              <a:t>nested</a:t>
            </a:r>
            <a:r>
              <a:rPr lang="zh-CN" altLang="en-US" sz="1200" dirty="0" smtClean="0"/>
              <a:t> </a:t>
            </a:r>
            <a:r>
              <a:rPr lang="en-US" altLang="zh-CN" sz="1200" dirty="0" smtClean="0"/>
              <a:t>loop</a:t>
            </a:r>
            <a:r>
              <a:rPr lang="zh-CN" altLang="en-US" sz="1200" dirty="0" smtClean="0"/>
              <a:t>的时间复杂度太大；其次由于数据过多我们的系统是基于外存的，而这样的计算需要在内存中保存过所有字符串进行比对</a:t>
            </a:r>
            <a:endParaRPr lang="en-US" altLang="zh-CN" sz="1200"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7</a:t>
            </a:fld>
            <a:endParaRPr lang="zh-CN" altLang="en-US"/>
          </a:p>
        </p:txBody>
      </p:sp>
    </p:spTree>
    <p:extLst>
      <p:ext uri="{BB962C8B-B14F-4D97-AF65-F5344CB8AC3E}">
        <p14:creationId xmlns:p14="http://schemas.microsoft.com/office/powerpoint/2010/main" val="380004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由于以上的矛盾，我们这里使用基于</a:t>
            </a:r>
            <a:r>
              <a:rPr lang="en-US" altLang="zh-CN" dirty="0" smtClean="0"/>
              <a:t>q-gram</a:t>
            </a:r>
            <a:r>
              <a:rPr lang="zh-CN" altLang="en-US" dirty="0" smtClean="0"/>
              <a:t>的算法</a:t>
            </a:r>
          </a:p>
          <a:p>
            <a:r>
              <a:rPr lang="zh-CN" altLang="en-US" dirty="0" smtClean="0"/>
              <a:t>即</a:t>
            </a:r>
            <a:r>
              <a:rPr lang="zh-CN" altLang="en-US" sz="1200" dirty="0" smtClean="0"/>
              <a:t>对字符串以</a:t>
            </a:r>
            <a:r>
              <a:rPr lang="en-US" altLang="zh-CN" sz="1200" dirty="0" smtClean="0"/>
              <a:t>q</a:t>
            </a:r>
            <a:r>
              <a:rPr lang="zh-CN" altLang="en-US" sz="1200" dirty="0" smtClean="0"/>
              <a:t>的长度进行划分，利用分片计算编辑距离</a:t>
            </a:r>
            <a:endParaRPr lang="en-US" altLang="zh-CN" sz="1200" dirty="0" smtClean="0"/>
          </a:p>
          <a:p>
            <a:r>
              <a:rPr lang="zh-CN" altLang="en-US" sz="1200" dirty="0" smtClean="0"/>
              <a:t>假设对</a:t>
            </a:r>
            <a:r>
              <a:rPr lang="en-US" altLang="zh-CN" sz="1200" dirty="0" smtClean="0"/>
              <a:t>s1</a:t>
            </a:r>
            <a:r>
              <a:rPr lang="zh-CN" altLang="en-US" sz="1200" dirty="0" smtClean="0"/>
              <a:t>：</a:t>
            </a:r>
            <a:r>
              <a:rPr lang="en-US" altLang="zh-CN" sz="1200" dirty="0" smtClean="0"/>
              <a:t>universal</a:t>
            </a:r>
            <a:r>
              <a:rPr lang="zh-CN" altLang="en-US" sz="1200" dirty="0" smtClean="0"/>
              <a:t>与另一个字符串</a:t>
            </a:r>
            <a:r>
              <a:rPr lang="en-US" altLang="zh-CN" sz="1200" dirty="0" smtClean="0"/>
              <a:t>s2</a:t>
            </a:r>
            <a:r>
              <a:rPr lang="zh-CN" altLang="en-US" sz="1200" dirty="0" smtClean="0"/>
              <a:t>的编辑距离为</a:t>
            </a:r>
            <a:r>
              <a:rPr lang="en-US" altLang="zh-CN" sz="1200" dirty="0" smtClean="0"/>
              <a:t>2</a:t>
            </a:r>
            <a:r>
              <a:rPr lang="zh-CN" altLang="en-US" sz="1200" dirty="0" smtClean="0"/>
              <a:t>，差异在于修改</a:t>
            </a:r>
            <a:r>
              <a:rPr lang="en-US" altLang="zh-CN" sz="1200" dirty="0" smtClean="0"/>
              <a:t>n</a:t>
            </a:r>
            <a:r>
              <a:rPr lang="zh-CN" altLang="en-US" sz="1200" dirty="0" smtClean="0"/>
              <a:t>和</a:t>
            </a:r>
            <a:r>
              <a:rPr lang="en-US" altLang="zh-CN" sz="1200" dirty="0" smtClean="0"/>
              <a:t>a</a:t>
            </a:r>
            <a:r>
              <a:rPr lang="zh-CN" altLang="en-US" sz="1200" dirty="0" smtClean="0"/>
              <a:t>得到，这里</a:t>
            </a:r>
            <a:r>
              <a:rPr lang="en-US" altLang="zh-CN" sz="1200" dirty="0" smtClean="0"/>
              <a:t>k=2</a:t>
            </a:r>
            <a:r>
              <a:rPr lang="zh-CN" altLang="en-US" sz="1200" dirty="0" smtClean="0"/>
              <a:t> </a:t>
            </a:r>
            <a:r>
              <a:rPr lang="en-US" altLang="zh-CN" sz="1200" dirty="0" smtClean="0"/>
              <a:t>q=2</a:t>
            </a:r>
            <a:r>
              <a:rPr lang="zh-CN" altLang="en-US" sz="1200" dirty="0" smtClean="0"/>
              <a:t>。</a:t>
            </a:r>
            <a:endParaRPr lang="en-US" altLang="zh-CN" sz="1200" dirty="0" smtClean="0"/>
          </a:p>
          <a:p>
            <a:r>
              <a:rPr lang="zh-CN" altLang="en-US" sz="1200" dirty="0" smtClean="0"/>
              <a:t>由此影响到的</a:t>
            </a:r>
            <a:r>
              <a:rPr lang="en-US" altLang="zh-CN" sz="1200" dirty="0" smtClean="0"/>
              <a:t>gram</a:t>
            </a:r>
            <a:r>
              <a:rPr lang="zh-CN" altLang="en-US" sz="1200" dirty="0" smtClean="0"/>
              <a:t>有</a:t>
            </a:r>
            <a:r>
              <a:rPr lang="en-US" altLang="zh-CN" sz="1200" dirty="0" smtClean="0"/>
              <a:t>un</a:t>
            </a:r>
            <a:r>
              <a:rPr lang="zh-CN" altLang="en-US" sz="1200" dirty="0" smtClean="0"/>
              <a:t> </a:t>
            </a:r>
            <a:r>
              <a:rPr lang="en-US" altLang="zh-CN" sz="1200" dirty="0" err="1" smtClean="0"/>
              <a:t>ni</a:t>
            </a:r>
            <a:r>
              <a:rPr lang="zh-CN" altLang="en-US" sz="1200" dirty="0" smtClean="0"/>
              <a:t> </a:t>
            </a:r>
            <a:r>
              <a:rPr lang="en-US" altLang="zh-CN" sz="1200" dirty="0" err="1" smtClean="0"/>
              <a:t>sa</a:t>
            </a:r>
            <a:r>
              <a:rPr lang="zh-CN" altLang="en-US" sz="1200" dirty="0" smtClean="0"/>
              <a:t> </a:t>
            </a:r>
            <a:r>
              <a:rPr lang="en-US" altLang="zh-CN" sz="1200" dirty="0" smtClean="0"/>
              <a:t>al</a:t>
            </a:r>
            <a:r>
              <a:rPr lang="zh-CN" altLang="en-US" sz="1200" dirty="0" smtClean="0"/>
              <a:t>共四个，而在当前情况下剩下的四个分片一致，我们就可以将编辑距离为</a:t>
            </a:r>
            <a:r>
              <a:rPr lang="en-US" altLang="zh-CN" sz="1200" dirty="0" smtClean="0"/>
              <a:t>2</a:t>
            </a:r>
            <a:r>
              <a:rPr lang="zh-CN" altLang="en-US" sz="1200" dirty="0" smtClean="0"/>
              <a:t>的情况等同于他们拥有</a:t>
            </a:r>
            <a:r>
              <a:rPr lang="en-US" altLang="zh-CN" sz="1200" dirty="0" smtClean="0"/>
              <a:t>4</a:t>
            </a:r>
            <a:r>
              <a:rPr lang="zh-CN" altLang="en-US" sz="1200" dirty="0" smtClean="0"/>
              <a:t>个相同的</a:t>
            </a:r>
            <a:r>
              <a:rPr lang="en-US" altLang="zh-CN" sz="1200" dirty="0" smtClean="0"/>
              <a:t>gram</a:t>
            </a:r>
          </a:p>
          <a:p>
            <a:r>
              <a:rPr lang="zh-CN" altLang="en-US" dirty="0" smtClean="0"/>
              <a:t>下面通过数学推导得到的公式描述了这一特性，被称为</a:t>
            </a:r>
            <a:r>
              <a:rPr lang="en-US" altLang="zh-CN" dirty="0" smtClean="0"/>
              <a:t>count</a:t>
            </a:r>
            <a:r>
              <a:rPr lang="zh-CN" altLang="en-US" dirty="0" smtClean="0"/>
              <a:t> </a:t>
            </a:r>
            <a:r>
              <a:rPr lang="en-US" altLang="zh-CN" dirty="0" smtClean="0"/>
              <a:t>filter</a:t>
            </a:r>
            <a:endParaRPr lang="zh-CN" altLang="en-US"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8</a:t>
            </a:fld>
            <a:endParaRPr lang="zh-CN" altLang="en-US"/>
          </a:p>
        </p:txBody>
      </p:sp>
    </p:spTree>
    <p:extLst>
      <p:ext uri="{BB962C8B-B14F-4D97-AF65-F5344CB8AC3E}">
        <p14:creationId xmlns:p14="http://schemas.microsoft.com/office/powerpoint/2010/main" val="2020969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对于模式集成系统，实际应用情景为在多个字符串中查找编辑距离小于一定阈值的字符串，使用倒排表会实现一次查找得到多个结果</a:t>
            </a:r>
            <a:endParaRPr lang="en-US" altLang="zh-CN" sz="1200" dirty="0" smtClean="0"/>
          </a:p>
          <a:p>
            <a:r>
              <a:rPr lang="zh-CN" altLang="en-US" sz="1200" dirty="0" smtClean="0"/>
              <a:t>倒排表是将现有的字符串按照</a:t>
            </a:r>
            <a:r>
              <a:rPr lang="en-US" altLang="zh-CN" sz="1200" dirty="0" smtClean="0"/>
              <a:t>q-gram</a:t>
            </a:r>
            <a:r>
              <a:rPr lang="zh-CN" altLang="en-US" sz="1200" dirty="0" smtClean="0"/>
              <a:t>进行划分，按照每一个</a:t>
            </a:r>
            <a:r>
              <a:rPr lang="en-US" altLang="zh-CN" sz="1200" dirty="0" smtClean="0"/>
              <a:t>gram</a:t>
            </a:r>
            <a:r>
              <a:rPr lang="zh-CN" altLang="en-US" sz="1200" dirty="0" smtClean="0"/>
              <a:t>进行分组，以便根据</a:t>
            </a:r>
            <a:r>
              <a:rPr lang="en-US" altLang="zh-CN" sz="1200" dirty="0" smtClean="0"/>
              <a:t>gram</a:t>
            </a:r>
            <a:r>
              <a:rPr lang="zh-CN" altLang="en-US" sz="1200" dirty="0" smtClean="0"/>
              <a:t>进行反查的结构</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例如想要查询和</a:t>
            </a:r>
            <a:r>
              <a:rPr lang="en-US" altLang="zh-CN" sz="1200" dirty="0" smtClean="0"/>
              <a:t>shtick</a:t>
            </a:r>
            <a:r>
              <a:rPr lang="zh-CN" altLang="en-US" sz="1200" dirty="0" smtClean="0"/>
              <a:t>编辑距离小于等于</a:t>
            </a:r>
            <a:r>
              <a:rPr lang="en-US" altLang="zh-CN" sz="1200" dirty="0" smtClean="0"/>
              <a:t>1</a:t>
            </a:r>
            <a:r>
              <a:rPr lang="zh-CN" altLang="en-US" sz="1200" dirty="0" smtClean="0"/>
              <a:t>的字符串，根据上一页</a:t>
            </a:r>
            <a:r>
              <a:rPr lang="en-US" altLang="zh-CN" sz="1200" dirty="0" smtClean="0"/>
              <a:t>PPT</a:t>
            </a:r>
            <a:r>
              <a:rPr lang="zh-CN" altLang="en-US" sz="1200" dirty="0" smtClean="0"/>
              <a:t>的公式知道，字符串需要至少拥有</a:t>
            </a:r>
            <a:r>
              <a:rPr lang="en-US" altLang="zh-CN" dirty="0" err="1" smtClean="0"/>
              <a:t>sh</a:t>
            </a:r>
            <a:r>
              <a:rPr lang="zh-CN" altLang="en-US" dirty="0" smtClean="0"/>
              <a:t> </a:t>
            </a:r>
            <a:r>
              <a:rPr lang="en-US" altLang="zh-CN" dirty="0" err="1" smtClean="0"/>
              <a:t>ht</a:t>
            </a:r>
            <a:r>
              <a:rPr lang="zh-CN" altLang="en-US" dirty="0" smtClean="0"/>
              <a:t> </a:t>
            </a:r>
            <a:r>
              <a:rPr lang="en-US" altLang="zh-CN" dirty="0" err="1" smtClean="0"/>
              <a:t>ti</a:t>
            </a:r>
            <a:r>
              <a:rPr lang="zh-CN" altLang="en-US" dirty="0" smtClean="0"/>
              <a:t> </a:t>
            </a:r>
            <a:r>
              <a:rPr lang="en-US" altLang="zh-CN" dirty="0" err="1" smtClean="0"/>
              <a:t>ic</a:t>
            </a:r>
            <a:r>
              <a:rPr lang="zh-CN" altLang="en-US" dirty="0" smtClean="0"/>
              <a:t> </a:t>
            </a:r>
            <a:r>
              <a:rPr lang="en-US" altLang="zh-CN" dirty="0" err="1" smtClean="0"/>
              <a:t>ck</a:t>
            </a:r>
            <a:r>
              <a:rPr lang="zh-CN" altLang="en-US" sz="1200" dirty="0" smtClean="0"/>
              <a:t>中</a:t>
            </a:r>
            <a:r>
              <a:rPr lang="en-US" altLang="zh-CN" sz="1200" dirty="0" smtClean="0"/>
              <a:t>3</a:t>
            </a:r>
            <a:r>
              <a:rPr lang="zh-CN" altLang="en-US" sz="1200" dirty="0" smtClean="0"/>
              <a:t>个</a:t>
            </a:r>
            <a:r>
              <a:rPr lang="en-US" altLang="zh-CN" sz="1200" dirty="0" smtClean="0"/>
              <a:t>gram</a:t>
            </a:r>
            <a:r>
              <a:rPr lang="zh-CN" altLang="en-US" sz="1200" dirty="0" smtClean="0"/>
              <a:t>。通过倒排表进行反查，可以很容易的发现第一项（</a:t>
            </a:r>
            <a:r>
              <a:rPr lang="en-US" altLang="zh-CN" sz="1200" dirty="0" smtClean="0"/>
              <a:t>stick</a:t>
            </a:r>
            <a:r>
              <a:rPr lang="zh-CN" altLang="en-US" sz="1200" dirty="0" smtClean="0"/>
              <a:t>）是满足要求的。如果同时有多个字符串满足要求，也可以仅通过一次查询有限个</a:t>
            </a:r>
            <a:r>
              <a:rPr lang="en-US" altLang="zh-CN" sz="1200" dirty="0" smtClean="0"/>
              <a:t>gram</a:t>
            </a:r>
            <a:r>
              <a:rPr lang="zh-CN" altLang="en-US" sz="1200" dirty="0" smtClean="0"/>
              <a:t>的倒排表全部得到。</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这样的结构和批量获取结果的方式，是非常适合模式集成这种大规模、批量性的字符串近似匹配的。</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在集成过程中，用户使用形式整合往往是用来排除属性或者知识库中有拼写错误产生的干扰，通过设定合理的阈值完成，例如认为编辑距离小于</a:t>
            </a:r>
            <a:r>
              <a:rPr lang="en-US" altLang="zh-CN" sz="1200" dirty="0" smtClean="0"/>
              <a:t>1</a:t>
            </a:r>
            <a:r>
              <a:rPr lang="zh-CN" altLang="en-US" sz="1200" dirty="0" smtClean="0"/>
              <a:t>的属性是相似的。</a:t>
            </a:r>
            <a:endParaRPr lang="en-US" altLang="zh-CN" sz="1200"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9</a:t>
            </a:fld>
            <a:endParaRPr lang="zh-CN" altLang="en-US"/>
          </a:p>
        </p:txBody>
      </p:sp>
    </p:spTree>
    <p:extLst>
      <p:ext uri="{BB962C8B-B14F-4D97-AF65-F5344CB8AC3E}">
        <p14:creationId xmlns:p14="http://schemas.microsoft.com/office/powerpoint/2010/main" val="935517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73EF2DBD-A9F7-4BBB-AF87-3457B801ACE5}" type="datetime1">
              <a:rPr lang="zh-CN" altLang="en-US"/>
              <a:pPr/>
              <a:t>2017/3/16</a:t>
            </a:fld>
            <a:endParaRPr lang="zh-CN" altLang="en-US" sz="1800">
              <a:solidFill>
                <a:schemeClr val="tx1"/>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F3F8A97-B9FC-4A5B-91A8-ACF1A261DA2B}"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9965405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3EF2DBD-A9F7-4BBB-AF87-3457B801ACE5}" type="datetime1">
              <a:rPr lang="zh-CN" altLang="en-US"/>
              <a:pPr/>
              <a:t>2017/3/16</a:t>
            </a:fld>
            <a:endParaRPr lang="zh-CN" altLang="en-US" sz="1800">
              <a:solidFill>
                <a:schemeClr val="tx1"/>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CFD06E1D-6988-418E-87E6-B209CAEA1B4B}"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3444131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3EF2DBD-A9F7-4BBB-AF87-3457B801ACE5}" type="datetime1">
              <a:rPr lang="zh-CN" altLang="en-US"/>
              <a:pPr/>
              <a:t>2017/3/16</a:t>
            </a:fld>
            <a:endParaRPr lang="zh-CN" altLang="en-US" sz="1800">
              <a:solidFill>
                <a:schemeClr val="tx1"/>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CE1BFB6D-E294-4F86-AA45-55AA84C60B73}"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5117174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0"/>
            <a:ext cx="2844800" cy="365125"/>
          </a:xfrm>
        </p:spPr>
        <p:txBody>
          <a:bodyPr/>
          <a:lstStyle>
            <a:lvl1pPr>
              <a:defRPr/>
            </a:lvl1pPr>
          </a:lstStyle>
          <a:p>
            <a:fld id="{73EF2DBD-A9F7-4BBB-AF87-3457B801ACE5}" type="datetime1">
              <a:rPr lang="zh-CN" altLang="en-US"/>
              <a:pPr/>
              <a:t>2017/3/16</a:t>
            </a:fld>
            <a:endParaRPr lang="zh-CN" altLang="en-US" sz="1800">
              <a:solidFill>
                <a:schemeClr val="tx1"/>
              </a:solidFill>
              <a:ea typeface="宋体" panose="02010600030101010101" pitchFamily="2" charset="-122"/>
            </a:endParaRPr>
          </a:p>
        </p:txBody>
      </p:sp>
      <p:sp>
        <p:nvSpPr>
          <p:cNvPr id="4" name="页脚占位符 3"/>
          <p:cNvSpPr>
            <a:spLocks noGrp="1"/>
          </p:cNvSpPr>
          <p:nvPr>
            <p:ph type="ftr" sz="quarter" idx="11"/>
          </p:nvPr>
        </p:nvSpPr>
        <p:spPr>
          <a:xfrm>
            <a:off x="4165600" y="6356350"/>
            <a:ext cx="3860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737600" y="6356350"/>
            <a:ext cx="2844800" cy="365125"/>
          </a:xfrm>
        </p:spPr>
        <p:txBody>
          <a:bodyPr/>
          <a:lstStyle>
            <a:lvl1pPr>
              <a:defRPr/>
            </a:lvl1pPr>
          </a:lstStyle>
          <a:p>
            <a:fld id="{D37FE981-A574-44CD-995C-666181207E34}"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18265754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73EF2DBD-A9F7-4BBB-AF87-3457B801ACE5}" type="datetime1">
              <a:rPr lang="zh-CN" altLang="en-US"/>
              <a:pPr/>
              <a:t>2017/3/16</a:t>
            </a:fld>
            <a:endParaRPr lang="zh-CN" altLang="en-US" sz="1800">
              <a:solidFill>
                <a:schemeClr val="tx1"/>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8AA04109-EFA4-464E-98D3-16B936C58E2F}"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36492871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73EF2DBD-A9F7-4BBB-AF87-3457B801ACE5}" type="datetime1">
              <a:rPr lang="zh-CN" altLang="en-US"/>
              <a:pPr/>
              <a:t>2017/3/16</a:t>
            </a:fld>
            <a:endParaRPr lang="zh-CN" altLang="en-US" sz="1800">
              <a:solidFill>
                <a:schemeClr val="tx1"/>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28EF381-764A-480B-984B-F1DBF80C56C9}"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27832049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73EF2DBD-A9F7-4BBB-AF87-3457B801ACE5}" type="datetime1">
              <a:rPr lang="zh-CN" altLang="en-US"/>
              <a:pPr/>
              <a:t>2017/3/16</a:t>
            </a:fld>
            <a:endParaRPr lang="zh-CN" altLang="en-US" sz="1800">
              <a:solidFill>
                <a:schemeClr val="tx1"/>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F6661336-4158-4656-86F5-4E4813B9F083}"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25708535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73EF2DBD-A9F7-4BBB-AF87-3457B801ACE5}" type="datetime1">
              <a:rPr lang="zh-CN" altLang="en-US"/>
              <a:pPr/>
              <a:t>2017/3/16</a:t>
            </a:fld>
            <a:endParaRPr lang="zh-CN" altLang="en-US" sz="1800" dirty="0">
              <a:solidFill>
                <a:schemeClr val="tx1"/>
              </a:solidFill>
              <a:ea typeface="宋体" panose="02010600030101010101" pitchFamily="2" charset="-122"/>
            </a:endParaRPr>
          </a:p>
        </p:txBody>
      </p:sp>
      <p:sp>
        <p:nvSpPr>
          <p:cNvPr id="8" name="页脚占位符 7"/>
          <p:cNvSpPr>
            <a:spLocks noGrp="1"/>
          </p:cNvSpPr>
          <p:nvPr>
            <p:ph type="ftr" sz="quarter" idx="11"/>
          </p:nvPr>
        </p:nvSpPr>
        <p:spPr/>
        <p:txBody>
          <a:bodyPr/>
          <a:lstStyle>
            <a:lvl1pPr>
              <a:defRPr/>
            </a:lvl1pPr>
          </a:lstStyle>
          <a:p>
            <a:endParaRPr lang="zh-CN" altLang="zh-CN" dirty="0"/>
          </a:p>
        </p:txBody>
      </p:sp>
      <p:sp>
        <p:nvSpPr>
          <p:cNvPr id="9" name="灯片编号占位符 8"/>
          <p:cNvSpPr>
            <a:spLocks noGrp="1"/>
          </p:cNvSpPr>
          <p:nvPr>
            <p:ph type="sldNum" sz="quarter" idx="12"/>
          </p:nvPr>
        </p:nvSpPr>
        <p:spPr/>
        <p:txBody>
          <a:bodyPr/>
          <a:lstStyle>
            <a:lvl1pPr>
              <a:defRPr/>
            </a:lvl1pPr>
          </a:lstStyle>
          <a:p>
            <a:fld id="{8AFD6CE9-3875-444B-B6FB-27446EC8D34E}" type="slidenum">
              <a:rPr lang="zh-CN" altLang="en-US"/>
              <a:pPr/>
              <a:t>‹#›</a:t>
            </a:fld>
            <a:endParaRPr lang="zh-CN" altLang="en-US" sz="1800" dirty="0">
              <a:solidFill>
                <a:schemeClr val="tx1"/>
              </a:solidFill>
              <a:ea typeface="宋体" panose="02010600030101010101" pitchFamily="2" charset="-122"/>
            </a:endParaRPr>
          </a:p>
        </p:txBody>
      </p:sp>
    </p:spTree>
    <p:extLst>
      <p:ext uri="{BB962C8B-B14F-4D97-AF65-F5344CB8AC3E}">
        <p14:creationId xmlns:p14="http://schemas.microsoft.com/office/powerpoint/2010/main" val="47058626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73EF2DBD-A9F7-4BBB-AF87-3457B801ACE5}" type="datetime1">
              <a:rPr lang="zh-CN" altLang="en-US"/>
              <a:pPr/>
              <a:t>2017/3/16</a:t>
            </a:fld>
            <a:endParaRPr lang="zh-CN" altLang="en-US" sz="1800">
              <a:solidFill>
                <a:schemeClr val="tx1"/>
              </a:solidFill>
              <a:ea typeface="宋体" panose="02010600030101010101" pitchFamily="2" charset="-122"/>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A9A64304-F0E7-4858-A9AB-4B7E7F4F5AC1}"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3834569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73EF2DBD-A9F7-4BBB-AF87-3457B801ACE5}" type="datetime1">
              <a:rPr lang="zh-CN" altLang="en-US"/>
              <a:pPr/>
              <a:t>2017/3/16</a:t>
            </a:fld>
            <a:endParaRPr lang="zh-CN" altLang="en-US" sz="1800">
              <a:solidFill>
                <a:schemeClr val="tx1"/>
              </a:solidFill>
              <a:ea typeface="宋体" panose="02010600030101010101" pitchFamily="2" charset="-122"/>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B02DCE32-7ECC-43CE-B423-A935DD71C9E6}"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60249121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3EF2DBD-A9F7-4BBB-AF87-3457B801ACE5}" type="datetime1">
              <a:rPr lang="zh-CN" altLang="en-US"/>
              <a:pPr/>
              <a:t>2017/3/16</a:t>
            </a:fld>
            <a:endParaRPr lang="zh-CN" altLang="en-US" sz="1800">
              <a:solidFill>
                <a:schemeClr val="tx1"/>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9179D5E-F2C6-4331-84A7-435BC093C329}"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4531960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3EF2DBD-A9F7-4BBB-AF87-3457B801ACE5}" type="datetime1">
              <a:rPr lang="zh-CN" altLang="en-US"/>
              <a:pPr/>
              <a:t>2017/3/16</a:t>
            </a:fld>
            <a:endParaRPr lang="zh-CN" altLang="en-US" sz="1800">
              <a:solidFill>
                <a:schemeClr val="tx1"/>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81670D3E-DEAC-450B-BF1F-F93E90D2EA2F}"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33216843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8E8E6"/>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smtClean="0">
                <a:sym typeface="Calibri" panose="020F0502020204030204" pitchFamily="34" charset="0"/>
              </a:rPr>
              <a:t>单击此处编辑母版标题样式</a:t>
            </a: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smtClean="0">
                <a:sym typeface="Calibri" panose="020F0502020204030204" pitchFamily="34" charset="0"/>
              </a:rPr>
              <a:t>单击此处编辑母版文本样式</a:t>
            </a:r>
          </a:p>
          <a:p>
            <a:pPr lvl="1"/>
            <a:r>
              <a:rPr lang="zh-CN" altLang="zh-CN" dirty="0" smtClean="0">
                <a:sym typeface="Calibri" panose="020F0502020204030204" pitchFamily="34" charset="0"/>
              </a:rPr>
              <a:t>第二级</a:t>
            </a:r>
          </a:p>
          <a:p>
            <a:pPr lvl="2"/>
            <a:r>
              <a:rPr lang="zh-CN" altLang="zh-CN" dirty="0" smtClean="0">
                <a:sym typeface="Calibri" panose="020F0502020204030204" pitchFamily="34" charset="0"/>
              </a:rPr>
              <a:t>第三级</a:t>
            </a:r>
          </a:p>
          <a:p>
            <a:pPr lvl="3"/>
            <a:r>
              <a:rPr lang="zh-CN" altLang="zh-CN" dirty="0" smtClean="0">
                <a:sym typeface="Calibri" panose="020F0502020204030204" pitchFamily="34" charset="0"/>
              </a:rPr>
              <a:t>第四级</a:t>
            </a:r>
          </a:p>
          <a:p>
            <a:pPr lvl="4"/>
            <a:r>
              <a:rPr lang="zh-CN" altLang="zh-CN" dirty="0"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ea typeface="微软雅黑 Light" panose="020B0502040204020203" pitchFamily="34" charset="-122"/>
              </a:defRPr>
            </a:lvl1pPr>
          </a:lstStyle>
          <a:p>
            <a:fld id="{73EF2DBD-A9F7-4BBB-AF87-3457B801ACE5}" type="datetime1">
              <a:rPr lang="zh-CN" altLang="en-US" smtClean="0"/>
              <a:pPr/>
              <a:t>2017/3/16</a:t>
            </a:fld>
            <a:endParaRPr lang="zh-CN" altLang="en-US" sz="1800" dirty="0">
              <a:solidFill>
                <a:schemeClr val="tx1"/>
              </a:solidFill>
              <a:ea typeface="宋体" panose="02010600030101010101" pitchFamily="2" charset="-122"/>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ea typeface="微软雅黑 Light" panose="020B0502040204020203" pitchFamily="34" charset="-122"/>
              </a:defRPr>
            </a:lvl1pPr>
          </a:lstStyle>
          <a:p>
            <a:endParaRPr lang="zh-CN" altLang="zh-CN" dirty="0"/>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ea typeface="微软雅黑 Light" panose="020B0502040204020203" pitchFamily="34" charset="-122"/>
              </a:defRPr>
            </a:lvl1pPr>
          </a:lstStyle>
          <a:p>
            <a:fld id="{A2410699-DC2B-416C-B70B-103749005445}" type="slidenum">
              <a:rPr lang="zh-CN" altLang="en-US" smtClean="0"/>
              <a:pPr/>
              <a:t>‹#›</a:t>
            </a:fld>
            <a:endParaRPr lang="zh-CN" altLang="en-US" sz="1800" dirty="0">
              <a:solidFill>
                <a:schemeClr val="tx1"/>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p:txStyles>
    <p:titleStyle>
      <a:lvl1pPr marL="914400" indent="-914400" algn="ctr" rtl="0" fontAlgn="base">
        <a:spcBef>
          <a:spcPct val="0"/>
        </a:spcBef>
        <a:spcAft>
          <a:spcPct val="0"/>
        </a:spcAft>
        <a:defRPr sz="4400" kern="1200">
          <a:solidFill>
            <a:schemeClr val="tx1"/>
          </a:solidFill>
          <a:latin typeface="+mj-lt"/>
          <a:ea typeface="微软雅黑 Light" panose="020B0502040204020203" pitchFamily="34" charset="-122"/>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Light" panose="020B0502040204020203" pitchFamily="34" charset="-122"/>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Light" panose="020B0502040204020203" pitchFamily="34" charset="-122"/>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Light" panose="020B0502040204020203" pitchFamily="34" charset="-122"/>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Light" panose="020B0502040204020203" pitchFamily="34" charset="-122"/>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Light" panose="020B0502040204020203" pitchFamily="34" charset="-122"/>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package" Target="../embeddings/Microsoft_Visio___11.vsdx"/><Relationship Id="rId5"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图文框 8"/>
          <p:cNvSpPr>
            <a:spLocks noChangeArrowheads="1"/>
          </p:cNvSpPr>
          <p:nvPr/>
        </p:nvSpPr>
        <p:spPr bwMode="auto">
          <a:xfrm rot="19177476">
            <a:off x="8147050" y="280988"/>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ea typeface="微软雅黑 Light" panose="020B0502040204020203" pitchFamily="34" charset="-122"/>
            </a:endParaRPr>
          </a:p>
        </p:txBody>
      </p:sp>
      <p:pic>
        <p:nvPicPr>
          <p:cNvPr id="3076" name="图片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060277" flipH="1">
            <a:off x="9448800" y="722313"/>
            <a:ext cx="20796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图片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178286" flipH="1">
            <a:off x="8658225" y="4438650"/>
            <a:ext cx="739775"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矩形 16"/>
          <p:cNvSpPr>
            <a:spLocks noChangeArrowheads="1"/>
          </p:cNvSpPr>
          <p:nvPr/>
        </p:nvSpPr>
        <p:spPr bwMode="auto">
          <a:xfrm>
            <a:off x="225424" y="412750"/>
            <a:ext cx="2702312" cy="731838"/>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3081" name="文本框 17"/>
          <p:cNvSpPr>
            <a:spLocks noChangeArrowheads="1"/>
          </p:cNvSpPr>
          <p:nvPr/>
        </p:nvSpPr>
        <p:spPr bwMode="auto">
          <a:xfrm>
            <a:off x="225425" y="361950"/>
            <a:ext cx="27023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smtClean="0">
                <a:solidFill>
                  <a:schemeClr val="bg1"/>
                </a:solidFill>
                <a:latin typeface="华文行楷" panose="02010800040101010101" pitchFamily="2" charset="-122"/>
                <a:ea typeface="华文行楷" panose="02010800040101010101" pitchFamily="2" charset="-122"/>
                <a:sym typeface="汉仪菱心体简" pitchFamily="1" charset="-122"/>
              </a:rPr>
              <a:t>哈尔滨工业大学</a:t>
            </a:r>
            <a:endParaRPr lang="en-US" altLang="zh-CN" sz="2400" dirty="0" smtClean="0">
              <a:solidFill>
                <a:schemeClr val="bg1"/>
              </a:solidFill>
              <a:latin typeface="华文行楷" panose="02010800040101010101" pitchFamily="2" charset="-122"/>
              <a:ea typeface="华文行楷" panose="02010800040101010101" pitchFamily="2" charset="-122"/>
              <a:sym typeface="汉仪菱心体简" pitchFamily="1" charset="-122"/>
            </a:endParaRPr>
          </a:p>
          <a:p>
            <a:pPr algn="ctr"/>
            <a:r>
              <a:rPr lang="zh-CN" altLang="en-US" sz="2400" dirty="0">
                <a:solidFill>
                  <a:schemeClr val="bg1"/>
                </a:solidFill>
                <a:latin typeface="华文行楷" panose="02010800040101010101" pitchFamily="2" charset="-122"/>
                <a:ea typeface="华文行楷" panose="02010800040101010101" pitchFamily="2" charset="-122"/>
                <a:sym typeface="汉仪菱心体简" pitchFamily="1" charset="-122"/>
              </a:rPr>
              <a:t>毕业</a:t>
            </a:r>
            <a:r>
              <a:rPr lang="zh-CN" altLang="en-US" sz="2400" dirty="0" smtClean="0">
                <a:solidFill>
                  <a:schemeClr val="bg1"/>
                </a:solidFill>
                <a:latin typeface="华文行楷" panose="02010800040101010101" pitchFamily="2" charset="-122"/>
                <a:ea typeface="华文行楷" panose="02010800040101010101" pitchFamily="2" charset="-122"/>
                <a:sym typeface="汉仪菱心体简" pitchFamily="1" charset="-122"/>
              </a:rPr>
              <a:t>设计</a:t>
            </a:r>
            <a:r>
              <a:rPr lang="zh-CN" altLang="en-US" sz="2400" dirty="0" smtClean="0">
                <a:solidFill>
                  <a:schemeClr val="bg1"/>
                </a:solidFill>
                <a:latin typeface="华文行楷" panose="02010800040101010101" pitchFamily="2" charset="-122"/>
                <a:ea typeface="华文行楷" panose="02010800040101010101" pitchFamily="2" charset="-122"/>
                <a:sym typeface="汉仪菱心体简" pitchFamily="1" charset="-122"/>
              </a:rPr>
              <a:t>中期</a:t>
            </a:r>
            <a:r>
              <a:rPr lang="zh-CN" altLang="en-US" sz="2400" dirty="0" smtClean="0">
                <a:solidFill>
                  <a:schemeClr val="bg1"/>
                </a:solidFill>
                <a:latin typeface="华文行楷" panose="02010800040101010101" pitchFamily="2" charset="-122"/>
                <a:ea typeface="华文行楷" panose="02010800040101010101" pitchFamily="2" charset="-122"/>
                <a:sym typeface="汉仪菱心体简" pitchFamily="1" charset="-122"/>
              </a:rPr>
              <a:t>答</a:t>
            </a:r>
            <a:r>
              <a:rPr lang="zh-CN" altLang="en-US" sz="2400" dirty="0">
                <a:solidFill>
                  <a:schemeClr val="bg1"/>
                </a:solidFill>
                <a:latin typeface="华文行楷" panose="02010800040101010101" pitchFamily="2" charset="-122"/>
                <a:ea typeface="华文行楷" panose="02010800040101010101" pitchFamily="2" charset="-122"/>
                <a:sym typeface="汉仪菱心体简" pitchFamily="1" charset="-122"/>
              </a:rPr>
              <a:t>辩</a:t>
            </a:r>
          </a:p>
        </p:txBody>
      </p:sp>
      <p:sp>
        <p:nvSpPr>
          <p:cNvPr id="3086" name="直接连接符 23"/>
          <p:cNvSpPr>
            <a:spLocks noChangeShapeType="1"/>
          </p:cNvSpPr>
          <p:nvPr/>
        </p:nvSpPr>
        <p:spPr bwMode="auto">
          <a:xfrm flipH="1">
            <a:off x="1774825" y="4724400"/>
            <a:ext cx="1657350" cy="1588"/>
          </a:xfrm>
          <a:prstGeom prst="line">
            <a:avLst/>
          </a:prstGeom>
          <a:noFill/>
          <a:ln w="190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7" name="直接连接符 24"/>
          <p:cNvSpPr>
            <a:spLocks noChangeShapeType="1"/>
          </p:cNvSpPr>
          <p:nvPr/>
        </p:nvSpPr>
        <p:spPr bwMode="auto">
          <a:xfrm flipV="1">
            <a:off x="4324350" y="4718050"/>
            <a:ext cx="1749425" cy="3175"/>
          </a:xfrm>
          <a:prstGeom prst="line">
            <a:avLst/>
          </a:prstGeom>
          <a:noFill/>
          <a:ln w="190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8" name="椭圆 27"/>
          <p:cNvSpPr>
            <a:spLocks noChangeArrowheads="1"/>
          </p:cNvSpPr>
          <p:nvPr/>
        </p:nvSpPr>
        <p:spPr bwMode="auto">
          <a:xfrm>
            <a:off x="3402013" y="4660900"/>
            <a:ext cx="122237" cy="120650"/>
          </a:xfrm>
          <a:prstGeom prst="ellipse">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3089" name="椭圆 29"/>
          <p:cNvSpPr>
            <a:spLocks noChangeArrowheads="1"/>
          </p:cNvSpPr>
          <p:nvPr/>
        </p:nvSpPr>
        <p:spPr bwMode="auto">
          <a:xfrm>
            <a:off x="4203700" y="4660900"/>
            <a:ext cx="120650" cy="120650"/>
          </a:xfrm>
          <a:prstGeom prst="ellipse">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3090" name="矩形 32"/>
          <p:cNvSpPr>
            <a:spLocks noChangeArrowheads="1"/>
          </p:cNvSpPr>
          <p:nvPr/>
        </p:nvSpPr>
        <p:spPr bwMode="auto">
          <a:xfrm>
            <a:off x="1550246" y="5197474"/>
            <a:ext cx="1081829" cy="1039759"/>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3091" name="矩形 33"/>
          <p:cNvSpPr>
            <a:spLocks noChangeArrowheads="1"/>
          </p:cNvSpPr>
          <p:nvPr/>
        </p:nvSpPr>
        <p:spPr bwMode="auto">
          <a:xfrm>
            <a:off x="2752724" y="5197475"/>
            <a:ext cx="3703305" cy="1039759"/>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pic>
        <p:nvPicPr>
          <p:cNvPr id="3092" name="图片 34"/>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856210" y="548240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3" name="文本框 36"/>
          <p:cNvSpPr>
            <a:spLocks noChangeArrowheads="1"/>
          </p:cNvSpPr>
          <p:nvPr/>
        </p:nvSpPr>
        <p:spPr bwMode="auto">
          <a:xfrm>
            <a:off x="2784475" y="5300663"/>
            <a:ext cx="352754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sym typeface="造字工房悦黑体验版常规体" pitchFamily="2" charset="-122"/>
              </a:rPr>
              <a:t>李</a:t>
            </a:r>
            <a:r>
              <a:rPr lang="zh-CN" altLang="en-US" sz="3200" b="1" dirty="0" smtClean="0">
                <a:solidFill>
                  <a:schemeClr val="bg1"/>
                </a:solidFill>
                <a:latin typeface="微软雅黑 Light" panose="020B0502040204020203" pitchFamily="34" charset="-122"/>
                <a:ea typeface="微软雅黑 Light" panose="020B0502040204020203" pitchFamily="34" charset="-122"/>
                <a:sym typeface="造字工房悦黑体验版常规体" pitchFamily="2" charset="-122"/>
              </a:rPr>
              <a:t>天宝</a:t>
            </a:r>
            <a:endParaRPr lang="en-US" altLang="zh-CN" sz="3200" b="1" dirty="0" smtClean="0">
              <a:solidFill>
                <a:schemeClr val="bg1"/>
              </a:solidFill>
              <a:latin typeface="微软雅黑 Light" panose="020B0502040204020203" pitchFamily="34" charset="-122"/>
              <a:ea typeface="微软雅黑 Light" panose="020B0502040204020203" pitchFamily="34" charset="-122"/>
              <a:sym typeface="造字工房悦黑体验版常规体" pitchFamily="2" charset="-122"/>
            </a:endParaRPr>
          </a:p>
          <a:p>
            <a:r>
              <a:rPr lang="zh-CN" altLang="en-US" sz="2000" b="1" dirty="0" smtClean="0">
                <a:solidFill>
                  <a:schemeClr val="bg1"/>
                </a:solidFill>
                <a:latin typeface="微软雅黑 Light" panose="020B0502040204020203" pitchFamily="34" charset="-122"/>
                <a:ea typeface="微软雅黑 Light" panose="020B0502040204020203" pitchFamily="34" charset="-122"/>
                <a:sym typeface="造字工房悦黑体验版常规体" pitchFamily="2" charset="-122"/>
              </a:rPr>
              <a:t>上海骇咕赛信息科技有限公司</a:t>
            </a:r>
            <a:endParaRPr lang="zh-CN" altLang="en-US" sz="3200" b="1" dirty="0">
              <a:solidFill>
                <a:schemeClr val="bg1"/>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3" name="文本框 2"/>
          <p:cNvSpPr txBox="1"/>
          <p:nvPr/>
        </p:nvSpPr>
        <p:spPr>
          <a:xfrm>
            <a:off x="479532" y="2924958"/>
            <a:ext cx="6955750" cy="1446550"/>
          </a:xfrm>
          <a:prstGeom prst="rect">
            <a:avLst/>
          </a:prstGeom>
          <a:noFill/>
        </p:spPr>
        <p:txBody>
          <a:bodyPr wrap="none" rtlCol="0">
            <a:spAutoFit/>
          </a:bodyPr>
          <a:lstStyle/>
          <a:p>
            <a:pPr algn="ctr"/>
            <a:r>
              <a:rPr lang="zh-CN" altLang="en-US" sz="4400" b="1" dirty="0">
                <a:latin typeface="微软雅黑 Light" panose="020B0502040204020203" pitchFamily="34" charset="-122"/>
                <a:ea typeface="微软雅黑 Light" panose="020B0502040204020203" pitchFamily="34" charset="-122"/>
              </a:rPr>
              <a:t>基于知识库的海量异构</a:t>
            </a:r>
            <a:r>
              <a:rPr lang="zh-CN" altLang="en-US" sz="4400" b="1" dirty="0" smtClean="0">
                <a:latin typeface="微软雅黑 Light" panose="020B0502040204020203" pitchFamily="34" charset="-122"/>
                <a:ea typeface="微软雅黑 Light" panose="020B0502040204020203" pitchFamily="34" charset="-122"/>
              </a:rPr>
              <a:t>数据</a:t>
            </a:r>
            <a:endParaRPr lang="en-US" altLang="zh-CN" sz="4400" b="1" dirty="0" smtClean="0">
              <a:latin typeface="微软雅黑 Light" panose="020B0502040204020203" pitchFamily="34" charset="-122"/>
              <a:ea typeface="微软雅黑 Light" panose="020B0502040204020203" pitchFamily="34" charset="-122"/>
            </a:endParaRPr>
          </a:p>
          <a:p>
            <a:pPr algn="ctr"/>
            <a:r>
              <a:rPr lang="zh-CN" altLang="en-US" sz="4400" b="1" dirty="0" smtClean="0">
                <a:latin typeface="微软雅黑 Light" panose="020B0502040204020203" pitchFamily="34" charset="-122"/>
                <a:ea typeface="微软雅黑 Light" panose="020B0502040204020203" pitchFamily="34" charset="-122"/>
              </a:rPr>
              <a:t>集成</a:t>
            </a:r>
            <a:r>
              <a:rPr lang="zh-CN" altLang="en-US" sz="4400" b="1" dirty="0">
                <a:latin typeface="微软雅黑 Light" panose="020B0502040204020203" pitchFamily="34" charset="-122"/>
                <a:ea typeface="微软雅黑 Light" panose="020B0502040204020203" pitchFamily="34" charset="-122"/>
              </a:rPr>
              <a:t>系统的设计与实现</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544638" y="304800"/>
            <a:ext cx="2751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语义整合</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685925" y="850900"/>
            <a:ext cx="8281988" cy="1588"/>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mc:Choice xmlns:a14="http://schemas.microsoft.com/office/drawing/2010/main" Requires="a14">
          <p:sp>
            <p:nvSpPr>
              <p:cNvPr id="11296" name="文本框 33"/>
              <p:cNvSpPr>
                <a:spLocks noChangeArrowheads="1"/>
              </p:cNvSpPr>
              <p:nvPr/>
            </p:nvSpPr>
            <p:spPr bwMode="auto">
              <a:xfrm>
                <a:off x="1565275" y="1019175"/>
                <a:ext cx="8707073" cy="53641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r>
                  <a:rPr lang="zh-CN" altLang="en-US" sz="2000" b="1" dirty="0" smtClean="0">
                    <a:solidFill>
                      <a:srgbClr val="FF0000"/>
                    </a:solidFill>
                  </a:rPr>
                  <a:t>知识库</a:t>
                </a:r>
                <a:endParaRPr lang="en-US" altLang="zh-CN" sz="2000" b="1" dirty="0" smtClean="0">
                  <a:solidFill>
                    <a:srgbClr val="FF0000"/>
                  </a:solidFill>
                </a:endParaRPr>
              </a:p>
              <a:p>
                <a:r>
                  <a:rPr lang="en-US" altLang="zh-CN" sz="2000" dirty="0" smtClean="0"/>
                  <a:t>Freebase</a:t>
                </a:r>
                <a:r>
                  <a:rPr lang="zh-CN" altLang="en-US" sz="2000" dirty="0" smtClean="0"/>
                  <a:t>等知识库蕴含着“</a:t>
                </a:r>
                <a:r>
                  <a:rPr lang="en-US" altLang="zh-CN" sz="2000" dirty="0" smtClean="0"/>
                  <a:t>is</a:t>
                </a:r>
                <a:r>
                  <a:rPr lang="zh-CN" altLang="en-US" sz="2000" dirty="0" smtClean="0"/>
                  <a:t> </a:t>
                </a:r>
                <a:r>
                  <a:rPr lang="en-US" altLang="zh-CN" sz="2000" dirty="0" smtClean="0"/>
                  <a:t>a</a:t>
                </a:r>
                <a:r>
                  <a:rPr lang="zh-CN" altLang="en-US" sz="2000" dirty="0" smtClean="0"/>
                  <a:t>”关系的数据，可以用来表示种类归属（</a:t>
                </a:r>
                <a:r>
                  <a:rPr lang="en-US" altLang="zh-CN" sz="2000" dirty="0" smtClean="0"/>
                  <a:t>subclass</a:t>
                </a:r>
                <a:r>
                  <a:rPr lang="zh-CN" altLang="en-US" sz="2000" dirty="0" smtClean="0"/>
                  <a:t> </a:t>
                </a:r>
                <a:r>
                  <a:rPr lang="en-US" altLang="zh-CN" sz="2000" dirty="0" smtClean="0"/>
                  <a:t>of</a:t>
                </a:r>
                <a:r>
                  <a:rPr lang="zh-CN" altLang="en-US" sz="2000" dirty="0" smtClean="0"/>
                  <a:t>等类似的概念），这种</a:t>
                </a:r>
                <a:r>
                  <a:rPr lang="zh-CN" altLang="en-US" sz="2000" dirty="0"/>
                  <a:t>“</a:t>
                </a:r>
                <a:r>
                  <a:rPr lang="en-US" altLang="zh-CN" sz="2000" dirty="0"/>
                  <a:t>is</a:t>
                </a:r>
                <a:r>
                  <a:rPr lang="zh-CN" altLang="en-US" sz="2000" dirty="0"/>
                  <a:t> </a:t>
                </a:r>
                <a:r>
                  <a:rPr lang="en-US" altLang="zh-CN" sz="2000" dirty="0"/>
                  <a:t>a</a:t>
                </a:r>
                <a:r>
                  <a:rPr lang="zh-CN" altLang="en-US" sz="2000" dirty="0"/>
                  <a:t>”</a:t>
                </a:r>
                <a:r>
                  <a:rPr lang="zh-CN" altLang="en-US" sz="2000" dirty="0" smtClean="0"/>
                  <a:t>关系在知识库中以一条边</a:t>
                </a:r>
                <a:r>
                  <a:rPr lang="en-US" altLang="zh-CN" sz="2000" dirty="0" smtClean="0"/>
                  <a:t>e</a:t>
                </a:r>
                <a:r>
                  <a:rPr lang="zh-CN" altLang="en-US" sz="2000" dirty="0" smtClean="0"/>
                  <a:t>的形式存在，描述着两个概念</a:t>
                </a:r>
                <a:r>
                  <a:rPr lang="en-US" altLang="zh-CN" sz="2000" dirty="0" smtClean="0"/>
                  <a:t>c</a:t>
                </a:r>
                <a:r>
                  <a:rPr lang="zh-CN" altLang="en-US" sz="2000" dirty="0" smtClean="0"/>
                  <a:t>之间的关系，整个知识图谱（知识库）</a:t>
                </a:r>
                <a:r>
                  <a:rPr lang="en-US" altLang="zh-CN" sz="2000" dirty="0" smtClean="0"/>
                  <a:t>G</a:t>
                </a:r>
                <a:r>
                  <a:rPr lang="zh-CN" altLang="en-US" sz="2000" dirty="0" smtClean="0"/>
                  <a:t>是由这样的概念和边构成。</a:t>
                </a:r>
                <a:endParaRPr lang="en-US" altLang="zh-CN" sz="2000" dirty="0" smtClean="0"/>
              </a:p>
              <a:p>
                <a:endParaRPr lang="en-US" altLang="zh-CN" sz="2000" dirty="0"/>
              </a:p>
              <a:p>
                <a:r>
                  <a:rPr lang="zh-CN" altLang="zh-CN" sz="2000" dirty="0" smtClean="0"/>
                  <a:t>虽然</a:t>
                </a:r>
                <a:r>
                  <a:rPr lang="zh-CN" altLang="en-US" sz="2000" dirty="0" smtClean="0"/>
                  <a:t>按照如上的表达，</a:t>
                </a:r>
                <a:r>
                  <a:rPr lang="zh-CN" altLang="zh-CN" sz="2000" dirty="0" smtClean="0"/>
                  <a:t>同</a:t>
                </a:r>
                <a:r>
                  <a:rPr lang="zh-CN" altLang="zh-CN" sz="2000" dirty="0"/>
                  <a:t>义词数据库可以直接的表达我们希望得到的关系，但是现有的同义词数据库并不完善，并且在某些专业领域内，并不能简单地通过同义词来判定两个属性是相似的。而这种“</a:t>
                </a:r>
                <a:r>
                  <a:rPr lang="en-US" altLang="zh-CN" sz="2000" dirty="0"/>
                  <a:t>is a</a:t>
                </a:r>
                <a:r>
                  <a:rPr lang="zh-CN" altLang="zh-CN" sz="2000" dirty="0"/>
                  <a:t>”关系型的知识库一定程度上可以解决我们的需求（表达数据库表之间相关联的外键结构）</a:t>
                </a:r>
                <a:r>
                  <a:rPr lang="zh-CN" altLang="zh-CN" sz="2000" dirty="0" smtClean="0"/>
                  <a:t>，</a:t>
                </a:r>
                <a:r>
                  <a:rPr lang="zh-CN" altLang="en-US" sz="2000" dirty="0" smtClean="0"/>
                  <a:t>并且</a:t>
                </a:r>
                <a:r>
                  <a:rPr lang="en-US" altLang="zh-CN" sz="2000" i="1" dirty="0" smtClean="0"/>
                  <a:t>Freebase</a:t>
                </a:r>
                <a:r>
                  <a:rPr lang="zh-CN" altLang="zh-CN" sz="2000" dirty="0"/>
                  <a:t>等知识库在专业术语范围内有着很好的描述能力</a:t>
                </a:r>
                <a:r>
                  <a:rPr lang="zh-CN" altLang="zh-CN" sz="2000" dirty="0" smtClean="0"/>
                  <a:t>。</a:t>
                </a:r>
                <a:endParaRPr lang="en-US" altLang="zh-CN" sz="2000" dirty="0" smtClean="0"/>
              </a:p>
              <a:p>
                <a:endParaRPr lang="en-US" altLang="zh-CN" sz="2000" dirty="0"/>
              </a:p>
              <a:p>
                <a:r>
                  <a:rPr lang="zh-CN" altLang="en-US" sz="2000" dirty="0" smtClean="0"/>
                  <a:t>从知识库来看，概念之间的差异是与其之间的距离呈正相关的，两个概念相差越大，他们在知识库中的距离越远。在此使用知识库上的距离对语义距离给出定义：</a:t>
                </a:r>
                <a:endParaRPr lang="en-US" altLang="zh-CN" sz="2000" dirty="0" smtClean="0"/>
              </a:p>
              <a:p>
                <a:pPr algn="ctr"/>
                <a14:m>
                  <m:oMathPara xmlns:m="http://schemas.openxmlformats.org/officeDocument/2006/math">
                    <m:oMathParaPr>
                      <m:jc m:val="centerGroup"/>
                    </m:oMathParaPr>
                    <m:oMath xmlns:m="http://schemas.openxmlformats.org/officeDocument/2006/math">
                      <m:r>
                        <a:rPr lang="en-US" altLang="zh-CN" sz="2000"/>
                        <m:t>∃</m:t>
                      </m:r>
                      <m:r>
                        <a:rPr lang="en-US" altLang="zh-CN" sz="2000" i="1"/>
                        <m:t>𝑎</m:t>
                      </m:r>
                      <m:r>
                        <a:rPr lang="en-US" altLang="zh-CN" sz="2000"/>
                        <m:t>,</m:t>
                      </m:r>
                      <m:r>
                        <a:rPr lang="en-US" altLang="zh-CN" sz="2000" i="1"/>
                        <m:t>𝑏</m:t>
                      </m:r>
                      <m:r>
                        <a:rPr lang="en-US" altLang="zh-CN" sz="2000"/>
                        <m:t>∈</m:t>
                      </m:r>
                      <m:r>
                        <a:rPr lang="en-US" altLang="zh-CN" sz="2000" i="1"/>
                        <m:t>𝐺</m:t>
                      </m:r>
                      <m:r>
                        <a:rPr lang="en-US" altLang="zh-CN" sz="2000"/>
                        <m:t>, </m:t>
                      </m:r>
                      <m:r>
                        <a:rPr lang="en-US" altLang="zh-CN" sz="2000" i="1"/>
                        <m:t>𝑒</m:t>
                      </m:r>
                      <m:d>
                        <m:dPr>
                          <m:ctrlPr>
                            <a:rPr lang="zh-CN" altLang="zh-CN" sz="2000" i="1"/>
                          </m:ctrlPr>
                        </m:dPr>
                        <m:e>
                          <m:r>
                            <a:rPr lang="en-US" altLang="zh-CN" sz="2000" i="1"/>
                            <m:t>𝑎</m:t>
                          </m:r>
                          <m:r>
                            <a:rPr lang="en-US" altLang="zh-CN" sz="2000"/>
                            <m:t>,</m:t>
                          </m:r>
                          <m:r>
                            <a:rPr lang="en-US" altLang="zh-CN" sz="2000" i="1"/>
                            <m:t>𝑏</m:t>
                          </m:r>
                        </m:e>
                      </m:d>
                      <m:r>
                        <a:rPr lang="en-US" altLang="zh-CN" sz="2000"/>
                        <m:t>∈</m:t>
                      </m:r>
                      <m:r>
                        <a:rPr lang="en-US" altLang="zh-CN" sz="2000" i="1"/>
                        <m:t>𝑆</m:t>
                      </m:r>
                      <m:r>
                        <a:rPr lang="en-US" altLang="zh-CN" sz="2000"/>
                        <m:t>, </m:t>
                      </m:r>
                      <m:r>
                        <m:rPr>
                          <m:sty m:val="p"/>
                        </m:rPr>
                        <a:rPr lang="en-US" altLang="zh-CN" sz="2000"/>
                        <m:t>then</m:t>
                      </m:r>
                      <m:r>
                        <a:rPr lang="en-US" altLang="zh-CN" sz="2000"/>
                        <m:t> </m:t>
                      </m:r>
                      <m:sSub>
                        <m:sSubPr>
                          <m:ctrlPr>
                            <a:rPr lang="zh-CN" altLang="zh-CN" sz="2000" i="1"/>
                          </m:ctrlPr>
                        </m:sSubPr>
                        <m:e>
                          <m:r>
                            <a:rPr lang="en-US" altLang="zh-CN" sz="2000" i="1"/>
                            <m:t>𝑑𝑖𝑠</m:t>
                          </m:r>
                        </m:e>
                        <m:sub>
                          <m:r>
                            <a:rPr lang="en-US" altLang="zh-CN" sz="2000" i="1"/>
                            <m:t>𝑟</m:t>
                          </m:r>
                        </m:sub>
                      </m:sSub>
                      <m:d>
                        <m:dPr>
                          <m:ctrlPr>
                            <a:rPr lang="zh-CN" altLang="zh-CN" sz="2000" i="1"/>
                          </m:ctrlPr>
                        </m:dPr>
                        <m:e>
                          <m:r>
                            <a:rPr lang="en-US" altLang="zh-CN" sz="2000" i="1"/>
                            <m:t>𝑎</m:t>
                          </m:r>
                          <m:r>
                            <a:rPr lang="en-US" altLang="zh-CN" sz="2000" i="1"/>
                            <m:t>,</m:t>
                          </m:r>
                          <m:r>
                            <a:rPr lang="en-US" altLang="zh-CN" sz="2000" i="1"/>
                            <m:t>𝑏</m:t>
                          </m:r>
                        </m:e>
                      </m:d>
                      <m:r>
                        <a:rPr lang="en-US" altLang="zh-CN" sz="2000" i="1"/>
                        <m:t>=</m:t>
                      </m:r>
                      <m:r>
                        <a:rPr lang="en-US" altLang="zh-CN" sz="2000" i="1"/>
                        <m:t>𝑙𝑒𝑛</m:t>
                      </m:r>
                      <m:d>
                        <m:dPr>
                          <m:ctrlPr>
                            <a:rPr lang="zh-CN" altLang="zh-CN" sz="2000" i="1"/>
                          </m:ctrlPr>
                        </m:dPr>
                        <m:e>
                          <m:r>
                            <a:rPr lang="en-US" altLang="zh-CN" sz="2000" i="1"/>
                            <m:t>𝑒</m:t>
                          </m:r>
                          <m:d>
                            <m:dPr>
                              <m:ctrlPr>
                                <a:rPr lang="zh-CN" altLang="zh-CN" sz="2000" i="1"/>
                              </m:ctrlPr>
                            </m:dPr>
                            <m:e>
                              <m:r>
                                <a:rPr lang="en-US" altLang="zh-CN" sz="2000" i="1"/>
                                <m:t>𝑎</m:t>
                              </m:r>
                              <m:r>
                                <a:rPr lang="en-US" altLang="zh-CN" sz="2000" i="1"/>
                                <m:t>,</m:t>
                              </m:r>
                              <m:r>
                                <a:rPr lang="en-US" altLang="zh-CN" sz="2000" i="1"/>
                                <m:t>𝑏</m:t>
                              </m:r>
                            </m:e>
                          </m:d>
                        </m:e>
                      </m:d>
                    </m:oMath>
                  </m:oMathPara>
                </a14:m>
                <a:endParaRPr lang="en-US" altLang="zh-CN" sz="2000" dirty="0" smtClean="0"/>
              </a:p>
              <a:p>
                <a:r>
                  <a:rPr lang="zh-CN" altLang="en-US" sz="2000" dirty="0" smtClean="0"/>
                  <a:t>有了这样的距离，类似于编辑距离，用户在此也可以给出语义阈值</a:t>
                </a:r>
                <a:endParaRPr lang="en-US" altLang="zh-CN" sz="2000" dirty="0"/>
              </a:p>
            </p:txBody>
          </p:sp>
        </mc:Choice>
        <mc:Fallback>
          <p:sp>
            <p:nvSpPr>
              <p:cNvPr id="11296" name="文本框 33"/>
              <p:cNvSpPr>
                <a:spLocks noRot="1" noChangeAspect="1" noMove="1" noResize="1" noEditPoints="1" noAdjustHandles="1" noChangeArrowheads="1" noChangeShapeType="1" noTextEdit="1"/>
              </p:cNvSpPr>
              <p:nvPr/>
            </p:nvSpPr>
            <p:spPr bwMode="auto">
              <a:xfrm>
                <a:off x="1565275" y="1019175"/>
                <a:ext cx="8707073" cy="5364161"/>
              </a:xfrm>
              <a:prstGeom prst="rect">
                <a:avLst/>
              </a:prstGeom>
              <a:blipFill rotWithShape="0">
                <a:blip r:embed="rId3"/>
                <a:stretch>
                  <a:fillRect l="-770" t="-795" r="-700" b="-25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171147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9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9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544638" y="304800"/>
            <a:ext cx="2751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数据结构</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685925" y="850900"/>
            <a:ext cx="8281988" cy="1588"/>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mc:Choice xmlns:a14="http://schemas.microsoft.com/office/drawing/2010/main" Requires="a14">
          <p:sp>
            <p:nvSpPr>
              <p:cNvPr id="11296" name="文本框 33"/>
              <p:cNvSpPr>
                <a:spLocks noChangeArrowheads="1"/>
              </p:cNvSpPr>
              <p:nvPr/>
            </p:nvSpPr>
            <p:spPr bwMode="auto">
              <a:xfrm>
                <a:off x="1565275" y="1019175"/>
                <a:ext cx="8707073" cy="52567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r>
                  <a:rPr lang="en-US" altLang="zh-CN" sz="2000" b="1" dirty="0" smtClean="0">
                    <a:solidFill>
                      <a:srgbClr val="FF0000"/>
                    </a:solidFill>
                  </a:rPr>
                  <a:t>Cluster Set</a:t>
                </a:r>
              </a:p>
              <a:p>
                <a:r>
                  <a:rPr lang="zh-CN" altLang="zh-CN" sz="2000" dirty="0" smtClean="0"/>
                  <a:t>集成</a:t>
                </a:r>
                <a:r>
                  <a:rPr lang="zh-CN" altLang="zh-CN" sz="2000" dirty="0"/>
                  <a:t>系统运行过程中需要考虑语义相似和拼写相似，而其中利用知识库进行语义相似判定的部分其实是更困难的。由于知识库巨大</a:t>
                </a:r>
                <a:r>
                  <a:rPr lang="zh-CN" altLang="zh-CN" sz="2000" dirty="0" smtClean="0"/>
                  <a:t>，同时</a:t>
                </a:r>
                <a:r>
                  <a:rPr lang="zh-CN" altLang="zh-CN" sz="2000" dirty="0"/>
                  <a:t>为了减少遍历次数，尽量使基于</a:t>
                </a:r>
                <a:r>
                  <a:rPr lang="zh-CN" altLang="zh-CN" sz="2000" dirty="0" smtClean="0"/>
                  <a:t>拼写</a:t>
                </a:r>
                <a:r>
                  <a:rPr lang="zh-CN" altLang="en-US" sz="2000" dirty="0" smtClean="0"/>
                  <a:t>和语义</a:t>
                </a:r>
                <a:r>
                  <a:rPr lang="zh-CN" altLang="zh-CN" sz="2000" dirty="0" smtClean="0"/>
                  <a:t>相似</a:t>
                </a:r>
                <a:r>
                  <a:rPr lang="zh-CN" altLang="zh-CN" sz="2000" dirty="0"/>
                  <a:t>的集成一同完成，我们设计了如下的数据结构</a:t>
                </a:r>
                <a:r>
                  <a:rPr lang="en-US" altLang="zh-CN" sz="2000" i="1" dirty="0"/>
                  <a:t>Cluster Set</a:t>
                </a:r>
                <a:r>
                  <a:rPr lang="zh-CN" altLang="zh-CN" sz="2000" dirty="0"/>
                  <a:t>，这种结构适用于算法执行过程中的中间结果和系统最后的输出。</a:t>
                </a:r>
              </a:p>
              <a:p>
                <a:r>
                  <a:rPr lang="en-US" altLang="zh-CN" sz="2000" b="1" dirty="0"/>
                  <a:t>[</a:t>
                </a:r>
                <a:r>
                  <a:rPr lang="en-US" altLang="zh-CN" sz="2000" b="1" i="1" dirty="0"/>
                  <a:t>Cluster Set</a:t>
                </a:r>
                <a:r>
                  <a:rPr lang="en-US" altLang="zh-CN" sz="2000" b="1" dirty="0"/>
                  <a:t>]</a:t>
                </a:r>
                <a:endParaRPr lang="zh-CN" altLang="zh-CN" sz="2000" dirty="0"/>
              </a:p>
              <a:p>
                <a:r>
                  <a:rPr lang="en-US" altLang="zh-CN" sz="2000" i="1" dirty="0"/>
                  <a:t>S</a:t>
                </a:r>
                <a:r>
                  <a:rPr lang="en-US" altLang="zh-CN" sz="2000" dirty="0"/>
                  <a:t> as the concepts set of the knowledge base, a cluster set is a set of pairs {</a:t>
                </a:r>
                <a:r>
                  <a:rPr lang="en-US" altLang="zh-CN" sz="2000" i="1" dirty="0"/>
                  <a:t>U</a:t>
                </a:r>
                <a:r>
                  <a:rPr lang="en-US" altLang="zh-CN" sz="2000" dirty="0"/>
                  <a:t>, </a:t>
                </a:r>
                <a:r>
                  <a:rPr lang="en-US" altLang="zh-CN" sz="2000" i="1" dirty="0"/>
                  <a:t>S</a:t>
                </a:r>
                <a:r>
                  <a:rPr lang="en-US" altLang="zh-CN" sz="2000" i="1" baseline="-25000" dirty="0"/>
                  <a:t>U</a:t>
                </a:r>
                <a:r>
                  <a:rPr lang="en-US" altLang="zh-CN" sz="2000" dirty="0"/>
                  <a:t>}, where </a:t>
                </a:r>
                <a:r>
                  <a:rPr lang="en-US" altLang="zh-CN" sz="2000" i="1" dirty="0"/>
                  <a:t>U</a:t>
                </a:r>
                <a:r>
                  <a:rPr lang="en-US" altLang="zh-CN" sz="2000" dirty="0"/>
                  <a:t> is a set of attributes and</a:t>
                </a:r>
                <a:endParaRPr lang="zh-CN" altLang="zh-CN" sz="2000" dirty="0"/>
              </a:p>
              <a:p>
                <a14:m>
                  <m:oMathPara xmlns:m="http://schemas.openxmlformats.org/officeDocument/2006/math">
                    <m:oMathParaPr>
                      <m:jc m:val="centerGroup"/>
                    </m:oMathParaPr>
                    <m:oMath xmlns:m="http://schemas.openxmlformats.org/officeDocument/2006/math">
                      <m:sSub>
                        <m:sSubPr>
                          <m:ctrlPr>
                            <a:rPr lang="zh-CN" altLang="zh-CN" sz="2000" i="1"/>
                          </m:ctrlPr>
                        </m:sSubPr>
                        <m:e>
                          <m:r>
                            <a:rPr lang="en-US" altLang="zh-CN" sz="2000" i="1"/>
                            <m:t>𝑆</m:t>
                          </m:r>
                        </m:e>
                        <m:sub>
                          <m:r>
                            <a:rPr lang="en-US" altLang="zh-CN" sz="2000" i="1"/>
                            <m:t>𝑈</m:t>
                          </m:r>
                        </m:sub>
                      </m:sSub>
                      <m:r>
                        <a:rPr lang="en-US" altLang="zh-CN" sz="2000" i="1"/>
                        <m:t>=</m:t>
                      </m:r>
                      <m:d>
                        <m:dPr>
                          <m:begChr m:val="{"/>
                          <m:endChr m:val="}"/>
                          <m:ctrlPr>
                            <a:rPr lang="zh-CN" altLang="zh-CN" sz="2000" i="1"/>
                          </m:ctrlPr>
                        </m:dPr>
                        <m:e>
                          <m:d>
                            <m:dPr>
                              <m:ctrlPr>
                                <a:rPr lang="zh-CN" altLang="zh-CN" sz="2000" i="1"/>
                              </m:ctrlPr>
                            </m:dPr>
                            <m:e>
                              <m:r>
                                <a:rPr lang="en-US" altLang="zh-CN" sz="2000" i="1"/>
                                <m:t>𝑟</m:t>
                              </m:r>
                              <m:r>
                                <a:rPr lang="en-US" altLang="zh-CN" sz="2000" i="1"/>
                                <m:t>,</m:t>
                              </m:r>
                              <m:r>
                                <a:rPr lang="en-US" altLang="zh-CN" sz="2000" i="1"/>
                                <m:t>𝑑</m:t>
                              </m:r>
                            </m:e>
                          </m:d>
                          <m:d>
                            <m:dPr>
                              <m:begChr m:val="|"/>
                              <m:endChr m:val=""/>
                              <m:ctrlPr>
                                <a:rPr lang="zh-CN" altLang="zh-CN" sz="2000" i="1"/>
                              </m:ctrlPr>
                            </m:dPr>
                            <m:e>
                              <m:r>
                                <a:rPr lang="en-US" altLang="zh-CN" sz="2000" i="1"/>
                                <m:t>𝑑</m:t>
                              </m:r>
                              <m:r>
                                <a:rPr lang="en-US" altLang="zh-CN" sz="2000" i="1"/>
                                <m:t>=</m:t>
                              </m:r>
                              <m:func>
                                <m:funcPr>
                                  <m:ctrlPr>
                                    <a:rPr lang="zh-CN" altLang="zh-CN" sz="2000" i="1"/>
                                  </m:ctrlPr>
                                </m:funcPr>
                                <m:fName>
                                  <m:limLow>
                                    <m:limLowPr>
                                      <m:ctrlPr>
                                        <a:rPr lang="zh-CN" altLang="zh-CN" sz="2000" i="1"/>
                                      </m:ctrlPr>
                                    </m:limLowPr>
                                    <m:e>
                                      <m:r>
                                        <m:rPr>
                                          <m:sty m:val="p"/>
                                        </m:rPr>
                                        <a:rPr lang="en-US" altLang="zh-CN" sz="2000"/>
                                        <m:t>min</m:t>
                                      </m:r>
                                    </m:e>
                                    <m:lim>
                                      <m:r>
                                        <a:rPr lang="en-US" altLang="zh-CN" sz="2000" i="1"/>
                                        <m:t>∀</m:t>
                                      </m:r>
                                      <m:r>
                                        <a:rPr lang="en-US" altLang="zh-CN" sz="2000" i="1"/>
                                        <m:t>𝑡</m:t>
                                      </m:r>
                                      <m:r>
                                        <a:rPr lang="en-US" altLang="zh-CN" sz="2000" i="1"/>
                                        <m:t>∈</m:t>
                                      </m:r>
                                      <m:r>
                                        <a:rPr lang="en-US" altLang="zh-CN" sz="2000" i="1"/>
                                        <m:t>𝑈</m:t>
                                      </m:r>
                                    </m:lim>
                                  </m:limLow>
                                </m:fName>
                                <m:e>
                                  <m:d>
                                    <m:dPr>
                                      <m:begChr m:val="{"/>
                                      <m:endChr m:val="}"/>
                                      <m:ctrlPr>
                                        <a:rPr lang="zh-CN" altLang="zh-CN" sz="2000" i="1"/>
                                      </m:ctrlPr>
                                    </m:dPr>
                                    <m:e>
                                      <m:r>
                                        <a:rPr lang="en-US" altLang="zh-CN" sz="2000" i="1"/>
                                        <m:t>𝑑𝑖𝑠</m:t>
                                      </m:r>
                                      <m:d>
                                        <m:dPr>
                                          <m:ctrlPr>
                                            <a:rPr lang="zh-CN" altLang="zh-CN" sz="2000" i="1"/>
                                          </m:ctrlPr>
                                        </m:dPr>
                                        <m:e>
                                          <m:r>
                                            <a:rPr lang="en-US" altLang="zh-CN" sz="2000" i="1"/>
                                            <m:t>𝑡</m:t>
                                          </m:r>
                                          <m:r>
                                            <a:rPr lang="en-US" altLang="zh-CN" sz="2000" i="1"/>
                                            <m:t>,</m:t>
                                          </m:r>
                                          <m:r>
                                            <a:rPr lang="en-US" altLang="zh-CN" sz="2000" i="1"/>
                                            <m:t>𝑟</m:t>
                                          </m:r>
                                        </m:e>
                                      </m:d>
                                    </m:e>
                                  </m:d>
                                  <m:r>
                                    <a:rPr lang="en-US" altLang="zh-CN" sz="2000" i="1"/>
                                    <m:t>&lt;</m:t>
                                  </m:r>
                                  <m:sSub>
                                    <m:sSubPr>
                                      <m:ctrlPr>
                                        <a:rPr lang="zh-CN" altLang="zh-CN" sz="2000" i="1"/>
                                      </m:ctrlPr>
                                    </m:sSubPr>
                                    <m:e>
                                      <m:r>
                                        <a:rPr lang="en-US" altLang="zh-CN" sz="2000" i="1"/>
                                        <m:t>𝜀</m:t>
                                      </m:r>
                                    </m:e>
                                    <m:sub>
                                      <m:r>
                                        <a:rPr lang="en-US" altLang="zh-CN" sz="2000" i="1"/>
                                        <m:t>𝑡</m:t>
                                      </m:r>
                                    </m:sub>
                                  </m:sSub>
                                  <m:r>
                                    <a:rPr lang="en-US" altLang="zh-CN" sz="2000" i="1"/>
                                    <m:t>⋀</m:t>
                                  </m:r>
                                  <m:r>
                                    <a:rPr lang="en-US" altLang="zh-CN" sz="2000" i="1"/>
                                    <m:t>𝑟</m:t>
                                  </m:r>
                                  <m:r>
                                    <a:rPr lang="en-US" altLang="zh-CN" sz="2000" i="1"/>
                                    <m:t>∈</m:t>
                                  </m:r>
                                  <m:r>
                                    <a:rPr lang="en-US" altLang="zh-CN" sz="2000" i="1"/>
                                    <m:t>𝑆</m:t>
                                  </m:r>
                                </m:e>
                              </m:func>
                            </m:e>
                          </m:d>
                        </m:e>
                      </m:d>
                    </m:oMath>
                  </m:oMathPara>
                </a14:m>
                <a:endParaRPr lang="zh-CN" altLang="zh-CN" sz="2000" dirty="0"/>
              </a:p>
              <a:p>
                <a:r>
                  <a:rPr lang="en-US" altLang="zh-CN" sz="2000" i="1" dirty="0"/>
                  <a:t>Cluster Set</a:t>
                </a:r>
                <a:r>
                  <a:rPr lang="zh-CN" altLang="zh-CN" sz="2000" dirty="0"/>
                  <a:t>实际上是一个用来储存经过匹配后的集合，其中</a:t>
                </a:r>
                <a:r>
                  <a:rPr lang="en-US" altLang="zh-CN" sz="2000" i="1" dirty="0"/>
                  <a:t>U</a:t>
                </a:r>
                <a:r>
                  <a:rPr lang="zh-CN" altLang="zh-CN" sz="2000" dirty="0"/>
                  <a:t>集合储存着</a:t>
                </a:r>
                <a:r>
                  <a:rPr lang="zh-CN" altLang="zh-CN" sz="2000" dirty="0" smtClean="0"/>
                  <a:t>被算法</a:t>
                </a:r>
                <a:r>
                  <a:rPr lang="zh-CN" altLang="zh-CN" sz="2000" dirty="0"/>
                  <a:t>认定为相似的属性，而为了加速这个算法在</a:t>
                </a:r>
                <a:r>
                  <a:rPr lang="zh-CN" altLang="zh-CN" sz="2000" dirty="0" smtClean="0"/>
                  <a:t>拼写匹配</a:t>
                </a:r>
                <a:r>
                  <a:rPr lang="zh-CN" altLang="zh-CN" sz="2000" dirty="0"/>
                  <a:t>阶段的运行，</a:t>
                </a:r>
                <a:r>
                  <a:rPr lang="en-US" altLang="zh-CN" sz="2000" i="1" dirty="0"/>
                  <a:t>S</a:t>
                </a:r>
                <a:r>
                  <a:rPr lang="en-US" altLang="zh-CN" sz="2000" i="1" baseline="-25000" dirty="0"/>
                  <a:t>U</a:t>
                </a:r>
                <a:r>
                  <a:rPr lang="zh-CN" altLang="zh-CN" sz="2000" dirty="0"/>
                  <a:t>中储存的一些属性，每个至少和</a:t>
                </a:r>
                <a:r>
                  <a:rPr lang="en-US" altLang="zh-CN" sz="2000" i="1" dirty="0"/>
                  <a:t>U</a:t>
                </a:r>
                <a:r>
                  <a:rPr lang="zh-CN" altLang="zh-CN" sz="2000" dirty="0"/>
                  <a:t>中的一个元素距离小于</a:t>
                </a:r>
                <a14:m>
                  <m:oMath xmlns:m="http://schemas.openxmlformats.org/officeDocument/2006/math">
                    <m:sSub>
                      <m:sSubPr>
                        <m:ctrlPr>
                          <a:rPr lang="zh-CN" altLang="zh-CN" sz="2000" i="1"/>
                        </m:ctrlPr>
                      </m:sSubPr>
                      <m:e>
                        <m:r>
                          <a:rPr lang="en-US" altLang="zh-CN" sz="2000" i="1"/>
                          <m:t>𝜀</m:t>
                        </m:r>
                      </m:e>
                      <m:sub>
                        <m:r>
                          <a:rPr lang="en-US" altLang="zh-CN" sz="2000" i="1"/>
                          <m:t>𝑡</m:t>
                        </m:r>
                      </m:sub>
                    </m:sSub>
                  </m:oMath>
                </a14:m>
                <a:r>
                  <a:rPr lang="zh-CN" altLang="zh-CN" sz="2000" dirty="0"/>
                  <a:t>。这些属性是可能在接下来的集成过程中归并到集合</a:t>
                </a:r>
                <a:r>
                  <a:rPr lang="en-US" altLang="zh-CN" sz="2000" i="1" dirty="0"/>
                  <a:t>U</a:t>
                </a:r>
                <a:r>
                  <a:rPr lang="zh-CN" altLang="zh-CN" sz="2000" dirty="0"/>
                  <a:t>中的，相比于每次在知识库上进行查找和匹配，提前将可能用到的属性以较小的代价储存下来，以空间换时间，能够提升算法的运行效率</a:t>
                </a:r>
                <a:r>
                  <a:rPr lang="zh-CN" altLang="zh-CN" sz="2000" dirty="0" smtClean="0"/>
                  <a:t>。</a:t>
                </a:r>
                <a:endParaRPr lang="zh-CN" altLang="zh-CN" sz="2000" dirty="0"/>
              </a:p>
            </p:txBody>
          </p:sp>
        </mc:Choice>
        <mc:Fallback>
          <p:sp>
            <p:nvSpPr>
              <p:cNvPr id="11296" name="文本框 33"/>
              <p:cNvSpPr>
                <a:spLocks noRot="1" noChangeAspect="1" noMove="1" noResize="1" noEditPoints="1" noAdjustHandles="1" noChangeArrowheads="1" noChangeShapeType="1" noTextEdit="1"/>
              </p:cNvSpPr>
              <p:nvPr/>
            </p:nvSpPr>
            <p:spPr bwMode="auto">
              <a:xfrm>
                <a:off x="1565275" y="1019175"/>
                <a:ext cx="8707073" cy="5256760"/>
              </a:xfrm>
              <a:prstGeom prst="rect">
                <a:avLst/>
              </a:prstGeom>
              <a:blipFill rotWithShape="0">
                <a:blip r:embed="rId3"/>
                <a:stretch>
                  <a:fillRect l="-770" t="-463" r="-700" b="-8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0143916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9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9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9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544638" y="304800"/>
            <a:ext cx="2751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数据结构</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685925" y="850900"/>
            <a:ext cx="8281988" cy="1588"/>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mc:Choice xmlns:a14="http://schemas.microsoft.com/office/drawing/2010/main" Requires="a14">
          <p:sp>
            <p:nvSpPr>
              <p:cNvPr id="11296" name="文本框 33"/>
              <p:cNvSpPr>
                <a:spLocks noChangeArrowheads="1"/>
              </p:cNvSpPr>
              <p:nvPr/>
            </p:nvSpPr>
            <p:spPr bwMode="auto">
              <a:xfrm>
                <a:off x="1565275" y="1019175"/>
                <a:ext cx="8707073" cy="53245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r>
                  <a:rPr lang="en-US" altLang="zh-CN" sz="2000" b="1" dirty="0" smtClean="0">
                    <a:solidFill>
                      <a:srgbClr val="FF0000"/>
                    </a:solidFill>
                  </a:rPr>
                  <a:t>Neighbor</a:t>
                </a:r>
                <a:r>
                  <a:rPr lang="zh-CN" altLang="en-US" sz="2000" b="1" dirty="0" smtClean="0">
                    <a:solidFill>
                      <a:srgbClr val="FF0000"/>
                    </a:solidFill>
                  </a:rPr>
                  <a:t> </a:t>
                </a:r>
                <a:r>
                  <a:rPr lang="en-US" altLang="zh-CN" sz="2000" b="1" dirty="0" smtClean="0">
                    <a:solidFill>
                      <a:srgbClr val="FF0000"/>
                    </a:solidFill>
                  </a:rPr>
                  <a:t>Table</a:t>
                </a:r>
              </a:p>
              <a:p>
                <a:r>
                  <a:rPr lang="zh-CN" altLang="zh-CN" sz="2000" dirty="0"/>
                  <a:t>由于数据量巨大（模式中的属性和知识库中的概念目前共计在</a:t>
                </a:r>
                <a:r>
                  <a:rPr lang="en-US" altLang="zh-CN" sz="2000" dirty="0"/>
                  <a:t>100,000,000</a:t>
                </a:r>
                <a:r>
                  <a:rPr lang="zh-CN" altLang="zh-CN" sz="2000" dirty="0"/>
                  <a:t>条以上），很难将数据长期储存在内存中，因此该系统和内部的算法都是基于外存的</a:t>
                </a:r>
                <a:r>
                  <a:rPr lang="zh-CN" altLang="zh-CN" sz="2000" dirty="0" smtClean="0"/>
                  <a:t>，为了</a:t>
                </a:r>
                <a:r>
                  <a:rPr lang="zh-CN" altLang="zh-CN" sz="2000" dirty="0"/>
                  <a:t>方便高效，采用了</a:t>
                </a:r>
                <a:r>
                  <a:rPr lang="en-US" altLang="zh-CN" sz="2000" dirty="0"/>
                  <a:t>hash</a:t>
                </a:r>
                <a:r>
                  <a:rPr lang="zh-CN" altLang="zh-CN" sz="2000" dirty="0"/>
                  <a:t>的方法将知识库中的边</a:t>
                </a:r>
                <a:r>
                  <a:rPr lang="en-US" altLang="zh-CN" sz="2000" i="1" dirty="0"/>
                  <a:t>e</a:t>
                </a:r>
                <a:r>
                  <a:rPr lang="en-US" altLang="zh-CN" sz="2000" dirty="0"/>
                  <a:t>(</a:t>
                </a:r>
                <a:r>
                  <a:rPr lang="en-US" altLang="zh-CN" sz="2000" i="1" dirty="0"/>
                  <a:t>a</a:t>
                </a:r>
                <a:r>
                  <a:rPr lang="en-US" altLang="zh-CN" sz="2000" dirty="0"/>
                  <a:t>, </a:t>
                </a:r>
                <a:r>
                  <a:rPr lang="en-US" altLang="zh-CN" sz="2000" i="1" dirty="0"/>
                  <a:t>b</a:t>
                </a:r>
                <a:r>
                  <a:rPr lang="en-US" altLang="zh-CN" sz="2000" dirty="0"/>
                  <a:t>)</a:t>
                </a:r>
                <a:r>
                  <a:rPr lang="zh-CN" altLang="zh-CN" sz="2000" dirty="0" smtClean="0"/>
                  <a:t>储存</a:t>
                </a:r>
                <a:r>
                  <a:rPr lang="zh-CN" altLang="en-US" sz="2000" dirty="0" smtClean="0"/>
                  <a:t>。</a:t>
                </a:r>
                <a:endParaRPr lang="zh-CN" altLang="zh-CN" sz="2000" dirty="0"/>
              </a:p>
              <a:p>
                <a:r>
                  <a:rPr lang="zh-CN" altLang="zh-CN" sz="2000" dirty="0" smtClean="0"/>
                  <a:t>我们</a:t>
                </a:r>
                <a:r>
                  <a:rPr lang="zh-CN" altLang="zh-CN" sz="2000" dirty="0"/>
                  <a:t>的</a:t>
                </a:r>
                <a:r>
                  <a:rPr lang="zh-CN" altLang="zh-CN" sz="2000" dirty="0" smtClean="0"/>
                  <a:t>算法</a:t>
                </a:r>
                <a:r>
                  <a:rPr lang="zh-CN" altLang="en-US" sz="2000" dirty="0" smtClean="0"/>
                  <a:t>执行过程中</a:t>
                </a:r>
                <a:r>
                  <a:rPr lang="zh-CN" altLang="zh-CN" sz="2000" dirty="0" smtClean="0"/>
                  <a:t>是</a:t>
                </a:r>
                <a:r>
                  <a:rPr lang="zh-CN" altLang="zh-CN" sz="2000" dirty="0"/>
                  <a:t>在知识库中进行边的连接，形成多条路径</a:t>
                </a:r>
                <a:r>
                  <a:rPr lang="en-US" altLang="zh-CN" sz="2000" dirty="0"/>
                  <a:t> (</a:t>
                </a:r>
                <a:r>
                  <a:rPr lang="en-US" altLang="zh-CN" sz="2000" i="1" dirty="0" err="1"/>
                  <a:t>start</a:t>
                </a:r>
                <a:r>
                  <a:rPr lang="en-US" altLang="zh-CN" sz="2000" dirty="0" err="1"/>
                  <a:t>,</a:t>
                </a:r>
                <a:r>
                  <a:rPr lang="en-US" altLang="zh-CN" sz="2000" i="1" dirty="0" err="1"/>
                  <a:t>end</a:t>
                </a:r>
                <a:r>
                  <a:rPr lang="en-US" altLang="zh-CN" sz="2000" dirty="0" err="1"/>
                  <a:t>,</a:t>
                </a:r>
                <a:r>
                  <a:rPr lang="en-US" altLang="zh-CN" sz="2000" i="1" dirty="0" err="1"/>
                  <a:t>length</a:t>
                </a:r>
                <a:r>
                  <a:rPr lang="en-US" altLang="zh-CN" sz="2000" dirty="0"/>
                  <a:t>)</a:t>
                </a:r>
                <a:r>
                  <a:rPr lang="zh-CN" altLang="zh-CN" sz="2000" dirty="0"/>
                  <a:t>，对于不同的路径，只要它们拥有共同的终点</a:t>
                </a:r>
                <a:r>
                  <a:rPr lang="en-US" altLang="zh-CN" sz="2000" i="1" dirty="0"/>
                  <a:t>end</a:t>
                </a:r>
                <a:r>
                  <a:rPr lang="zh-CN" altLang="zh-CN" sz="2000" dirty="0"/>
                  <a:t>，便可以与边</a:t>
                </a:r>
                <a:r>
                  <a:rPr lang="en-US" altLang="zh-CN" sz="2000" i="1" dirty="0"/>
                  <a:t>e</a:t>
                </a:r>
                <a:r>
                  <a:rPr lang="en-US" altLang="zh-CN" sz="2000" dirty="0"/>
                  <a:t>(</a:t>
                </a:r>
                <a:r>
                  <a:rPr lang="en-US" altLang="zh-CN" sz="2000" i="1" dirty="0"/>
                  <a:t>end</a:t>
                </a:r>
                <a:r>
                  <a:rPr lang="en-US" altLang="zh-CN" sz="2000" dirty="0"/>
                  <a:t>, </a:t>
                </a:r>
                <a:r>
                  <a:rPr lang="en-US" altLang="zh-CN" sz="2000" i="1" dirty="0"/>
                  <a:t>b</a:t>
                </a:r>
                <a:r>
                  <a:rPr lang="en-US" altLang="zh-CN" sz="2000" dirty="0"/>
                  <a:t>)</a:t>
                </a:r>
                <a:r>
                  <a:rPr lang="zh-CN" altLang="zh-CN" sz="2000" dirty="0"/>
                  <a:t>进行连接。因此可以将拥有共同终点的路径归为一类，多条路径只需做一次相同的扩展以提升效率，系统中使用数据结构</a:t>
                </a:r>
                <a:r>
                  <a:rPr lang="en-US" altLang="zh-CN" sz="2000" i="1" dirty="0"/>
                  <a:t>Neighbor Table</a:t>
                </a:r>
                <a:r>
                  <a:rPr lang="zh-CN" altLang="zh-CN" sz="2000" dirty="0"/>
                  <a:t>，定义如下：</a:t>
                </a:r>
              </a:p>
              <a:p>
                <a:r>
                  <a:rPr lang="en-US" altLang="zh-CN" sz="2000" b="1" dirty="0"/>
                  <a:t>[</a:t>
                </a:r>
                <a:r>
                  <a:rPr lang="en-US" altLang="zh-CN" sz="2000" b="1" i="1" dirty="0"/>
                  <a:t>Neighbor Table</a:t>
                </a:r>
                <a:r>
                  <a:rPr lang="en-US" altLang="zh-CN" sz="2000" b="1" dirty="0"/>
                  <a:t>]</a:t>
                </a:r>
                <a:endParaRPr lang="zh-CN" altLang="zh-CN" sz="2000" dirty="0"/>
              </a:p>
              <a:p>
                <a:r>
                  <a:rPr lang="en-US" altLang="zh-CN" sz="2000" i="1" dirty="0"/>
                  <a:t>t</a:t>
                </a:r>
                <a:r>
                  <a:rPr lang="en-US" altLang="zh-CN" sz="2000" dirty="0"/>
                  <a:t> is an attribute and </a:t>
                </a:r>
                <a:r>
                  <a:rPr lang="en-US" altLang="zh-CN" sz="2000" i="1" dirty="0"/>
                  <a:t>P</a:t>
                </a:r>
                <a:r>
                  <a:rPr lang="en-US" altLang="zh-CN" sz="2000" dirty="0"/>
                  <a:t> is the set of all paths in the knowledge base. </a:t>
                </a:r>
                <a:r>
                  <a:rPr lang="en-US" altLang="zh-CN" sz="2000" i="1" dirty="0" err="1"/>
                  <a:t>H</a:t>
                </a:r>
                <a:r>
                  <a:rPr lang="en-US" altLang="zh-CN" sz="2000" i="1" baseline="-25000" dirty="0" err="1"/>
                  <a:t>k</a:t>
                </a:r>
                <a:r>
                  <a:rPr lang="en-US" altLang="zh-CN" sz="2000" dirty="0"/>
                  <a:t>(</a:t>
                </a:r>
                <a:r>
                  <a:rPr lang="en-US" altLang="zh-CN" sz="2000" i="1" dirty="0"/>
                  <a:t>t</a:t>
                </a:r>
                <a:r>
                  <a:rPr lang="en-US" altLang="zh-CN" sz="2000" dirty="0"/>
                  <a:t>) is a table on the disk indexed by hash value of string </a:t>
                </a:r>
                <a:r>
                  <a:rPr lang="en-US" altLang="zh-CN" sz="2000" i="1" dirty="0"/>
                  <a:t>t</a:t>
                </a:r>
                <a:r>
                  <a:rPr lang="en-US" altLang="zh-CN" sz="2000" dirty="0"/>
                  <a:t>, </a:t>
                </a:r>
                <a:r>
                  <a:rPr lang="en-US" altLang="zh-CN" sz="2000" dirty="0" err="1"/>
                  <a:t>s.t.</a:t>
                </a:r>
                <a:endParaRPr lang="zh-CN" altLang="zh-CN" sz="2000" dirty="0"/>
              </a:p>
              <a:p>
                <a14:m>
                  <m:oMathPara xmlns:m="http://schemas.openxmlformats.org/officeDocument/2006/math">
                    <m:oMathParaPr>
                      <m:jc m:val="centerGroup"/>
                    </m:oMathParaPr>
                    <m:oMath xmlns:m="http://schemas.openxmlformats.org/officeDocument/2006/math">
                      <m:sSub>
                        <m:sSubPr>
                          <m:ctrlPr>
                            <a:rPr lang="zh-CN" altLang="zh-CN" sz="2000" i="1"/>
                          </m:ctrlPr>
                        </m:sSubPr>
                        <m:e>
                          <m:r>
                            <a:rPr lang="en-US" altLang="zh-CN" sz="2000" i="1"/>
                            <m:t>𝐻</m:t>
                          </m:r>
                        </m:e>
                        <m:sub>
                          <m:r>
                            <a:rPr lang="en-US" altLang="zh-CN" sz="2000" i="1"/>
                            <m:t>𝑘</m:t>
                          </m:r>
                        </m:sub>
                      </m:sSub>
                      <m:d>
                        <m:dPr>
                          <m:ctrlPr>
                            <a:rPr lang="zh-CN" altLang="zh-CN" sz="2000" i="1"/>
                          </m:ctrlPr>
                        </m:dPr>
                        <m:e>
                          <m:r>
                            <a:rPr lang="en-US" altLang="zh-CN" sz="2000" i="1"/>
                            <m:t>𝑡</m:t>
                          </m:r>
                        </m:e>
                      </m:d>
                      <m:r>
                        <a:rPr lang="en-US" altLang="zh-CN" sz="2000" i="1"/>
                        <m:t>=</m:t>
                      </m:r>
                      <m:d>
                        <m:dPr>
                          <m:begChr m:val="{"/>
                          <m:endChr m:val="}"/>
                          <m:ctrlPr>
                            <a:rPr lang="zh-CN" altLang="zh-CN" sz="2000" i="1"/>
                          </m:ctrlPr>
                        </m:dPr>
                        <m:e>
                          <m:sSub>
                            <m:sSubPr>
                              <m:ctrlPr>
                                <a:rPr lang="zh-CN" altLang="zh-CN" sz="2000" i="1"/>
                              </m:ctrlPr>
                            </m:sSubPr>
                            <m:e>
                              <m:r>
                                <a:rPr lang="en-US" altLang="zh-CN" sz="2000" i="1"/>
                                <m:t>𝑎</m:t>
                              </m:r>
                            </m:e>
                            <m:sub>
                              <m:r>
                                <a:rPr lang="en-US" altLang="zh-CN" sz="2000" i="1"/>
                                <m:t>𝑖</m:t>
                              </m:r>
                            </m:sub>
                          </m:sSub>
                          <m:d>
                            <m:dPr>
                              <m:begChr m:val="|"/>
                              <m:endChr m:val=""/>
                              <m:ctrlPr>
                                <a:rPr lang="zh-CN" altLang="zh-CN" sz="2000" i="1"/>
                              </m:ctrlPr>
                            </m:dPr>
                            <m:e>
                              <m:d>
                                <m:dPr>
                                  <m:ctrlPr>
                                    <a:rPr lang="zh-CN" altLang="zh-CN" sz="2000" i="1"/>
                                  </m:ctrlPr>
                                </m:dPr>
                                <m:e>
                                  <m:r>
                                    <a:rPr lang="en-US" altLang="zh-CN" sz="2000" i="1"/>
                                    <m:t>𝑡</m:t>
                                  </m:r>
                                  <m:r>
                                    <a:rPr lang="en-US" altLang="zh-CN" sz="2000" i="1"/>
                                    <m:t>,</m:t>
                                  </m:r>
                                  <m:sSub>
                                    <m:sSubPr>
                                      <m:ctrlPr>
                                        <a:rPr lang="zh-CN" altLang="zh-CN" sz="2000" i="1"/>
                                      </m:ctrlPr>
                                    </m:sSubPr>
                                    <m:e>
                                      <m:r>
                                        <a:rPr lang="en-US" altLang="zh-CN" sz="2000" i="1"/>
                                        <m:t>𝑎</m:t>
                                      </m:r>
                                    </m:e>
                                    <m:sub>
                                      <m:r>
                                        <a:rPr lang="en-US" altLang="zh-CN" sz="2000" i="1"/>
                                        <m:t>𝑖</m:t>
                                      </m:r>
                                    </m:sub>
                                  </m:sSub>
                                  <m:r>
                                    <a:rPr lang="en-US" altLang="zh-CN" sz="2000" i="1"/>
                                    <m:t>,</m:t>
                                  </m:r>
                                  <m:r>
                                    <a:rPr lang="en-US" altLang="zh-CN" sz="2000" i="1"/>
                                    <m:t>𝑑</m:t>
                                  </m:r>
                                </m:e>
                              </m:d>
                              <m:r>
                                <a:rPr lang="en-US" altLang="zh-CN" sz="2000" i="1"/>
                                <m:t>∈</m:t>
                              </m:r>
                              <m:r>
                                <a:rPr lang="en-US" altLang="zh-CN" sz="2000" i="1"/>
                                <m:t>𝑃</m:t>
                              </m:r>
                              <m:r>
                                <a:rPr lang="en-US" altLang="zh-CN" sz="2000" i="1"/>
                                <m:t>∧</m:t>
                              </m:r>
                              <m:r>
                                <a:rPr lang="en-US" altLang="zh-CN" sz="2000" i="1"/>
                                <m:t>𝑑</m:t>
                              </m:r>
                              <m:r>
                                <a:rPr lang="en-US" altLang="zh-CN" sz="2000" i="1"/>
                                <m:t>=</m:t>
                              </m:r>
                              <m:r>
                                <a:rPr lang="en-US" altLang="zh-CN" sz="2000" i="1"/>
                                <m:t>𝑘</m:t>
                              </m:r>
                            </m:e>
                          </m:d>
                        </m:e>
                      </m:d>
                    </m:oMath>
                  </m:oMathPara>
                </a14:m>
                <a:endParaRPr lang="zh-CN" altLang="zh-CN" sz="2000" dirty="0"/>
              </a:p>
              <a:p>
                <a:r>
                  <a:rPr lang="en-US" altLang="zh-CN" sz="2000" i="1" dirty="0"/>
                  <a:t>Neighbor Table</a:t>
                </a:r>
                <a:r>
                  <a:rPr lang="zh-CN" altLang="zh-CN" sz="2000" dirty="0"/>
                  <a:t>接收知识库中的一个概念</a:t>
                </a:r>
                <a:r>
                  <a:rPr lang="en-US" altLang="zh-CN" sz="2000" i="1" dirty="0"/>
                  <a:t>t</a:t>
                </a:r>
                <a:r>
                  <a:rPr lang="zh-CN" altLang="zh-CN" sz="2000" dirty="0"/>
                  <a:t>，并返回所有以</a:t>
                </a:r>
                <a:r>
                  <a:rPr lang="en-US" altLang="zh-CN" sz="2000" i="1" dirty="0"/>
                  <a:t>t</a:t>
                </a:r>
                <a:r>
                  <a:rPr lang="zh-CN" altLang="zh-CN" sz="2000" dirty="0"/>
                  <a:t>为终点、长度为</a:t>
                </a:r>
                <a:r>
                  <a:rPr lang="en-US" altLang="zh-CN" sz="2000" i="1" dirty="0"/>
                  <a:t>k</a:t>
                </a:r>
                <a:r>
                  <a:rPr lang="zh-CN" altLang="zh-CN" sz="2000" dirty="0"/>
                  <a:t>的路径，这样的结构可以以</a:t>
                </a:r>
                <a:r>
                  <a:rPr lang="en-US" altLang="zh-CN" sz="2000" i="1" dirty="0"/>
                  <a:t>t</a:t>
                </a:r>
                <a:r>
                  <a:rPr lang="zh-CN" altLang="zh-CN" sz="2000" dirty="0"/>
                  <a:t>为关键字形成一个</a:t>
                </a:r>
                <a:r>
                  <a:rPr lang="en-US" altLang="zh-CN" sz="2000" dirty="0"/>
                  <a:t>hash</a:t>
                </a:r>
                <a:r>
                  <a:rPr lang="zh-CN" altLang="zh-CN" sz="2000" dirty="0"/>
                  <a:t>表，并将生成和访问的时间保持在一个较低的数量级，边之间的连接延长可以引申为</a:t>
                </a:r>
                <a:r>
                  <a:rPr lang="en-US" altLang="zh-CN" sz="2000" i="1" dirty="0"/>
                  <a:t>Neighbor </a:t>
                </a:r>
                <a:r>
                  <a:rPr lang="en-US" altLang="zh-CN" sz="2000" i="1" dirty="0" smtClean="0"/>
                  <a:t>Table</a:t>
                </a:r>
                <a:r>
                  <a:rPr lang="zh-CN" altLang="en-US" sz="2000" dirty="0" smtClean="0"/>
                  <a:t>之间</a:t>
                </a:r>
                <a:r>
                  <a:rPr lang="zh-CN" altLang="zh-CN" sz="2000" dirty="0" smtClean="0"/>
                  <a:t>的</a:t>
                </a:r>
                <a:r>
                  <a:rPr lang="en-US" altLang="zh-CN" sz="2000" dirty="0" smtClean="0"/>
                  <a:t>join</a:t>
                </a:r>
                <a:r>
                  <a:rPr lang="zh-CN" altLang="zh-CN" sz="2000" dirty="0" smtClean="0"/>
                  <a:t>。</a:t>
                </a:r>
                <a:r>
                  <a:rPr lang="zh-CN" altLang="zh-CN" sz="2000" dirty="0"/>
                  <a:t>类似的，边集</a:t>
                </a:r>
                <a:r>
                  <a:rPr lang="en-US" altLang="zh-CN" sz="2000" i="1" dirty="0"/>
                  <a:t>E</a:t>
                </a:r>
                <a:r>
                  <a:rPr lang="zh-CN" altLang="zh-CN" sz="2000" dirty="0"/>
                  <a:t>在这里可以表示为</a:t>
                </a:r>
                <a:r>
                  <a:rPr lang="en-US" altLang="zh-CN" sz="2000" i="1" dirty="0"/>
                  <a:t>H</a:t>
                </a:r>
                <a:r>
                  <a:rPr lang="en-US" altLang="zh-CN" sz="2000" i="1" baseline="-25000" dirty="0"/>
                  <a:t>1</a:t>
                </a:r>
                <a:r>
                  <a:rPr lang="en-US" altLang="zh-CN" sz="2000" dirty="0"/>
                  <a:t>(</a:t>
                </a:r>
                <a:r>
                  <a:rPr lang="en-US" altLang="zh-CN" sz="2000" i="1" dirty="0"/>
                  <a:t>t</a:t>
                </a:r>
                <a:r>
                  <a:rPr lang="en-US" altLang="zh-CN" sz="2000" dirty="0"/>
                  <a:t>)</a:t>
                </a:r>
                <a:r>
                  <a:rPr lang="zh-CN" altLang="zh-CN" sz="2000" dirty="0" smtClean="0"/>
                  <a:t>。</a:t>
                </a:r>
                <a:endParaRPr lang="zh-CN" altLang="zh-CN" sz="2000" dirty="0"/>
              </a:p>
            </p:txBody>
          </p:sp>
        </mc:Choice>
        <mc:Fallback>
          <p:sp>
            <p:nvSpPr>
              <p:cNvPr id="11296" name="文本框 33"/>
              <p:cNvSpPr>
                <a:spLocks noRot="1" noChangeAspect="1" noMove="1" noResize="1" noEditPoints="1" noAdjustHandles="1" noChangeArrowheads="1" noChangeShapeType="1" noTextEdit="1"/>
              </p:cNvSpPr>
              <p:nvPr/>
            </p:nvSpPr>
            <p:spPr bwMode="auto">
              <a:xfrm>
                <a:off x="1565275" y="1019175"/>
                <a:ext cx="8707073" cy="5324535"/>
              </a:xfrm>
              <a:prstGeom prst="rect">
                <a:avLst/>
              </a:prstGeom>
              <a:blipFill rotWithShape="0">
                <a:blip r:embed="rId3"/>
                <a:stretch>
                  <a:fillRect l="-770" t="-458" r="-1261" b="-114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938371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9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9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9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544638" y="304800"/>
            <a:ext cx="2751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数据结构</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685925" y="850900"/>
            <a:ext cx="8281988" cy="1588"/>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mc:Choice xmlns:a14="http://schemas.microsoft.com/office/drawing/2010/main" Requires="a14">
          <p:sp>
            <p:nvSpPr>
              <p:cNvPr id="11296" name="文本框 33"/>
              <p:cNvSpPr>
                <a:spLocks noChangeArrowheads="1"/>
              </p:cNvSpPr>
              <p:nvPr/>
            </p:nvSpPr>
            <p:spPr bwMode="auto">
              <a:xfrm>
                <a:off x="1565275" y="1019175"/>
                <a:ext cx="8707073" cy="502939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r>
                  <a:rPr lang="en-US" altLang="zh-CN" sz="2000" b="1" dirty="0">
                    <a:solidFill>
                      <a:srgbClr val="FF0000"/>
                    </a:solidFill>
                  </a:rPr>
                  <a:t>Semantic Join</a:t>
                </a:r>
                <a:r>
                  <a:rPr lang="zh-CN" altLang="en-US" sz="2000" b="1" dirty="0">
                    <a:solidFill>
                      <a:srgbClr val="FF0000"/>
                    </a:solidFill>
                  </a:rPr>
                  <a:t>操作符</a:t>
                </a:r>
                <a:r>
                  <a:rPr lang="zh-CN" altLang="en-US" sz="2000" b="1" dirty="0" smtClean="0">
                    <a:solidFill>
                      <a:srgbClr val="FF0000"/>
                    </a:solidFill>
                  </a:rPr>
                  <a:t>⋈</a:t>
                </a:r>
                <a:endParaRPr lang="en-US" altLang="zh-CN" sz="2000" b="1" dirty="0" smtClean="0">
                  <a:solidFill>
                    <a:srgbClr val="FF0000"/>
                  </a:solidFill>
                </a:endParaRPr>
              </a:p>
              <a:p>
                <a:r>
                  <a:rPr lang="zh-CN" altLang="zh-CN" sz="2000" dirty="0"/>
                  <a:t>为了对语义相似的属性进行匹配，本系统首先定义了一个</a:t>
                </a:r>
                <a:r>
                  <a:rPr lang="en-US" altLang="zh-CN" sz="2000" dirty="0"/>
                  <a:t>Semantic Join</a:t>
                </a:r>
                <a:r>
                  <a:rPr lang="zh-CN" altLang="zh-CN" sz="2000" dirty="0"/>
                  <a:t>操作符</a:t>
                </a:r>
                <a14:m>
                  <m:oMath xmlns:m="http://schemas.openxmlformats.org/officeDocument/2006/math">
                    <m:r>
                      <a:rPr lang="en-US" altLang="zh-CN" sz="2000"/>
                      <m:t>⋈</m:t>
                    </m:r>
                  </m:oMath>
                </a14:m>
                <a:r>
                  <a:rPr lang="zh-CN" altLang="zh-CN" sz="2000" dirty="0"/>
                  <a:t>，主要任务是将至少满足如下三条之一的属性认为是语义相似的属性，将这些属性进行归并，并根据新生成的</a:t>
                </a:r>
                <a:r>
                  <a:rPr lang="en-US" altLang="zh-CN" sz="2000" i="1" dirty="0"/>
                  <a:t>U</a:t>
                </a:r>
                <a:r>
                  <a:rPr lang="zh-CN" altLang="zh-CN" sz="2000" dirty="0"/>
                  <a:t>集的结果维护</a:t>
                </a:r>
                <a:r>
                  <a:rPr lang="en-US" altLang="zh-CN" sz="2000" i="1" dirty="0"/>
                  <a:t>S</a:t>
                </a:r>
                <a:r>
                  <a:rPr lang="en-US" altLang="zh-CN" sz="2000" i="1" baseline="-25000" dirty="0"/>
                  <a:t>U</a:t>
                </a:r>
                <a:r>
                  <a:rPr lang="zh-CN" altLang="zh-CN" sz="2000" dirty="0"/>
                  <a:t>，其定义如下：</a:t>
                </a:r>
              </a:p>
              <a:p>
                <a:r>
                  <a:rPr lang="en-US" altLang="zh-CN" sz="2000" b="1" dirty="0"/>
                  <a:t>[</a:t>
                </a:r>
                <a:r>
                  <a:rPr lang="en-US" altLang="zh-CN" sz="2000" b="1" i="1" dirty="0"/>
                  <a:t>Semantic Join Operator</a:t>
                </a:r>
                <a:r>
                  <a:rPr lang="en-US" altLang="zh-CN" sz="2000" b="1" dirty="0"/>
                  <a:t>]</a:t>
                </a:r>
                <a:endParaRPr lang="zh-CN" altLang="zh-CN" sz="2000" dirty="0"/>
              </a:p>
              <a:p>
                <a:r>
                  <a:rPr lang="en-US" altLang="zh-CN" sz="2000" dirty="0"/>
                  <a:t>Given two families of cluster sets </a:t>
                </a:r>
                <a:r>
                  <a:rPr lang="en-US" altLang="zh-CN" sz="2000" i="1" dirty="0"/>
                  <a:t>R</a:t>
                </a:r>
                <a:r>
                  <a:rPr lang="en-US" altLang="zh-CN" sz="2000" dirty="0"/>
                  <a:t>, </a:t>
                </a:r>
                <a:r>
                  <a:rPr lang="en-US" altLang="zh-CN" sz="2000" i="1" dirty="0"/>
                  <a:t>T</a:t>
                </a:r>
                <a:r>
                  <a:rPr lang="en-US" altLang="zh-CN" sz="2000" dirty="0"/>
                  <a:t>, and a threshold </a:t>
                </a:r>
                <a:r>
                  <a:rPr lang="en-US" altLang="zh-CN" sz="2000" i="1" dirty="0"/>
                  <a:t>d</a:t>
                </a:r>
                <a:r>
                  <a:rPr lang="en-US" altLang="zh-CN" sz="2000" dirty="0"/>
                  <a:t>, two elements (</a:t>
                </a:r>
                <a:r>
                  <a:rPr lang="en-US" altLang="zh-CN" sz="2000" i="1" dirty="0"/>
                  <a:t>U</a:t>
                </a:r>
                <a:r>
                  <a:rPr lang="en-US" altLang="zh-CN" sz="2000" i="1" baseline="-25000" dirty="0"/>
                  <a:t>1</a:t>
                </a:r>
                <a:r>
                  <a:rPr lang="en-US" altLang="zh-CN" sz="2000" dirty="0"/>
                  <a:t>, </a:t>
                </a:r>
                <a:r>
                  <a:rPr lang="en-US" altLang="zh-CN" sz="2000" i="1" dirty="0"/>
                  <a:t>S</a:t>
                </a:r>
                <a:r>
                  <a:rPr lang="en-US" altLang="zh-CN" sz="2000" i="1" baseline="-25000" dirty="0"/>
                  <a:t>1</a:t>
                </a:r>
                <a:r>
                  <a:rPr lang="en-US" altLang="zh-CN" sz="2000" dirty="0"/>
                  <a:t>) and (</a:t>
                </a:r>
                <a:r>
                  <a:rPr lang="en-US" altLang="zh-CN" sz="2000" i="1" dirty="0"/>
                  <a:t>U</a:t>
                </a:r>
                <a:r>
                  <a:rPr lang="en-US" altLang="zh-CN" sz="2000" i="1" baseline="-25000" dirty="0"/>
                  <a:t>2</a:t>
                </a:r>
                <a:r>
                  <a:rPr lang="en-US" altLang="zh-CN" sz="2000" dirty="0"/>
                  <a:t>, </a:t>
                </a:r>
                <a:r>
                  <a:rPr lang="en-US" altLang="zh-CN" sz="2000" i="1" dirty="0"/>
                  <a:t>S</a:t>
                </a:r>
                <a:r>
                  <a:rPr lang="en-US" altLang="zh-CN" sz="2000" i="1" baseline="-25000" dirty="0"/>
                  <a:t>2</a:t>
                </a:r>
                <a:r>
                  <a:rPr lang="en-US" altLang="zh-CN" sz="2000" dirty="0"/>
                  <a:t>) are from </a:t>
                </a:r>
                <a:r>
                  <a:rPr lang="en-US" altLang="zh-CN" sz="2000" i="1" dirty="0"/>
                  <a:t>R</a:t>
                </a:r>
                <a:r>
                  <a:rPr lang="en-US" altLang="zh-CN" sz="2000" dirty="0"/>
                  <a:t> and </a:t>
                </a:r>
                <a:r>
                  <a:rPr lang="en-US" altLang="zh-CN" sz="2000" i="1" dirty="0"/>
                  <a:t>T</a:t>
                </a:r>
                <a:r>
                  <a:rPr lang="en-US" altLang="zh-CN" sz="2000" dirty="0"/>
                  <a:t>, respectively are semantically joined if they satisfy one of the following constraints.</a:t>
                </a:r>
                <a:endParaRPr lang="zh-CN" altLang="zh-CN" sz="2000" dirty="0"/>
              </a:p>
              <a:p>
                <a:pPr lvl="0"/>
                <a14:m>
                  <m:oMathPara xmlns:m="http://schemas.openxmlformats.org/officeDocument/2006/math">
                    <m:oMathParaPr>
                      <m:jc m:val="centerGroup"/>
                    </m:oMathParaPr>
                    <m:oMath xmlns:m="http://schemas.openxmlformats.org/officeDocument/2006/math">
                      <m:func>
                        <m:funcPr>
                          <m:ctrlPr>
                            <a:rPr lang="zh-CN" altLang="zh-CN" sz="2000" i="1"/>
                          </m:ctrlPr>
                        </m:funcPr>
                        <m:fName>
                          <m:limLow>
                            <m:limLowPr>
                              <m:ctrlPr>
                                <a:rPr lang="zh-CN" altLang="zh-CN" sz="2000" i="1"/>
                              </m:ctrlPr>
                            </m:limLowPr>
                            <m:e>
                              <m:r>
                                <m:rPr>
                                  <m:sty m:val="p"/>
                                </m:rPr>
                                <a:rPr lang="en-US" altLang="zh-CN" sz="2000"/>
                                <m:t>min</m:t>
                              </m:r>
                            </m:e>
                            <m:lim>
                              <m:sSub>
                                <m:sSubPr>
                                  <m:ctrlPr>
                                    <a:rPr lang="zh-CN" altLang="zh-CN" sz="2000" i="1"/>
                                  </m:ctrlPr>
                                </m:sSubPr>
                                <m:e>
                                  <m:r>
                                    <a:rPr lang="en-US" altLang="zh-CN" sz="2000" i="1"/>
                                    <m:t>𝑟</m:t>
                                  </m:r>
                                </m:e>
                                <m:sub>
                                  <m:r>
                                    <a:rPr lang="en-US" altLang="zh-CN" sz="2000" i="1"/>
                                    <m:t>1</m:t>
                                  </m:r>
                                </m:sub>
                              </m:sSub>
                              <m:r>
                                <a:rPr lang="en-US" altLang="zh-CN" sz="2000" i="1"/>
                                <m:t>∈</m:t>
                              </m:r>
                              <m:sSub>
                                <m:sSubPr>
                                  <m:ctrlPr>
                                    <a:rPr lang="zh-CN" altLang="zh-CN" sz="2000" i="1"/>
                                  </m:ctrlPr>
                                </m:sSubPr>
                                <m:e>
                                  <m:r>
                                    <a:rPr lang="en-US" altLang="zh-CN" sz="2000" i="1"/>
                                    <m:t>𝑈</m:t>
                                  </m:r>
                                </m:e>
                                <m:sub>
                                  <m:r>
                                    <a:rPr lang="en-US" altLang="zh-CN" sz="2000" i="1"/>
                                    <m:t>1</m:t>
                                  </m:r>
                                </m:sub>
                              </m:sSub>
                              <m:r>
                                <a:rPr lang="en-US" altLang="zh-CN" sz="2000" i="1"/>
                                <m:t>,</m:t>
                              </m:r>
                              <m:sSub>
                                <m:sSubPr>
                                  <m:ctrlPr>
                                    <a:rPr lang="zh-CN" altLang="zh-CN" sz="2000" i="1"/>
                                  </m:ctrlPr>
                                </m:sSubPr>
                                <m:e>
                                  <m:r>
                                    <a:rPr lang="en-US" altLang="zh-CN" sz="2000" i="1"/>
                                    <m:t>𝑟</m:t>
                                  </m:r>
                                </m:e>
                                <m:sub>
                                  <m:r>
                                    <a:rPr lang="en-US" altLang="zh-CN" sz="2000" i="1"/>
                                    <m:t>2</m:t>
                                  </m:r>
                                </m:sub>
                              </m:sSub>
                              <m:r>
                                <a:rPr lang="en-US" altLang="zh-CN" sz="2000" i="1"/>
                                <m:t>∈</m:t>
                              </m:r>
                              <m:sSub>
                                <m:sSubPr>
                                  <m:ctrlPr>
                                    <a:rPr lang="zh-CN" altLang="zh-CN" sz="2000" i="1"/>
                                  </m:ctrlPr>
                                </m:sSubPr>
                                <m:e>
                                  <m:r>
                                    <a:rPr lang="en-US" altLang="zh-CN" sz="2000" i="1"/>
                                    <m:t>𝑈</m:t>
                                  </m:r>
                                </m:e>
                                <m:sub>
                                  <m:r>
                                    <a:rPr lang="en-US" altLang="zh-CN" sz="2000" i="1"/>
                                    <m:t>2</m:t>
                                  </m:r>
                                </m:sub>
                              </m:sSub>
                            </m:lim>
                          </m:limLow>
                        </m:fName>
                        <m:e>
                          <m:sSub>
                            <m:sSubPr>
                              <m:ctrlPr>
                                <a:rPr lang="zh-CN" altLang="zh-CN" sz="2000" i="1"/>
                              </m:ctrlPr>
                            </m:sSubPr>
                            <m:e>
                              <m:r>
                                <a:rPr lang="en-US" altLang="zh-CN" sz="2000" i="1"/>
                                <m:t>𝑑𝑖𝑠</m:t>
                              </m:r>
                            </m:e>
                            <m:sub>
                              <m:r>
                                <a:rPr lang="en-US" altLang="zh-CN" sz="2000" i="1"/>
                                <m:t>𝑟</m:t>
                              </m:r>
                            </m:sub>
                          </m:sSub>
                          <m:d>
                            <m:dPr>
                              <m:ctrlPr>
                                <a:rPr lang="zh-CN" altLang="zh-CN" sz="2000" i="1"/>
                              </m:ctrlPr>
                            </m:dPr>
                            <m:e>
                              <m:sSub>
                                <m:sSubPr>
                                  <m:ctrlPr>
                                    <a:rPr lang="zh-CN" altLang="zh-CN" sz="2000" i="1"/>
                                  </m:ctrlPr>
                                </m:sSubPr>
                                <m:e>
                                  <m:r>
                                    <a:rPr lang="en-US" altLang="zh-CN" sz="2000" i="1"/>
                                    <m:t>𝑟</m:t>
                                  </m:r>
                                </m:e>
                                <m:sub>
                                  <m:r>
                                    <a:rPr lang="en-US" altLang="zh-CN" sz="2000" i="1"/>
                                    <m:t>1</m:t>
                                  </m:r>
                                </m:sub>
                              </m:sSub>
                              <m:r>
                                <a:rPr lang="en-US" altLang="zh-CN" sz="2000" i="1"/>
                                <m:t>,</m:t>
                              </m:r>
                              <m:sSub>
                                <m:sSubPr>
                                  <m:ctrlPr>
                                    <a:rPr lang="zh-CN" altLang="zh-CN" sz="2000" i="1"/>
                                  </m:ctrlPr>
                                </m:sSubPr>
                                <m:e>
                                  <m:r>
                                    <a:rPr lang="en-US" altLang="zh-CN" sz="2000" i="1"/>
                                    <m:t>𝑟</m:t>
                                  </m:r>
                                </m:e>
                                <m:sub>
                                  <m:r>
                                    <a:rPr lang="en-US" altLang="zh-CN" sz="2000" i="1"/>
                                    <m:t>2</m:t>
                                  </m:r>
                                </m:sub>
                              </m:sSub>
                            </m:e>
                          </m:d>
                          <m:r>
                            <a:rPr lang="en-US" altLang="zh-CN" sz="2000" i="1"/>
                            <m:t>≤</m:t>
                          </m:r>
                          <m:r>
                            <a:rPr lang="en-US" altLang="zh-CN" sz="2000" i="1"/>
                            <m:t>𝛾</m:t>
                          </m:r>
                        </m:e>
                      </m:func>
                    </m:oMath>
                  </m:oMathPara>
                </a14:m>
                <a:endParaRPr lang="zh-CN" altLang="zh-CN" sz="2000" dirty="0"/>
              </a:p>
              <a:p>
                <a:pPr lvl="0"/>
                <a14:m>
                  <m:oMathPara xmlns:m="http://schemas.openxmlformats.org/officeDocument/2006/math">
                    <m:oMathParaPr>
                      <m:jc m:val="centerGroup"/>
                    </m:oMathParaPr>
                    <m:oMath xmlns:m="http://schemas.openxmlformats.org/officeDocument/2006/math">
                      <m:r>
                        <a:rPr lang="en-US" altLang="zh-CN" sz="2000" i="1"/>
                        <m:t>∃</m:t>
                      </m:r>
                      <m:d>
                        <m:dPr>
                          <m:ctrlPr>
                            <a:rPr lang="zh-CN" altLang="zh-CN" sz="2000" i="1"/>
                          </m:ctrlPr>
                        </m:dPr>
                        <m:e>
                          <m:r>
                            <a:rPr lang="en-US" altLang="zh-CN" sz="2000" i="1"/>
                            <m:t>𝑟</m:t>
                          </m:r>
                          <m:r>
                            <a:rPr lang="en-US" altLang="zh-CN" sz="2000" i="1"/>
                            <m:t>,</m:t>
                          </m:r>
                          <m:r>
                            <a:rPr lang="en-US" altLang="zh-CN" sz="2000" i="1"/>
                            <m:t>𝑑</m:t>
                          </m:r>
                        </m:e>
                      </m:d>
                      <m:r>
                        <a:rPr lang="en-US" altLang="zh-CN" sz="2000" i="1"/>
                        <m:t>∈</m:t>
                      </m:r>
                      <m:sSub>
                        <m:sSubPr>
                          <m:ctrlPr>
                            <a:rPr lang="zh-CN" altLang="zh-CN" sz="2000" i="1"/>
                          </m:ctrlPr>
                        </m:sSubPr>
                        <m:e>
                          <m:r>
                            <a:rPr lang="en-US" altLang="zh-CN" sz="2000" i="1"/>
                            <m:t>𝑆</m:t>
                          </m:r>
                        </m:e>
                        <m:sub>
                          <m:r>
                            <a:rPr lang="en-US" altLang="zh-CN" sz="2000" i="1"/>
                            <m:t>2</m:t>
                          </m:r>
                        </m:sub>
                      </m:sSub>
                      <m:r>
                        <a:rPr lang="en-US" altLang="zh-CN" sz="2000" i="1"/>
                        <m:t>,</m:t>
                      </m:r>
                      <m:r>
                        <a:rPr lang="en-US" altLang="zh-CN" sz="2000"/>
                        <m:t> </m:t>
                      </m:r>
                      <m:func>
                        <m:funcPr>
                          <m:ctrlPr>
                            <a:rPr lang="zh-CN" altLang="zh-CN" sz="2000" i="1"/>
                          </m:ctrlPr>
                        </m:funcPr>
                        <m:fName>
                          <m:limLow>
                            <m:limLowPr>
                              <m:ctrlPr>
                                <a:rPr lang="zh-CN" altLang="zh-CN" sz="2000" i="1"/>
                              </m:ctrlPr>
                            </m:limLowPr>
                            <m:e>
                              <m:r>
                                <m:rPr>
                                  <m:sty m:val="p"/>
                                </m:rPr>
                                <a:rPr lang="en-US" altLang="zh-CN" sz="2000"/>
                                <m:t>min</m:t>
                              </m:r>
                            </m:e>
                            <m:lim>
                              <m:sSub>
                                <m:sSubPr>
                                  <m:ctrlPr>
                                    <a:rPr lang="zh-CN" altLang="zh-CN" sz="2000" i="1"/>
                                  </m:ctrlPr>
                                </m:sSubPr>
                                <m:e>
                                  <m:r>
                                    <a:rPr lang="en-US" altLang="zh-CN" sz="2000" i="1"/>
                                    <m:t>𝑟</m:t>
                                  </m:r>
                                </m:e>
                                <m:sub>
                                  <m:r>
                                    <a:rPr lang="en-US" altLang="zh-CN" sz="2000" i="1"/>
                                    <m:t>1</m:t>
                                  </m:r>
                                </m:sub>
                              </m:sSub>
                              <m:r>
                                <a:rPr lang="en-US" altLang="zh-CN" sz="2000" i="1"/>
                                <m:t>∈</m:t>
                              </m:r>
                              <m:sSub>
                                <m:sSubPr>
                                  <m:ctrlPr>
                                    <a:rPr lang="zh-CN" altLang="zh-CN" sz="2000" i="1"/>
                                  </m:ctrlPr>
                                </m:sSubPr>
                                <m:e>
                                  <m:r>
                                    <a:rPr lang="en-US" altLang="zh-CN" sz="2000" i="1"/>
                                    <m:t>𝑈</m:t>
                                  </m:r>
                                </m:e>
                                <m:sub>
                                  <m:r>
                                    <a:rPr lang="en-US" altLang="zh-CN" sz="2000" i="1"/>
                                    <m:t>1</m:t>
                                  </m:r>
                                </m:sub>
                              </m:sSub>
                            </m:lim>
                          </m:limLow>
                        </m:fName>
                        <m:e>
                          <m:sSub>
                            <m:sSubPr>
                              <m:ctrlPr>
                                <a:rPr lang="zh-CN" altLang="zh-CN" sz="2000" i="1"/>
                              </m:ctrlPr>
                            </m:sSubPr>
                            <m:e>
                              <m:r>
                                <a:rPr lang="en-US" altLang="zh-CN" sz="2000" i="1"/>
                                <m:t>𝑑𝑖𝑠</m:t>
                              </m:r>
                            </m:e>
                            <m:sub>
                              <m:r>
                                <a:rPr lang="en-US" altLang="zh-CN" sz="2000" i="1"/>
                                <m:t>𝑟</m:t>
                              </m:r>
                            </m:sub>
                          </m:sSub>
                          <m:d>
                            <m:dPr>
                              <m:ctrlPr>
                                <a:rPr lang="zh-CN" altLang="zh-CN" sz="2000" i="1"/>
                              </m:ctrlPr>
                            </m:dPr>
                            <m:e>
                              <m:sSub>
                                <m:sSubPr>
                                  <m:ctrlPr>
                                    <a:rPr lang="zh-CN" altLang="zh-CN" sz="2000" i="1"/>
                                  </m:ctrlPr>
                                </m:sSubPr>
                                <m:e>
                                  <m:r>
                                    <a:rPr lang="en-US" altLang="zh-CN" sz="2000" i="1"/>
                                    <m:t>𝑟</m:t>
                                  </m:r>
                                </m:e>
                                <m:sub>
                                  <m:r>
                                    <a:rPr lang="en-US" altLang="zh-CN" sz="2000" i="1"/>
                                    <m:t>1</m:t>
                                  </m:r>
                                </m:sub>
                              </m:sSub>
                              <m:r>
                                <a:rPr lang="en-US" altLang="zh-CN" sz="2000" i="1"/>
                                <m:t>,</m:t>
                              </m:r>
                              <m:r>
                                <a:rPr lang="en-US" altLang="zh-CN" sz="2000" i="1"/>
                                <m:t>𝑟</m:t>
                              </m:r>
                            </m:e>
                          </m:d>
                          <m:r>
                            <a:rPr lang="en-US" altLang="zh-CN" sz="2000" i="1"/>
                            <m:t>≤</m:t>
                          </m:r>
                          <m:r>
                            <a:rPr lang="en-US" altLang="zh-CN" sz="2000" i="1"/>
                            <m:t>𝛾</m:t>
                          </m:r>
                          <m:r>
                            <a:rPr lang="en-US" altLang="zh-CN" sz="2000" i="1"/>
                            <m:t>−</m:t>
                          </m:r>
                          <m:r>
                            <a:rPr lang="en-US" altLang="zh-CN" sz="2000" i="1"/>
                            <m:t>𝑑</m:t>
                          </m:r>
                        </m:e>
                      </m:func>
                    </m:oMath>
                  </m:oMathPara>
                </a14:m>
                <a:endParaRPr lang="zh-CN" altLang="zh-CN" sz="2000" dirty="0"/>
              </a:p>
              <a:p>
                <a:pPr lvl="0"/>
                <a14:m>
                  <m:oMathPara xmlns:m="http://schemas.openxmlformats.org/officeDocument/2006/math">
                    <m:oMathParaPr>
                      <m:jc m:val="centerGroup"/>
                    </m:oMathParaPr>
                    <m:oMath xmlns:m="http://schemas.openxmlformats.org/officeDocument/2006/math">
                      <m:r>
                        <a:rPr lang="en-US" altLang="zh-CN" sz="2000" i="1"/>
                        <m:t>∃</m:t>
                      </m:r>
                      <m:d>
                        <m:dPr>
                          <m:ctrlPr>
                            <a:rPr lang="zh-CN" altLang="zh-CN" sz="2000" i="1"/>
                          </m:ctrlPr>
                        </m:dPr>
                        <m:e>
                          <m:r>
                            <a:rPr lang="en-US" altLang="zh-CN" sz="2000" i="1"/>
                            <m:t>𝑟</m:t>
                          </m:r>
                          <m:r>
                            <a:rPr lang="en-US" altLang="zh-CN" sz="2000" i="1"/>
                            <m:t>,</m:t>
                          </m:r>
                          <m:r>
                            <a:rPr lang="en-US" altLang="zh-CN" sz="2000" i="1"/>
                            <m:t>𝑑</m:t>
                          </m:r>
                        </m:e>
                      </m:d>
                      <m:r>
                        <a:rPr lang="en-US" altLang="zh-CN" sz="2000" i="1"/>
                        <m:t>∈</m:t>
                      </m:r>
                      <m:sSub>
                        <m:sSubPr>
                          <m:ctrlPr>
                            <a:rPr lang="zh-CN" altLang="zh-CN" sz="2000" i="1"/>
                          </m:ctrlPr>
                        </m:sSubPr>
                        <m:e>
                          <m:r>
                            <a:rPr lang="en-US" altLang="zh-CN" sz="2000" i="1"/>
                            <m:t>𝑆</m:t>
                          </m:r>
                        </m:e>
                        <m:sub>
                          <m:r>
                            <a:rPr lang="en-US" altLang="zh-CN" sz="2000" i="1"/>
                            <m:t>1</m:t>
                          </m:r>
                        </m:sub>
                      </m:sSub>
                      <m:r>
                        <a:rPr lang="en-US" altLang="zh-CN" sz="2000" i="1"/>
                        <m:t>,</m:t>
                      </m:r>
                      <m:r>
                        <a:rPr lang="en-US" altLang="zh-CN" sz="2000"/>
                        <m:t> </m:t>
                      </m:r>
                      <m:func>
                        <m:funcPr>
                          <m:ctrlPr>
                            <a:rPr lang="zh-CN" altLang="zh-CN" sz="2000" i="1"/>
                          </m:ctrlPr>
                        </m:funcPr>
                        <m:fName>
                          <m:limLow>
                            <m:limLowPr>
                              <m:ctrlPr>
                                <a:rPr lang="zh-CN" altLang="zh-CN" sz="2000" i="1"/>
                              </m:ctrlPr>
                            </m:limLowPr>
                            <m:e>
                              <m:r>
                                <m:rPr>
                                  <m:sty m:val="p"/>
                                </m:rPr>
                                <a:rPr lang="en-US" altLang="zh-CN" sz="2000"/>
                                <m:t>min</m:t>
                              </m:r>
                            </m:e>
                            <m:lim>
                              <m:sSub>
                                <m:sSubPr>
                                  <m:ctrlPr>
                                    <a:rPr lang="zh-CN" altLang="zh-CN" sz="2000" i="1"/>
                                  </m:ctrlPr>
                                </m:sSubPr>
                                <m:e>
                                  <m:r>
                                    <a:rPr lang="en-US" altLang="zh-CN" sz="2000" i="1"/>
                                    <m:t>𝑟</m:t>
                                  </m:r>
                                </m:e>
                                <m:sub>
                                  <m:r>
                                    <a:rPr lang="en-US" altLang="zh-CN" sz="2000" i="1"/>
                                    <m:t>2</m:t>
                                  </m:r>
                                </m:sub>
                              </m:sSub>
                              <m:r>
                                <a:rPr lang="en-US" altLang="zh-CN" sz="2000" i="1"/>
                                <m:t>∈</m:t>
                              </m:r>
                              <m:sSub>
                                <m:sSubPr>
                                  <m:ctrlPr>
                                    <a:rPr lang="zh-CN" altLang="zh-CN" sz="2000" i="1"/>
                                  </m:ctrlPr>
                                </m:sSubPr>
                                <m:e>
                                  <m:r>
                                    <a:rPr lang="en-US" altLang="zh-CN" sz="2000" i="1"/>
                                    <m:t>𝑈</m:t>
                                  </m:r>
                                </m:e>
                                <m:sub>
                                  <m:r>
                                    <a:rPr lang="en-US" altLang="zh-CN" sz="2000" i="1"/>
                                    <m:t>2</m:t>
                                  </m:r>
                                </m:sub>
                              </m:sSub>
                            </m:lim>
                          </m:limLow>
                        </m:fName>
                        <m:e>
                          <m:sSub>
                            <m:sSubPr>
                              <m:ctrlPr>
                                <a:rPr lang="zh-CN" altLang="zh-CN" sz="2000" i="1"/>
                              </m:ctrlPr>
                            </m:sSubPr>
                            <m:e>
                              <m:r>
                                <a:rPr lang="en-US" altLang="zh-CN" sz="2000" i="1"/>
                                <m:t>𝑑𝑖𝑠</m:t>
                              </m:r>
                            </m:e>
                            <m:sub>
                              <m:r>
                                <a:rPr lang="en-US" altLang="zh-CN" sz="2000" i="1"/>
                                <m:t>𝑟</m:t>
                              </m:r>
                            </m:sub>
                          </m:sSub>
                          <m:d>
                            <m:dPr>
                              <m:ctrlPr>
                                <a:rPr lang="zh-CN" altLang="zh-CN" sz="2000" i="1"/>
                              </m:ctrlPr>
                            </m:dPr>
                            <m:e>
                              <m:sSub>
                                <m:sSubPr>
                                  <m:ctrlPr>
                                    <a:rPr lang="zh-CN" altLang="zh-CN" sz="2000" i="1"/>
                                  </m:ctrlPr>
                                </m:sSubPr>
                                <m:e>
                                  <m:r>
                                    <a:rPr lang="en-US" altLang="zh-CN" sz="2000" i="1"/>
                                    <m:t>𝑟</m:t>
                                  </m:r>
                                </m:e>
                                <m:sub>
                                  <m:r>
                                    <a:rPr lang="en-US" altLang="zh-CN" sz="2000" i="1"/>
                                    <m:t>2</m:t>
                                  </m:r>
                                </m:sub>
                              </m:sSub>
                              <m:r>
                                <a:rPr lang="en-US" altLang="zh-CN" sz="2000" i="1"/>
                                <m:t>,</m:t>
                              </m:r>
                              <m:r>
                                <a:rPr lang="en-US" altLang="zh-CN" sz="2000" i="1"/>
                                <m:t>𝑟</m:t>
                              </m:r>
                            </m:e>
                          </m:d>
                          <m:r>
                            <a:rPr lang="en-US" altLang="zh-CN" sz="2000" i="1"/>
                            <m:t>≤</m:t>
                          </m:r>
                          <m:r>
                            <a:rPr lang="en-US" altLang="zh-CN" sz="2000" i="1"/>
                            <m:t>𝛾</m:t>
                          </m:r>
                          <m:r>
                            <a:rPr lang="en-US" altLang="zh-CN" sz="2000" i="1"/>
                            <m:t>−</m:t>
                          </m:r>
                          <m:r>
                            <a:rPr lang="en-US" altLang="zh-CN" sz="2000" i="1"/>
                            <m:t>𝑑</m:t>
                          </m:r>
                        </m:e>
                      </m:func>
                    </m:oMath>
                  </m:oMathPara>
                </a14:m>
                <a:endParaRPr lang="zh-CN" altLang="zh-CN" sz="2000" dirty="0"/>
              </a:p>
              <a:p>
                <a:r>
                  <a:rPr lang="en-US" altLang="zh-CN" sz="2000" dirty="0"/>
                  <a:t>The result of Semantic join on (</a:t>
                </a:r>
                <a:r>
                  <a:rPr lang="en-US" altLang="zh-CN" sz="2000" i="1" dirty="0"/>
                  <a:t>U</a:t>
                </a:r>
                <a:r>
                  <a:rPr lang="en-US" altLang="zh-CN" sz="2000" i="1" baseline="-25000" dirty="0"/>
                  <a:t>1</a:t>
                </a:r>
                <a:r>
                  <a:rPr lang="en-US" altLang="zh-CN" sz="2000" dirty="0"/>
                  <a:t>, </a:t>
                </a:r>
                <a:r>
                  <a:rPr lang="en-US" altLang="zh-CN" sz="2000" i="1" dirty="0"/>
                  <a:t>S</a:t>
                </a:r>
                <a:r>
                  <a:rPr lang="en-US" altLang="zh-CN" sz="2000" i="1" baseline="-25000" dirty="0"/>
                  <a:t>1</a:t>
                </a:r>
                <a:r>
                  <a:rPr lang="en-US" altLang="zh-CN" sz="2000" dirty="0"/>
                  <a:t>) and (</a:t>
                </a:r>
                <a:r>
                  <a:rPr lang="en-US" altLang="zh-CN" sz="2000" i="1" dirty="0"/>
                  <a:t>U</a:t>
                </a:r>
                <a:r>
                  <a:rPr lang="en-US" altLang="zh-CN" sz="2000" i="1" baseline="-25000" dirty="0"/>
                  <a:t>2</a:t>
                </a:r>
                <a:r>
                  <a:rPr lang="en-US" altLang="zh-CN" sz="2000" dirty="0"/>
                  <a:t>, </a:t>
                </a:r>
                <a:r>
                  <a:rPr lang="en-US" altLang="zh-CN" sz="2000" i="1" dirty="0"/>
                  <a:t>S</a:t>
                </a:r>
                <a:r>
                  <a:rPr lang="en-US" altLang="zh-CN" sz="2000" i="1" baseline="-25000" dirty="0"/>
                  <a:t>2</a:t>
                </a:r>
                <a:r>
                  <a:rPr lang="en-US" altLang="zh-CN" sz="2000" dirty="0"/>
                  <a:t>) is a pair (</a:t>
                </a:r>
                <a:r>
                  <a:rPr lang="en-US" altLang="zh-CN" sz="2000" i="1" dirty="0"/>
                  <a:t>U</a:t>
                </a:r>
                <a:r>
                  <a:rPr lang="en-US" altLang="zh-CN" sz="2000" dirty="0"/>
                  <a:t>, </a:t>
                </a:r>
                <a:r>
                  <a:rPr lang="en-US" altLang="zh-CN" sz="2000" i="1" dirty="0"/>
                  <a:t>S</a:t>
                </a:r>
                <a:r>
                  <a:rPr lang="en-US" altLang="zh-CN" sz="2000" i="1" baseline="-25000" dirty="0"/>
                  <a:t>U</a:t>
                </a:r>
                <a:r>
                  <a:rPr lang="en-US" altLang="zh-CN" sz="2000" dirty="0"/>
                  <a:t>), where</a:t>
                </a:r>
                <a:endParaRPr lang="zh-CN" altLang="zh-CN" sz="2000" dirty="0"/>
              </a:p>
              <a:p>
                <a14:m>
                  <m:oMathPara xmlns:m="http://schemas.openxmlformats.org/officeDocument/2006/math">
                    <m:oMathParaPr>
                      <m:jc m:val="centerGroup"/>
                    </m:oMathParaPr>
                    <m:oMath xmlns:m="http://schemas.openxmlformats.org/officeDocument/2006/math">
                      <m:r>
                        <a:rPr lang="en-US" altLang="zh-CN" sz="2000" i="1"/>
                        <m:t>𝑈</m:t>
                      </m:r>
                      <m:r>
                        <a:rPr lang="en-US" altLang="zh-CN" sz="2000" i="1"/>
                        <m:t>=</m:t>
                      </m:r>
                      <m:sSub>
                        <m:sSubPr>
                          <m:ctrlPr>
                            <a:rPr lang="zh-CN" altLang="zh-CN" sz="2000" i="1"/>
                          </m:ctrlPr>
                        </m:sSubPr>
                        <m:e>
                          <m:r>
                            <a:rPr lang="en-US" altLang="zh-CN" sz="2000" i="1"/>
                            <m:t>𝑈</m:t>
                          </m:r>
                        </m:e>
                        <m:sub>
                          <m:r>
                            <a:rPr lang="en-US" altLang="zh-CN" sz="2000" i="1"/>
                            <m:t>1</m:t>
                          </m:r>
                        </m:sub>
                      </m:sSub>
                      <m:r>
                        <a:rPr lang="en-US" altLang="zh-CN" sz="2000" i="1"/>
                        <m:t>∪</m:t>
                      </m:r>
                      <m:sSub>
                        <m:sSubPr>
                          <m:ctrlPr>
                            <a:rPr lang="zh-CN" altLang="zh-CN" sz="2000" i="1"/>
                          </m:ctrlPr>
                        </m:sSubPr>
                        <m:e>
                          <m:r>
                            <a:rPr lang="en-US" altLang="zh-CN" sz="2000" i="1"/>
                            <m:t>𝑈</m:t>
                          </m:r>
                        </m:e>
                        <m:sub>
                          <m:r>
                            <a:rPr lang="en-US" altLang="zh-CN" sz="2000" i="1"/>
                            <m:t>2</m:t>
                          </m:r>
                        </m:sub>
                      </m:sSub>
                    </m:oMath>
                  </m:oMathPara>
                </a14:m>
                <a:endParaRPr lang="zh-CN" altLang="zh-CN" sz="2000" dirty="0"/>
              </a:p>
              <a:p>
                <a14:m>
                  <m:oMathPara xmlns:m="http://schemas.openxmlformats.org/officeDocument/2006/math">
                    <m:oMathParaPr>
                      <m:jc m:val="centerGroup"/>
                    </m:oMathParaPr>
                    <m:oMath xmlns:m="http://schemas.openxmlformats.org/officeDocument/2006/math">
                      <m:sSub>
                        <m:sSubPr>
                          <m:ctrlPr>
                            <a:rPr lang="zh-CN" altLang="zh-CN" sz="2000" i="1"/>
                          </m:ctrlPr>
                        </m:sSubPr>
                        <m:e>
                          <m:r>
                            <a:rPr lang="en-US" altLang="zh-CN" sz="2000" i="1"/>
                            <m:t>𝑆</m:t>
                          </m:r>
                        </m:e>
                        <m:sub>
                          <m:r>
                            <a:rPr lang="en-US" altLang="zh-CN" sz="2000" i="1"/>
                            <m:t>𝑈</m:t>
                          </m:r>
                        </m:sub>
                      </m:sSub>
                      <m:r>
                        <a:rPr lang="en-US" altLang="zh-CN" sz="2000" i="1"/>
                        <m:t>=</m:t>
                      </m:r>
                      <m:d>
                        <m:dPr>
                          <m:begChr m:val="{"/>
                          <m:endChr m:val="}"/>
                          <m:ctrlPr>
                            <a:rPr lang="zh-CN" altLang="zh-CN" sz="2000" i="1"/>
                          </m:ctrlPr>
                        </m:dPr>
                        <m:e>
                          <m:d>
                            <m:dPr>
                              <m:ctrlPr>
                                <a:rPr lang="zh-CN" altLang="zh-CN" sz="2000" i="1"/>
                              </m:ctrlPr>
                            </m:dPr>
                            <m:e>
                              <m:r>
                                <a:rPr lang="en-US" altLang="zh-CN" sz="2000" i="1"/>
                                <m:t>𝑟</m:t>
                              </m:r>
                              <m:r>
                                <a:rPr lang="en-US" altLang="zh-CN" sz="2000" i="1"/>
                                <m:t>,</m:t>
                              </m:r>
                              <m:r>
                                <a:rPr lang="en-US" altLang="zh-CN" sz="2000" i="1"/>
                                <m:t>𝑑</m:t>
                              </m:r>
                            </m:e>
                          </m:d>
                          <m:d>
                            <m:dPr>
                              <m:begChr m:val="|"/>
                              <m:endChr m:val=""/>
                              <m:ctrlPr>
                                <a:rPr lang="zh-CN" altLang="zh-CN" sz="2000" i="1"/>
                              </m:ctrlPr>
                            </m:dPr>
                            <m:e>
                              <m:r>
                                <a:rPr lang="en-US" altLang="zh-CN" sz="2000" i="1"/>
                                <m:t>𝑑</m:t>
                              </m:r>
                              <m:r>
                                <a:rPr lang="en-US" altLang="zh-CN" sz="2000" i="1"/>
                                <m:t>=</m:t>
                              </m:r>
                              <m:func>
                                <m:funcPr>
                                  <m:ctrlPr>
                                    <a:rPr lang="zh-CN" altLang="zh-CN" sz="2000" i="1"/>
                                  </m:ctrlPr>
                                </m:funcPr>
                                <m:fName>
                                  <m:limLow>
                                    <m:limLowPr>
                                      <m:ctrlPr>
                                        <a:rPr lang="zh-CN" altLang="zh-CN" sz="2000" i="1"/>
                                      </m:ctrlPr>
                                    </m:limLowPr>
                                    <m:e>
                                      <m:r>
                                        <m:rPr>
                                          <m:sty m:val="p"/>
                                        </m:rPr>
                                        <a:rPr lang="en-US" altLang="zh-CN" sz="2000"/>
                                        <m:t>min</m:t>
                                      </m:r>
                                    </m:e>
                                    <m:lim>
                                      <m:r>
                                        <a:rPr lang="en-US" altLang="zh-CN" sz="2000" i="1"/>
                                        <m:t>∀</m:t>
                                      </m:r>
                                      <m:r>
                                        <a:rPr lang="en-US" altLang="zh-CN" sz="2000" i="1"/>
                                        <m:t>𝑡</m:t>
                                      </m:r>
                                      <m:r>
                                        <a:rPr lang="en-US" altLang="zh-CN" sz="2000" i="1"/>
                                        <m:t>∈</m:t>
                                      </m:r>
                                      <m:r>
                                        <a:rPr lang="en-US" altLang="zh-CN" sz="2000" i="1"/>
                                        <m:t>𝑈</m:t>
                                      </m:r>
                                    </m:lim>
                                  </m:limLow>
                                </m:fName>
                                <m:e>
                                  <m:d>
                                    <m:dPr>
                                      <m:begChr m:val="{"/>
                                      <m:endChr m:val="}"/>
                                      <m:ctrlPr>
                                        <a:rPr lang="zh-CN" altLang="zh-CN" sz="2000" i="1"/>
                                      </m:ctrlPr>
                                    </m:dPr>
                                    <m:e>
                                      <m:r>
                                        <a:rPr lang="en-US" altLang="zh-CN" sz="2000" i="1"/>
                                        <m:t>𝑑𝑖𝑠</m:t>
                                      </m:r>
                                      <m:d>
                                        <m:dPr>
                                          <m:ctrlPr>
                                            <a:rPr lang="zh-CN" altLang="zh-CN" sz="2000" i="1"/>
                                          </m:ctrlPr>
                                        </m:dPr>
                                        <m:e>
                                          <m:r>
                                            <a:rPr lang="en-US" altLang="zh-CN" sz="2000" i="1"/>
                                            <m:t>𝑡</m:t>
                                          </m:r>
                                          <m:r>
                                            <a:rPr lang="en-US" altLang="zh-CN" sz="2000" i="1"/>
                                            <m:t>,</m:t>
                                          </m:r>
                                          <m:r>
                                            <a:rPr lang="en-US" altLang="zh-CN" sz="2000" i="1"/>
                                            <m:t>𝑟</m:t>
                                          </m:r>
                                        </m:e>
                                      </m:d>
                                    </m:e>
                                  </m:d>
                                  <m:r>
                                    <a:rPr lang="en-US" altLang="zh-CN" sz="2000" i="1"/>
                                    <m:t>&lt;</m:t>
                                  </m:r>
                                  <m:r>
                                    <a:rPr lang="en-US" altLang="zh-CN" sz="2000" i="1"/>
                                    <m:t>𝜀</m:t>
                                  </m:r>
                                  <m:r>
                                    <a:rPr lang="en-US" altLang="zh-CN" sz="2000" i="1"/>
                                    <m:t>⋀</m:t>
                                  </m:r>
                                  <m:r>
                                    <a:rPr lang="en-US" altLang="zh-CN" sz="2000" i="1"/>
                                    <m:t>𝑟</m:t>
                                  </m:r>
                                  <m:r>
                                    <a:rPr lang="en-US" altLang="zh-CN" sz="2000" i="1"/>
                                    <m:t>∈</m:t>
                                  </m:r>
                                  <m:r>
                                    <a:rPr lang="en-US" altLang="zh-CN" sz="2000" i="1"/>
                                    <m:t>𝑆</m:t>
                                  </m:r>
                                </m:e>
                              </m:func>
                            </m:e>
                          </m:d>
                        </m:e>
                      </m:d>
                    </m:oMath>
                  </m:oMathPara>
                </a14:m>
                <a:endParaRPr lang="zh-CN" altLang="zh-CN" sz="2000" dirty="0"/>
              </a:p>
            </p:txBody>
          </p:sp>
        </mc:Choice>
        <mc:Fallback>
          <p:sp>
            <p:nvSpPr>
              <p:cNvPr id="11296" name="文本框 33"/>
              <p:cNvSpPr>
                <a:spLocks noRot="1" noChangeAspect="1" noMove="1" noResize="1" noEditPoints="1" noAdjustHandles="1" noChangeArrowheads="1" noChangeShapeType="1" noTextEdit="1"/>
              </p:cNvSpPr>
              <p:nvPr/>
            </p:nvSpPr>
            <p:spPr bwMode="auto">
              <a:xfrm>
                <a:off x="1565275" y="1019175"/>
                <a:ext cx="8707073" cy="5029390"/>
              </a:xfrm>
              <a:prstGeom prst="rect">
                <a:avLst/>
              </a:prstGeom>
              <a:blipFill rotWithShape="0">
                <a:blip r:embed="rId3"/>
                <a:stretch>
                  <a:fillRect l="-770" t="-848" r="-10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2957721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9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9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9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9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9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9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9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9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544638" y="304800"/>
            <a:ext cx="2751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核心算法</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685925" y="850900"/>
            <a:ext cx="8281988" cy="1588"/>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mc:Choice xmlns:a14="http://schemas.microsoft.com/office/drawing/2010/main" Requires="a14">
          <p:sp>
            <p:nvSpPr>
              <p:cNvPr id="11296" name="文本框 33"/>
              <p:cNvSpPr>
                <a:spLocks noChangeArrowheads="1"/>
              </p:cNvSpPr>
              <p:nvPr/>
            </p:nvSpPr>
            <p:spPr bwMode="auto">
              <a:xfrm>
                <a:off x="1565275" y="1019175"/>
                <a:ext cx="8707073" cy="413305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r>
                  <a:rPr lang="zh-CN" altLang="en-US" sz="2000" b="1" dirty="0" smtClean="0">
                    <a:solidFill>
                      <a:srgbClr val="FF0000"/>
                    </a:solidFill>
                  </a:rPr>
                  <a:t>算法目标</a:t>
                </a:r>
                <a:endParaRPr lang="en-US" altLang="zh-CN" sz="2000" b="1" dirty="0" smtClean="0">
                  <a:solidFill>
                    <a:srgbClr val="FF0000"/>
                  </a:solidFill>
                </a:endParaRPr>
              </a:p>
              <a:p>
                <a:r>
                  <a:rPr lang="zh-CN" altLang="zh-CN" sz="2000" dirty="0" smtClean="0"/>
                  <a:t>在</a:t>
                </a:r>
                <a:r>
                  <a:rPr lang="zh-CN" altLang="zh-CN" sz="2000" dirty="0"/>
                  <a:t>给定目标属性集</a:t>
                </a:r>
                <a:r>
                  <a:rPr lang="en-US" altLang="zh-CN" sz="2000" i="1" dirty="0"/>
                  <a:t>R</a:t>
                </a:r>
                <a:r>
                  <a:rPr lang="zh-CN" altLang="zh-CN" sz="2000" dirty="0"/>
                  <a:t>和知识库边集</a:t>
                </a:r>
                <a:r>
                  <a:rPr lang="en-US" altLang="zh-CN" sz="2000" i="1" dirty="0"/>
                  <a:t>E</a:t>
                </a:r>
                <a:r>
                  <a:rPr lang="zh-CN" altLang="zh-CN" sz="2000" dirty="0"/>
                  <a:t>的前提下，</a:t>
                </a:r>
                <a:r>
                  <a:rPr lang="en-US" altLang="zh-CN" sz="2000" dirty="0"/>
                  <a:t>Semantic Join</a:t>
                </a:r>
                <a:r>
                  <a:rPr lang="zh-CN" altLang="zh-CN" sz="2000" dirty="0"/>
                  <a:t>算法的功能需求是将知识库上</a:t>
                </a:r>
                <a:r>
                  <a:rPr lang="en-US" altLang="zh-CN" sz="2000" i="1" dirty="0" err="1"/>
                  <a:t>γ</a:t>
                </a:r>
                <a:r>
                  <a:rPr lang="zh-CN" altLang="zh-CN" sz="2000" dirty="0"/>
                  <a:t>距离内的属性进行归</a:t>
                </a:r>
                <a:r>
                  <a:rPr lang="zh-CN" altLang="zh-CN" sz="2000" dirty="0" smtClean="0"/>
                  <a:t>并</a:t>
                </a:r>
                <a:r>
                  <a:rPr lang="zh-CN" altLang="en-US" sz="2000" dirty="0" smtClean="0"/>
                  <a:t>（用户给定的阈值，小于该阈值的概念被认定为语义上相似）</a:t>
                </a:r>
                <a:r>
                  <a:rPr lang="zh-CN" altLang="zh-CN" sz="2000" dirty="0" smtClean="0"/>
                  <a:t>，</a:t>
                </a:r>
                <a:r>
                  <a:rPr lang="zh-CN" altLang="zh-CN" sz="2000" dirty="0"/>
                  <a:t>其过程可抽象为下面的公式：</a:t>
                </a:r>
              </a:p>
              <a:p>
                <a14:m>
                  <m:oMathPara xmlns:m="http://schemas.openxmlformats.org/officeDocument/2006/math">
                    <m:oMathParaPr>
                      <m:jc m:val="centerGroup"/>
                    </m:oMathParaPr>
                    <m:oMath xmlns:m="http://schemas.openxmlformats.org/officeDocument/2006/math">
                      <m:d>
                        <m:dPr>
                          <m:ctrlPr>
                            <a:rPr lang="zh-CN" altLang="zh-CN" sz="2000" i="1"/>
                          </m:ctrlPr>
                        </m:dPr>
                        <m:e>
                          <m:r>
                            <a:rPr lang="en-US" altLang="zh-CN" sz="2000" i="1"/>
                            <m:t>𝑅</m:t>
                          </m:r>
                        </m:e>
                      </m:d>
                      <m:r>
                        <a:rPr lang="en-US" altLang="zh-CN" sz="2000" i="1"/>
                        <m:t>∪</m:t>
                      </m:r>
                      <m:d>
                        <m:dPr>
                          <m:ctrlPr>
                            <a:rPr lang="zh-CN" altLang="zh-CN" sz="2000" i="1"/>
                          </m:ctrlPr>
                        </m:dPr>
                        <m:e>
                          <m:r>
                            <a:rPr lang="en-US" altLang="zh-CN" sz="2000" i="1"/>
                            <m:t>𝑅</m:t>
                          </m:r>
                          <m:r>
                            <a:rPr lang="en-US" altLang="zh-CN" sz="2000" i="1"/>
                            <m:t>⋈</m:t>
                          </m:r>
                          <m:r>
                            <a:rPr lang="en-US" altLang="zh-CN" sz="2000" i="1"/>
                            <m:t>𝐸</m:t>
                          </m:r>
                        </m:e>
                      </m:d>
                      <m:r>
                        <a:rPr lang="en-US" altLang="zh-CN" sz="2000" i="1"/>
                        <m:t>∪</m:t>
                      </m:r>
                      <m:d>
                        <m:dPr>
                          <m:ctrlPr>
                            <a:rPr lang="zh-CN" altLang="zh-CN" sz="2000" i="1"/>
                          </m:ctrlPr>
                        </m:dPr>
                        <m:e>
                          <m:r>
                            <a:rPr lang="en-US" altLang="zh-CN" sz="2000" i="1"/>
                            <m:t>𝑅</m:t>
                          </m:r>
                          <m:sSup>
                            <m:sSupPr>
                              <m:ctrlPr>
                                <a:rPr lang="zh-CN" altLang="zh-CN" sz="2000" i="1"/>
                              </m:ctrlPr>
                            </m:sSupPr>
                            <m:e>
                              <m:r>
                                <a:rPr lang="en-US" altLang="zh-CN" sz="2000" i="1"/>
                                <m:t>⋈</m:t>
                              </m:r>
                            </m:e>
                            <m:sup>
                              <m:r>
                                <a:rPr lang="en-US" altLang="zh-CN" sz="2000" i="1"/>
                                <m:t>2</m:t>
                              </m:r>
                            </m:sup>
                          </m:sSup>
                          <m:r>
                            <a:rPr lang="en-US" altLang="zh-CN" sz="2000" i="1"/>
                            <m:t>𝐸</m:t>
                          </m:r>
                        </m:e>
                      </m:d>
                      <m:r>
                        <a:rPr lang="en-US" altLang="zh-CN" sz="2000" i="1"/>
                        <m:t>∪⋯∪</m:t>
                      </m:r>
                      <m:d>
                        <m:dPr>
                          <m:ctrlPr>
                            <a:rPr lang="zh-CN" altLang="zh-CN" sz="2000" i="1"/>
                          </m:ctrlPr>
                        </m:dPr>
                        <m:e>
                          <m:r>
                            <a:rPr lang="en-US" altLang="zh-CN" sz="2000" i="1"/>
                            <m:t>𝑅</m:t>
                          </m:r>
                          <m:sSup>
                            <m:sSupPr>
                              <m:ctrlPr>
                                <a:rPr lang="zh-CN" altLang="zh-CN" sz="2000" i="1"/>
                              </m:ctrlPr>
                            </m:sSupPr>
                            <m:e>
                              <m:r>
                                <a:rPr lang="en-US" altLang="zh-CN" sz="2000" i="1"/>
                                <m:t>⋈</m:t>
                              </m:r>
                            </m:e>
                            <m:sup>
                              <m:r>
                                <a:rPr lang="en-US" altLang="zh-CN" sz="2000" i="1"/>
                                <m:t>𝛾</m:t>
                              </m:r>
                              <m:r>
                                <a:rPr lang="en-US" altLang="zh-CN" sz="2000" i="1"/>
                                <m:t>−1</m:t>
                              </m:r>
                            </m:sup>
                          </m:sSup>
                          <m:r>
                            <a:rPr lang="en-US" altLang="zh-CN" sz="2000" i="1"/>
                            <m:t>𝐸</m:t>
                          </m:r>
                        </m:e>
                      </m:d>
                      <m:r>
                        <a:rPr lang="en-US" altLang="zh-CN" sz="2000" i="1"/>
                        <m:t>∪</m:t>
                      </m:r>
                      <m:d>
                        <m:dPr>
                          <m:ctrlPr>
                            <a:rPr lang="zh-CN" altLang="zh-CN" sz="2000" i="1"/>
                          </m:ctrlPr>
                        </m:dPr>
                        <m:e>
                          <m:r>
                            <a:rPr lang="en-US" altLang="zh-CN" sz="2000" i="1"/>
                            <m:t>𝑅</m:t>
                          </m:r>
                          <m:sSup>
                            <m:sSupPr>
                              <m:ctrlPr>
                                <a:rPr lang="zh-CN" altLang="zh-CN" sz="2000" i="1"/>
                              </m:ctrlPr>
                            </m:sSupPr>
                            <m:e>
                              <m:r>
                                <a:rPr lang="en-US" altLang="zh-CN" sz="2000" i="1"/>
                                <m:t>⋈</m:t>
                              </m:r>
                            </m:e>
                            <m:sup>
                              <m:r>
                                <a:rPr lang="en-US" altLang="zh-CN" sz="2000" i="1"/>
                                <m:t>𝛾</m:t>
                              </m:r>
                            </m:sup>
                          </m:sSup>
                          <m:r>
                            <a:rPr lang="en-US" altLang="zh-CN" sz="2000" i="1"/>
                            <m:t>𝐸</m:t>
                          </m:r>
                        </m:e>
                      </m:d>
                    </m:oMath>
                  </m:oMathPara>
                </a14:m>
                <a:endParaRPr lang="zh-CN" altLang="zh-CN" sz="2000" dirty="0"/>
              </a:p>
              <a:p>
                <a:r>
                  <a:rPr lang="zh-CN" altLang="zh-CN" sz="2000" dirty="0"/>
                  <a:t>将上述功能映射到知识库的图结构时，可以理解为是从目标属性集</a:t>
                </a:r>
                <a:r>
                  <a:rPr lang="en-US" altLang="zh-CN" sz="2000" i="1" dirty="0"/>
                  <a:t>R</a:t>
                </a:r>
                <a:r>
                  <a:rPr lang="zh-CN" altLang="zh-CN" sz="2000" dirty="0"/>
                  <a:t>起始，将边逐步进行连接成长度在</a:t>
                </a:r>
                <a14:m>
                  <m:oMath xmlns:m="http://schemas.openxmlformats.org/officeDocument/2006/math">
                    <m:r>
                      <a:rPr lang="en-US" altLang="zh-CN" sz="2000"/>
                      <m:t>1~</m:t>
                    </m:r>
                    <m:r>
                      <m:rPr>
                        <m:sty m:val="p"/>
                      </m:rPr>
                      <a:rPr lang="en-US" altLang="zh-CN" sz="2000"/>
                      <m:t>γ</m:t>
                    </m:r>
                  </m:oMath>
                </a14:m>
                <a:r>
                  <a:rPr lang="zh-CN" altLang="zh-CN" sz="2000" dirty="0"/>
                  <a:t>之间的路径，这些路径的起始于</a:t>
                </a:r>
                <a:r>
                  <a:rPr lang="en-US" altLang="zh-CN" sz="2000" i="1" dirty="0"/>
                  <a:t>R</a:t>
                </a:r>
                <a:r>
                  <a:rPr lang="zh-CN" altLang="zh-CN" sz="2000" dirty="0"/>
                  <a:t>中的属性，终点属性可以看作是与</a:t>
                </a:r>
                <a:r>
                  <a:rPr lang="en-US" altLang="zh-CN" sz="2000" i="1" dirty="0"/>
                  <a:t>R</a:t>
                </a:r>
                <a:r>
                  <a:rPr lang="zh-CN" altLang="zh-CN" sz="2000" dirty="0"/>
                  <a:t>中属性相似的属性。</a:t>
                </a:r>
              </a:p>
              <a:p>
                <a:endParaRPr lang="en-US" altLang="zh-CN" sz="2000" b="1" dirty="0" smtClean="0">
                  <a:solidFill>
                    <a:srgbClr val="FF0000"/>
                  </a:solidFill>
                </a:endParaRPr>
              </a:p>
              <a:p>
                <a:r>
                  <a:rPr lang="en-US" altLang="zh-CN" sz="2000" dirty="0"/>
                  <a:t>Semantic Join</a:t>
                </a:r>
                <a:r>
                  <a:rPr lang="zh-CN" altLang="zh-CN" sz="2000" dirty="0"/>
                  <a:t>算法接收的输入变量有：</a:t>
                </a:r>
              </a:p>
              <a:p>
                <a:pPr lvl="0"/>
                <a:r>
                  <a:rPr lang="en-US" altLang="zh-CN" sz="2000" i="1" dirty="0"/>
                  <a:t>R</a:t>
                </a:r>
                <a:r>
                  <a:rPr lang="zh-CN" altLang="zh-CN" sz="2000" dirty="0"/>
                  <a:t>：待集成的属性集合（以</a:t>
                </a:r>
                <a:r>
                  <a:rPr lang="en-US" altLang="zh-CN" sz="2000" dirty="0"/>
                  <a:t>cluster set</a:t>
                </a:r>
                <a:r>
                  <a:rPr lang="zh-CN" altLang="zh-CN" sz="2000" dirty="0"/>
                  <a:t>形式储存）</a:t>
                </a:r>
              </a:p>
              <a:p>
                <a:pPr lvl="0"/>
                <a:r>
                  <a:rPr lang="en-US" altLang="zh-CN" sz="2000" i="1" dirty="0" err="1"/>
                  <a:t>γ</a:t>
                </a:r>
                <a:r>
                  <a:rPr lang="zh-CN" altLang="zh-CN" sz="2000" dirty="0"/>
                  <a:t>：用户指定的语义距离阈值</a:t>
                </a:r>
              </a:p>
              <a:p>
                <a:pPr lvl="0"/>
                <a:r>
                  <a:rPr lang="en-US" altLang="zh-CN" sz="2000" i="1" dirty="0"/>
                  <a:t>H</a:t>
                </a:r>
                <a:r>
                  <a:rPr lang="en-US" altLang="zh-CN" sz="2000" i="1" baseline="-25000" dirty="0"/>
                  <a:t>1</a:t>
                </a:r>
                <a:r>
                  <a:rPr lang="zh-CN" altLang="zh-CN" sz="2000" dirty="0"/>
                  <a:t>：知识库的边集（以</a:t>
                </a:r>
                <a:r>
                  <a:rPr lang="en-US" altLang="zh-CN" sz="2000" dirty="0"/>
                  <a:t>neighbor table</a:t>
                </a:r>
                <a:r>
                  <a:rPr lang="zh-CN" altLang="zh-CN" sz="2000" dirty="0"/>
                  <a:t>形式储存</a:t>
                </a:r>
                <a:r>
                  <a:rPr lang="zh-CN" altLang="zh-CN" sz="2000" dirty="0" smtClean="0"/>
                  <a:t>）</a:t>
                </a:r>
                <a:endParaRPr lang="zh-CN" altLang="zh-CN" sz="2000" dirty="0"/>
              </a:p>
            </p:txBody>
          </p:sp>
        </mc:Choice>
        <mc:Fallback>
          <p:sp>
            <p:nvSpPr>
              <p:cNvPr id="11296" name="文本框 33"/>
              <p:cNvSpPr>
                <a:spLocks noRot="1" noChangeAspect="1" noMove="1" noResize="1" noEditPoints="1" noAdjustHandles="1" noChangeArrowheads="1" noChangeShapeType="1" noTextEdit="1"/>
              </p:cNvSpPr>
              <p:nvPr/>
            </p:nvSpPr>
            <p:spPr bwMode="auto">
              <a:xfrm>
                <a:off x="1565275" y="1019175"/>
                <a:ext cx="8707073" cy="4133055"/>
              </a:xfrm>
              <a:prstGeom prst="rect">
                <a:avLst/>
              </a:prstGeom>
              <a:blipFill rotWithShape="0">
                <a:blip r:embed="rId3"/>
                <a:stretch>
                  <a:fillRect l="-770" t="-1032" r="-700" b="-17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65090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9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9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9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544638" y="304800"/>
            <a:ext cx="2751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核心算法</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685925" y="850900"/>
            <a:ext cx="8281988" cy="1588"/>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1512888" y="925215"/>
            <a:ext cx="8568714" cy="5889479"/>
          </a:xfrm>
          <a:prstGeom prst="rect">
            <a:avLst/>
          </a:prstGeom>
        </p:spPr>
      </p:pic>
    </p:spTree>
    <p:extLst>
      <p:ext uri="{BB962C8B-B14F-4D97-AF65-F5344CB8AC3E}">
        <p14:creationId xmlns:p14="http://schemas.microsoft.com/office/powerpoint/2010/main" val="44366030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3"/>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7411" name="矩形 4"/>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7412" name="矩形 5"/>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7413" name="文本框 6"/>
          <p:cNvSpPr>
            <a:spLocks noChangeArrowheads="1"/>
          </p:cNvSpPr>
          <p:nvPr/>
        </p:nvSpPr>
        <p:spPr bwMode="auto">
          <a:xfrm>
            <a:off x="1544638" y="304800"/>
            <a:ext cx="2751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结果展示</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mc:AlternateContent xmlns:mc="http://schemas.openxmlformats.org/markup-compatibility/2006">
        <mc:Choice xmlns:a14="http://schemas.microsoft.com/office/drawing/2010/main" Requires="a14">
          <p:sp>
            <p:nvSpPr>
              <p:cNvPr id="17415" name="AutoShape 2"/>
              <p:cNvSpPr>
                <a:spLocks noChangeArrowheads="1"/>
              </p:cNvSpPr>
              <p:nvPr/>
            </p:nvSpPr>
            <p:spPr bwMode="auto">
              <a:xfrm>
                <a:off x="623544" y="2410705"/>
                <a:ext cx="3888324" cy="2530421"/>
              </a:xfrm>
              <a:prstGeom prst="roundRect">
                <a:avLst>
                  <a:gd name="adj" fmla="val 2255"/>
                </a:avLst>
              </a:prstGeom>
              <a:solidFill>
                <a:srgbClr val="2B2E30"/>
              </a:solidFill>
              <a:ln w="3175" cap="flat" cmpd="sng">
                <a:solidFill>
                  <a:srgbClr val="D7D7D7"/>
                </a:solidFill>
                <a:bevel/>
                <a:headEnd/>
                <a:tailEnd/>
              </a:ln>
            </p:spPr>
            <p:txBody>
              <a:bodyPr lIns="180000"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lnSpc>
                    <a:spcPct val="150000"/>
                  </a:lnSpc>
                </a:pPr>
                <a:r>
                  <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Freebase</a:t>
                </a:r>
              </a:p>
              <a:p>
                <a:pPr algn="ctr">
                  <a:lnSpc>
                    <a:spcPct val="150000"/>
                  </a:lnSpc>
                </a:pPr>
                <a:r>
                  <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NYC </a:t>
                </a:r>
                <a:r>
                  <a:rPr lang="en-US" altLang="zh-CN" dirty="0" err="1"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OpenData</a:t>
                </a:r>
                <a:r>
                  <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/SF </a:t>
                </a:r>
                <a:r>
                  <a:rPr lang="en-US" altLang="zh-CN" dirty="0" err="1"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OpenData</a:t>
                </a:r>
                <a:endPar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a:lnSpc>
                    <a:spcPct val="150000"/>
                  </a:lnSpc>
                </a:pPr>
                <a14:m>
                  <m:oMath xmlns:m="http://schemas.openxmlformats.org/officeDocument/2006/math">
                    <m:sSub>
                      <m:sSubPr>
                        <m:ctrlPr>
                          <a:rPr lang="zh-CN" altLang="zh-CN" i="1" smtClean="0">
                            <a:solidFill>
                              <a:schemeClr val="bg1"/>
                            </a:solidFill>
                          </a:rPr>
                        </m:ctrlPr>
                      </m:sSubPr>
                      <m:e>
                        <m:r>
                          <a:rPr lang="en-US" altLang="zh-CN" i="1">
                            <a:solidFill>
                              <a:schemeClr val="bg1"/>
                            </a:solidFill>
                          </a:rPr>
                          <m:t>𝜀</m:t>
                        </m:r>
                      </m:e>
                      <m:sub>
                        <m:r>
                          <a:rPr lang="en-US" altLang="zh-CN" i="1">
                            <a:solidFill>
                              <a:schemeClr val="bg1"/>
                            </a:solidFill>
                          </a:rPr>
                          <m:t>𝑡</m:t>
                        </m:r>
                      </m:sub>
                    </m:sSub>
                    <m:r>
                      <a:rPr lang="en-US" altLang="zh-CN" i="1">
                        <a:solidFill>
                          <a:schemeClr val="bg1"/>
                        </a:solidFill>
                      </a:rPr>
                      <m:t>=1,</m:t>
                    </m:r>
                    <m:r>
                      <a:rPr lang="en-US" altLang="zh-CN" i="1">
                        <a:solidFill>
                          <a:schemeClr val="bg1"/>
                        </a:solidFill>
                      </a:rPr>
                      <m:t>𝛾</m:t>
                    </m:r>
                    <m:r>
                      <a:rPr lang="en-US" altLang="zh-CN" i="1">
                        <a:solidFill>
                          <a:schemeClr val="bg1"/>
                        </a:solidFill>
                      </a:rPr>
                      <m:t>=3</m:t>
                    </m:r>
                  </m:oMath>
                </a14:m>
                <a:r>
                  <a:rPr lang="zh-CN" altLang="zh-CN" dirty="0">
                    <a:solidFill>
                      <a:schemeClr val="bg1"/>
                    </a:solidFill>
                    <a:effectLst/>
                  </a:rPr>
                  <a:t> </a:t>
                </a:r>
                <a:endParaRPr lang="en-US" altLang="zh-CN" dirty="0" smtClean="0">
                  <a:solidFill>
                    <a:schemeClr val="bg1"/>
                  </a:solidFill>
                  <a:effectLst/>
                </a:endParaRPr>
              </a:p>
              <a:p>
                <a:pPr algn="ctr">
                  <a:lnSpc>
                    <a:spcPct val="150000"/>
                  </a:lnSpc>
                </a:pPr>
                <a:r>
                  <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precision/recall</a:t>
                </a:r>
                <a:endPar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mc:Choice>
        <mc:Fallback>
          <p:sp>
            <p:nvSpPr>
              <p:cNvPr id="17415" name="AutoShape 2"/>
              <p:cNvSpPr>
                <a:spLocks noRot="1" noChangeAspect="1" noMove="1" noResize="1" noEditPoints="1" noAdjustHandles="1" noChangeArrowheads="1" noChangeShapeType="1" noTextEdit="1"/>
              </p:cNvSpPr>
              <p:nvPr/>
            </p:nvSpPr>
            <p:spPr bwMode="auto">
              <a:xfrm>
                <a:off x="623544" y="2410705"/>
                <a:ext cx="3888324" cy="2530421"/>
              </a:xfrm>
              <a:prstGeom prst="roundRect">
                <a:avLst>
                  <a:gd name="adj" fmla="val 2255"/>
                </a:avLst>
              </a:prstGeom>
              <a:blipFill rotWithShape="0">
                <a:blip r:embed="rId3"/>
                <a:stretch>
                  <a:fillRect/>
                </a:stretch>
              </a:blipFill>
              <a:ln w="3175" cap="flat" cmpd="sng">
                <a:solidFill>
                  <a:srgbClr val="D7D7D7"/>
                </a:solidFill>
                <a:bevel/>
                <a:headEnd/>
                <a:tailEnd/>
              </a:ln>
            </p:spPr>
            <p:txBody>
              <a:bodyPr/>
              <a:lstStyle/>
              <a:p>
                <a:r>
                  <a:rPr lang="zh-CN" altLang="en-US">
                    <a:noFill/>
                  </a:rPr>
                  <a:t> </a:t>
                </a:r>
              </a:p>
            </p:txBody>
          </p:sp>
        </mc:Fallback>
      </mc:AlternateContent>
      <p:sp>
        <p:nvSpPr>
          <p:cNvPr id="17426" name="AutoShape 22"/>
          <p:cNvSpPr>
            <a:spLocks noChangeArrowheads="1"/>
          </p:cNvSpPr>
          <p:nvPr/>
        </p:nvSpPr>
        <p:spPr bwMode="auto">
          <a:xfrm>
            <a:off x="623544" y="2132891"/>
            <a:ext cx="3888324" cy="592647"/>
          </a:xfrm>
          <a:prstGeom prst="roundRect">
            <a:avLst>
              <a:gd name="adj" fmla="val 0"/>
            </a:avLst>
          </a:prstGeom>
          <a:solidFill>
            <a:srgbClr val="21A3D0"/>
          </a:solidFill>
          <a:ln w="3175" cap="flat" cmpd="sng">
            <a:solidFill>
              <a:srgbClr val="D7D7D7"/>
            </a:solidFill>
            <a:bevel/>
            <a:headEnd/>
            <a:tailEnd/>
          </a:ln>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lnSpc>
                <a:spcPct val="120000"/>
              </a:lnSpc>
            </a:pPr>
            <a:r>
              <a:rPr lang="zh-CN" altLang="en-US" sz="2000" b="1"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实验配置</a:t>
            </a:r>
            <a:endParaRPr lang="zh-CN" altLang="en-US" sz="2400" b="1" dirty="0"/>
          </a:p>
        </p:txBody>
      </p:sp>
      <mc:AlternateContent xmlns:mc="http://schemas.openxmlformats.org/markup-compatibility/2006">
        <mc:Choice xmlns:a14="http://schemas.microsoft.com/office/drawing/2010/main" Requires="a14">
          <p:graphicFrame>
            <p:nvGraphicFramePr>
              <p:cNvPr id="6" name="表格 5"/>
              <p:cNvGraphicFramePr>
                <a:graphicFrameLocks noGrp="1"/>
              </p:cNvGraphicFramePr>
              <p:nvPr>
                <p:extLst>
                  <p:ext uri="{D42A27DB-BD31-4B8C-83A1-F6EECF244321}">
                    <p14:modId xmlns:p14="http://schemas.microsoft.com/office/powerpoint/2010/main" val="481177615"/>
                  </p:ext>
                </p:extLst>
              </p:nvPr>
            </p:nvGraphicFramePr>
            <p:xfrm>
              <a:off x="4727886" y="2132892"/>
              <a:ext cx="6901952" cy="2808234"/>
            </p:xfrm>
            <a:graphic>
              <a:graphicData uri="http://schemas.openxmlformats.org/drawingml/2006/table">
                <a:tbl>
                  <a:tblPr firstRow="1" firstCol="1" bandRow="1">
                    <a:tableStyleId>{5C22544A-7EE6-4342-B048-85BDC9FD1C3A}</a:tableStyleId>
                  </a:tblPr>
                  <a:tblGrid>
                    <a:gridCol w="1149784"/>
                    <a:gridCol w="1149784"/>
                    <a:gridCol w="1150596"/>
                    <a:gridCol w="1150596"/>
                    <a:gridCol w="1150596"/>
                    <a:gridCol w="1150596"/>
                  </a:tblGrid>
                  <a:tr h="468039">
                    <a:tc>
                      <a:txBody>
                        <a:bodyPr/>
                        <a:lstStyle/>
                        <a:p>
                          <a:pPr indent="0" algn="ctr">
                            <a:spcAft>
                              <a:spcPts val="0"/>
                            </a:spcAft>
                          </a:pPr>
                          <a:r>
                            <a:rPr lang="en-US" sz="2000" b="0" kern="100" dirty="0">
                              <a:effectLst/>
                            </a:rPr>
                            <a:t>Attribute</a:t>
                          </a:r>
                          <a:endParaRPr lang="zh-CN" sz="2000" b="0" kern="100" dirty="0">
                            <a:effectLst/>
                            <a:latin typeface="Times New Roman" charset="0"/>
                            <a:ea typeface="宋体" charset="-122"/>
                          </a:endParaRPr>
                        </a:p>
                      </a:txBody>
                      <a:tcPr marL="87757" marR="87757" marT="0" marB="0" anchor="ctr"/>
                    </a:tc>
                    <a:tc>
                      <a:txBody>
                        <a:bodyPr/>
                        <a:lstStyle/>
                        <a:p>
                          <a:pPr indent="0" algn="ctr">
                            <a:spcAft>
                              <a:spcPts val="0"/>
                            </a:spcAft>
                          </a:pPr>
                          <a14:m>
                            <m:oMathPara xmlns:m="http://schemas.openxmlformats.org/officeDocument/2006/math">
                              <m:oMathParaPr>
                                <m:jc m:val="centerGroup"/>
                              </m:oMathParaPr>
                              <m:oMath xmlns:m="http://schemas.openxmlformats.org/officeDocument/2006/math">
                                <m:d>
                                  <m:dPr>
                                    <m:begChr m:val="|"/>
                                    <m:endChr m:val="|"/>
                                    <m:ctrlPr>
                                      <a:rPr lang="zh-CN" sz="2000" b="0" kern="100">
                                        <a:effectLst/>
                                      </a:rPr>
                                    </m:ctrlPr>
                                  </m:dPr>
                                  <m:e>
                                    <m:sSub>
                                      <m:sSubPr>
                                        <m:ctrlPr>
                                          <a:rPr lang="zh-CN" sz="2000" b="0" kern="100">
                                            <a:effectLst/>
                                          </a:rPr>
                                        </m:ctrlPr>
                                      </m:sSubPr>
                                      <m:e>
                                        <m:r>
                                          <a:rPr lang="en-US" sz="2000" b="0" i="1" kern="100">
                                            <a:effectLst/>
                                          </a:rPr>
                                          <m:t>𝑆</m:t>
                                        </m:r>
                                      </m:e>
                                      <m:sub>
                                        <m:r>
                                          <a:rPr lang="en-US" sz="2000" b="0" i="1" kern="100">
                                            <a:effectLst/>
                                          </a:rPr>
                                          <m:t>𝐴</m:t>
                                        </m:r>
                                      </m:sub>
                                    </m:sSub>
                                  </m:e>
                                </m:d>
                              </m:oMath>
                            </m:oMathPara>
                          </a14:m>
                          <a:endParaRPr lang="zh-CN" sz="2000" b="0" kern="100" dirty="0">
                            <a:effectLst/>
                            <a:latin typeface="Times New Roman" charset="0"/>
                            <a:ea typeface="宋体" charset="-122"/>
                          </a:endParaRPr>
                        </a:p>
                      </a:txBody>
                      <a:tcPr marL="87757" marR="87757" marT="0" marB="0" anchor="ctr"/>
                    </a:tc>
                    <a:tc>
                      <a:txBody>
                        <a:bodyPr/>
                        <a:lstStyle/>
                        <a:p>
                          <a:pPr indent="0" algn="ctr">
                            <a:spcAft>
                              <a:spcPts val="0"/>
                            </a:spcAft>
                          </a:pPr>
                          <a14:m>
                            <m:oMathPara xmlns:m="http://schemas.openxmlformats.org/officeDocument/2006/math">
                              <m:oMathParaPr>
                                <m:jc m:val="centerGroup"/>
                              </m:oMathParaPr>
                              <m:oMath xmlns:m="http://schemas.openxmlformats.org/officeDocument/2006/math">
                                <m:d>
                                  <m:dPr>
                                    <m:begChr m:val="|"/>
                                    <m:endChr m:val="|"/>
                                    <m:ctrlPr>
                                      <a:rPr lang="zh-CN" sz="2000" b="0" kern="100">
                                        <a:effectLst/>
                                      </a:rPr>
                                    </m:ctrlPr>
                                  </m:dPr>
                                  <m:e>
                                    <m:sSub>
                                      <m:sSubPr>
                                        <m:ctrlPr>
                                          <a:rPr lang="zh-CN" sz="2000" b="0" kern="100">
                                            <a:effectLst/>
                                          </a:rPr>
                                        </m:ctrlPr>
                                      </m:sSubPr>
                                      <m:e>
                                        <m:r>
                                          <a:rPr lang="en-US" sz="2000" b="0" i="1" kern="100">
                                            <a:effectLst/>
                                          </a:rPr>
                                          <m:t>𝑆</m:t>
                                        </m:r>
                                      </m:e>
                                      <m:sub>
                                        <m:r>
                                          <a:rPr lang="en-US" sz="2000" b="0" i="1" kern="100">
                                            <a:effectLst/>
                                          </a:rPr>
                                          <m:t>𝑇</m:t>
                                        </m:r>
                                      </m:sub>
                                    </m:sSub>
                                  </m:e>
                                </m:d>
                              </m:oMath>
                            </m:oMathPara>
                          </a14:m>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14:m>
                            <m:oMathPara xmlns:m="http://schemas.openxmlformats.org/officeDocument/2006/math">
                              <m:oMathParaPr>
                                <m:jc m:val="centerGroup"/>
                              </m:oMathParaPr>
                              <m:oMath xmlns:m="http://schemas.openxmlformats.org/officeDocument/2006/math">
                                <m:d>
                                  <m:dPr>
                                    <m:begChr m:val="|"/>
                                    <m:endChr m:val="|"/>
                                    <m:ctrlPr>
                                      <a:rPr lang="zh-CN" sz="2000" b="0" kern="100">
                                        <a:effectLst/>
                                      </a:rPr>
                                    </m:ctrlPr>
                                  </m:dPr>
                                  <m:e>
                                    <m:sSub>
                                      <m:sSubPr>
                                        <m:ctrlPr>
                                          <a:rPr lang="zh-CN" sz="2000" b="0" kern="100">
                                            <a:effectLst/>
                                          </a:rPr>
                                        </m:ctrlPr>
                                      </m:sSubPr>
                                      <m:e>
                                        <m:r>
                                          <a:rPr lang="en-US" sz="2000" b="0" i="1" kern="100">
                                            <a:effectLst/>
                                          </a:rPr>
                                          <m:t>𝑆</m:t>
                                        </m:r>
                                      </m:e>
                                      <m:sub>
                                        <m:r>
                                          <a:rPr lang="en-US" sz="2000" b="0" i="1" kern="100">
                                            <a:effectLst/>
                                          </a:rPr>
                                          <m:t>𝑇</m:t>
                                        </m:r>
                                      </m:sub>
                                    </m:sSub>
                                    <m:r>
                                      <a:rPr lang="en-US" sz="2000" b="0" kern="100">
                                        <a:effectLst/>
                                      </a:rPr>
                                      <m:t>∩</m:t>
                                    </m:r>
                                    <m:sSub>
                                      <m:sSubPr>
                                        <m:ctrlPr>
                                          <a:rPr lang="zh-CN" sz="2000" b="0" kern="100">
                                            <a:effectLst/>
                                          </a:rPr>
                                        </m:ctrlPr>
                                      </m:sSubPr>
                                      <m:e>
                                        <m:r>
                                          <a:rPr lang="en-US" sz="2000" b="0" i="1" kern="100">
                                            <a:effectLst/>
                                          </a:rPr>
                                          <m:t>𝑆</m:t>
                                        </m:r>
                                      </m:e>
                                      <m:sub>
                                        <m:r>
                                          <a:rPr lang="en-US" sz="2000" b="0" i="1" kern="100">
                                            <a:effectLst/>
                                          </a:rPr>
                                          <m:t>𝐴</m:t>
                                        </m:r>
                                      </m:sub>
                                    </m:sSub>
                                  </m:e>
                                </m:d>
                              </m:oMath>
                            </m:oMathPara>
                          </a14:m>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Recall</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Precision</a:t>
                          </a:r>
                          <a:endParaRPr lang="zh-CN" sz="2000" b="0" kern="100">
                            <a:effectLst/>
                            <a:latin typeface="Times New Roman" charset="0"/>
                            <a:ea typeface="宋体" charset="-122"/>
                          </a:endParaRPr>
                        </a:p>
                      </a:txBody>
                      <a:tcPr marL="87757" marR="87757" marT="0" marB="0" anchor="ctr"/>
                    </a:tc>
                  </a:tr>
                  <a:tr h="468039">
                    <a:tc>
                      <a:txBody>
                        <a:bodyPr/>
                        <a:lstStyle/>
                        <a:p>
                          <a:pPr indent="0" algn="ctr">
                            <a:spcAft>
                              <a:spcPts val="0"/>
                            </a:spcAft>
                          </a:pPr>
                          <a:r>
                            <a:rPr lang="en-US" sz="2000" b="0" kern="100">
                              <a:effectLst/>
                            </a:rPr>
                            <a:t>name</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76</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61</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57</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0.934426</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0.750000</a:t>
                          </a:r>
                          <a:endParaRPr lang="zh-CN" sz="2000" b="0" kern="100">
                            <a:effectLst/>
                            <a:latin typeface="Times New Roman" charset="0"/>
                            <a:ea typeface="宋体" charset="-122"/>
                          </a:endParaRPr>
                        </a:p>
                      </a:txBody>
                      <a:tcPr marL="87757" marR="87757" marT="0" marB="0" anchor="ctr"/>
                    </a:tc>
                  </a:tr>
                  <a:tr h="468039">
                    <a:tc>
                      <a:txBody>
                        <a:bodyPr/>
                        <a:lstStyle/>
                        <a:p>
                          <a:pPr indent="0" algn="ctr">
                            <a:spcAft>
                              <a:spcPts val="0"/>
                            </a:spcAft>
                          </a:pPr>
                          <a:r>
                            <a:rPr lang="en-US" sz="2000" b="0" kern="100">
                              <a:effectLst/>
                            </a:rPr>
                            <a:t>year</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93</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dirty="0">
                              <a:effectLst/>
                            </a:rPr>
                            <a:t>64</a:t>
                          </a:r>
                          <a:endParaRPr lang="zh-CN" sz="2000" b="0" kern="100" dirty="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58</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0.906250</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0.617021</a:t>
                          </a:r>
                          <a:endParaRPr lang="zh-CN" sz="2000" b="0" kern="100">
                            <a:effectLst/>
                            <a:latin typeface="Times New Roman" charset="0"/>
                            <a:ea typeface="宋体" charset="-122"/>
                          </a:endParaRPr>
                        </a:p>
                      </a:txBody>
                      <a:tcPr marL="87757" marR="87757" marT="0" marB="0" anchor="ctr"/>
                    </a:tc>
                  </a:tr>
                  <a:tr h="468039">
                    <a:tc>
                      <a:txBody>
                        <a:bodyPr/>
                        <a:lstStyle/>
                        <a:p>
                          <a:pPr indent="0" algn="ctr">
                            <a:spcAft>
                              <a:spcPts val="0"/>
                            </a:spcAft>
                          </a:pPr>
                          <a:r>
                            <a:rPr lang="en-US" sz="2000" b="0" kern="100">
                              <a:effectLst/>
                            </a:rPr>
                            <a:t>type</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73</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58</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53</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0.913793</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0.726027</a:t>
                          </a:r>
                          <a:endParaRPr lang="zh-CN" sz="2000" b="0" kern="100">
                            <a:effectLst/>
                            <a:latin typeface="Times New Roman" charset="0"/>
                            <a:ea typeface="宋体" charset="-122"/>
                          </a:endParaRPr>
                        </a:p>
                      </a:txBody>
                      <a:tcPr marL="87757" marR="87757" marT="0" marB="0" anchor="ctr"/>
                    </a:tc>
                  </a:tr>
                  <a:tr h="468039">
                    <a:tc>
                      <a:txBody>
                        <a:bodyPr/>
                        <a:lstStyle/>
                        <a:p>
                          <a:pPr indent="0" algn="ctr">
                            <a:spcAft>
                              <a:spcPts val="0"/>
                            </a:spcAft>
                          </a:pPr>
                          <a:r>
                            <a:rPr lang="en-US" sz="2000" b="0" kern="100">
                              <a:effectLst/>
                            </a:rPr>
                            <a:t>number</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79</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68</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65</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0.955882</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0.822785</a:t>
                          </a:r>
                          <a:endParaRPr lang="zh-CN" sz="2000" b="0" kern="100">
                            <a:effectLst/>
                            <a:latin typeface="Times New Roman" charset="0"/>
                            <a:ea typeface="宋体" charset="-122"/>
                          </a:endParaRPr>
                        </a:p>
                      </a:txBody>
                      <a:tcPr marL="87757" marR="87757" marT="0" marB="0" anchor="ctr"/>
                    </a:tc>
                  </a:tr>
                  <a:tr h="468039">
                    <a:tc>
                      <a:txBody>
                        <a:bodyPr/>
                        <a:lstStyle/>
                        <a:p>
                          <a:pPr indent="0" algn="ctr">
                            <a:spcAft>
                              <a:spcPts val="0"/>
                            </a:spcAft>
                          </a:pPr>
                          <a:r>
                            <a:rPr lang="en-US" sz="2000" b="0" kern="100">
                              <a:effectLst/>
                            </a:rPr>
                            <a:t>category</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12</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13</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15</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0.923077</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dirty="0">
                              <a:effectLst/>
                            </a:rPr>
                            <a:t>0.800000</a:t>
                          </a:r>
                          <a:endParaRPr lang="zh-CN" sz="2000" b="0" kern="100" dirty="0">
                            <a:effectLst/>
                            <a:latin typeface="Times New Roman" charset="0"/>
                            <a:ea typeface="宋体" charset="-122"/>
                          </a:endParaRPr>
                        </a:p>
                      </a:txBody>
                      <a:tcPr marL="87757" marR="87757" marT="0" marB="0" anchor="ctr"/>
                    </a:tc>
                  </a:tr>
                </a:tbl>
              </a:graphicData>
            </a:graphic>
          </p:graphicFrame>
        </mc:Choice>
        <mc:Fallback>
          <p:graphicFrame>
            <p:nvGraphicFramePr>
              <p:cNvPr id="6" name="表格 5"/>
              <p:cNvGraphicFramePr>
                <a:graphicFrameLocks noGrp="1"/>
              </p:cNvGraphicFramePr>
              <p:nvPr>
                <p:extLst>
                  <p:ext uri="{D42A27DB-BD31-4B8C-83A1-F6EECF244321}">
                    <p14:modId xmlns:p14="http://schemas.microsoft.com/office/powerpoint/2010/main" val="481177615"/>
                  </p:ext>
                </p:extLst>
              </p:nvPr>
            </p:nvGraphicFramePr>
            <p:xfrm>
              <a:off x="4727886" y="2132892"/>
              <a:ext cx="6901952" cy="2808234"/>
            </p:xfrm>
            <a:graphic>
              <a:graphicData uri="http://schemas.openxmlformats.org/drawingml/2006/table">
                <a:tbl>
                  <a:tblPr firstRow="1" firstCol="1" bandRow="1">
                    <a:tableStyleId>{5C22544A-7EE6-4342-B048-85BDC9FD1C3A}</a:tableStyleId>
                  </a:tblPr>
                  <a:tblGrid>
                    <a:gridCol w="1149784"/>
                    <a:gridCol w="1149784"/>
                    <a:gridCol w="1150596"/>
                    <a:gridCol w="1150596"/>
                    <a:gridCol w="1150596"/>
                    <a:gridCol w="1150596"/>
                  </a:tblGrid>
                  <a:tr h="468039">
                    <a:tc>
                      <a:txBody>
                        <a:bodyPr/>
                        <a:lstStyle/>
                        <a:p>
                          <a:pPr indent="0" algn="ctr">
                            <a:spcAft>
                              <a:spcPts val="0"/>
                            </a:spcAft>
                          </a:pPr>
                          <a:r>
                            <a:rPr lang="en-US" sz="2000" b="0" kern="100" dirty="0">
                              <a:effectLst/>
                            </a:rPr>
                            <a:t>Attribute</a:t>
                          </a:r>
                          <a:endParaRPr lang="zh-CN" sz="2000" b="0" kern="100" dirty="0">
                            <a:effectLst/>
                            <a:latin typeface="Times New Roman" charset="0"/>
                            <a:ea typeface="宋体" charset="-122"/>
                          </a:endParaRPr>
                        </a:p>
                      </a:txBody>
                      <a:tcPr marL="87757" marR="87757" marT="0" marB="0" anchor="ctr"/>
                    </a:tc>
                    <a:tc>
                      <a:txBody>
                        <a:bodyPr/>
                        <a:lstStyle/>
                        <a:p>
                          <a:endParaRPr lang="zh-CN"/>
                        </a:p>
                      </a:txBody>
                      <a:tcPr marL="87757" marR="87757" marT="0" marB="0" anchor="ctr">
                        <a:blipFill rotWithShape="0">
                          <a:blip r:embed="rId4"/>
                          <a:stretch>
                            <a:fillRect l="-101064" t="-1299" r="-404255" b="-515584"/>
                          </a:stretch>
                        </a:blipFill>
                      </a:tcPr>
                    </a:tc>
                    <a:tc>
                      <a:txBody>
                        <a:bodyPr/>
                        <a:lstStyle/>
                        <a:p>
                          <a:endParaRPr lang="zh-CN"/>
                        </a:p>
                      </a:txBody>
                      <a:tcPr marL="87757" marR="87757" marT="0" marB="0" anchor="ctr">
                        <a:blipFill rotWithShape="0">
                          <a:blip r:embed="rId4"/>
                          <a:stretch>
                            <a:fillRect l="-200000" t="-1299" r="-302116" b="-515584"/>
                          </a:stretch>
                        </a:blipFill>
                      </a:tcPr>
                    </a:tc>
                    <a:tc>
                      <a:txBody>
                        <a:bodyPr/>
                        <a:lstStyle/>
                        <a:p>
                          <a:endParaRPr lang="zh-CN"/>
                        </a:p>
                      </a:txBody>
                      <a:tcPr marL="87757" marR="87757" marT="0" marB="0" anchor="ctr">
                        <a:blipFill rotWithShape="0">
                          <a:blip r:embed="rId4"/>
                          <a:stretch>
                            <a:fillRect l="-300000" t="-1299" r="-202116" b="-515584"/>
                          </a:stretch>
                        </a:blipFill>
                      </a:tcPr>
                    </a:tc>
                    <a:tc>
                      <a:txBody>
                        <a:bodyPr/>
                        <a:lstStyle/>
                        <a:p>
                          <a:pPr indent="0" algn="ctr">
                            <a:spcAft>
                              <a:spcPts val="0"/>
                            </a:spcAft>
                          </a:pPr>
                          <a:r>
                            <a:rPr lang="en-US" sz="2000" b="0" kern="100">
                              <a:effectLst/>
                            </a:rPr>
                            <a:t>Recall</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Precision</a:t>
                          </a:r>
                          <a:endParaRPr lang="zh-CN" sz="2000" b="0" kern="100">
                            <a:effectLst/>
                            <a:latin typeface="Times New Roman" charset="0"/>
                            <a:ea typeface="宋体" charset="-122"/>
                          </a:endParaRPr>
                        </a:p>
                      </a:txBody>
                      <a:tcPr marL="87757" marR="87757" marT="0" marB="0" anchor="ctr"/>
                    </a:tc>
                  </a:tr>
                  <a:tr h="468039">
                    <a:tc>
                      <a:txBody>
                        <a:bodyPr/>
                        <a:lstStyle/>
                        <a:p>
                          <a:pPr indent="0" algn="ctr">
                            <a:spcAft>
                              <a:spcPts val="0"/>
                            </a:spcAft>
                          </a:pPr>
                          <a:r>
                            <a:rPr lang="en-US" sz="2000" b="0" kern="100">
                              <a:effectLst/>
                            </a:rPr>
                            <a:t>name</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76</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61</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57</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0.934426</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0.750000</a:t>
                          </a:r>
                          <a:endParaRPr lang="zh-CN" sz="2000" b="0" kern="100">
                            <a:effectLst/>
                            <a:latin typeface="Times New Roman" charset="0"/>
                            <a:ea typeface="宋体" charset="-122"/>
                          </a:endParaRPr>
                        </a:p>
                      </a:txBody>
                      <a:tcPr marL="87757" marR="87757" marT="0" marB="0" anchor="ctr"/>
                    </a:tc>
                  </a:tr>
                  <a:tr h="468039">
                    <a:tc>
                      <a:txBody>
                        <a:bodyPr/>
                        <a:lstStyle/>
                        <a:p>
                          <a:pPr indent="0" algn="ctr">
                            <a:spcAft>
                              <a:spcPts val="0"/>
                            </a:spcAft>
                          </a:pPr>
                          <a:r>
                            <a:rPr lang="en-US" sz="2000" b="0" kern="100">
                              <a:effectLst/>
                            </a:rPr>
                            <a:t>year</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93</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dirty="0">
                              <a:effectLst/>
                            </a:rPr>
                            <a:t>64</a:t>
                          </a:r>
                          <a:endParaRPr lang="zh-CN" sz="2000" b="0" kern="100" dirty="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58</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0.906250</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0.617021</a:t>
                          </a:r>
                          <a:endParaRPr lang="zh-CN" sz="2000" b="0" kern="100">
                            <a:effectLst/>
                            <a:latin typeface="Times New Roman" charset="0"/>
                            <a:ea typeface="宋体" charset="-122"/>
                          </a:endParaRPr>
                        </a:p>
                      </a:txBody>
                      <a:tcPr marL="87757" marR="87757" marT="0" marB="0" anchor="ctr"/>
                    </a:tc>
                  </a:tr>
                  <a:tr h="468039">
                    <a:tc>
                      <a:txBody>
                        <a:bodyPr/>
                        <a:lstStyle/>
                        <a:p>
                          <a:pPr indent="0" algn="ctr">
                            <a:spcAft>
                              <a:spcPts val="0"/>
                            </a:spcAft>
                          </a:pPr>
                          <a:r>
                            <a:rPr lang="en-US" sz="2000" b="0" kern="100">
                              <a:effectLst/>
                            </a:rPr>
                            <a:t>type</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73</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58</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53</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0.913793</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0.726027</a:t>
                          </a:r>
                          <a:endParaRPr lang="zh-CN" sz="2000" b="0" kern="100">
                            <a:effectLst/>
                            <a:latin typeface="Times New Roman" charset="0"/>
                            <a:ea typeface="宋体" charset="-122"/>
                          </a:endParaRPr>
                        </a:p>
                      </a:txBody>
                      <a:tcPr marL="87757" marR="87757" marT="0" marB="0" anchor="ctr"/>
                    </a:tc>
                  </a:tr>
                  <a:tr h="468039">
                    <a:tc>
                      <a:txBody>
                        <a:bodyPr/>
                        <a:lstStyle/>
                        <a:p>
                          <a:pPr indent="0" algn="ctr">
                            <a:spcAft>
                              <a:spcPts val="0"/>
                            </a:spcAft>
                          </a:pPr>
                          <a:r>
                            <a:rPr lang="en-US" sz="2000" b="0" kern="100">
                              <a:effectLst/>
                            </a:rPr>
                            <a:t>number</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79</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68</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65</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0.955882</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0.822785</a:t>
                          </a:r>
                          <a:endParaRPr lang="zh-CN" sz="2000" b="0" kern="100">
                            <a:effectLst/>
                            <a:latin typeface="Times New Roman" charset="0"/>
                            <a:ea typeface="宋体" charset="-122"/>
                          </a:endParaRPr>
                        </a:p>
                      </a:txBody>
                      <a:tcPr marL="87757" marR="87757" marT="0" marB="0" anchor="ctr"/>
                    </a:tc>
                  </a:tr>
                  <a:tr h="468039">
                    <a:tc>
                      <a:txBody>
                        <a:bodyPr/>
                        <a:lstStyle/>
                        <a:p>
                          <a:pPr indent="0" algn="ctr">
                            <a:spcAft>
                              <a:spcPts val="0"/>
                            </a:spcAft>
                          </a:pPr>
                          <a:r>
                            <a:rPr lang="en-US" sz="2000" b="0" kern="100">
                              <a:effectLst/>
                            </a:rPr>
                            <a:t>category</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12</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13</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15</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a:effectLst/>
                            </a:rPr>
                            <a:t>0.923077</a:t>
                          </a:r>
                          <a:endParaRPr lang="zh-CN" sz="2000" b="0" kern="100">
                            <a:effectLst/>
                            <a:latin typeface="Times New Roman" charset="0"/>
                            <a:ea typeface="宋体" charset="-122"/>
                          </a:endParaRPr>
                        </a:p>
                      </a:txBody>
                      <a:tcPr marL="87757" marR="87757" marT="0" marB="0" anchor="ctr"/>
                    </a:tc>
                    <a:tc>
                      <a:txBody>
                        <a:bodyPr/>
                        <a:lstStyle/>
                        <a:p>
                          <a:pPr indent="0" algn="ctr">
                            <a:spcAft>
                              <a:spcPts val="0"/>
                            </a:spcAft>
                          </a:pPr>
                          <a:r>
                            <a:rPr lang="en-US" sz="2000" b="0" kern="100" dirty="0">
                              <a:effectLst/>
                            </a:rPr>
                            <a:t>0.800000</a:t>
                          </a:r>
                          <a:endParaRPr lang="zh-CN" sz="2000" b="0" kern="100" dirty="0">
                            <a:effectLst/>
                            <a:latin typeface="Times New Roman" charset="0"/>
                            <a:ea typeface="宋体" charset="-122"/>
                          </a:endParaRPr>
                        </a:p>
                      </a:txBody>
                      <a:tcPr marL="87757" marR="87757" marT="0" marB="0" anchor="ctr"/>
                    </a:tc>
                  </a:tr>
                </a:tbl>
              </a:graphicData>
            </a:graphic>
          </p:graphicFrame>
        </mc:Fallback>
      </mc:AlternateContent>
    </p:spTree>
    <p:extLst>
      <p:ext uri="{BB962C8B-B14F-4D97-AF65-F5344CB8AC3E}">
        <p14:creationId xmlns:p14="http://schemas.microsoft.com/office/powerpoint/2010/main" val="3552111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fade">
                                      <p:cBhvr>
                                        <p:cTn id="7" dur="1000"/>
                                        <p:tgtEl>
                                          <p:spTgt spid="17415"/>
                                        </p:tgtEl>
                                      </p:cBhvr>
                                    </p:animEffect>
                                    <p:anim calcmode="lin" valueType="num">
                                      <p:cBhvr>
                                        <p:cTn id="8" dur="1000" fill="hold"/>
                                        <p:tgtEl>
                                          <p:spTgt spid="17415"/>
                                        </p:tgtEl>
                                        <p:attrNameLst>
                                          <p:attrName>ppt_x</p:attrName>
                                        </p:attrNameLst>
                                      </p:cBhvr>
                                      <p:tavLst>
                                        <p:tav tm="0">
                                          <p:val>
                                            <p:strVal val="#ppt_x"/>
                                          </p:val>
                                        </p:tav>
                                        <p:tav tm="100000">
                                          <p:val>
                                            <p:strVal val="#ppt_x"/>
                                          </p:val>
                                        </p:tav>
                                      </p:tavLst>
                                    </p:anim>
                                    <p:anim calcmode="lin" valueType="num">
                                      <p:cBhvr>
                                        <p:cTn id="9" dur="1000" fill="hold"/>
                                        <p:tgtEl>
                                          <p:spTgt spid="174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426"/>
                                        </p:tgtEl>
                                        <p:attrNameLst>
                                          <p:attrName>style.visibility</p:attrName>
                                        </p:attrNameLst>
                                      </p:cBhvr>
                                      <p:to>
                                        <p:strVal val="visible"/>
                                      </p:to>
                                    </p:set>
                                    <p:animEffect transition="in" filter="fade">
                                      <p:cBhvr>
                                        <p:cTn id="12" dur="1000"/>
                                        <p:tgtEl>
                                          <p:spTgt spid="17426"/>
                                        </p:tgtEl>
                                      </p:cBhvr>
                                    </p:animEffect>
                                    <p:anim calcmode="lin" valueType="num">
                                      <p:cBhvr>
                                        <p:cTn id="13" dur="1000" fill="hold"/>
                                        <p:tgtEl>
                                          <p:spTgt spid="17426"/>
                                        </p:tgtEl>
                                        <p:attrNameLst>
                                          <p:attrName>ppt_x</p:attrName>
                                        </p:attrNameLst>
                                      </p:cBhvr>
                                      <p:tavLst>
                                        <p:tav tm="0">
                                          <p:val>
                                            <p:strVal val="#ppt_x"/>
                                          </p:val>
                                        </p:tav>
                                        <p:tav tm="100000">
                                          <p:val>
                                            <p:strVal val="#ppt_x"/>
                                          </p:val>
                                        </p:tav>
                                      </p:tavLst>
                                    </p:anim>
                                    <p:anim calcmode="lin" valueType="num">
                                      <p:cBhvr>
                                        <p:cTn id="14" dur="1000" fill="hold"/>
                                        <p:tgtEl>
                                          <p:spTgt spid="174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animBg="1"/>
      <p:bldP spid="174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3"/>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2291" name="矩形 4"/>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2292" name="矩形 5"/>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2293" name="文本框 6"/>
          <p:cNvSpPr>
            <a:spLocks noChangeArrowheads="1"/>
          </p:cNvSpPr>
          <p:nvPr/>
        </p:nvSpPr>
        <p:spPr bwMode="auto">
          <a:xfrm>
            <a:off x="1544638" y="304800"/>
            <a:ext cx="2751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现阶段困难点</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749529322"/>
              </p:ext>
            </p:extLst>
          </p:nvPr>
        </p:nvGraphicFramePr>
        <p:xfrm>
          <a:off x="1703634" y="1196814"/>
          <a:ext cx="8281269" cy="4529119"/>
        </p:xfrm>
        <a:graphic>
          <a:graphicData uri="http://schemas.openxmlformats.org/drawingml/2006/table">
            <a:tbl>
              <a:tblPr firstRow="1" firstCol="1" bandRow="1">
                <a:tableStyleId>{5C22544A-7EE6-4342-B048-85BDC9FD1C3A}</a:tableStyleId>
              </a:tblPr>
              <a:tblGrid>
                <a:gridCol w="1858316"/>
                <a:gridCol w="6422953"/>
              </a:tblGrid>
              <a:tr h="291334">
                <a:tc>
                  <a:txBody>
                    <a:bodyPr/>
                    <a:lstStyle/>
                    <a:p>
                      <a:pPr marL="0" indent="0" algn="ctr">
                        <a:spcAft>
                          <a:spcPts val="0"/>
                        </a:spcAft>
                      </a:pPr>
                      <a:r>
                        <a:rPr lang="zh-CN" altLang="en-US" sz="1800" b="1" kern="0" dirty="0" smtClean="0">
                          <a:effectLst/>
                          <a:latin typeface="楷体" panose="02010609060101010101" pitchFamily="49" charset="-122"/>
                          <a:ea typeface="楷体" panose="02010609060101010101" pitchFamily="49" charset="-122"/>
                        </a:rPr>
                        <a:t>困难</a:t>
                      </a:r>
                      <a:r>
                        <a:rPr lang="ja-JP" sz="1800" b="1" kern="0" dirty="0" smtClean="0">
                          <a:effectLst/>
                          <a:latin typeface="楷体" panose="02010609060101010101" pitchFamily="49" charset="-122"/>
                          <a:ea typeface="楷体" panose="02010609060101010101" pitchFamily="49" charset="-122"/>
                        </a:rPr>
                        <a:t>点</a:t>
                      </a:r>
                      <a:endParaRPr lang="zh-CN" sz="1800" b="1" kern="100" dirty="0">
                        <a:effectLst/>
                        <a:latin typeface="楷体" panose="02010609060101010101" pitchFamily="49" charset="-122"/>
                        <a:ea typeface="楷体" panose="02010609060101010101" pitchFamily="49" charset="-122"/>
                      </a:endParaRPr>
                    </a:p>
                  </a:txBody>
                  <a:tcPr marL="68580" marR="68580" marT="0" marB="0"/>
                </a:tc>
                <a:tc>
                  <a:txBody>
                    <a:bodyPr/>
                    <a:lstStyle/>
                    <a:p>
                      <a:pPr marL="0" indent="0" algn="ctr">
                        <a:spcAft>
                          <a:spcPts val="0"/>
                        </a:spcAft>
                      </a:pPr>
                      <a:r>
                        <a:rPr lang="ja-JP" sz="1800" kern="0" dirty="0">
                          <a:effectLst/>
                          <a:latin typeface="楷体" panose="02010609060101010101" pitchFamily="49" charset="-122"/>
                          <a:ea typeface="楷体" panose="02010609060101010101" pitchFamily="49" charset="-122"/>
                        </a:rPr>
                        <a:t>需求描述</a:t>
                      </a:r>
                      <a:endParaRPr lang="zh-CN" sz="1800" kern="100" dirty="0">
                        <a:effectLst/>
                        <a:latin typeface="楷体" panose="02010609060101010101" pitchFamily="49" charset="-122"/>
                        <a:ea typeface="楷体" panose="02010609060101010101" pitchFamily="49" charset="-122"/>
                      </a:endParaRPr>
                    </a:p>
                  </a:txBody>
                  <a:tcPr marL="68580" marR="68580" marT="0" marB="0"/>
                </a:tc>
              </a:tr>
              <a:tr h="644744">
                <a:tc>
                  <a:txBody>
                    <a:bodyPr/>
                    <a:lstStyle/>
                    <a:p>
                      <a:pPr marL="0" indent="0" algn="ctr">
                        <a:spcAft>
                          <a:spcPts val="0"/>
                        </a:spcAft>
                      </a:pPr>
                      <a:r>
                        <a:rPr lang="zh-CN" altLang="en-US" sz="1800" kern="0" dirty="0" smtClean="0">
                          <a:effectLst/>
                          <a:latin typeface="楷体" panose="02010609060101010101" pitchFamily="49" charset="-122"/>
                          <a:ea typeface="楷体" panose="02010609060101010101" pitchFamily="49" charset="-122"/>
                        </a:rPr>
                        <a:t>属性不匹配</a:t>
                      </a:r>
                      <a:endParaRPr lang="zh-CN" sz="1800" kern="100" dirty="0">
                        <a:effectLst/>
                        <a:latin typeface="楷体" panose="02010609060101010101" pitchFamily="49" charset="-122"/>
                        <a:ea typeface="楷体" panose="02010609060101010101" pitchFamily="49" charset="-122"/>
                      </a:endParaRPr>
                    </a:p>
                  </a:txBody>
                  <a:tcPr marL="68580" marR="68580" marT="0" marB="0"/>
                </a:tc>
                <a:tc>
                  <a:txBody>
                    <a:bodyPr/>
                    <a:lstStyle/>
                    <a:p>
                      <a:pPr marL="0" lvl="0" indent="0" algn="l">
                        <a:spcAft>
                          <a:spcPts val="0"/>
                        </a:spcAft>
                        <a:buFont typeface="+mj-lt"/>
                        <a:buNone/>
                      </a:pPr>
                      <a:r>
                        <a:rPr lang="ja-JP" altLang="en-US" sz="1800" kern="0" dirty="0" smtClean="0">
                          <a:effectLst/>
                          <a:latin typeface="楷体" panose="02010609060101010101" pitchFamily="49" charset="-122"/>
                          <a:ea typeface="楷体" panose="02010609060101010101" pitchFamily="49" charset="-122"/>
                        </a:rPr>
                        <a:t>由于知识库和使用的开源数据集是来自于不同数据源，知识库中的概念和数据集中的属性之间的差异远远大于我们的预测</a:t>
                      </a:r>
                    </a:p>
                  </a:txBody>
                  <a:tcPr marL="68580" marR="68580" marT="0" marB="0"/>
                </a:tc>
              </a:tr>
              <a:tr h="936078">
                <a:tc>
                  <a:txBody>
                    <a:bodyPr/>
                    <a:lstStyle/>
                    <a:p>
                      <a:pPr marL="0" indent="0" algn="ctr">
                        <a:spcAft>
                          <a:spcPts val="0"/>
                        </a:spcAft>
                      </a:pPr>
                      <a:r>
                        <a:rPr lang="zh-CN" altLang="en-US" sz="1800" kern="0" dirty="0" smtClean="0">
                          <a:effectLst/>
                          <a:latin typeface="楷体" panose="02010609060101010101" pitchFamily="49" charset="-122"/>
                          <a:ea typeface="楷体" panose="02010609060101010101" pitchFamily="49" charset="-122"/>
                        </a:rPr>
                        <a:t>知识库关系定量</a:t>
                      </a:r>
                      <a:endParaRPr lang="zh-CN" sz="1800" kern="100" dirty="0">
                        <a:effectLst/>
                        <a:latin typeface="楷体" panose="02010609060101010101" pitchFamily="49" charset="-122"/>
                        <a:ea typeface="楷体" panose="02010609060101010101" pitchFamily="49" charset="-122"/>
                      </a:endParaRPr>
                    </a:p>
                  </a:txBody>
                  <a:tcPr marL="68580" marR="68580" marT="0" marB="0"/>
                </a:tc>
                <a:tc>
                  <a:txBody>
                    <a:bodyPr/>
                    <a:lstStyle/>
                    <a:p>
                      <a:pPr marL="0" marR="0" lvl="0" indent="-342900" algn="l" defTabSz="914400" rtl="0" eaLnBrk="1" fontAlgn="auto" latinLnBrk="0" hangingPunct="1">
                        <a:lnSpc>
                          <a:spcPct val="100000"/>
                        </a:lnSpc>
                        <a:spcBef>
                          <a:spcPts val="0"/>
                        </a:spcBef>
                        <a:spcAft>
                          <a:spcPts val="0"/>
                        </a:spcAft>
                        <a:buClrTx/>
                        <a:buSzTx/>
                        <a:buFont typeface="+mj-lt"/>
                        <a:buNone/>
                        <a:tabLst/>
                        <a:defRPr/>
                      </a:pPr>
                      <a:r>
                        <a:rPr lang="zh-CN" altLang="en-US" sz="1800" kern="100" dirty="0" smtClean="0">
                          <a:effectLst/>
                          <a:latin typeface="楷体" panose="02010609060101010101" pitchFamily="49" charset="-122"/>
                          <a:ea typeface="楷体" panose="02010609060101010101" pitchFamily="49" charset="-122"/>
                        </a:rPr>
                        <a:t>对于知识库上的语义距离，现阶段我们只是考虑的边的个数，即在知识库中存在的每一条边长度均相等（为</a:t>
                      </a:r>
                      <a:r>
                        <a:rPr lang="en-US" altLang="zh-CN" sz="1800" kern="100" dirty="0" smtClean="0">
                          <a:effectLst/>
                          <a:latin typeface="楷体" panose="02010609060101010101" pitchFamily="49" charset="-122"/>
                          <a:ea typeface="楷体" panose="02010609060101010101" pitchFamily="49" charset="-122"/>
                        </a:rPr>
                        <a:t>1</a:t>
                      </a:r>
                      <a:r>
                        <a:rPr lang="zh-CN" altLang="en-US" sz="1800" kern="100" dirty="0" smtClean="0">
                          <a:effectLst/>
                          <a:latin typeface="楷体" panose="02010609060101010101" pitchFamily="49" charset="-122"/>
                          <a:ea typeface="楷体" panose="02010609060101010101" pitchFamily="49" charset="-122"/>
                        </a:rPr>
                        <a:t>），根据对知识库进行具体的分析，这一规定是不尽合理的</a:t>
                      </a:r>
                    </a:p>
                  </a:txBody>
                  <a:tcPr marL="68580" marR="68580" marT="0" marB="0"/>
                </a:tc>
              </a:tr>
              <a:tr h="1152096">
                <a:tc>
                  <a:txBody>
                    <a:bodyPr/>
                    <a:lstStyle/>
                    <a:p>
                      <a:pPr marL="0" indent="0" algn="ctr">
                        <a:spcAft>
                          <a:spcPts val="0"/>
                        </a:spcAft>
                      </a:pPr>
                      <a:r>
                        <a:rPr lang="zh-CN" altLang="en-US" sz="1800" kern="0" dirty="0" smtClean="0">
                          <a:effectLst/>
                          <a:latin typeface="楷体" panose="02010609060101010101" pitchFamily="49" charset="-122"/>
                          <a:ea typeface="楷体" panose="02010609060101010101" pitchFamily="49" charset="-122"/>
                        </a:rPr>
                        <a:t>增量集成</a:t>
                      </a:r>
                      <a:endParaRPr lang="zh-CN" sz="1800" kern="100" dirty="0">
                        <a:effectLst/>
                        <a:latin typeface="楷体" panose="02010609060101010101" pitchFamily="49" charset="-122"/>
                        <a:ea typeface="楷体" panose="02010609060101010101" pitchFamily="49" charset="-122"/>
                      </a:endParaRPr>
                    </a:p>
                  </a:txBody>
                  <a:tcPr marL="68580" marR="68580" marT="0" marB="0"/>
                </a:tc>
                <a:tc>
                  <a:txBody>
                    <a:bodyPr/>
                    <a:lstStyle/>
                    <a:p>
                      <a:pPr marL="0" marR="0" lvl="0" indent="-342900" algn="l" defTabSz="914400" rtl="0" eaLnBrk="1" fontAlgn="auto" latinLnBrk="0" hangingPunct="1">
                        <a:lnSpc>
                          <a:spcPct val="100000"/>
                        </a:lnSpc>
                        <a:spcBef>
                          <a:spcPts val="0"/>
                        </a:spcBef>
                        <a:spcAft>
                          <a:spcPts val="0"/>
                        </a:spcAft>
                        <a:buClrTx/>
                        <a:buSzTx/>
                        <a:buFont typeface="+mj-lt"/>
                        <a:buNone/>
                        <a:tabLst/>
                        <a:defRPr/>
                      </a:pPr>
                      <a:r>
                        <a:rPr lang="zh-CN" altLang="en-US" sz="1800" kern="100" dirty="0" smtClean="0">
                          <a:effectLst/>
                          <a:latin typeface="楷体" panose="02010609060101010101" pitchFamily="49" charset="-122"/>
                          <a:ea typeface="楷体" panose="02010609060101010101" pitchFamily="49" charset="-122"/>
                        </a:rPr>
                        <a:t>现阶段系统只考虑了同一时间段给出大量的模式进行集成，然而在实际的生产环境中，这样的情况往往只发生一次或者很少的几次，更多情况是基于这次的结果进行增量的集成。因此，基于现有算法设计增量集成的算法也是很有必要的</a:t>
                      </a:r>
                    </a:p>
                  </a:txBody>
                  <a:tcPr marL="68580" marR="68580" marT="0" marB="0"/>
                </a:tc>
              </a:tr>
              <a:tr h="630864">
                <a:tc>
                  <a:txBody>
                    <a:bodyPr/>
                    <a:lstStyle/>
                    <a:p>
                      <a:pPr marL="0" indent="0" algn="ctr">
                        <a:spcAft>
                          <a:spcPts val="0"/>
                        </a:spcAft>
                      </a:pPr>
                      <a:r>
                        <a:rPr lang="zh-CN" altLang="en-US" sz="1800" kern="0" dirty="0" smtClean="0">
                          <a:effectLst/>
                          <a:latin typeface="楷体" panose="02010609060101010101" pitchFamily="49" charset="-122"/>
                          <a:ea typeface="楷体" panose="02010609060101010101" pitchFamily="49" charset="-122"/>
                        </a:rPr>
                        <a:t>假阳性</a:t>
                      </a:r>
                      <a:endParaRPr lang="zh-CN" sz="1800" kern="100" dirty="0">
                        <a:effectLst/>
                        <a:latin typeface="楷体" panose="02010609060101010101" pitchFamily="49" charset="-122"/>
                        <a:ea typeface="楷体" panose="02010609060101010101" pitchFamily="49" charset="-122"/>
                      </a:endParaRPr>
                    </a:p>
                  </a:txBody>
                  <a:tcPr marL="68580" marR="68580" marT="0" marB="0"/>
                </a:tc>
                <a:tc>
                  <a:txBody>
                    <a:bodyPr/>
                    <a:lstStyle/>
                    <a:p>
                      <a:pPr marL="0" marR="0" lvl="0" indent="-342900" algn="l" defTabSz="914400" rtl="0" eaLnBrk="1" fontAlgn="auto" latinLnBrk="0" hangingPunct="1">
                        <a:lnSpc>
                          <a:spcPct val="100000"/>
                        </a:lnSpc>
                        <a:spcBef>
                          <a:spcPts val="0"/>
                        </a:spcBef>
                        <a:spcAft>
                          <a:spcPts val="0"/>
                        </a:spcAft>
                        <a:buClrTx/>
                        <a:buSzTx/>
                        <a:buFont typeface="+mj-lt"/>
                        <a:buNone/>
                        <a:tabLst/>
                        <a:defRPr/>
                      </a:pPr>
                      <a:r>
                        <a:rPr lang="zh-CN" altLang="en-US" sz="1800" kern="100" dirty="0" smtClean="0">
                          <a:effectLst/>
                          <a:latin typeface="楷体" panose="02010609060101010101" pitchFamily="49" charset="-122"/>
                          <a:ea typeface="楷体" panose="02010609060101010101" pitchFamily="49" charset="-122"/>
                        </a:rPr>
                        <a:t>由于编辑距离只是针对拼写的差异，尤其在单词长度较短时很大几率会产生假阳性的情况</a:t>
                      </a:r>
                      <a:endParaRPr lang="zh-CN" sz="1800" kern="100" dirty="0">
                        <a:effectLst/>
                        <a:latin typeface="楷体" panose="02010609060101010101" pitchFamily="49" charset="-122"/>
                        <a:ea typeface="楷体" panose="02010609060101010101" pitchFamily="49" charset="-122"/>
                      </a:endParaRPr>
                    </a:p>
                  </a:txBody>
                  <a:tcPr marL="68580" marR="68580" marT="0" marB="0"/>
                </a:tc>
              </a:tr>
              <a:tr h="874003">
                <a:tc>
                  <a:txBody>
                    <a:bodyPr/>
                    <a:lstStyle/>
                    <a:p>
                      <a:pPr marL="0" indent="0" algn="ctr">
                        <a:spcAft>
                          <a:spcPts val="0"/>
                        </a:spcAft>
                      </a:pPr>
                      <a:r>
                        <a:rPr lang="zh-CN" altLang="en-US" sz="1800" kern="0" dirty="0" smtClean="0">
                          <a:effectLst/>
                          <a:latin typeface="楷体" panose="02010609060101010101" pitchFamily="49" charset="-122"/>
                          <a:ea typeface="楷体" panose="02010609060101010101" pitchFamily="49" charset="-122"/>
                        </a:rPr>
                        <a:t>磁盘读写优化</a:t>
                      </a:r>
                      <a:endParaRPr lang="zh-CN" sz="1800" kern="100" dirty="0">
                        <a:effectLst/>
                        <a:latin typeface="楷体" panose="02010609060101010101" pitchFamily="49" charset="-122"/>
                        <a:ea typeface="楷体" panose="02010609060101010101" pitchFamily="49" charset="-122"/>
                      </a:endParaRPr>
                    </a:p>
                  </a:txBody>
                  <a:tcPr marL="68580" marR="68580" marT="0" marB="0"/>
                </a:tc>
                <a:tc>
                  <a:txBody>
                    <a:bodyPr/>
                    <a:lstStyle/>
                    <a:p>
                      <a:pPr marL="0" marR="0" lvl="0" indent="-342900" algn="l" defTabSz="914400" rtl="0" eaLnBrk="1" fontAlgn="auto" latinLnBrk="0" hangingPunct="1">
                        <a:lnSpc>
                          <a:spcPct val="100000"/>
                        </a:lnSpc>
                        <a:spcBef>
                          <a:spcPts val="0"/>
                        </a:spcBef>
                        <a:spcAft>
                          <a:spcPts val="0"/>
                        </a:spcAft>
                        <a:buClrTx/>
                        <a:buSzTx/>
                        <a:buFont typeface="+mj-lt"/>
                        <a:buNone/>
                        <a:tabLst/>
                        <a:defRPr/>
                      </a:pPr>
                      <a:r>
                        <a:rPr lang="zh-CN" altLang="en-US" sz="1800" kern="100" dirty="0" smtClean="0">
                          <a:effectLst/>
                          <a:latin typeface="楷体" panose="02010609060101010101" pitchFamily="49" charset="-122"/>
                          <a:ea typeface="楷体" panose="02010609060101010101" pitchFamily="49" charset="-122"/>
                        </a:rPr>
                        <a:t>系统在磁盘上采用了</a:t>
                      </a:r>
                      <a:r>
                        <a:rPr lang="en-US" altLang="zh-CN" sz="1800" kern="100" dirty="0" smtClean="0">
                          <a:effectLst/>
                          <a:latin typeface="楷体" panose="02010609060101010101" pitchFamily="49" charset="-122"/>
                          <a:ea typeface="楷体" panose="02010609060101010101" pitchFamily="49" charset="-122"/>
                        </a:rPr>
                        <a:t>hash</a:t>
                      </a:r>
                      <a:r>
                        <a:rPr lang="zh-CN" altLang="en-US" sz="1800" kern="100" dirty="0" smtClean="0">
                          <a:effectLst/>
                          <a:latin typeface="楷体" panose="02010609060101010101" pitchFamily="49" charset="-122"/>
                          <a:ea typeface="楷体" panose="02010609060101010101" pitchFamily="49" charset="-122"/>
                        </a:rPr>
                        <a:t>的方式进行组织，我们的算法将图上的拓展、匹配通过</a:t>
                      </a:r>
                      <a:r>
                        <a:rPr lang="en-US" altLang="zh-CN" sz="1800" kern="100" dirty="0" smtClean="0">
                          <a:effectLst/>
                          <a:latin typeface="楷体" panose="02010609060101010101" pitchFamily="49" charset="-122"/>
                          <a:ea typeface="楷体" panose="02010609060101010101" pitchFamily="49" charset="-122"/>
                        </a:rPr>
                        <a:t>join</a:t>
                      </a:r>
                      <a:r>
                        <a:rPr lang="zh-CN" altLang="en-US" sz="1800" kern="100" dirty="0" smtClean="0">
                          <a:effectLst/>
                          <a:latin typeface="楷体" panose="02010609060101010101" pitchFamily="49" charset="-122"/>
                          <a:ea typeface="楷体" panose="02010609060101010101" pitchFamily="49" charset="-122"/>
                        </a:rPr>
                        <a:t>操作符近似归化成了</a:t>
                      </a:r>
                      <a:r>
                        <a:rPr lang="en-US" altLang="zh-CN" sz="1800" kern="100" dirty="0" smtClean="0">
                          <a:effectLst/>
                          <a:latin typeface="楷体" panose="02010609060101010101" pitchFamily="49" charset="-122"/>
                          <a:ea typeface="楷体" panose="02010609060101010101" pitchFamily="49" charset="-122"/>
                        </a:rPr>
                        <a:t>Neighbor Table</a:t>
                      </a:r>
                      <a:r>
                        <a:rPr lang="zh-CN" altLang="en-US" sz="1800" kern="100" dirty="0" smtClean="0">
                          <a:effectLst/>
                          <a:latin typeface="楷体" panose="02010609060101010101" pitchFamily="49" charset="-122"/>
                          <a:ea typeface="楷体" panose="02010609060101010101" pitchFamily="49" charset="-122"/>
                        </a:rPr>
                        <a:t>与</a:t>
                      </a:r>
                      <a:r>
                        <a:rPr lang="en-US" altLang="zh-CN" sz="1800" kern="100" dirty="0" smtClean="0">
                          <a:effectLst/>
                          <a:latin typeface="楷体" panose="02010609060101010101" pitchFamily="49" charset="-122"/>
                          <a:ea typeface="楷体" panose="02010609060101010101" pitchFamily="49" charset="-122"/>
                        </a:rPr>
                        <a:t>Path Set</a:t>
                      </a:r>
                      <a:r>
                        <a:rPr lang="zh-CN" altLang="en-US" sz="1800" kern="100" dirty="0" smtClean="0">
                          <a:effectLst/>
                          <a:latin typeface="楷体" panose="02010609060101010101" pitchFamily="49" charset="-122"/>
                          <a:ea typeface="楷体" panose="02010609060101010101" pitchFamily="49" charset="-122"/>
                        </a:rPr>
                        <a:t>的连接。</a:t>
                      </a:r>
                      <a:endParaRPr lang="zh-CN" sz="1800" kern="100" dirty="0">
                        <a:effectLst/>
                        <a:latin typeface="楷体" panose="02010609060101010101" pitchFamily="49" charset="-122"/>
                        <a:ea typeface="楷体" panose="02010609060101010101" pitchFamily="49" charset="-122"/>
                      </a:endParaRPr>
                    </a:p>
                  </a:txBody>
                  <a:tcPr marL="68580" marR="68580" marT="0" marB="0"/>
                </a:tc>
              </a:tr>
            </a:tbl>
          </a:graphicData>
        </a:graphic>
      </p:graphicFrame>
    </p:spTree>
    <p:extLst>
      <p:ext uri="{BB962C8B-B14F-4D97-AF65-F5344CB8AC3E}">
        <p14:creationId xmlns:p14="http://schemas.microsoft.com/office/powerpoint/2010/main" val="217668552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矩形 3"/>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5124" name="矩形 4"/>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5125" name="矩形 5"/>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5126" name="文本框 6"/>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项目安排</a:t>
            </a:r>
          </a:p>
        </p:txBody>
      </p:sp>
      <p:grpSp>
        <p:nvGrpSpPr>
          <p:cNvPr id="31" name="组合 7"/>
          <p:cNvGrpSpPr>
            <a:grpSpLocks/>
          </p:cNvGrpSpPr>
          <p:nvPr/>
        </p:nvGrpSpPr>
        <p:grpSpPr bwMode="auto">
          <a:xfrm>
            <a:off x="1792289" y="1574800"/>
            <a:ext cx="2978149" cy="1949450"/>
            <a:chOff x="1792134" y="1574589"/>
            <a:chExt cx="2978660" cy="1948930"/>
          </a:xfrm>
        </p:grpSpPr>
        <p:grpSp>
          <p:nvGrpSpPr>
            <p:cNvPr id="32" name="组合 108"/>
            <p:cNvGrpSpPr>
              <a:grpSpLocks/>
            </p:cNvGrpSpPr>
            <p:nvPr/>
          </p:nvGrpSpPr>
          <p:grpSpPr bwMode="auto">
            <a:xfrm>
              <a:off x="2103336" y="1574589"/>
              <a:ext cx="2667458" cy="1474396"/>
              <a:chOff x="2194872" y="1703011"/>
              <a:chExt cx="3064751" cy="1693993"/>
            </a:xfrm>
          </p:grpSpPr>
          <p:sp>
            <p:nvSpPr>
              <p:cNvPr id="36" name="等腰三角形 41"/>
              <p:cNvSpPr/>
              <p:nvPr/>
            </p:nvSpPr>
            <p:spPr>
              <a:xfrm rot="5400000" flipH="1">
                <a:off x="3572233" y="1802651"/>
                <a:ext cx="216992" cy="2971713"/>
              </a:xfrm>
              <a:custGeom>
                <a:avLst/>
                <a:gdLst>
                  <a:gd name="connsiteX0" fmla="*/ 0 w 218921"/>
                  <a:gd name="connsiteY0" fmla="*/ 2984088 h 2984088"/>
                  <a:gd name="connsiteX1" fmla="*/ 218921 w 218921"/>
                  <a:gd name="connsiteY1" fmla="*/ 0 h 2984088"/>
                  <a:gd name="connsiteX2" fmla="*/ 218921 w 218921"/>
                  <a:gd name="connsiteY2" fmla="*/ 2984088 h 2984088"/>
                  <a:gd name="connsiteX3" fmla="*/ 0 w 218921"/>
                  <a:gd name="connsiteY3" fmla="*/ 2984088 h 2984088"/>
                  <a:gd name="connsiteX0" fmla="*/ 0 w 218921"/>
                  <a:gd name="connsiteY0" fmla="*/ 2984088 h 2984088"/>
                  <a:gd name="connsiteX1" fmla="*/ 108463 w 218921"/>
                  <a:gd name="connsiteY1" fmla="*/ 2339462 h 2984088"/>
                  <a:gd name="connsiteX2" fmla="*/ 218921 w 218921"/>
                  <a:gd name="connsiteY2" fmla="*/ 0 h 2984088"/>
                  <a:gd name="connsiteX3" fmla="*/ 218921 w 218921"/>
                  <a:gd name="connsiteY3" fmla="*/ 2984088 h 2984088"/>
                  <a:gd name="connsiteX4" fmla="*/ 0 w 218921"/>
                  <a:gd name="connsiteY4" fmla="*/ 2984088 h 2984088"/>
                  <a:gd name="connsiteX0" fmla="*/ 2453 w 221374"/>
                  <a:gd name="connsiteY0" fmla="*/ 2984088 h 2984088"/>
                  <a:gd name="connsiteX1" fmla="*/ 110916 w 221374"/>
                  <a:gd name="connsiteY1" fmla="*/ 2339462 h 2984088"/>
                  <a:gd name="connsiteX2" fmla="*/ 221374 w 221374"/>
                  <a:gd name="connsiteY2" fmla="*/ 0 h 2984088"/>
                  <a:gd name="connsiteX3" fmla="*/ 221374 w 221374"/>
                  <a:gd name="connsiteY3" fmla="*/ 2984088 h 2984088"/>
                  <a:gd name="connsiteX4" fmla="*/ 2453 w 221374"/>
                  <a:gd name="connsiteY4" fmla="*/ 2984088 h 2984088"/>
                  <a:gd name="connsiteX0" fmla="*/ 8070 w 226991"/>
                  <a:gd name="connsiteY0" fmla="*/ 2984088 h 3049797"/>
                  <a:gd name="connsiteX1" fmla="*/ 116533 w 226991"/>
                  <a:gd name="connsiteY1" fmla="*/ 2339462 h 3049797"/>
                  <a:gd name="connsiteX2" fmla="*/ 226991 w 226991"/>
                  <a:gd name="connsiteY2" fmla="*/ 0 h 3049797"/>
                  <a:gd name="connsiteX3" fmla="*/ 226991 w 226991"/>
                  <a:gd name="connsiteY3" fmla="*/ 2984088 h 3049797"/>
                  <a:gd name="connsiteX4" fmla="*/ 8070 w 226991"/>
                  <a:gd name="connsiteY4" fmla="*/ 2984088 h 3049797"/>
                  <a:gd name="connsiteX0" fmla="*/ 3727 w 222648"/>
                  <a:gd name="connsiteY0" fmla="*/ 2984088 h 3055655"/>
                  <a:gd name="connsiteX1" fmla="*/ 112190 w 222648"/>
                  <a:gd name="connsiteY1" fmla="*/ 2339462 h 3055655"/>
                  <a:gd name="connsiteX2" fmla="*/ 222648 w 222648"/>
                  <a:gd name="connsiteY2" fmla="*/ 0 h 3055655"/>
                  <a:gd name="connsiteX3" fmla="*/ 222648 w 222648"/>
                  <a:gd name="connsiteY3" fmla="*/ 2984088 h 3055655"/>
                  <a:gd name="connsiteX4" fmla="*/ 3727 w 222648"/>
                  <a:gd name="connsiteY4" fmla="*/ 2984088 h 305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48" h="3055655">
                    <a:moveTo>
                      <a:pt x="3727" y="2984088"/>
                    </a:moveTo>
                    <a:cubicBezTo>
                      <a:pt x="-14683" y="2876650"/>
                      <a:pt x="37271" y="3497108"/>
                      <a:pt x="112190" y="2339462"/>
                    </a:cubicBezTo>
                    <a:cubicBezTo>
                      <a:pt x="187109" y="1181816"/>
                      <a:pt x="185829" y="779821"/>
                      <a:pt x="222648" y="0"/>
                    </a:cubicBezTo>
                    <a:lnTo>
                      <a:pt x="222648" y="2984088"/>
                    </a:lnTo>
                    <a:lnTo>
                      <a:pt x="3727" y="2984088"/>
                    </a:lnTo>
                    <a:close/>
                  </a:path>
                </a:pathLst>
              </a:custGeom>
              <a:gradFill flip="none" rotWithShape="1">
                <a:gsLst>
                  <a:gs pos="0">
                    <a:schemeClr val="bg1"/>
                  </a:gs>
                  <a:gs pos="59000">
                    <a:srgbClr val="5B595B"/>
                  </a:gs>
                  <a:gs pos="100000">
                    <a:schemeClr val="bg2">
                      <a:lumMod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sp>
            <p:nvSpPr>
              <p:cNvPr id="37" name="矩形 36"/>
              <p:cNvSpPr/>
              <p:nvPr/>
            </p:nvSpPr>
            <p:spPr>
              <a:xfrm>
                <a:off x="2357230" y="1703011"/>
                <a:ext cx="2902393" cy="1477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grpSp>
            <p:nvGrpSpPr>
              <p:cNvPr id="38" name="组合 58"/>
              <p:cNvGrpSpPr>
                <a:grpSpLocks/>
              </p:cNvGrpSpPr>
              <p:nvPr/>
            </p:nvGrpSpPr>
            <p:grpSpPr bwMode="auto">
              <a:xfrm>
                <a:off x="2629046" y="1936766"/>
                <a:ext cx="2358764" cy="1078980"/>
                <a:chOff x="775761" y="4213596"/>
                <a:chExt cx="2424920" cy="1109244"/>
              </a:xfrm>
            </p:grpSpPr>
            <p:sp>
              <p:nvSpPr>
                <p:cNvPr id="39" name="文本框 106"/>
                <p:cNvSpPr txBox="1">
                  <a:spLocks noChangeArrowheads="1"/>
                </p:cNvSpPr>
                <p:nvPr/>
              </p:nvSpPr>
              <p:spPr bwMode="auto">
                <a:xfrm>
                  <a:off x="1382781" y="4213596"/>
                  <a:ext cx="827941" cy="472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smtClean="0">
                      <a:latin typeface="方正正黑简体" charset="-122"/>
                      <a:ea typeface="方正正黑简体" charset="-122"/>
                    </a:rPr>
                    <a:t>入职</a:t>
                  </a:r>
                  <a:endParaRPr lang="zh-CN" altLang="en-US" sz="2000" b="1" dirty="0">
                    <a:latin typeface="方正正黑简体" charset="-122"/>
                    <a:ea typeface="方正正黑简体" charset="-122"/>
                  </a:endParaRPr>
                </a:p>
              </p:txBody>
            </p:sp>
            <p:sp>
              <p:nvSpPr>
                <p:cNvPr id="40" name="矩形 39"/>
                <p:cNvSpPr/>
                <p:nvPr/>
              </p:nvSpPr>
              <p:spPr>
                <a:xfrm>
                  <a:off x="775761" y="4632307"/>
                  <a:ext cx="2424920" cy="690533"/>
                </a:xfrm>
                <a:prstGeom prst="rect">
                  <a:avLst/>
                </a:prstGeom>
              </p:spPr>
              <p:txBody>
                <a:bodyPr>
                  <a:spAutoFit/>
                </a:bodyPr>
                <a:lstStyle/>
                <a:p>
                  <a:pPr algn="ctr" fontAlgn="auto">
                    <a:spcBef>
                      <a:spcPts val="0"/>
                    </a:spcBef>
                    <a:spcAft>
                      <a:spcPts val="0"/>
                    </a:spcAft>
                    <a:defRPr/>
                  </a:pPr>
                  <a:r>
                    <a:rPr lang="zh-CN" altLang="en-US"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rPr>
                    <a:t>学习基础知识</a:t>
                  </a:r>
                  <a:endParaRPr lang="en-US" altLang="zh-CN"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endParaRPr>
                </a:p>
                <a:p>
                  <a:pPr algn="ctr" fontAlgn="auto">
                    <a:spcBef>
                      <a:spcPts val="0"/>
                    </a:spcBef>
                    <a:spcAft>
                      <a:spcPts val="0"/>
                    </a:spcAft>
                    <a:defRPr/>
                  </a:pPr>
                  <a:r>
                    <a:rPr lang="zh-CN" altLang="en-US" sz="1600" kern="100" dirty="0">
                      <a:latin typeface="方正兰亭细黑_GBK" panose="02000000000000000000" pitchFamily="2" charset="-122"/>
                      <a:ea typeface="方正兰亭细黑_GBK" panose="02000000000000000000" pitchFamily="2" charset="-122"/>
                      <a:cs typeface="Times New Roman" panose="02020603050405020304" pitchFamily="18" charset="0"/>
                    </a:rPr>
                    <a:t>了解研究方向</a:t>
                  </a:r>
                  <a:endParaRPr lang="zh-CN" altLang="zh-CN" sz="1600" kern="100" dirty="0">
                    <a:latin typeface="方正兰亭细黑_GBK" panose="02000000000000000000" pitchFamily="2" charset="-122"/>
                    <a:ea typeface="方正兰亭细黑_GBK" panose="02000000000000000000" pitchFamily="2" charset="-122"/>
                    <a:cs typeface="Times New Roman" panose="02020603050405020304" pitchFamily="18" charset="0"/>
                  </a:endParaRPr>
                </a:p>
              </p:txBody>
            </p:sp>
          </p:grpSp>
        </p:grpSp>
        <p:grpSp>
          <p:nvGrpSpPr>
            <p:cNvPr id="33" name="组合 118"/>
            <p:cNvGrpSpPr>
              <a:grpSpLocks/>
            </p:cNvGrpSpPr>
            <p:nvPr/>
          </p:nvGrpSpPr>
          <p:grpSpPr bwMode="auto">
            <a:xfrm>
              <a:off x="1792134" y="2120543"/>
              <a:ext cx="452513" cy="1402976"/>
              <a:chOff x="1792134" y="2120543"/>
              <a:chExt cx="452513" cy="1402976"/>
            </a:xfrm>
          </p:grpSpPr>
          <p:cxnSp>
            <p:nvCxnSpPr>
              <p:cNvPr id="34" name="肘形连接符 33"/>
              <p:cNvCxnSpPr>
                <a:stCxn id="92" idx="0"/>
              </p:cNvCxnSpPr>
              <p:nvPr/>
            </p:nvCxnSpPr>
            <p:spPr>
              <a:xfrm rot="5400000" flipH="1" flipV="1">
                <a:off x="1312131" y="2641810"/>
                <a:ext cx="1361712" cy="401706"/>
              </a:xfrm>
              <a:prstGeom prst="bentConnector3">
                <a:avLst>
                  <a:gd name="adj1" fmla="val 100127"/>
                </a:avLst>
              </a:prstGeom>
              <a:ln cap="rnd">
                <a:tailEnd type="none" w="lg" len="med"/>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2160496" y="2120543"/>
                <a:ext cx="84151" cy="841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grpSp>
      </p:grpSp>
      <p:grpSp>
        <p:nvGrpSpPr>
          <p:cNvPr id="41" name="组合 137"/>
          <p:cNvGrpSpPr>
            <a:grpSpLocks/>
          </p:cNvGrpSpPr>
          <p:nvPr/>
        </p:nvGrpSpPr>
        <p:grpSpPr bwMode="auto">
          <a:xfrm>
            <a:off x="3170238" y="3975100"/>
            <a:ext cx="3136899" cy="2201863"/>
            <a:chOff x="3170168" y="3974430"/>
            <a:chExt cx="3137043" cy="2203003"/>
          </a:xfrm>
        </p:grpSpPr>
        <p:grpSp>
          <p:nvGrpSpPr>
            <p:cNvPr id="42" name="组合 119"/>
            <p:cNvGrpSpPr>
              <a:grpSpLocks/>
            </p:cNvGrpSpPr>
            <p:nvPr/>
          </p:nvGrpSpPr>
          <p:grpSpPr bwMode="auto">
            <a:xfrm flipV="1">
              <a:off x="3170168" y="3974430"/>
              <a:ext cx="453024" cy="1402630"/>
              <a:chOff x="1792133" y="2120889"/>
              <a:chExt cx="453024" cy="1402630"/>
            </a:xfrm>
          </p:grpSpPr>
          <p:cxnSp>
            <p:nvCxnSpPr>
              <p:cNvPr id="49" name="肘形连接符 48"/>
              <p:cNvCxnSpPr/>
              <p:nvPr/>
            </p:nvCxnSpPr>
            <p:spPr>
              <a:xfrm rot="5400000" flipH="1" flipV="1">
                <a:off x="1312365" y="2642095"/>
                <a:ext cx="1361193" cy="401656"/>
              </a:xfrm>
              <a:prstGeom prst="bentConnector3">
                <a:avLst>
                  <a:gd name="adj1" fmla="val 100127"/>
                </a:avLst>
              </a:prstGeom>
              <a:ln cap="rnd">
                <a:tailEnd type="none" w="lg" len="med"/>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2160450" y="2121030"/>
                <a:ext cx="84141" cy="8418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grpSp>
        <p:grpSp>
          <p:nvGrpSpPr>
            <p:cNvPr id="43" name="组合 122"/>
            <p:cNvGrpSpPr>
              <a:grpSpLocks/>
            </p:cNvGrpSpPr>
            <p:nvPr/>
          </p:nvGrpSpPr>
          <p:grpSpPr bwMode="auto">
            <a:xfrm flipH="1">
              <a:off x="3640090" y="4703470"/>
              <a:ext cx="2667121" cy="1473963"/>
              <a:chOff x="2194703" y="1703729"/>
              <a:chExt cx="3064364" cy="1693496"/>
            </a:xfrm>
          </p:grpSpPr>
          <p:sp>
            <p:nvSpPr>
              <p:cNvPr id="44" name="等腰三角形 41"/>
              <p:cNvSpPr/>
              <p:nvPr/>
            </p:nvSpPr>
            <p:spPr>
              <a:xfrm rot="5400000" flipH="1">
                <a:off x="3571792" y="1802974"/>
                <a:ext cx="217162" cy="2971340"/>
              </a:xfrm>
              <a:custGeom>
                <a:avLst/>
                <a:gdLst>
                  <a:gd name="connsiteX0" fmla="*/ 0 w 218921"/>
                  <a:gd name="connsiteY0" fmla="*/ 2984088 h 2984088"/>
                  <a:gd name="connsiteX1" fmla="*/ 218921 w 218921"/>
                  <a:gd name="connsiteY1" fmla="*/ 0 h 2984088"/>
                  <a:gd name="connsiteX2" fmla="*/ 218921 w 218921"/>
                  <a:gd name="connsiteY2" fmla="*/ 2984088 h 2984088"/>
                  <a:gd name="connsiteX3" fmla="*/ 0 w 218921"/>
                  <a:gd name="connsiteY3" fmla="*/ 2984088 h 2984088"/>
                  <a:gd name="connsiteX0" fmla="*/ 0 w 218921"/>
                  <a:gd name="connsiteY0" fmla="*/ 2984088 h 2984088"/>
                  <a:gd name="connsiteX1" fmla="*/ 108463 w 218921"/>
                  <a:gd name="connsiteY1" fmla="*/ 2339462 h 2984088"/>
                  <a:gd name="connsiteX2" fmla="*/ 218921 w 218921"/>
                  <a:gd name="connsiteY2" fmla="*/ 0 h 2984088"/>
                  <a:gd name="connsiteX3" fmla="*/ 218921 w 218921"/>
                  <a:gd name="connsiteY3" fmla="*/ 2984088 h 2984088"/>
                  <a:gd name="connsiteX4" fmla="*/ 0 w 218921"/>
                  <a:gd name="connsiteY4" fmla="*/ 2984088 h 2984088"/>
                  <a:gd name="connsiteX0" fmla="*/ 2453 w 221374"/>
                  <a:gd name="connsiteY0" fmla="*/ 2984088 h 2984088"/>
                  <a:gd name="connsiteX1" fmla="*/ 110916 w 221374"/>
                  <a:gd name="connsiteY1" fmla="*/ 2339462 h 2984088"/>
                  <a:gd name="connsiteX2" fmla="*/ 221374 w 221374"/>
                  <a:gd name="connsiteY2" fmla="*/ 0 h 2984088"/>
                  <a:gd name="connsiteX3" fmla="*/ 221374 w 221374"/>
                  <a:gd name="connsiteY3" fmla="*/ 2984088 h 2984088"/>
                  <a:gd name="connsiteX4" fmla="*/ 2453 w 221374"/>
                  <a:gd name="connsiteY4" fmla="*/ 2984088 h 2984088"/>
                  <a:gd name="connsiteX0" fmla="*/ 8070 w 226991"/>
                  <a:gd name="connsiteY0" fmla="*/ 2984088 h 3049797"/>
                  <a:gd name="connsiteX1" fmla="*/ 116533 w 226991"/>
                  <a:gd name="connsiteY1" fmla="*/ 2339462 h 3049797"/>
                  <a:gd name="connsiteX2" fmla="*/ 226991 w 226991"/>
                  <a:gd name="connsiteY2" fmla="*/ 0 h 3049797"/>
                  <a:gd name="connsiteX3" fmla="*/ 226991 w 226991"/>
                  <a:gd name="connsiteY3" fmla="*/ 2984088 h 3049797"/>
                  <a:gd name="connsiteX4" fmla="*/ 8070 w 226991"/>
                  <a:gd name="connsiteY4" fmla="*/ 2984088 h 3049797"/>
                  <a:gd name="connsiteX0" fmla="*/ 3727 w 222648"/>
                  <a:gd name="connsiteY0" fmla="*/ 2984088 h 3055655"/>
                  <a:gd name="connsiteX1" fmla="*/ 112190 w 222648"/>
                  <a:gd name="connsiteY1" fmla="*/ 2339462 h 3055655"/>
                  <a:gd name="connsiteX2" fmla="*/ 222648 w 222648"/>
                  <a:gd name="connsiteY2" fmla="*/ 0 h 3055655"/>
                  <a:gd name="connsiteX3" fmla="*/ 222648 w 222648"/>
                  <a:gd name="connsiteY3" fmla="*/ 2984088 h 3055655"/>
                  <a:gd name="connsiteX4" fmla="*/ 3727 w 222648"/>
                  <a:gd name="connsiteY4" fmla="*/ 2984088 h 305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48" h="3055655">
                    <a:moveTo>
                      <a:pt x="3727" y="2984088"/>
                    </a:moveTo>
                    <a:cubicBezTo>
                      <a:pt x="-14683" y="2876650"/>
                      <a:pt x="37271" y="3497108"/>
                      <a:pt x="112190" y="2339462"/>
                    </a:cubicBezTo>
                    <a:cubicBezTo>
                      <a:pt x="187109" y="1181816"/>
                      <a:pt x="185829" y="779821"/>
                      <a:pt x="222648" y="0"/>
                    </a:cubicBezTo>
                    <a:lnTo>
                      <a:pt x="222648" y="2984088"/>
                    </a:lnTo>
                    <a:lnTo>
                      <a:pt x="3727" y="2984088"/>
                    </a:lnTo>
                    <a:close/>
                  </a:path>
                </a:pathLst>
              </a:custGeom>
              <a:gradFill flip="none" rotWithShape="1">
                <a:gsLst>
                  <a:gs pos="0">
                    <a:schemeClr val="bg1"/>
                  </a:gs>
                  <a:gs pos="59000">
                    <a:srgbClr val="5B595B"/>
                  </a:gs>
                  <a:gs pos="100000">
                    <a:schemeClr val="bg2">
                      <a:lumMod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sp>
            <p:nvSpPr>
              <p:cNvPr id="45" name="矩形 44"/>
              <p:cNvSpPr/>
              <p:nvPr/>
            </p:nvSpPr>
            <p:spPr>
              <a:xfrm>
                <a:off x="2357041" y="1703729"/>
                <a:ext cx="2902026" cy="147633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grpSp>
            <p:nvGrpSpPr>
              <p:cNvPr id="46" name="组合 125"/>
              <p:cNvGrpSpPr>
                <a:grpSpLocks/>
              </p:cNvGrpSpPr>
              <p:nvPr/>
            </p:nvGrpSpPr>
            <p:grpSpPr bwMode="auto">
              <a:xfrm>
                <a:off x="2628820" y="1936769"/>
                <a:ext cx="2358467" cy="1125905"/>
                <a:chOff x="775529" y="4213596"/>
                <a:chExt cx="2424615" cy="1157484"/>
              </a:xfrm>
            </p:grpSpPr>
            <p:sp>
              <p:nvSpPr>
                <p:cNvPr id="47" name="文本框 126"/>
                <p:cNvSpPr txBox="1">
                  <a:spLocks noChangeArrowheads="1"/>
                </p:cNvSpPr>
                <p:nvPr/>
              </p:nvSpPr>
              <p:spPr bwMode="auto">
                <a:xfrm>
                  <a:off x="1765532" y="4213596"/>
                  <a:ext cx="827837" cy="472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smtClean="0">
                      <a:latin typeface="方正正黑简体" charset="-122"/>
                      <a:ea typeface="方正正黑简体" charset="-122"/>
                    </a:rPr>
                    <a:t>开题</a:t>
                  </a:r>
                  <a:endParaRPr lang="zh-CN" altLang="en-US" sz="2000" b="1" dirty="0">
                    <a:latin typeface="方正正黑简体" charset="-122"/>
                    <a:ea typeface="方正正黑简体" charset="-122"/>
                  </a:endParaRPr>
                </a:p>
              </p:txBody>
            </p:sp>
            <p:sp>
              <p:nvSpPr>
                <p:cNvPr id="48" name="矩形 47"/>
                <p:cNvSpPr/>
                <p:nvPr/>
              </p:nvSpPr>
              <p:spPr>
                <a:xfrm>
                  <a:off x="775529" y="4680006"/>
                  <a:ext cx="2424615" cy="691074"/>
                </a:xfrm>
                <a:prstGeom prst="rect">
                  <a:avLst/>
                </a:prstGeom>
              </p:spPr>
              <p:txBody>
                <a:bodyPr>
                  <a:spAutoFit/>
                </a:bodyPr>
                <a:lstStyle/>
                <a:p>
                  <a:pPr algn="ctr" fontAlgn="auto">
                    <a:spcBef>
                      <a:spcPts val="0"/>
                    </a:spcBef>
                    <a:spcAft>
                      <a:spcPts val="0"/>
                    </a:spcAft>
                    <a:defRPr/>
                  </a:pPr>
                  <a:r>
                    <a:rPr lang="zh-CN" altLang="en-US" sz="1600" kern="100" dirty="0">
                      <a:latin typeface="方正兰亭细黑_GBK" panose="02000000000000000000" pitchFamily="2" charset="-122"/>
                      <a:ea typeface="方正兰亭细黑_GBK" panose="02000000000000000000" pitchFamily="2" charset="-122"/>
                      <a:cs typeface="Times New Roman" panose="02020603050405020304" pitchFamily="18" charset="0"/>
                    </a:rPr>
                    <a:t>确定项目</a:t>
                  </a:r>
                  <a:r>
                    <a:rPr lang="zh-CN" altLang="en-US"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rPr>
                    <a:t>内容</a:t>
                  </a:r>
                  <a:endParaRPr lang="en-US" altLang="zh-CN"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endParaRPr>
                </a:p>
                <a:p>
                  <a:pPr algn="ctr" fontAlgn="auto">
                    <a:spcBef>
                      <a:spcPts val="0"/>
                    </a:spcBef>
                    <a:spcAft>
                      <a:spcPts val="0"/>
                    </a:spcAft>
                    <a:defRPr/>
                  </a:pPr>
                  <a:r>
                    <a:rPr lang="zh-CN" altLang="en-US"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rPr>
                    <a:t>完成项目设计</a:t>
                  </a:r>
                  <a:endParaRPr lang="en-US" altLang="zh-CN"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endParaRPr>
                </a:p>
              </p:txBody>
            </p:sp>
          </p:grpSp>
        </p:grpSp>
      </p:grpSp>
      <p:grpSp>
        <p:nvGrpSpPr>
          <p:cNvPr id="51" name="组合 10"/>
          <p:cNvGrpSpPr>
            <a:grpSpLocks/>
          </p:cNvGrpSpPr>
          <p:nvPr/>
        </p:nvGrpSpPr>
        <p:grpSpPr bwMode="auto">
          <a:xfrm>
            <a:off x="5594350" y="1573213"/>
            <a:ext cx="3014663" cy="1941512"/>
            <a:chOff x="5593658" y="1573435"/>
            <a:chExt cx="3015810" cy="1941018"/>
          </a:xfrm>
        </p:grpSpPr>
        <p:grpSp>
          <p:nvGrpSpPr>
            <p:cNvPr id="52" name="组合 128"/>
            <p:cNvGrpSpPr>
              <a:grpSpLocks/>
            </p:cNvGrpSpPr>
            <p:nvPr/>
          </p:nvGrpSpPr>
          <p:grpSpPr bwMode="auto">
            <a:xfrm>
              <a:off x="5593658" y="2111823"/>
              <a:ext cx="453024" cy="1402630"/>
              <a:chOff x="1792133" y="2120889"/>
              <a:chExt cx="453024" cy="1402630"/>
            </a:xfrm>
          </p:grpSpPr>
          <p:cxnSp>
            <p:nvCxnSpPr>
              <p:cNvPr id="59" name="肘形连接符 58"/>
              <p:cNvCxnSpPr/>
              <p:nvPr/>
            </p:nvCxnSpPr>
            <p:spPr>
              <a:xfrm rot="5400000" flipH="1" flipV="1">
                <a:off x="1312164" y="2641760"/>
                <a:ext cx="1361728" cy="401791"/>
              </a:xfrm>
              <a:prstGeom prst="bentConnector3">
                <a:avLst>
                  <a:gd name="adj1" fmla="val 100127"/>
                </a:avLst>
              </a:prstGeom>
              <a:ln cap="rnd">
                <a:tailEnd type="none" w="lg" len="med"/>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2160573" y="2120526"/>
                <a:ext cx="84170" cy="8411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grpSp>
        <p:grpSp>
          <p:nvGrpSpPr>
            <p:cNvPr id="53" name="组合 131"/>
            <p:cNvGrpSpPr>
              <a:grpSpLocks/>
            </p:cNvGrpSpPr>
            <p:nvPr/>
          </p:nvGrpSpPr>
          <p:grpSpPr bwMode="auto">
            <a:xfrm>
              <a:off x="5941454" y="1573435"/>
              <a:ext cx="2668014" cy="1474411"/>
              <a:chOff x="2194233" y="1703011"/>
              <a:chExt cx="3065390" cy="1694011"/>
            </a:xfrm>
          </p:grpSpPr>
          <p:sp>
            <p:nvSpPr>
              <p:cNvPr id="54" name="等腰三角形 41"/>
              <p:cNvSpPr/>
              <p:nvPr/>
            </p:nvSpPr>
            <p:spPr>
              <a:xfrm rot="5400000" flipH="1">
                <a:off x="3571903" y="1802359"/>
                <a:ext cx="216993" cy="2972334"/>
              </a:xfrm>
              <a:custGeom>
                <a:avLst/>
                <a:gdLst>
                  <a:gd name="connsiteX0" fmla="*/ 0 w 218921"/>
                  <a:gd name="connsiteY0" fmla="*/ 2984088 h 2984088"/>
                  <a:gd name="connsiteX1" fmla="*/ 218921 w 218921"/>
                  <a:gd name="connsiteY1" fmla="*/ 0 h 2984088"/>
                  <a:gd name="connsiteX2" fmla="*/ 218921 w 218921"/>
                  <a:gd name="connsiteY2" fmla="*/ 2984088 h 2984088"/>
                  <a:gd name="connsiteX3" fmla="*/ 0 w 218921"/>
                  <a:gd name="connsiteY3" fmla="*/ 2984088 h 2984088"/>
                  <a:gd name="connsiteX0" fmla="*/ 0 w 218921"/>
                  <a:gd name="connsiteY0" fmla="*/ 2984088 h 2984088"/>
                  <a:gd name="connsiteX1" fmla="*/ 108463 w 218921"/>
                  <a:gd name="connsiteY1" fmla="*/ 2339462 h 2984088"/>
                  <a:gd name="connsiteX2" fmla="*/ 218921 w 218921"/>
                  <a:gd name="connsiteY2" fmla="*/ 0 h 2984088"/>
                  <a:gd name="connsiteX3" fmla="*/ 218921 w 218921"/>
                  <a:gd name="connsiteY3" fmla="*/ 2984088 h 2984088"/>
                  <a:gd name="connsiteX4" fmla="*/ 0 w 218921"/>
                  <a:gd name="connsiteY4" fmla="*/ 2984088 h 2984088"/>
                  <a:gd name="connsiteX0" fmla="*/ 2453 w 221374"/>
                  <a:gd name="connsiteY0" fmla="*/ 2984088 h 2984088"/>
                  <a:gd name="connsiteX1" fmla="*/ 110916 w 221374"/>
                  <a:gd name="connsiteY1" fmla="*/ 2339462 h 2984088"/>
                  <a:gd name="connsiteX2" fmla="*/ 221374 w 221374"/>
                  <a:gd name="connsiteY2" fmla="*/ 0 h 2984088"/>
                  <a:gd name="connsiteX3" fmla="*/ 221374 w 221374"/>
                  <a:gd name="connsiteY3" fmla="*/ 2984088 h 2984088"/>
                  <a:gd name="connsiteX4" fmla="*/ 2453 w 221374"/>
                  <a:gd name="connsiteY4" fmla="*/ 2984088 h 2984088"/>
                  <a:gd name="connsiteX0" fmla="*/ 8070 w 226991"/>
                  <a:gd name="connsiteY0" fmla="*/ 2984088 h 3049797"/>
                  <a:gd name="connsiteX1" fmla="*/ 116533 w 226991"/>
                  <a:gd name="connsiteY1" fmla="*/ 2339462 h 3049797"/>
                  <a:gd name="connsiteX2" fmla="*/ 226991 w 226991"/>
                  <a:gd name="connsiteY2" fmla="*/ 0 h 3049797"/>
                  <a:gd name="connsiteX3" fmla="*/ 226991 w 226991"/>
                  <a:gd name="connsiteY3" fmla="*/ 2984088 h 3049797"/>
                  <a:gd name="connsiteX4" fmla="*/ 8070 w 226991"/>
                  <a:gd name="connsiteY4" fmla="*/ 2984088 h 3049797"/>
                  <a:gd name="connsiteX0" fmla="*/ 3727 w 222648"/>
                  <a:gd name="connsiteY0" fmla="*/ 2984088 h 3055655"/>
                  <a:gd name="connsiteX1" fmla="*/ 112190 w 222648"/>
                  <a:gd name="connsiteY1" fmla="*/ 2339462 h 3055655"/>
                  <a:gd name="connsiteX2" fmla="*/ 222648 w 222648"/>
                  <a:gd name="connsiteY2" fmla="*/ 0 h 3055655"/>
                  <a:gd name="connsiteX3" fmla="*/ 222648 w 222648"/>
                  <a:gd name="connsiteY3" fmla="*/ 2984088 h 3055655"/>
                  <a:gd name="connsiteX4" fmla="*/ 3727 w 222648"/>
                  <a:gd name="connsiteY4" fmla="*/ 2984088 h 305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48" h="3055655">
                    <a:moveTo>
                      <a:pt x="3727" y="2984088"/>
                    </a:moveTo>
                    <a:cubicBezTo>
                      <a:pt x="-14683" y="2876650"/>
                      <a:pt x="37271" y="3497108"/>
                      <a:pt x="112190" y="2339462"/>
                    </a:cubicBezTo>
                    <a:cubicBezTo>
                      <a:pt x="187109" y="1181816"/>
                      <a:pt x="185829" y="779821"/>
                      <a:pt x="222648" y="0"/>
                    </a:cubicBezTo>
                    <a:lnTo>
                      <a:pt x="222648" y="2984088"/>
                    </a:lnTo>
                    <a:lnTo>
                      <a:pt x="3727" y="2984088"/>
                    </a:lnTo>
                    <a:close/>
                  </a:path>
                </a:pathLst>
              </a:custGeom>
              <a:gradFill flip="none" rotWithShape="1">
                <a:gsLst>
                  <a:gs pos="0">
                    <a:schemeClr val="bg1"/>
                  </a:gs>
                  <a:gs pos="59000">
                    <a:srgbClr val="5B595B"/>
                  </a:gs>
                  <a:gs pos="100000">
                    <a:schemeClr val="bg2">
                      <a:lumMod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sp>
            <p:nvSpPr>
              <p:cNvPr id="55" name="矩形 54"/>
              <p:cNvSpPr/>
              <p:nvPr/>
            </p:nvSpPr>
            <p:spPr>
              <a:xfrm>
                <a:off x="2356624" y="1703011"/>
                <a:ext cx="2902999" cy="147701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grpSp>
            <p:nvGrpSpPr>
              <p:cNvPr id="56" name="组合 134"/>
              <p:cNvGrpSpPr>
                <a:grpSpLocks/>
              </p:cNvGrpSpPr>
              <p:nvPr/>
            </p:nvGrpSpPr>
            <p:grpSpPr bwMode="auto">
              <a:xfrm>
                <a:off x="2628496" y="1936781"/>
                <a:ext cx="2359255" cy="1280920"/>
                <a:chOff x="775196" y="4213596"/>
                <a:chExt cx="2425425" cy="1316843"/>
              </a:xfrm>
            </p:grpSpPr>
            <p:sp>
              <p:nvSpPr>
                <p:cNvPr id="57" name="文本框 135"/>
                <p:cNvSpPr txBox="1">
                  <a:spLocks noChangeArrowheads="1"/>
                </p:cNvSpPr>
                <p:nvPr/>
              </p:nvSpPr>
              <p:spPr bwMode="auto">
                <a:xfrm>
                  <a:off x="1382781" y="4213596"/>
                  <a:ext cx="828115" cy="47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smtClean="0">
                      <a:latin typeface="方正正黑简体" charset="-122"/>
                      <a:ea typeface="方正正黑简体" charset="-122"/>
                    </a:rPr>
                    <a:t>中期</a:t>
                  </a:r>
                  <a:endParaRPr lang="zh-CN" altLang="en-US" sz="2000" b="1" dirty="0">
                    <a:latin typeface="方正正黑简体" charset="-122"/>
                    <a:ea typeface="方正正黑简体" charset="-122"/>
                  </a:endParaRPr>
                </a:p>
              </p:txBody>
            </p:sp>
            <p:sp>
              <p:nvSpPr>
                <p:cNvPr id="58" name="矩形 57"/>
                <p:cNvSpPr/>
                <p:nvPr/>
              </p:nvSpPr>
              <p:spPr>
                <a:xfrm>
                  <a:off x="775196" y="4549145"/>
                  <a:ext cx="2425425" cy="981294"/>
                </a:xfrm>
                <a:prstGeom prst="rect">
                  <a:avLst/>
                </a:prstGeom>
              </p:spPr>
              <p:txBody>
                <a:bodyPr>
                  <a:spAutoFit/>
                </a:bodyPr>
                <a:lstStyle/>
                <a:p>
                  <a:pPr algn="ctr" fontAlgn="auto">
                    <a:spcBef>
                      <a:spcPts val="0"/>
                    </a:spcBef>
                    <a:spcAft>
                      <a:spcPts val="0"/>
                    </a:spcAft>
                    <a:defRPr/>
                  </a:pPr>
                  <a:r>
                    <a:rPr lang="zh-CN" altLang="en-US"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rPr>
                    <a:t>完成算法设计</a:t>
                  </a:r>
                  <a:endParaRPr lang="en-US" altLang="zh-CN"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endParaRPr>
                </a:p>
                <a:p>
                  <a:pPr algn="ctr" fontAlgn="auto">
                    <a:spcBef>
                      <a:spcPts val="0"/>
                    </a:spcBef>
                    <a:spcAft>
                      <a:spcPts val="0"/>
                    </a:spcAft>
                    <a:defRPr/>
                  </a:pPr>
                  <a:r>
                    <a:rPr lang="zh-CN" altLang="en-US"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rPr>
                    <a:t>实现小数据测试</a:t>
                  </a:r>
                  <a:endParaRPr lang="en-US" altLang="zh-CN"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endParaRPr>
                </a:p>
                <a:p>
                  <a:pPr algn="ctr" fontAlgn="auto">
                    <a:spcBef>
                      <a:spcPts val="0"/>
                    </a:spcBef>
                    <a:spcAft>
                      <a:spcPts val="0"/>
                    </a:spcAft>
                    <a:defRPr/>
                  </a:pPr>
                  <a:r>
                    <a:rPr lang="zh-CN" altLang="en-US" sz="1600" kern="100" dirty="0">
                      <a:latin typeface="方正兰亭细黑_GBK" panose="02000000000000000000" pitchFamily="2" charset="-122"/>
                      <a:ea typeface="方正兰亭细黑_GBK" panose="02000000000000000000" pitchFamily="2" charset="-122"/>
                      <a:cs typeface="Times New Roman" panose="02020603050405020304" pitchFamily="18" charset="0"/>
                    </a:rPr>
                    <a:t>调优算法</a:t>
                  </a:r>
                  <a:endParaRPr lang="zh-CN" altLang="zh-CN" sz="1600" kern="100" dirty="0">
                    <a:latin typeface="方正兰亭细黑_GBK" panose="02000000000000000000" pitchFamily="2" charset="-122"/>
                    <a:ea typeface="方正兰亭细黑_GBK" panose="02000000000000000000" pitchFamily="2" charset="-122"/>
                    <a:cs typeface="Times New Roman" panose="02020603050405020304" pitchFamily="18" charset="0"/>
                  </a:endParaRPr>
                </a:p>
              </p:txBody>
            </p:sp>
          </p:grpSp>
        </p:grpSp>
      </p:grpSp>
      <p:grpSp>
        <p:nvGrpSpPr>
          <p:cNvPr id="61" name="组合 138"/>
          <p:cNvGrpSpPr>
            <a:grpSpLocks/>
          </p:cNvGrpSpPr>
          <p:nvPr/>
        </p:nvGrpSpPr>
        <p:grpSpPr bwMode="auto">
          <a:xfrm>
            <a:off x="7172325" y="3949700"/>
            <a:ext cx="3136901" cy="2201863"/>
            <a:chOff x="3170168" y="3974430"/>
            <a:chExt cx="3137045" cy="2203003"/>
          </a:xfrm>
        </p:grpSpPr>
        <p:grpSp>
          <p:nvGrpSpPr>
            <p:cNvPr id="62" name="组合 139"/>
            <p:cNvGrpSpPr>
              <a:grpSpLocks/>
            </p:cNvGrpSpPr>
            <p:nvPr/>
          </p:nvGrpSpPr>
          <p:grpSpPr bwMode="auto">
            <a:xfrm flipV="1">
              <a:off x="3170168" y="3974430"/>
              <a:ext cx="453024" cy="1402630"/>
              <a:chOff x="1792133" y="2120889"/>
              <a:chExt cx="453024" cy="1402630"/>
            </a:xfrm>
          </p:grpSpPr>
          <p:cxnSp>
            <p:nvCxnSpPr>
              <p:cNvPr id="69" name="肘形连接符 68"/>
              <p:cNvCxnSpPr/>
              <p:nvPr/>
            </p:nvCxnSpPr>
            <p:spPr>
              <a:xfrm rot="5400000" flipH="1" flipV="1">
                <a:off x="1312365" y="2642094"/>
                <a:ext cx="1361193" cy="401657"/>
              </a:xfrm>
              <a:prstGeom prst="bentConnector3">
                <a:avLst>
                  <a:gd name="adj1" fmla="val 100127"/>
                </a:avLst>
              </a:prstGeom>
              <a:ln cap="rnd">
                <a:tailEnd type="none" w="lg" len="med"/>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2160450" y="2121030"/>
                <a:ext cx="84142" cy="8418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grpSp>
        <p:grpSp>
          <p:nvGrpSpPr>
            <p:cNvPr id="63" name="组合 140"/>
            <p:cNvGrpSpPr>
              <a:grpSpLocks/>
            </p:cNvGrpSpPr>
            <p:nvPr/>
          </p:nvGrpSpPr>
          <p:grpSpPr bwMode="auto">
            <a:xfrm flipH="1">
              <a:off x="3640090" y="4703470"/>
              <a:ext cx="2667123" cy="1473963"/>
              <a:chOff x="2194701" y="1703729"/>
              <a:chExt cx="3064366" cy="1693496"/>
            </a:xfrm>
          </p:grpSpPr>
          <p:sp>
            <p:nvSpPr>
              <p:cNvPr id="64" name="等腰三角形 41"/>
              <p:cNvSpPr/>
              <p:nvPr/>
            </p:nvSpPr>
            <p:spPr>
              <a:xfrm rot="5400000" flipH="1">
                <a:off x="3571790" y="1802974"/>
                <a:ext cx="217162" cy="2971339"/>
              </a:xfrm>
              <a:custGeom>
                <a:avLst/>
                <a:gdLst>
                  <a:gd name="connsiteX0" fmla="*/ 0 w 218921"/>
                  <a:gd name="connsiteY0" fmla="*/ 2984088 h 2984088"/>
                  <a:gd name="connsiteX1" fmla="*/ 218921 w 218921"/>
                  <a:gd name="connsiteY1" fmla="*/ 0 h 2984088"/>
                  <a:gd name="connsiteX2" fmla="*/ 218921 w 218921"/>
                  <a:gd name="connsiteY2" fmla="*/ 2984088 h 2984088"/>
                  <a:gd name="connsiteX3" fmla="*/ 0 w 218921"/>
                  <a:gd name="connsiteY3" fmla="*/ 2984088 h 2984088"/>
                  <a:gd name="connsiteX0" fmla="*/ 0 w 218921"/>
                  <a:gd name="connsiteY0" fmla="*/ 2984088 h 2984088"/>
                  <a:gd name="connsiteX1" fmla="*/ 108463 w 218921"/>
                  <a:gd name="connsiteY1" fmla="*/ 2339462 h 2984088"/>
                  <a:gd name="connsiteX2" fmla="*/ 218921 w 218921"/>
                  <a:gd name="connsiteY2" fmla="*/ 0 h 2984088"/>
                  <a:gd name="connsiteX3" fmla="*/ 218921 w 218921"/>
                  <a:gd name="connsiteY3" fmla="*/ 2984088 h 2984088"/>
                  <a:gd name="connsiteX4" fmla="*/ 0 w 218921"/>
                  <a:gd name="connsiteY4" fmla="*/ 2984088 h 2984088"/>
                  <a:gd name="connsiteX0" fmla="*/ 2453 w 221374"/>
                  <a:gd name="connsiteY0" fmla="*/ 2984088 h 2984088"/>
                  <a:gd name="connsiteX1" fmla="*/ 110916 w 221374"/>
                  <a:gd name="connsiteY1" fmla="*/ 2339462 h 2984088"/>
                  <a:gd name="connsiteX2" fmla="*/ 221374 w 221374"/>
                  <a:gd name="connsiteY2" fmla="*/ 0 h 2984088"/>
                  <a:gd name="connsiteX3" fmla="*/ 221374 w 221374"/>
                  <a:gd name="connsiteY3" fmla="*/ 2984088 h 2984088"/>
                  <a:gd name="connsiteX4" fmla="*/ 2453 w 221374"/>
                  <a:gd name="connsiteY4" fmla="*/ 2984088 h 2984088"/>
                  <a:gd name="connsiteX0" fmla="*/ 8070 w 226991"/>
                  <a:gd name="connsiteY0" fmla="*/ 2984088 h 3049797"/>
                  <a:gd name="connsiteX1" fmla="*/ 116533 w 226991"/>
                  <a:gd name="connsiteY1" fmla="*/ 2339462 h 3049797"/>
                  <a:gd name="connsiteX2" fmla="*/ 226991 w 226991"/>
                  <a:gd name="connsiteY2" fmla="*/ 0 h 3049797"/>
                  <a:gd name="connsiteX3" fmla="*/ 226991 w 226991"/>
                  <a:gd name="connsiteY3" fmla="*/ 2984088 h 3049797"/>
                  <a:gd name="connsiteX4" fmla="*/ 8070 w 226991"/>
                  <a:gd name="connsiteY4" fmla="*/ 2984088 h 3049797"/>
                  <a:gd name="connsiteX0" fmla="*/ 3727 w 222648"/>
                  <a:gd name="connsiteY0" fmla="*/ 2984088 h 3055655"/>
                  <a:gd name="connsiteX1" fmla="*/ 112190 w 222648"/>
                  <a:gd name="connsiteY1" fmla="*/ 2339462 h 3055655"/>
                  <a:gd name="connsiteX2" fmla="*/ 222648 w 222648"/>
                  <a:gd name="connsiteY2" fmla="*/ 0 h 3055655"/>
                  <a:gd name="connsiteX3" fmla="*/ 222648 w 222648"/>
                  <a:gd name="connsiteY3" fmla="*/ 2984088 h 3055655"/>
                  <a:gd name="connsiteX4" fmla="*/ 3727 w 222648"/>
                  <a:gd name="connsiteY4" fmla="*/ 2984088 h 305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48" h="3055655">
                    <a:moveTo>
                      <a:pt x="3727" y="2984088"/>
                    </a:moveTo>
                    <a:cubicBezTo>
                      <a:pt x="-14683" y="2876650"/>
                      <a:pt x="37271" y="3497108"/>
                      <a:pt x="112190" y="2339462"/>
                    </a:cubicBezTo>
                    <a:cubicBezTo>
                      <a:pt x="187109" y="1181816"/>
                      <a:pt x="185829" y="779821"/>
                      <a:pt x="222648" y="0"/>
                    </a:cubicBezTo>
                    <a:lnTo>
                      <a:pt x="222648" y="2984088"/>
                    </a:lnTo>
                    <a:lnTo>
                      <a:pt x="3727" y="2984088"/>
                    </a:lnTo>
                    <a:close/>
                  </a:path>
                </a:pathLst>
              </a:custGeom>
              <a:gradFill flip="none" rotWithShape="1">
                <a:gsLst>
                  <a:gs pos="0">
                    <a:schemeClr val="bg1"/>
                  </a:gs>
                  <a:gs pos="59000">
                    <a:srgbClr val="5B595B"/>
                  </a:gs>
                  <a:gs pos="100000">
                    <a:schemeClr val="bg2">
                      <a:lumMod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sp>
            <p:nvSpPr>
              <p:cNvPr id="65" name="矩形 64"/>
              <p:cNvSpPr/>
              <p:nvPr/>
            </p:nvSpPr>
            <p:spPr>
              <a:xfrm>
                <a:off x="2357040" y="1703729"/>
                <a:ext cx="2902027" cy="14763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grpSp>
            <p:nvGrpSpPr>
              <p:cNvPr id="66" name="组合 143"/>
              <p:cNvGrpSpPr>
                <a:grpSpLocks/>
              </p:cNvGrpSpPr>
              <p:nvPr/>
            </p:nvGrpSpPr>
            <p:grpSpPr bwMode="auto">
              <a:xfrm>
                <a:off x="2628820" y="1936766"/>
                <a:ext cx="2358466" cy="1272600"/>
                <a:chOff x="775529" y="4213596"/>
                <a:chExt cx="2424614" cy="1308294"/>
              </a:xfrm>
            </p:grpSpPr>
            <p:sp>
              <p:nvSpPr>
                <p:cNvPr id="67" name="文本框 144"/>
                <p:cNvSpPr txBox="1">
                  <a:spLocks noChangeArrowheads="1"/>
                </p:cNvSpPr>
                <p:nvPr/>
              </p:nvSpPr>
              <p:spPr bwMode="auto">
                <a:xfrm>
                  <a:off x="1765531" y="4213596"/>
                  <a:ext cx="827837" cy="472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smtClean="0">
                      <a:latin typeface="方正正黑简体" charset="-122"/>
                      <a:ea typeface="方正正黑简体" charset="-122"/>
                    </a:rPr>
                    <a:t>结题</a:t>
                  </a:r>
                  <a:endParaRPr lang="zh-CN" altLang="en-US" sz="2000" b="1" dirty="0">
                    <a:latin typeface="方正正黑简体" charset="-122"/>
                    <a:ea typeface="方正正黑简体" charset="-122"/>
                  </a:endParaRPr>
                </a:p>
              </p:txBody>
            </p:sp>
            <p:sp>
              <p:nvSpPr>
                <p:cNvPr id="68" name="矩形 67"/>
                <p:cNvSpPr/>
                <p:nvPr/>
              </p:nvSpPr>
              <p:spPr>
                <a:xfrm>
                  <a:off x="775529" y="4539836"/>
                  <a:ext cx="2424614" cy="982054"/>
                </a:xfrm>
                <a:prstGeom prst="rect">
                  <a:avLst/>
                </a:prstGeom>
              </p:spPr>
              <p:txBody>
                <a:bodyPr>
                  <a:spAutoFit/>
                </a:bodyPr>
                <a:lstStyle/>
                <a:p>
                  <a:pPr algn="ctr" fontAlgn="auto">
                    <a:spcBef>
                      <a:spcPts val="0"/>
                    </a:spcBef>
                    <a:spcAft>
                      <a:spcPts val="0"/>
                    </a:spcAft>
                    <a:defRPr/>
                  </a:pPr>
                  <a:r>
                    <a:rPr lang="zh-CN" altLang="en-US"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rPr>
                    <a:t>完成大数据集测试</a:t>
                  </a:r>
                  <a:endParaRPr lang="en-US" altLang="zh-CN"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endParaRPr>
                </a:p>
                <a:p>
                  <a:pPr algn="ctr" fontAlgn="auto">
                    <a:spcBef>
                      <a:spcPts val="0"/>
                    </a:spcBef>
                    <a:spcAft>
                      <a:spcPts val="0"/>
                    </a:spcAft>
                    <a:defRPr/>
                  </a:pPr>
                  <a:r>
                    <a:rPr lang="zh-CN" altLang="en-US" sz="1600" kern="100" dirty="0">
                      <a:latin typeface="方正兰亭细黑_GBK" panose="02000000000000000000" pitchFamily="2" charset="-122"/>
                      <a:ea typeface="方正兰亭细黑_GBK" panose="02000000000000000000" pitchFamily="2" charset="-122"/>
                      <a:cs typeface="Times New Roman" panose="02020603050405020304" pitchFamily="18" charset="0"/>
                    </a:rPr>
                    <a:t>完善</a:t>
                  </a:r>
                  <a:r>
                    <a:rPr lang="zh-CN" altLang="en-US"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rPr>
                    <a:t>整个系统</a:t>
                  </a:r>
                  <a:endParaRPr lang="en-US" altLang="zh-CN"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endParaRPr>
                </a:p>
                <a:p>
                  <a:pPr algn="ctr" fontAlgn="auto">
                    <a:spcBef>
                      <a:spcPts val="0"/>
                    </a:spcBef>
                    <a:spcAft>
                      <a:spcPts val="0"/>
                    </a:spcAft>
                    <a:defRPr/>
                  </a:pPr>
                  <a:r>
                    <a:rPr lang="zh-CN" altLang="en-US" sz="1600" kern="100" dirty="0">
                      <a:latin typeface="方正兰亭细黑_GBK" panose="02000000000000000000" pitchFamily="2" charset="-122"/>
                      <a:ea typeface="方正兰亭细黑_GBK" panose="02000000000000000000" pitchFamily="2" charset="-122"/>
                      <a:cs typeface="Times New Roman" panose="02020603050405020304" pitchFamily="18" charset="0"/>
                    </a:rPr>
                    <a:t>实现</a:t>
                  </a:r>
                  <a:r>
                    <a:rPr lang="zh-CN" altLang="en-US"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rPr>
                    <a:t>前端界面</a:t>
                  </a:r>
                  <a:endParaRPr lang="zh-CN" altLang="zh-CN" sz="1600" kern="100" dirty="0">
                    <a:latin typeface="方正兰亭细黑_GBK" panose="02000000000000000000" pitchFamily="2" charset="-122"/>
                    <a:ea typeface="方正兰亭细黑_GBK" panose="02000000000000000000" pitchFamily="2" charset="-122"/>
                    <a:cs typeface="Times New Roman" panose="02020603050405020304" pitchFamily="18" charset="0"/>
                  </a:endParaRPr>
                </a:p>
              </p:txBody>
            </p:sp>
          </p:grpSp>
        </p:grpSp>
      </p:grpSp>
      <p:grpSp>
        <p:nvGrpSpPr>
          <p:cNvPr id="71" name="组合 5"/>
          <p:cNvGrpSpPr>
            <a:grpSpLocks/>
          </p:cNvGrpSpPr>
          <p:nvPr/>
        </p:nvGrpSpPr>
        <p:grpSpPr bwMode="auto">
          <a:xfrm>
            <a:off x="1055688" y="3516313"/>
            <a:ext cx="10240962" cy="469900"/>
            <a:chOff x="1055688" y="3515766"/>
            <a:chExt cx="10241577" cy="470649"/>
          </a:xfrm>
        </p:grpSpPr>
        <p:cxnSp>
          <p:nvCxnSpPr>
            <p:cNvPr id="72" name="直接连接符 71"/>
            <p:cNvCxnSpPr/>
            <p:nvPr/>
          </p:nvCxnSpPr>
          <p:spPr>
            <a:xfrm>
              <a:off x="1055688" y="3752680"/>
              <a:ext cx="10241577" cy="0"/>
            </a:xfrm>
            <a:prstGeom prst="line">
              <a:avLst/>
            </a:prstGeom>
            <a:ln w="44450" cmpd="sng">
              <a:solidFill>
                <a:schemeClr val="accent1">
                  <a:lumMod val="50000"/>
                </a:schemeClr>
              </a:solidFill>
              <a:headEnd type="oval"/>
              <a:tailEnd type="stealth" w="med" len="lg"/>
            </a:ln>
          </p:spPr>
          <p:style>
            <a:lnRef idx="1">
              <a:schemeClr val="accent1"/>
            </a:lnRef>
            <a:fillRef idx="0">
              <a:schemeClr val="accent1"/>
            </a:fillRef>
            <a:effectRef idx="0">
              <a:schemeClr val="accent1"/>
            </a:effectRef>
            <a:fontRef idx="minor">
              <a:schemeClr val="tx1"/>
            </a:fontRef>
          </p:style>
        </p:cxnSp>
        <p:grpSp>
          <p:nvGrpSpPr>
            <p:cNvPr id="73" name="组合 12"/>
            <p:cNvGrpSpPr>
              <a:grpSpLocks/>
            </p:cNvGrpSpPr>
            <p:nvPr/>
          </p:nvGrpSpPr>
          <p:grpSpPr bwMode="auto">
            <a:xfrm flipH="1">
              <a:off x="1562801" y="3523518"/>
              <a:ext cx="458664" cy="458664"/>
              <a:chOff x="3277003" y="4878914"/>
              <a:chExt cx="281522" cy="281522"/>
            </a:xfrm>
          </p:grpSpPr>
          <p:sp>
            <p:nvSpPr>
              <p:cNvPr id="92" name="椭圆 91"/>
              <p:cNvSpPr/>
              <p:nvPr/>
            </p:nvSpPr>
            <p:spPr>
              <a:xfrm>
                <a:off x="3277322" y="4879035"/>
                <a:ext cx="281615" cy="281071"/>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sp>
            <p:nvSpPr>
              <p:cNvPr id="93" name="椭圆 92"/>
              <p:cNvSpPr/>
              <p:nvPr/>
            </p:nvSpPr>
            <p:spPr>
              <a:xfrm>
                <a:off x="3312402" y="4914169"/>
                <a:ext cx="211455" cy="2108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grpSp>
        <p:grpSp>
          <p:nvGrpSpPr>
            <p:cNvPr id="74" name="组合 28"/>
            <p:cNvGrpSpPr>
              <a:grpSpLocks/>
            </p:cNvGrpSpPr>
            <p:nvPr/>
          </p:nvGrpSpPr>
          <p:grpSpPr bwMode="auto">
            <a:xfrm flipH="1">
              <a:off x="2959370" y="3515767"/>
              <a:ext cx="458664" cy="458664"/>
              <a:chOff x="3277003" y="4878914"/>
              <a:chExt cx="281522" cy="281522"/>
            </a:xfrm>
          </p:grpSpPr>
          <p:sp>
            <p:nvSpPr>
              <p:cNvPr id="90" name="椭圆 89"/>
              <p:cNvSpPr/>
              <p:nvPr/>
            </p:nvSpPr>
            <p:spPr>
              <a:xfrm>
                <a:off x="3277005" y="4878913"/>
                <a:ext cx="281615" cy="281071"/>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sp>
            <p:nvSpPr>
              <p:cNvPr id="91" name="椭圆 90"/>
              <p:cNvSpPr/>
              <p:nvPr/>
            </p:nvSpPr>
            <p:spPr>
              <a:xfrm>
                <a:off x="3312086" y="4914047"/>
                <a:ext cx="211455" cy="2108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grpSp>
        <p:grpSp>
          <p:nvGrpSpPr>
            <p:cNvPr id="75" name="组合 34"/>
            <p:cNvGrpSpPr>
              <a:grpSpLocks/>
            </p:cNvGrpSpPr>
            <p:nvPr/>
          </p:nvGrpSpPr>
          <p:grpSpPr bwMode="auto">
            <a:xfrm flipH="1">
              <a:off x="4403645" y="3515769"/>
              <a:ext cx="458664" cy="458664"/>
              <a:chOff x="3277003" y="4878914"/>
              <a:chExt cx="281522" cy="281522"/>
            </a:xfrm>
          </p:grpSpPr>
          <p:sp>
            <p:nvSpPr>
              <p:cNvPr id="88" name="椭圆 87"/>
              <p:cNvSpPr/>
              <p:nvPr/>
            </p:nvSpPr>
            <p:spPr>
              <a:xfrm>
                <a:off x="3276737" y="4878912"/>
                <a:ext cx="281615" cy="281071"/>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sp>
            <p:nvSpPr>
              <p:cNvPr id="89" name="椭圆 88"/>
              <p:cNvSpPr/>
              <p:nvPr/>
            </p:nvSpPr>
            <p:spPr>
              <a:xfrm>
                <a:off x="3311817" y="4914046"/>
                <a:ext cx="211455" cy="2108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grpSp>
        <p:grpSp>
          <p:nvGrpSpPr>
            <p:cNvPr id="76" name="组合 65"/>
            <p:cNvGrpSpPr>
              <a:grpSpLocks/>
            </p:cNvGrpSpPr>
            <p:nvPr/>
          </p:nvGrpSpPr>
          <p:grpSpPr bwMode="auto">
            <a:xfrm flipH="1">
              <a:off x="5334969" y="3527751"/>
              <a:ext cx="458664" cy="458664"/>
              <a:chOff x="3277003" y="4878914"/>
              <a:chExt cx="281522" cy="281522"/>
            </a:xfrm>
          </p:grpSpPr>
          <p:sp>
            <p:nvSpPr>
              <p:cNvPr id="86" name="椭圆 85"/>
              <p:cNvSpPr/>
              <p:nvPr/>
            </p:nvSpPr>
            <p:spPr>
              <a:xfrm>
                <a:off x="3277347" y="4879365"/>
                <a:ext cx="281615" cy="281071"/>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sp>
            <p:nvSpPr>
              <p:cNvPr id="87" name="椭圆 86"/>
              <p:cNvSpPr/>
              <p:nvPr/>
            </p:nvSpPr>
            <p:spPr>
              <a:xfrm>
                <a:off x="3312427" y="4914499"/>
                <a:ext cx="211455" cy="2108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grpSp>
        <p:grpSp>
          <p:nvGrpSpPr>
            <p:cNvPr id="77" name="组合 72"/>
            <p:cNvGrpSpPr>
              <a:grpSpLocks/>
            </p:cNvGrpSpPr>
            <p:nvPr/>
          </p:nvGrpSpPr>
          <p:grpSpPr bwMode="auto">
            <a:xfrm flipH="1">
              <a:off x="6960870" y="3515766"/>
              <a:ext cx="458664" cy="458664"/>
              <a:chOff x="3277003" y="4878914"/>
              <a:chExt cx="281522" cy="281522"/>
            </a:xfrm>
          </p:grpSpPr>
          <p:sp>
            <p:nvSpPr>
              <p:cNvPr id="84" name="椭圆 83"/>
              <p:cNvSpPr/>
              <p:nvPr/>
            </p:nvSpPr>
            <p:spPr>
              <a:xfrm>
                <a:off x="3277471" y="4878914"/>
                <a:ext cx="280641" cy="281071"/>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sp>
            <p:nvSpPr>
              <p:cNvPr id="85" name="椭圆 84"/>
              <p:cNvSpPr/>
              <p:nvPr/>
            </p:nvSpPr>
            <p:spPr>
              <a:xfrm>
                <a:off x="3312551" y="4914048"/>
                <a:ext cx="210480" cy="2108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grpSp>
        <p:grpSp>
          <p:nvGrpSpPr>
            <p:cNvPr id="79" name="组合 78"/>
            <p:cNvGrpSpPr>
              <a:grpSpLocks/>
            </p:cNvGrpSpPr>
            <p:nvPr/>
          </p:nvGrpSpPr>
          <p:grpSpPr bwMode="auto">
            <a:xfrm flipH="1">
              <a:off x="9473337" y="3523518"/>
              <a:ext cx="458664" cy="458664"/>
              <a:chOff x="3277003" y="4878914"/>
              <a:chExt cx="281522" cy="281522"/>
            </a:xfrm>
          </p:grpSpPr>
          <p:sp>
            <p:nvSpPr>
              <p:cNvPr id="80" name="椭圆 79"/>
              <p:cNvSpPr/>
              <p:nvPr/>
            </p:nvSpPr>
            <p:spPr>
              <a:xfrm>
                <a:off x="3277045" y="4879035"/>
                <a:ext cx="281615" cy="281071"/>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sp>
            <p:nvSpPr>
              <p:cNvPr id="81" name="椭圆 80"/>
              <p:cNvSpPr/>
              <p:nvPr/>
            </p:nvSpPr>
            <p:spPr>
              <a:xfrm>
                <a:off x="3312125" y="4914169"/>
                <a:ext cx="211455" cy="2108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grpSp>
      </p:grpSp>
    </p:spTree>
    <p:extLst>
      <p:ext uri="{BB962C8B-B14F-4D97-AF65-F5344CB8AC3E}">
        <p14:creationId xmlns:p14="http://schemas.microsoft.com/office/powerpoint/2010/main" val="23446384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up)">
                                      <p:cBhvr>
                                        <p:cTn id="11" dur="500"/>
                                        <p:tgtEl>
                                          <p:spTgt spid="41"/>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down)">
                                      <p:cBhvr>
                                        <p:cTn id="15" dur="500"/>
                                        <p:tgtEl>
                                          <p:spTgt spid="51"/>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up)">
                                      <p:cBhvr>
                                        <p:cTn id="1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7706" y="4097656"/>
            <a:ext cx="3196590" cy="400110"/>
          </a:xfrm>
          <a:prstGeom prst="rect">
            <a:avLst/>
          </a:prstGeom>
          <a:noFill/>
        </p:spPr>
        <p:txBody>
          <a:bodyPr>
            <a:spAutoFit/>
          </a:bodyPr>
          <a:lstStyle/>
          <a:p>
            <a:pPr algn="ctr" fontAlgn="auto">
              <a:spcBef>
                <a:spcPts val="0"/>
              </a:spcBef>
              <a:spcAft>
                <a:spcPts val="0"/>
              </a:spcAft>
              <a:defRPr/>
            </a:pPr>
            <a:r>
              <a:rPr lang="en-US" altLang="zh-CN" sz="2000" b="1" dirty="0" err="1">
                <a:solidFill>
                  <a:schemeClr val="tx1">
                    <a:lumMod val="85000"/>
                    <a:lumOff val="15000"/>
                  </a:schemeClr>
                </a:solidFill>
                <a:latin typeface="+mn-lt"/>
                <a:ea typeface="微软雅黑 Light" panose="020B0502040204020203" pitchFamily="34" charset="-122"/>
              </a:rPr>
              <a:t>HeckPsi</a:t>
            </a:r>
            <a:endParaRPr lang="zh-CN" altLang="en-US" b="1" dirty="0">
              <a:solidFill>
                <a:schemeClr val="tx1">
                  <a:lumMod val="85000"/>
                  <a:lumOff val="15000"/>
                </a:schemeClr>
              </a:solidFill>
              <a:latin typeface="+mn-lt"/>
              <a:ea typeface="微软雅黑 Light" panose="020B0502040204020203" pitchFamily="34" charset="-122"/>
            </a:endParaRPr>
          </a:p>
        </p:txBody>
      </p:sp>
      <p:sp>
        <p:nvSpPr>
          <p:cNvPr id="4" name="TextBox 3"/>
          <p:cNvSpPr txBox="1"/>
          <p:nvPr/>
        </p:nvSpPr>
        <p:spPr>
          <a:xfrm>
            <a:off x="3366136" y="4358641"/>
            <a:ext cx="5459730" cy="683264"/>
          </a:xfrm>
          <a:prstGeom prst="rect">
            <a:avLst/>
          </a:prstGeom>
          <a:noFill/>
        </p:spPr>
        <p:txBody>
          <a:bodyPr>
            <a:spAutoFit/>
          </a:bodyPr>
          <a:lstStyle/>
          <a:p>
            <a:pPr algn="ctr" fontAlgn="auto">
              <a:spcBef>
                <a:spcPts val="0"/>
              </a:spcBef>
              <a:spcAft>
                <a:spcPts val="0"/>
              </a:spcAft>
              <a:defRPr/>
            </a:pPr>
            <a:r>
              <a:rPr lang="en-US" altLang="zh-CN" sz="3840" b="1" dirty="0">
                <a:solidFill>
                  <a:schemeClr val="tx1">
                    <a:lumMod val="85000"/>
                    <a:lumOff val="15000"/>
                  </a:schemeClr>
                </a:solidFill>
                <a:latin typeface="+mn-lt"/>
                <a:ea typeface="微软雅黑 Light" panose="020B0502040204020203" pitchFamily="34" charset="-122"/>
              </a:rPr>
              <a:t>Thank you for your view</a:t>
            </a:r>
            <a:r>
              <a:rPr lang="zh-CN" altLang="en-US" sz="3840" b="1" dirty="0">
                <a:solidFill>
                  <a:schemeClr val="tx1">
                    <a:lumMod val="85000"/>
                    <a:lumOff val="15000"/>
                  </a:schemeClr>
                </a:solidFill>
                <a:latin typeface="+mn-lt"/>
                <a:ea typeface="微软雅黑 Light" panose="020B0502040204020203" pitchFamily="34" charset="-122"/>
              </a:rPr>
              <a:t>！</a:t>
            </a:r>
          </a:p>
        </p:txBody>
      </p:sp>
      <p:sp>
        <p:nvSpPr>
          <p:cNvPr id="5" name="TextBox 4"/>
          <p:cNvSpPr txBox="1"/>
          <p:nvPr/>
        </p:nvSpPr>
        <p:spPr>
          <a:xfrm>
            <a:off x="4773930" y="4973956"/>
            <a:ext cx="2644140" cy="646331"/>
          </a:xfrm>
          <a:prstGeom prst="rect">
            <a:avLst/>
          </a:prstGeom>
          <a:noFill/>
        </p:spPr>
        <p:txBody>
          <a:bodyPr>
            <a:spAutoFit/>
          </a:bodyPr>
          <a:lstStyle/>
          <a:p>
            <a:pPr algn="ctr" fontAlgn="auto">
              <a:spcBef>
                <a:spcPts val="0"/>
              </a:spcBef>
              <a:spcAft>
                <a:spcPts val="0"/>
              </a:spcAft>
              <a:defRPr/>
            </a:pPr>
            <a:r>
              <a:rPr lang="zh-CN" altLang="en-US" dirty="0">
                <a:solidFill>
                  <a:schemeClr val="tx1">
                    <a:lumMod val="50000"/>
                    <a:lumOff val="50000"/>
                  </a:schemeClr>
                </a:solidFill>
                <a:latin typeface="+mn-lt"/>
                <a:ea typeface="微软雅黑 Light" panose="020B0502040204020203" pitchFamily="34" charset="-122"/>
              </a:rPr>
              <a:t>李</a:t>
            </a:r>
            <a:r>
              <a:rPr lang="zh-CN" altLang="en-US" dirty="0" smtClean="0">
                <a:solidFill>
                  <a:schemeClr val="tx1">
                    <a:lumMod val="50000"/>
                    <a:lumOff val="50000"/>
                  </a:schemeClr>
                </a:solidFill>
                <a:latin typeface="+mn-lt"/>
                <a:ea typeface="微软雅黑 Light" panose="020B0502040204020203" pitchFamily="34" charset="-122"/>
              </a:rPr>
              <a:t>天宝</a:t>
            </a:r>
            <a:endParaRPr lang="en-US" altLang="zh-CN" dirty="0" smtClean="0">
              <a:solidFill>
                <a:schemeClr val="tx1">
                  <a:lumMod val="50000"/>
                  <a:lumOff val="50000"/>
                </a:schemeClr>
              </a:solidFill>
              <a:latin typeface="+mn-lt"/>
              <a:ea typeface="微软雅黑 Light" panose="020B0502040204020203" pitchFamily="34" charset="-122"/>
            </a:endParaRPr>
          </a:p>
          <a:p>
            <a:pPr algn="ctr" fontAlgn="auto">
              <a:spcBef>
                <a:spcPts val="0"/>
              </a:spcBef>
              <a:spcAft>
                <a:spcPts val="0"/>
              </a:spcAft>
              <a:defRPr/>
            </a:pPr>
            <a:r>
              <a:rPr lang="en-US" altLang="zh-CN" dirty="0" smtClean="0">
                <a:solidFill>
                  <a:schemeClr val="tx1">
                    <a:lumMod val="50000"/>
                    <a:lumOff val="50000"/>
                  </a:schemeClr>
                </a:solidFill>
                <a:latin typeface="+mn-lt"/>
                <a:ea typeface="微软雅黑 Light" panose="020B0502040204020203" pitchFamily="34" charset="-122"/>
              </a:rPr>
              <a:t>turingmac@hotmail.com</a:t>
            </a:r>
            <a:endParaRPr lang="zh-CN" altLang="en-US" dirty="0">
              <a:solidFill>
                <a:schemeClr val="tx1">
                  <a:lumMod val="50000"/>
                  <a:lumOff val="50000"/>
                </a:schemeClr>
              </a:solidFill>
              <a:latin typeface="+mn-lt"/>
              <a:ea typeface="微软雅黑 Light" panose="020B0502040204020203" pitchFamily="34" charset="-122"/>
            </a:endParaRPr>
          </a:p>
        </p:txBody>
      </p:sp>
      <p:sp>
        <p:nvSpPr>
          <p:cNvPr id="6" name="椭圆 5"/>
          <p:cNvSpPr/>
          <p:nvPr/>
        </p:nvSpPr>
        <p:spPr>
          <a:xfrm>
            <a:off x="5159922" y="1910716"/>
            <a:ext cx="1868804" cy="18669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pic>
        <p:nvPicPr>
          <p:cNvPr id="13314" name="Picture 2" descr="http://heckpsi.com/img/logo-heckps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4935" y="2276903"/>
            <a:ext cx="1401125" cy="1152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846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4099" name="矩形 4"/>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4100" name="矩形 5"/>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4101" name="文本框 6"/>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目录</a:t>
            </a:r>
            <a:endParaRPr lang="zh-CN" altLang="en-US" dirty="0"/>
          </a:p>
        </p:txBody>
      </p:sp>
      <p:pic>
        <p:nvPicPr>
          <p:cNvPr id="410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688" y="1628775"/>
            <a:ext cx="6024562"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直接连接符 15"/>
          <p:cNvCxnSpPr>
            <a:cxnSpLocks noChangeShapeType="1"/>
          </p:cNvCxnSpPr>
          <p:nvPr/>
        </p:nvCxnSpPr>
        <p:spPr bwMode="auto">
          <a:xfrm>
            <a:off x="7813933" y="1406268"/>
            <a:ext cx="0" cy="4614862"/>
          </a:xfrm>
          <a:prstGeom prst="line">
            <a:avLst/>
          </a:prstGeom>
          <a:noFill/>
          <a:ln w="19050" algn="ctr">
            <a:solidFill>
              <a:schemeClr val="accent1"/>
            </a:solidFill>
            <a:miter lim="800000"/>
            <a:headEnd/>
            <a:tailEnd/>
          </a:ln>
          <a:extLst>
            <a:ext uri="{909E8E84-426E-40DD-AFC4-6F175D3DCCD1}">
              <a14:hiddenFill xmlns:a14="http://schemas.microsoft.com/office/drawing/2010/main">
                <a:noFill/>
              </a14:hiddenFill>
            </a:ext>
          </a:extLst>
        </p:spPr>
      </p:cxnSp>
      <p:sp>
        <p:nvSpPr>
          <p:cNvPr id="28" name="文本框 16"/>
          <p:cNvSpPr txBox="1"/>
          <p:nvPr/>
        </p:nvSpPr>
        <p:spPr>
          <a:xfrm>
            <a:off x="8310821" y="2112705"/>
            <a:ext cx="1210588" cy="400110"/>
          </a:xfrm>
          <a:prstGeom prst="rect">
            <a:avLst/>
          </a:prstGeom>
          <a:noFill/>
        </p:spPr>
        <p:txBody>
          <a:bodyPr wrap="none">
            <a:spAutoFit/>
          </a:bodyPr>
          <a:lstStyle/>
          <a:p>
            <a:pPr fontAlgn="auto">
              <a:spcBef>
                <a:spcPts val="0"/>
              </a:spcBef>
              <a:spcAft>
                <a:spcPts val="0"/>
              </a:spcAft>
              <a:defRPr/>
            </a:pPr>
            <a:r>
              <a:rPr lang="zh-CN" altLang="en-US" sz="2000" b="1" kern="0" dirty="0" smtClean="0">
                <a:solidFill>
                  <a:schemeClr val="accent1"/>
                </a:solidFill>
                <a:latin typeface="Times New Roman"/>
                <a:ea typeface="微软雅黑 Light" panose="020B0502040204020203" pitchFamily="34" charset="-122"/>
              </a:rPr>
              <a:t>项目</a:t>
            </a:r>
            <a:r>
              <a:rPr lang="zh-CN" altLang="en-US" sz="2000" b="1" kern="0" dirty="0" smtClean="0">
                <a:solidFill>
                  <a:schemeClr val="accent1"/>
                </a:solidFill>
                <a:latin typeface="Times New Roman"/>
                <a:ea typeface="微软雅黑 Light" panose="020B0502040204020203" pitchFamily="34" charset="-122"/>
              </a:rPr>
              <a:t>概述</a:t>
            </a:r>
            <a:endParaRPr lang="zh-CN" altLang="en-US" sz="2000" b="1" kern="0" dirty="0">
              <a:solidFill>
                <a:schemeClr val="accent1"/>
              </a:solidFill>
              <a:latin typeface="Times New Roman"/>
              <a:ea typeface="微软雅黑 Light" panose="020B0502040204020203" pitchFamily="34" charset="-122"/>
            </a:endParaRPr>
          </a:p>
        </p:txBody>
      </p:sp>
      <p:sp>
        <p:nvSpPr>
          <p:cNvPr id="29" name="文本框 17"/>
          <p:cNvSpPr txBox="1"/>
          <p:nvPr/>
        </p:nvSpPr>
        <p:spPr>
          <a:xfrm>
            <a:off x="8310820" y="3030280"/>
            <a:ext cx="1210588" cy="400110"/>
          </a:xfrm>
          <a:prstGeom prst="rect">
            <a:avLst/>
          </a:prstGeom>
          <a:noFill/>
        </p:spPr>
        <p:txBody>
          <a:bodyPr wrap="none">
            <a:spAutoFit/>
          </a:bodyPr>
          <a:lstStyle/>
          <a:p>
            <a:pPr fontAlgn="auto">
              <a:spcBef>
                <a:spcPts val="0"/>
              </a:spcBef>
              <a:spcAft>
                <a:spcPts val="0"/>
              </a:spcAft>
              <a:defRPr/>
            </a:pPr>
            <a:r>
              <a:rPr lang="zh-CN" altLang="en-US" sz="2000" b="1" kern="0" dirty="0" smtClean="0">
                <a:solidFill>
                  <a:schemeClr val="accent1"/>
                </a:solidFill>
                <a:latin typeface="Times New Roman"/>
                <a:ea typeface="微软雅黑 Light" panose="020B0502040204020203" pitchFamily="34" charset="-122"/>
              </a:rPr>
              <a:t>系统设计</a:t>
            </a:r>
            <a:endParaRPr lang="zh-CN" altLang="en-US" sz="2000" b="1" kern="0" dirty="0">
              <a:solidFill>
                <a:schemeClr val="accent1"/>
              </a:solidFill>
              <a:latin typeface="Times New Roman"/>
              <a:ea typeface="微软雅黑 Light" panose="020B0502040204020203" pitchFamily="34" charset="-122"/>
            </a:endParaRPr>
          </a:p>
        </p:txBody>
      </p:sp>
      <p:sp>
        <p:nvSpPr>
          <p:cNvPr id="30" name="文本框 18"/>
          <p:cNvSpPr txBox="1"/>
          <p:nvPr/>
        </p:nvSpPr>
        <p:spPr>
          <a:xfrm>
            <a:off x="8310821" y="3947855"/>
            <a:ext cx="1210588" cy="400110"/>
          </a:xfrm>
          <a:prstGeom prst="rect">
            <a:avLst/>
          </a:prstGeom>
          <a:noFill/>
        </p:spPr>
        <p:txBody>
          <a:bodyPr wrap="none">
            <a:spAutoFit/>
          </a:bodyPr>
          <a:lstStyle/>
          <a:p>
            <a:pPr fontAlgn="auto">
              <a:spcBef>
                <a:spcPts val="0"/>
              </a:spcBef>
              <a:spcAft>
                <a:spcPts val="0"/>
              </a:spcAft>
              <a:defRPr/>
            </a:pPr>
            <a:r>
              <a:rPr lang="zh-CN" altLang="en-US" sz="2000" b="1" kern="0" dirty="0" smtClean="0">
                <a:solidFill>
                  <a:schemeClr val="accent1"/>
                </a:solidFill>
                <a:latin typeface="Times New Roman"/>
                <a:ea typeface="微软雅黑 Light" panose="020B0502040204020203" pitchFamily="34" charset="-122"/>
              </a:rPr>
              <a:t>结果展示</a:t>
            </a:r>
            <a:endParaRPr lang="zh-CN" altLang="en-US" sz="2000" b="1" kern="0" dirty="0">
              <a:solidFill>
                <a:schemeClr val="accent1"/>
              </a:solidFill>
              <a:latin typeface="Times New Roman"/>
              <a:ea typeface="微软雅黑 Light" panose="020B0502040204020203" pitchFamily="34" charset="-122"/>
            </a:endParaRPr>
          </a:p>
        </p:txBody>
      </p:sp>
      <p:sp>
        <p:nvSpPr>
          <p:cNvPr id="31" name="文本框 19"/>
          <p:cNvSpPr txBox="1"/>
          <p:nvPr/>
        </p:nvSpPr>
        <p:spPr>
          <a:xfrm>
            <a:off x="8310820" y="4865430"/>
            <a:ext cx="1210588" cy="400110"/>
          </a:xfrm>
          <a:prstGeom prst="rect">
            <a:avLst/>
          </a:prstGeom>
          <a:noFill/>
        </p:spPr>
        <p:txBody>
          <a:bodyPr wrap="none">
            <a:spAutoFit/>
          </a:bodyPr>
          <a:lstStyle/>
          <a:p>
            <a:pPr fontAlgn="auto">
              <a:spcBef>
                <a:spcPts val="0"/>
              </a:spcBef>
              <a:spcAft>
                <a:spcPts val="0"/>
              </a:spcAft>
              <a:defRPr/>
            </a:pPr>
            <a:r>
              <a:rPr lang="zh-CN" altLang="en-US" sz="2000" b="1" kern="0" dirty="0" smtClean="0">
                <a:solidFill>
                  <a:schemeClr val="accent1"/>
                </a:solidFill>
                <a:latin typeface="Times New Roman"/>
                <a:ea typeface="微软雅黑 Light" panose="020B0502040204020203" pitchFamily="34" charset="-122"/>
              </a:rPr>
              <a:t>后期</a:t>
            </a:r>
            <a:r>
              <a:rPr lang="zh-CN" altLang="en-US" sz="2000" b="1" kern="0" dirty="0" smtClean="0">
                <a:solidFill>
                  <a:schemeClr val="accent1"/>
                </a:solidFill>
                <a:latin typeface="Times New Roman"/>
                <a:ea typeface="微软雅黑 Light" panose="020B0502040204020203" pitchFamily="34" charset="-122"/>
              </a:rPr>
              <a:t>安排</a:t>
            </a:r>
            <a:endParaRPr lang="zh-CN" altLang="en-US" sz="2000" b="1" kern="0" dirty="0">
              <a:solidFill>
                <a:schemeClr val="accent1"/>
              </a:solidFill>
              <a:latin typeface="Times New Roman"/>
              <a:ea typeface="微软雅黑 Light" panose="020B0502040204020203" pitchFamily="34" charset="-122"/>
            </a:endParaRPr>
          </a:p>
        </p:txBody>
      </p:sp>
      <p:sp>
        <p:nvSpPr>
          <p:cNvPr id="32" name="任意多边形 31"/>
          <p:cNvSpPr/>
          <p:nvPr/>
        </p:nvSpPr>
        <p:spPr>
          <a:xfrm>
            <a:off x="7536120" y="1988880"/>
            <a:ext cx="560388" cy="6492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3200" kern="0" dirty="0">
                <a:solidFill>
                  <a:srgbClr val="FFFFFF"/>
                </a:solidFill>
                <a:latin typeface="Times New Roman"/>
                <a:ea typeface="幼圆"/>
              </a:rPr>
              <a:t>1</a:t>
            </a:r>
            <a:endParaRPr lang="zh-CN" altLang="en-US" sz="3200" kern="0" dirty="0">
              <a:solidFill>
                <a:srgbClr val="FFFFFF"/>
              </a:solidFill>
              <a:latin typeface="Times New Roman"/>
              <a:ea typeface="幼圆"/>
            </a:endParaRPr>
          </a:p>
        </p:txBody>
      </p:sp>
      <p:sp>
        <p:nvSpPr>
          <p:cNvPr id="33" name="任意多边形 32"/>
          <p:cNvSpPr/>
          <p:nvPr/>
        </p:nvSpPr>
        <p:spPr>
          <a:xfrm>
            <a:off x="7536120" y="2906455"/>
            <a:ext cx="560388" cy="6492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3200" kern="0" dirty="0">
                <a:solidFill>
                  <a:srgbClr val="FFFFFF"/>
                </a:solidFill>
                <a:latin typeface="Times New Roman"/>
                <a:ea typeface="幼圆"/>
              </a:rPr>
              <a:t>2</a:t>
            </a:r>
            <a:endParaRPr lang="zh-CN" altLang="en-US" sz="3200" kern="0" dirty="0">
              <a:solidFill>
                <a:srgbClr val="FFFFFF"/>
              </a:solidFill>
              <a:latin typeface="Times New Roman"/>
              <a:ea typeface="幼圆"/>
            </a:endParaRPr>
          </a:p>
        </p:txBody>
      </p:sp>
      <p:sp>
        <p:nvSpPr>
          <p:cNvPr id="34" name="任意多边形 33"/>
          <p:cNvSpPr/>
          <p:nvPr/>
        </p:nvSpPr>
        <p:spPr>
          <a:xfrm>
            <a:off x="7536120" y="3824030"/>
            <a:ext cx="560388" cy="6492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3200" kern="0" dirty="0">
                <a:solidFill>
                  <a:srgbClr val="FFFFFF"/>
                </a:solidFill>
                <a:latin typeface="Times New Roman"/>
                <a:ea typeface="幼圆"/>
              </a:rPr>
              <a:t>3</a:t>
            </a:r>
            <a:endParaRPr lang="zh-CN" altLang="en-US" sz="3200" kern="0" dirty="0">
              <a:solidFill>
                <a:srgbClr val="FFFFFF"/>
              </a:solidFill>
              <a:latin typeface="Times New Roman"/>
              <a:ea typeface="幼圆"/>
            </a:endParaRPr>
          </a:p>
        </p:txBody>
      </p:sp>
      <p:sp>
        <p:nvSpPr>
          <p:cNvPr id="35" name="任意多边形 34"/>
          <p:cNvSpPr/>
          <p:nvPr/>
        </p:nvSpPr>
        <p:spPr>
          <a:xfrm>
            <a:off x="7536120" y="4741605"/>
            <a:ext cx="560388" cy="6492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3200" kern="0" dirty="0">
                <a:solidFill>
                  <a:srgbClr val="FFFFFF"/>
                </a:solidFill>
                <a:latin typeface="Times New Roman"/>
                <a:ea typeface="幼圆"/>
              </a:rPr>
              <a:t>4</a:t>
            </a:r>
            <a:endParaRPr lang="zh-CN" altLang="en-US" sz="3200" kern="0" dirty="0">
              <a:solidFill>
                <a:srgbClr val="FFFFFF"/>
              </a:solidFill>
              <a:latin typeface="Times New Roman"/>
              <a:ea typeface="幼圆"/>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3"/>
          <p:cNvGrpSpPr>
            <a:grpSpLocks/>
          </p:cNvGrpSpPr>
          <p:nvPr/>
        </p:nvGrpSpPr>
        <p:grpSpPr bwMode="auto">
          <a:xfrm>
            <a:off x="2135670" y="1322410"/>
            <a:ext cx="4660266" cy="3117935"/>
            <a:chOff x="2287686" y="-2"/>
            <a:chExt cx="4024866" cy="2828925"/>
          </a:xfrm>
        </p:grpSpPr>
        <p:sp>
          <p:nvSpPr>
            <p:cNvPr id="8197" name="矩形 6"/>
            <p:cNvSpPr>
              <a:spLocks noChangeArrowheads="1"/>
            </p:cNvSpPr>
            <p:nvPr/>
          </p:nvSpPr>
          <p:spPr bwMode="auto">
            <a:xfrm>
              <a:off x="4348814" y="-2"/>
              <a:ext cx="1963738" cy="2828925"/>
            </a:xfrm>
            <a:custGeom>
              <a:avLst/>
              <a:gdLst>
                <a:gd name="T0" fmla="*/ 0 w 1963712"/>
                <a:gd name="T1" fmla="*/ 0 h 2828404"/>
                <a:gd name="T2" fmla="*/ 1963712 w 1963712"/>
                <a:gd name="T3" fmla="*/ 2828404 h 2828404"/>
              </a:gdLst>
              <a:ahLst/>
              <a:cxnLst/>
              <a:rect l="T0" t="T1" r="T2" b="T3"/>
              <a:pathLst>
                <a:path w="1963712" h="2828404">
                  <a:moveTo>
                    <a:pt x="0" y="0"/>
                  </a:moveTo>
                  <a:lnTo>
                    <a:pt x="1963712" y="0"/>
                  </a:lnTo>
                  <a:lnTo>
                    <a:pt x="1963712" y="2828404"/>
                  </a:lnTo>
                  <a:lnTo>
                    <a:pt x="0" y="2828404"/>
                  </a:lnTo>
                  <a:lnTo>
                    <a:pt x="0" y="1925626"/>
                  </a:lnTo>
                  <a:cubicBezTo>
                    <a:pt x="256149" y="1896645"/>
                    <a:pt x="454236" y="1678556"/>
                    <a:pt x="454236" y="1414202"/>
                  </a:cubicBezTo>
                  <a:cubicBezTo>
                    <a:pt x="454236" y="1149848"/>
                    <a:pt x="256149" y="931760"/>
                    <a:pt x="0" y="902778"/>
                  </a:cubicBezTo>
                  <a:close/>
                </a:path>
              </a:pathLst>
            </a:custGeom>
            <a:solidFill>
              <a:srgbClr val="21A3D0"/>
            </a:solidFill>
            <a:ln w="3175" cap="flat" cmpd="sng">
              <a:solidFill>
                <a:srgbClr val="EAEAEA"/>
              </a:solidFill>
              <a:bevel/>
              <a:headEnd/>
              <a:tailEnd/>
            </a:ln>
          </p:spPr>
          <p:txBody>
            <a:bodyPr lIns="540000" rIns="180000" anchor="ctr"/>
            <a:lstStyle/>
            <a:p>
              <a:pPr algn="ctr">
                <a:lnSpc>
                  <a:spcPct val="150000"/>
                </a:lnSpc>
              </a:pPr>
              <a:r>
                <a:rPr lang="zh-CN" altLang="en-US" sz="2000" dirty="0" smtClean="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rPr>
                <a:t>统一模式</a:t>
              </a:r>
              <a:endParaRPr lang="zh-CN" altLang="en-US" sz="2000" dirty="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endParaRPr>
            </a:p>
          </p:txBody>
        </p:sp>
        <p:sp>
          <p:nvSpPr>
            <p:cNvPr id="8199" name="椭圆 8"/>
            <p:cNvSpPr>
              <a:spLocks noChangeArrowheads="1"/>
            </p:cNvSpPr>
            <p:nvPr/>
          </p:nvSpPr>
          <p:spPr bwMode="auto">
            <a:xfrm>
              <a:off x="3889571" y="1011237"/>
              <a:ext cx="806450" cy="806450"/>
            </a:xfrm>
            <a:prstGeom prst="ellipse">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lIns="0" tIns="0" rIns="0" bIns="0" anchor="ctr"/>
            <a:lstStyle/>
            <a:p>
              <a:pPr algn="ctr">
                <a:lnSpc>
                  <a:spcPct val="120000"/>
                </a:lnSpc>
              </a:pPr>
              <a:r>
                <a:rPr lang="zh-CN" altLang="en-US" sz="2000" b="1" dirty="0" smtClean="0">
                  <a:solidFill>
                    <a:srgbClr val="FFFFFF"/>
                  </a:solidFill>
                  <a:latin typeface="微软雅黑" panose="020B0503020204020204" pitchFamily="34" charset="-122"/>
                  <a:ea typeface="微软雅黑 Light" panose="020B0502040204020203" pitchFamily="34" charset="-122"/>
                  <a:sym typeface="微软雅黑" panose="020B0503020204020204" pitchFamily="34" charset="-122"/>
                </a:rPr>
                <a:t>数据集成</a:t>
              </a:r>
              <a:endParaRPr lang="zh-CN" altLang="en-US" sz="2000" dirty="0"/>
            </a:p>
          </p:txBody>
        </p:sp>
        <p:sp>
          <p:nvSpPr>
            <p:cNvPr id="8201" name="矩形 3"/>
            <p:cNvSpPr>
              <a:spLocks noChangeArrowheads="1"/>
            </p:cNvSpPr>
            <p:nvPr/>
          </p:nvSpPr>
          <p:spPr bwMode="auto">
            <a:xfrm>
              <a:off x="2287686" y="-2"/>
              <a:ext cx="1916112" cy="2828925"/>
            </a:xfrm>
            <a:custGeom>
              <a:avLst/>
              <a:gdLst>
                <a:gd name="T0" fmla="*/ 0 w 1915864"/>
                <a:gd name="T1" fmla="*/ 0 h 2828404"/>
                <a:gd name="T2" fmla="*/ 1915864 w 1915864"/>
                <a:gd name="T3" fmla="*/ 2828404 h 2828404"/>
              </a:gdLst>
              <a:ahLst/>
              <a:cxnLst/>
              <a:rect l="T0" t="T1" r="T2" b="T3"/>
              <a:pathLst>
                <a:path w="1915864" h="2828404">
                  <a:moveTo>
                    <a:pt x="0" y="0"/>
                  </a:moveTo>
                  <a:lnTo>
                    <a:pt x="1915864" y="0"/>
                  </a:lnTo>
                  <a:lnTo>
                    <a:pt x="1915864" y="902778"/>
                  </a:lnTo>
                  <a:cubicBezTo>
                    <a:pt x="1659716" y="931760"/>
                    <a:pt x="1461628" y="1149848"/>
                    <a:pt x="1461628" y="1414202"/>
                  </a:cubicBezTo>
                  <a:cubicBezTo>
                    <a:pt x="1461628" y="1678556"/>
                    <a:pt x="1659716" y="1896645"/>
                    <a:pt x="1915864" y="1925626"/>
                  </a:cubicBezTo>
                  <a:lnTo>
                    <a:pt x="1915864" y="2828404"/>
                  </a:lnTo>
                  <a:lnTo>
                    <a:pt x="0" y="2828404"/>
                  </a:lnTo>
                  <a:close/>
                </a:path>
              </a:pathLst>
            </a:custGeom>
            <a:solidFill>
              <a:srgbClr val="21A3D0"/>
            </a:solidFill>
            <a:ln>
              <a:noFill/>
            </a:ln>
            <a:extLst>
              <a:ext uri="{91240B29-F687-4F45-9708-019B960494DF}">
                <a14:hiddenLine xmlns:a14="http://schemas.microsoft.com/office/drawing/2010/main" w="3175" cap="flat" cmpd="sng">
                  <a:solidFill>
                    <a:srgbClr val="000000"/>
                  </a:solidFill>
                  <a:bevel/>
                  <a:headEnd/>
                  <a:tailEnd/>
                </a14:hiddenLine>
              </a:ext>
            </a:extLst>
          </p:spPr>
          <p:txBody>
            <a:bodyPr lIns="180000" rIns="450000" anchor="ctr"/>
            <a:lstStyle/>
            <a:p>
              <a:pPr algn="ctr">
                <a:lnSpc>
                  <a:spcPct val="150000"/>
                </a:lnSpc>
              </a:pPr>
              <a:r>
                <a:rPr lang="zh-CN" altLang="en-US" sz="2000" dirty="0" smtClean="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rPr>
                <a:t>异源</a:t>
              </a:r>
              <a:endParaRPr lang="en-US" altLang="zh-CN" sz="2000" dirty="0" smtClean="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endParaRPr>
            </a:p>
            <a:p>
              <a:pPr algn="ctr">
                <a:lnSpc>
                  <a:spcPct val="150000"/>
                </a:lnSpc>
              </a:pPr>
              <a:r>
                <a:rPr lang="zh-CN" altLang="en-US" sz="2000" dirty="0" smtClean="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rPr>
                <a:t>异构</a:t>
              </a:r>
              <a:endParaRPr lang="en-US" altLang="zh-CN" sz="2000" dirty="0" smtClean="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endParaRPr>
            </a:p>
            <a:p>
              <a:pPr algn="ctr">
                <a:lnSpc>
                  <a:spcPct val="150000"/>
                </a:lnSpc>
              </a:pPr>
              <a:r>
                <a:rPr lang="zh-CN" altLang="en-US" sz="2000" dirty="0" smtClean="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rPr>
                <a:t>不同</a:t>
              </a:r>
              <a:r>
                <a:rPr lang="zh-CN" altLang="en-US" sz="2000" dirty="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rPr>
                <a:t>上下文</a:t>
              </a:r>
              <a:endParaRPr lang="en-US" altLang="zh-CN" sz="2000" dirty="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rPr>
                <a:t>不同逻辑关系</a:t>
              </a:r>
            </a:p>
          </p:txBody>
        </p:sp>
      </p:grpSp>
      <p:sp>
        <p:nvSpPr>
          <p:cNvPr id="8202" name="矩形 11"/>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8203" name="矩形 12"/>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8204" name="矩形 13"/>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8205" name="文本框 14"/>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项目</a:t>
            </a:r>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概述</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2" name="Rectangle 2"/>
          <p:cNvSpPr>
            <a:spLocks noChangeArrowheads="1"/>
          </p:cNvSpPr>
          <p:nvPr/>
        </p:nvSpPr>
        <p:spPr bwMode="auto">
          <a:xfrm>
            <a:off x="3647796" y="44403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747142145"/>
              </p:ext>
            </p:extLst>
          </p:nvPr>
        </p:nvGraphicFramePr>
        <p:xfrm>
          <a:off x="1481138" y="4756829"/>
          <a:ext cx="6537132" cy="980570"/>
        </p:xfrm>
        <a:graphic>
          <a:graphicData uri="http://schemas.openxmlformats.org/presentationml/2006/ole">
            <mc:AlternateContent xmlns:mc="http://schemas.openxmlformats.org/markup-compatibility/2006">
              <mc:Choice xmlns:v="urn:schemas-microsoft-com:vml" Requires="v">
                <p:oleObj spid="_x0000_s1191" name="Visio" r:id="rId4" imgW="4954995" imgH="744492" progId="Visio.Drawing.15">
                  <p:embed/>
                </p:oleObj>
              </mc:Choice>
              <mc:Fallback>
                <p:oleObj name="Visio" r:id="rId4" imgW="4954995" imgH="744492"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1138" y="4756829"/>
                        <a:ext cx="6537132" cy="980570"/>
                      </a:xfrm>
                      <a:prstGeom prst="rect">
                        <a:avLst/>
                      </a:prstGeom>
                      <a:noFill/>
                    </p:spPr>
                  </p:pic>
                </p:oleObj>
              </mc:Fallback>
            </mc:AlternateContent>
          </a:graphicData>
        </a:graphic>
      </p:graphicFrame>
      <p:sp>
        <p:nvSpPr>
          <p:cNvPr id="4" name="圆角矩形 3"/>
          <p:cNvSpPr/>
          <p:nvPr/>
        </p:nvSpPr>
        <p:spPr bwMode="auto">
          <a:xfrm>
            <a:off x="1337126" y="4635707"/>
            <a:ext cx="1872156" cy="1126894"/>
          </a:xfrm>
          <a:prstGeom prst="roundRect">
            <a:avLst/>
          </a:prstGeom>
          <a:noFill/>
          <a:ln w="38100" cap="flat" cmpd="sng" algn="ctr">
            <a:solidFill>
              <a:srgbClr val="FF0000"/>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 name="AutoShape 2"/>
          <p:cNvSpPr>
            <a:spLocks noChangeArrowheads="1"/>
          </p:cNvSpPr>
          <p:nvPr/>
        </p:nvSpPr>
        <p:spPr bwMode="auto">
          <a:xfrm>
            <a:off x="8112168" y="1949339"/>
            <a:ext cx="3024252" cy="2141891"/>
          </a:xfrm>
          <a:prstGeom prst="roundRect">
            <a:avLst>
              <a:gd name="adj" fmla="val 2255"/>
            </a:avLst>
          </a:prstGeom>
          <a:solidFill>
            <a:srgbClr val="2B2E30"/>
          </a:solidFill>
          <a:ln w="3175" cap="flat" cmpd="sng">
            <a:solidFill>
              <a:srgbClr val="D7D7D7"/>
            </a:solidFill>
            <a:bevel/>
            <a:headEnd/>
            <a:tailEnd/>
          </a:ln>
        </p:spPr>
        <p:txBody>
          <a:bodyPr lIns="180000"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全局</a:t>
            </a: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的数据</a:t>
            </a: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模式</a:t>
            </a:r>
            <a:r>
              <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&amp;</a:t>
            </a: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匹配</a:t>
            </a: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关系</a:t>
            </a:r>
            <a:endPar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高效</a:t>
            </a:r>
            <a:endPar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准确</a:t>
            </a:r>
            <a:endPar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AutoShape 22"/>
          <p:cNvSpPr>
            <a:spLocks noChangeArrowheads="1"/>
          </p:cNvSpPr>
          <p:nvPr/>
        </p:nvSpPr>
        <p:spPr bwMode="auto">
          <a:xfrm>
            <a:off x="8112168" y="1671526"/>
            <a:ext cx="3024252" cy="501650"/>
          </a:xfrm>
          <a:prstGeom prst="roundRect">
            <a:avLst>
              <a:gd name="adj" fmla="val 0"/>
            </a:avLst>
          </a:prstGeom>
          <a:solidFill>
            <a:srgbClr val="21A3D0"/>
          </a:solidFill>
          <a:ln w="3175" cap="flat" cmpd="sng">
            <a:solidFill>
              <a:srgbClr val="D7D7D7"/>
            </a:solidFill>
            <a:bevel/>
            <a:headEnd/>
            <a:tailEnd/>
          </a:ln>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lnSpc>
                <a:spcPct val="120000"/>
              </a:lnSpc>
            </a:pPr>
            <a:r>
              <a:rPr lang="zh-CN" altLang="en-US" sz="20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模式</a:t>
            </a:r>
            <a:r>
              <a:rPr lang="zh-CN" altLang="en-US" sz="2000" b="1"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集成目标</a:t>
            </a:r>
            <a:endParaRPr lang="zh-CN" altLang="en-US" sz="2400" b="1" dirty="0"/>
          </a:p>
        </p:txBody>
      </p:sp>
    </p:spTree>
    <p:extLst>
      <p:ext uri="{BB962C8B-B14F-4D97-AF65-F5344CB8AC3E}">
        <p14:creationId xmlns:p14="http://schemas.microsoft.com/office/powerpoint/2010/main" val="25195764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组合 3"/>
          <p:cNvGrpSpPr>
            <a:grpSpLocks/>
          </p:cNvGrpSpPr>
          <p:nvPr/>
        </p:nvGrpSpPr>
        <p:grpSpPr bwMode="auto">
          <a:xfrm>
            <a:off x="3063479" y="2086147"/>
            <a:ext cx="5696744" cy="4583123"/>
            <a:chOff x="0" y="0"/>
            <a:chExt cx="8375433" cy="3591503"/>
          </a:xfrm>
        </p:grpSpPr>
        <p:grpSp>
          <p:nvGrpSpPr>
            <p:cNvPr id="11267" name="组合 4"/>
            <p:cNvGrpSpPr>
              <a:grpSpLocks/>
            </p:cNvGrpSpPr>
            <p:nvPr/>
          </p:nvGrpSpPr>
          <p:grpSpPr bwMode="auto">
            <a:xfrm>
              <a:off x="0" y="0"/>
              <a:ext cx="4152436" cy="3591502"/>
              <a:chOff x="0" y="0"/>
              <a:chExt cx="4152436" cy="3264600"/>
            </a:xfrm>
          </p:grpSpPr>
          <p:sp>
            <p:nvSpPr>
              <p:cNvPr id="11268" name="矩形 26"/>
              <p:cNvSpPr>
                <a:spLocks noChangeArrowheads="1"/>
              </p:cNvSpPr>
              <p:nvPr/>
            </p:nvSpPr>
            <p:spPr bwMode="auto">
              <a:xfrm>
                <a:off x="0" y="0"/>
                <a:ext cx="4152436" cy="360040"/>
              </a:xfrm>
              <a:prstGeom prst="rect">
                <a:avLst/>
              </a:prstGeom>
              <a:solidFill>
                <a:srgbClr val="21A3D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lnSpc>
                    <a:spcPct val="120000"/>
                  </a:lnSpc>
                </a:pPr>
                <a:r>
                  <a:rPr lang="en-US" altLang="zh-CN" sz="1600" b="1"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Airline1 Flight</a:t>
                </a:r>
                <a:endParaRPr lang="zh-CN" altLang="en-US" sz="2000" dirty="0"/>
              </a:p>
            </p:txBody>
          </p:sp>
          <p:sp>
            <p:nvSpPr>
              <p:cNvPr id="11269" name="矩形 27"/>
              <p:cNvSpPr>
                <a:spLocks noChangeArrowheads="1"/>
              </p:cNvSpPr>
              <p:nvPr/>
            </p:nvSpPr>
            <p:spPr bwMode="auto">
              <a:xfrm>
                <a:off x="0" y="360040"/>
                <a:ext cx="4152436" cy="2904560"/>
              </a:xfrm>
              <a:prstGeom prst="rect">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lnSpc>
                    <a:spcPct val="120000"/>
                  </a:lnSpc>
                </a:pPr>
                <a:r>
                  <a:rPr lang="en-US" altLang="zh-CN" sz="1600" dirty="0">
                    <a:solidFill>
                      <a:srgbClr val="FF0000"/>
                    </a:solidFill>
                  </a:rPr>
                  <a:t>Flight </a:t>
                </a:r>
                <a:r>
                  <a:rPr lang="en-US" altLang="zh-CN" sz="1600" dirty="0" smtClean="0">
                    <a:solidFill>
                      <a:srgbClr val="FF0000"/>
                    </a:solidFill>
                  </a:rPr>
                  <a:t>Number</a:t>
                </a:r>
                <a:endParaRPr lang="en-US" altLang="zh-CN" sz="1600" dirty="0" smtClean="0">
                  <a:solidFill>
                    <a:schemeClr val="bg1"/>
                  </a:solidFill>
                </a:endParaRPr>
              </a:p>
              <a:p>
                <a:pPr algn="ctr">
                  <a:lnSpc>
                    <a:spcPct val="120000"/>
                  </a:lnSpc>
                </a:pPr>
                <a:r>
                  <a:rPr lang="en-US" altLang="zh-CN" sz="1600" dirty="0" smtClean="0">
                    <a:solidFill>
                      <a:schemeClr val="bg1"/>
                    </a:solidFill>
                  </a:rPr>
                  <a:t>Departure Airport</a:t>
                </a:r>
              </a:p>
              <a:p>
                <a:pPr algn="ctr">
                  <a:lnSpc>
                    <a:spcPct val="120000"/>
                  </a:lnSpc>
                </a:pPr>
                <a:r>
                  <a:rPr lang="en-US" altLang="zh-CN" sz="1600" dirty="0" smtClean="0">
                    <a:solidFill>
                      <a:schemeClr val="bg1"/>
                    </a:solidFill>
                  </a:rPr>
                  <a:t>Scheduled </a:t>
                </a:r>
                <a:r>
                  <a:rPr lang="en-US" altLang="zh-CN" sz="1600" dirty="0">
                    <a:solidFill>
                      <a:schemeClr val="bg1"/>
                    </a:solidFill>
                  </a:rPr>
                  <a:t>Departure </a:t>
                </a:r>
                <a:r>
                  <a:rPr lang="en-US" altLang="zh-CN" sz="1600" dirty="0" smtClean="0">
                    <a:solidFill>
                      <a:schemeClr val="bg1"/>
                    </a:solidFill>
                  </a:rPr>
                  <a:t>Date</a:t>
                </a:r>
              </a:p>
              <a:p>
                <a:pPr algn="ctr">
                  <a:lnSpc>
                    <a:spcPct val="120000"/>
                  </a:lnSpc>
                </a:pPr>
                <a:r>
                  <a:rPr lang="en-US" altLang="zh-CN" sz="1600" dirty="0" smtClean="0">
                    <a:solidFill>
                      <a:schemeClr val="bg1"/>
                    </a:solidFill>
                  </a:rPr>
                  <a:t>Scheduled </a:t>
                </a:r>
                <a:r>
                  <a:rPr lang="en-US" altLang="zh-CN" sz="1600" dirty="0">
                    <a:solidFill>
                      <a:schemeClr val="bg1"/>
                    </a:solidFill>
                  </a:rPr>
                  <a:t>Departure </a:t>
                </a:r>
                <a:r>
                  <a:rPr lang="en-US" altLang="zh-CN" sz="1600" dirty="0" smtClean="0">
                    <a:solidFill>
                      <a:schemeClr val="bg1"/>
                    </a:solidFill>
                  </a:rPr>
                  <a:t>Time</a:t>
                </a:r>
              </a:p>
              <a:p>
                <a:pPr algn="ctr">
                  <a:lnSpc>
                    <a:spcPct val="120000"/>
                  </a:lnSpc>
                </a:pPr>
                <a:r>
                  <a:rPr lang="en-US" altLang="zh-CN" sz="1600" dirty="0" smtClean="0">
                    <a:solidFill>
                      <a:srgbClr val="00B0F0"/>
                    </a:solidFill>
                  </a:rPr>
                  <a:t>Actual </a:t>
                </a:r>
                <a:r>
                  <a:rPr lang="en-US" altLang="zh-CN" sz="1600" dirty="0">
                    <a:solidFill>
                      <a:srgbClr val="00B0F0"/>
                    </a:solidFill>
                  </a:rPr>
                  <a:t>Departure </a:t>
                </a:r>
                <a:r>
                  <a:rPr lang="en-US" altLang="zh-CN" sz="1600" dirty="0" smtClean="0">
                    <a:solidFill>
                      <a:srgbClr val="00B0F0"/>
                    </a:solidFill>
                  </a:rPr>
                  <a:t>Time</a:t>
                </a:r>
              </a:p>
              <a:p>
                <a:pPr algn="ctr">
                  <a:lnSpc>
                    <a:spcPct val="120000"/>
                  </a:lnSpc>
                </a:pPr>
                <a:r>
                  <a:rPr lang="en-US" altLang="zh-CN" sz="1600" dirty="0" smtClean="0">
                    <a:solidFill>
                      <a:schemeClr val="bg1"/>
                    </a:solidFill>
                  </a:rPr>
                  <a:t>Arrival Airport</a:t>
                </a:r>
              </a:p>
              <a:p>
                <a:pPr algn="ctr">
                  <a:lnSpc>
                    <a:spcPct val="120000"/>
                  </a:lnSpc>
                </a:pPr>
                <a:r>
                  <a:rPr lang="en-US" altLang="zh-CN" sz="1600" dirty="0" smtClean="0">
                    <a:solidFill>
                      <a:schemeClr val="bg1"/>
                    </a:solidFill>
                  </a:rPr>
                  <a:t>Scheduled </a:t>
                </a:r>
                <a:r>
                  <a:rPr lang="en-US" altLang="zh-CN" sz="1600" dirty="0">
                    <a:solidFill>
                      <a:schemeClr val="bg1"/>
                    </a:solidFill>
                  </a:rPr>
                  <a:t>Arrival </a:t>
                </a:r>
                <a:r>
                  <a:rPr lang="en-US" altLang="zh-CN" sz="1600" dirty="0" smtClean="0">
                    <a:solidFill>
                      <a:schemeClr val="bg1"/>
                    </a:solidFill>
                  </a:rPr>
                  <a:t>Date</a:t>
                </a:r>
              </a:p>
              <a:p>
                <a:pPr algn="ctr">
                  <a:lnSpc>
                    <a:spcPct val="120000"/>
                  </a:lnSpc>
                </a:pPr>
                <a:r>
                  <a:rPr lang="en-US" altLang="zh-CN" sz="1600" dirty="0" smtClean="0">
                    <a:solidFill>
                      <a:schemeClr val="bg1"/>
                    </a:solidFill>
                  </a:rPr>
                  <a:t>Scheduled </a:t>
                </a:r>
                <a:r>
                  <a:rPr lang="en-US" altLang="zh-CN" sz="1600" dirty="0">
                    <a:solidFill>
                      <a:schemeClr val="bg1"/>
                    </a:solidFill>
                  </a:rPr>
                  <a:t>Arrival </a:t>
                </a:r>
                <a:r>
                  <a:rPr lang="en-US" altLang="zh-CN" sz="1600" dirty="0" smtClean="0">
                    <a:solidFill>
                      <a:schemeClr val="bg1"/>
                    </a:solidFill>
                  </a:rPr>
                  <a:t>Time</a:t>
                </a:r>
              </a:p>
              <a:p>
                <a:pPr algn="ctr">
                  <a:lnSpc>
                    <a:spcPct val="120000"/>
                  </a:lnSpc>
                </a:pPr>
                <a:r>
                  <a:rPr lang="en-US" altLang="zh-CN" sz="1600" dirty="0" smtClean="0">
                    <a:solidFill>
                      <a:schemeClr val="bg1"/>
                    </a:solidFill>
                  </a:rPr>
                  <a:t>Actual </a:t>
                </a:r>
                <a:r>
                  <a:rPr lang="en-US" altLang="zh-CN" sz="1600" dirty="0">
                    <a:solidFill>
                      <a:schemeClr val="bg1"/>
                    </a:solidFill>
                  </a:rPr>
                  <a:t>Arrival Time</a:t>
                </a:r>
                <a:endParaRPr lang="zh-CN" altLang="en-US" sz="2000" dirty="0">
                  <a:solidFill>
                    <a:schemeClr val="bg1"/>
                  </a:solidFill>
                </a:endParaRPr>
              </a:p>
            </p:txBody>
          </p:sp>
        </p:grpSp>
        <p:grpSp>
          <p:nvGrpSpPr>
            <p:cNvPr id="11273" name="组合 6"/>
            <p:cNvGrpSpPr>
              <a:grpSpLocks/>
            </p:cNvGrpSpPr>
            <p:nvPr/>
          </p:nvGrpSpPr>
          <p:grpSpPr bwMode="auto">
            <a:xfrm>
              <a:off x="4222996" y="0"/>
              <a:ext cx="4152436" cy="1706595"/>
              <a:chOff x="0" y="0"/>
              <a:chExt cx="4152436" cy="1551259"/>
            </a:xfrm>
          </p:grpSpPr>
          <p:sp>
            <p:nvSpPr>
              <p:cNvPr id="11274" name="矩形 22"/>
              <p:cNvSpPr>
                <a:spLocks noChangeArrowheads="1"/>
              </p:cNvSpPr>
              <p:nvPr/>
            </p:nvSpPr>
            <p:spPr bwMode="auto">
              <a:xfrm>
                <a:off x="0" y="0"/>
                <a:ext cx="4152436" cy="360040"/>
              </a:xfrm>
              <a:prstGeom prst="rect">
                <a:avLst/>
              </a:prstGeom>
              <a:solidFill>
                <a:srgbClr val="21A3D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en-US" altLang="zh-CN" sz="16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Airline2 Departures</a:t>
                </a:r>
                <a:endParaRPr lang="zh-CN" altLang="en-US" sz="2000" dirty="0"/>
              </a:p>
            </p:txBody>
          </p:sp>
          <p:sp>
            <p:nvSpPr>
              <p:cNvPr id="11275" name="矩形 23"/>
              <p:cNvSpPr>
                <a:spLocks noChangeArrowheads="1"/>
              </p:cNvSpPr>
              <p:nvPr/>
            </p:nvSpPr>
            <p:spPr bwMode="auto">
              <a:xfrm>
                <a:off x="0" y="360040"/>
                <a:ext cx="4152436" cy="1191219"/>
              </a:xfrm>
              <a:prstGeom prst="rect">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en-US" altLang="zh-CN" sz="1600" dirty="0">
                    <a:solidFill>
                      <a:schemeClr val="bg1"/>
                    </a:solidFill>
                  </a:rPr>
                  <a:t>Air </a:t>
                </a:r>
                <a:r>
                  <a:rPr lang="en-US" altLang="zh-CN" sz="1600" dirty="0" smtClean="0">
                    <a:solidFill>
                      <a:schemeClr val="bg1"/>
                    </a:solidFill>
                  </a:rPr>
                  <a:t>Line, </a:t>
                </a:r>
                <a:r>
                  <a:rPr lang="en-US" altLang="zh-CN" sz="1600" dirty="0">
                    <a:solidFill>
                      <a:srgbClr val="FF0000"/>
                    </a:solidFill>
                  </a:rPr>
                  <a:t>Flight </a:t>
                </a:r>
                <a:r>
                  <a:rPr lang="en-US" altLang="zh-CN" sz="1600" dirty="0" smtClean="0">
                    <a:solidFill>
                      <a:srgbClr val="FF0000"/>
                    </a:solidFill>
                  </a:rPr>
                  <a:t>Number</a:t>
                </a:r>
                <a:r>
                  <a:rPr lang="en-US" altLang="zh-CN" sz="1600" dirty="0" smtClean="0">
                    <a:solidFill>
                      <a:schemeClr val="bg1"/>
                    </a:solidFill>
                  </a:rPr>
                  <a:t>, Scheduled, Actual, </a:t>
                </a:r>
                <a:r>
                  <a:rPr lang="en-US" altLang="zh-CN" sz="1600" dirty="0">
                    <a:solidFill>
                      <a:schemeClr val="bg1"/>
                    </a:solidFill>
                  </a:rPr>
                  <a:t>Gate Time, </a:t>
                </a:r>
                <a:r>
                  <a:rPr lang="en-US" altLang="zh-CN" sz="1600" dirty="0">
                    <a:solidFill>
                      <a:srgbClr val="00B0F0"/>
                    </a:solidFill>
                  </a:rPr>
                  <a:t>Takeoff Time</a:t>
                </a:r>
                <a:r>
                  <a:rPr lang="en-US" altLang="zh-CN" sz="1600" dirty="0">
                    <a:solidFill>
                      <a:schemeClr val="bg1"/>
                    </a:solidFill>
                  </a:rPr>
                  <a:t>, Terminal, Gate, </a:t>
                </a:r>
                <a:r>
                  <a:rPr lang="en-US" altLang="zh-CN" sz="1600" dirty="0">
                    <a:solidFill>
                      <a:srgbClr val="FFFF00"/>
                    </a:solidFill>
                  </a:rPr>
                  <a:t>Runway</a:t>
                </a:r>
                <a:endParaRPr lang="zh-CN" altLang="en-US" sz="2000" dirty="0">
                  <a:solidFill>
                    <a:srgbClr val="FFFF00"/>
                  </a:solidFill>
                </a:endParaRPr>
              </a:p>
            </p:txBody>
          </p:sp>
        </p:grpSp>
        <p:grpSp>
          <p:nvGrpSpPr>
            <p:cNvPr id="11288" name="组合 11"/>
            <p:cNvGrpSpPr>
              <a:grpSpLocks/>
            </p:cNvGrpSpPr>
            <p:nvPr/>
          </p:nvGrpSpPr>
          <p:grpSpPr bwMode="auto">
            <a:xfrm>
              <a:off x="4222997" y="1884908"/>
              <a:ext cx="4152436" cy="1706595"/>
              <a:chOff x="-2111497" y="0"/>
              <a:chExt cx="4152436" cy="1551259"/>
            </a:xfrm>
          </p:grpSpPr>
          <p:sp>
            <p:nvSpPr>
              <p:cNvPr id="11289" name="矩形 12"/>
              <p:cNvSpPr>
                <a:spLocks noChangeArrowheads="1"/>
              </p:cNvSpPr>
              <p:nvPr/>
            </p:nvSpPr>
            <p:spPr bwMode="auto">
              <a:xfrm>
                <a:off x="-2111497" y="0"/>
                <a:ext cx="4152436" cy="360040"/>
              </a:xfrm>
              <a:prstGeom prst="rect">
                <a:avLst/>
              </a:prstGeom>
              <a:solidFill>
                <a:srgbClr val="21A3D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en-US" altLang="zh-CN" sz="16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Airline2 </a:t>
                </a:r>
                <a:r>
                  <a:rPr lang="en-US" altLang="zh-CN" sz="16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Arrivals</a:t>
                </a:r>
                <a:endParaRPr lang="zh-CN" altLang="en-US" sz="1600" dirty="0"/>
              </a:p>
            </p:txBody>
          </p:sp>
          <p:sp>
            <p:nvSpPr>
              <p:cNvPr id="11290" name="矩形 13"/>
              <p:cNvSpPr>
                <a:spLocks noChangeArrowheads="1"/>
              </p:cNvSpPr>
              <p:nvPr/>
            </p:nvSpPr>
            <p:spPr bwMode="auto">
              <a:xfrm>
                <a:off x="-2111497" y="360040"/>
                <a:ext cx="4152436" cy="1191219"/>
              </a:xfrm>
              <a:prstGeom prst="rect">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en-US" altLang="zh-CN" sz="1600" dirty="0">
                    <a:solidFill>
                      <a:schemeClr val="bg1"/>
                    </a:solidFill>
                  </a:rPr>
                  <a:t>Air Line, </a:t>
                </a:r>
                <a:r>
                  <a:rPr lang="en-US" altLang="zh-CN" sz="1600" dirty="0">
                    <a:solidFill>
                      <a:srgbClr val="FF0000"/>
                    </a:solidFill>
                  </a:rPr>
                  <a:t>Flight Number</a:t>
                </a:r>
                <a:r>
                  <a:rPr lang="en-US" altLang="zh-CN" sz="1600" dirty="0">
                    <a:solidFill>
                      <a:schemeClr val="bg1"/>
                    </a:solidFill>
                  </a:rPr>
                  <a:t>, Scheduled, Actual, Gate Time, Landing Time, Terminal, Gate, Runway</a:t>
                </a:r>
                <a:endParaRPr lang="zh-CN" altLang="en-US" sz="2000" dirty="0">
                  <a:solidFill>
                    <a:schemeClr val="bg1"/>
                  </a:solidFill>
                </a:endParaRPr>
              </a:p>
            </p:txBody>
          </p:sp>
        </p:grpSp>
      </p:grpSp>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项目</a:t>
            </a:r>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概述</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685925" y="850900"/>
            <a:ext cx="8281988" cy="1588"/>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文本框 33"/>
          <p:cNvSpPr>
            <a:spLocks noChangeArrowheads="1"/>
          </p:cNvSpPr>
          <p:nvPr/>
        </p:nvSpPr>
        <p:spPr bwMode="auto">
          <a:xfrm>
            <a:off x="1565275" y="1019175"/>
            <a:ext cx="870707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000" b="1" dirty="0"/>
              <a:t>模式集成</a:t>
            </a:r>
            <a:r>
              <a:rPr lang="zh-CN" altLang="zh-CN" sz="2000" dirty="0"/>
              <a:t>的主要工作是针对异源、异构数据表的模式</a:t>
            </a:r>
            <a:r>
              <a:rPr lang="zh-CN" altLang="zh-CN" sz="2000" dirty="0" smtClean="0"/>
              <a:t>，</a:t>
            </a:r>
            <a:r>
              <a:rPr lang="zh-CN" altLang="en-US" sz="2000" dirty="0" smtClean="0"/>
              <a:t>将</a:t>
            </a:r>
            <a:r>
              <a:rPr lang="zh-CN" altLang="en-US" sz="2000" b="1" dirty="0" smtClean="0">
                <a:solidFill>
                  <a:srgbClr val="FF0000"/>
                </a:solidFill>
              </a:rPr>
              <a:t>相似</a:t>
            </a:r>
            <a:r>
              <a:rPr lang="zh-CN" altLang="en-US" sz="2000" dirty="0" smtClean="0"/>
              <a:t>的属性（</a:t>
            </a:r>
            <a:r>
              <a:rPr lang="zh-CN" altLang="zh-CN" sz="2000" dirty="0" smtClean="0"/>
              <a:t>形式</a:t>
            </a:r>
            <a:r>
              <a:rPr lang="zh-CN" altLang="zh-CN" sz="2000" dirty="0"/>
              <a:t>和</a:t>
            </a:r>
            <a:r>
              <a:rPr lang="zh-CN" altLang="zh-CN" sz="2000" dirty="0" smtClean="0"/>
              <a:t>语义</a:t>
            </a:r>
            <a:r>
              <a:rPr lang="zh-CN" altLang="en-US" sz="2000" dirty="0" smtClean="0"/>
              <a:t>）</a:t>
            </a:r>
            <a:r>
              <a:rPr lang="zh-CN" altLang="zh-CN" sz="2000" dirty="0" smtClean="0"/>
              <a:t>进行</a:t>
            </a:r>
            <a:r>
              <a:rPr lang="zh-CN" altLang="zh-CN" sz="2000" dirty="0"/>
              <a:t>集成，从而得到一个统一的模式，既能将多个数据源中的所有属性全部包含，又能保证产生的数据模式中属性彼此不</a:t>
            </a:r>
            <a:r>
              <a:rPr lang="zh-CN" altLang="zh-CN" sz="2000" dirty="0" smtClean="0"/>
              <a:t>重复。</a:t>
            </a:r>
            <a:endParaRPr lang="zh-CN" altLang="en-US" sz="20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Tree>
    <p:extLst>
      <p:ext uri="{BB962C8B-B14F-4D97-AF65-F5344CB8AC3E}">
        <p14:creationId xmlns:p14="http://schemas.microsoft.com/office/powerpoint/2010/main" val="38175999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544638" y="304800"/>
            <a:ext cx="2751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系统设计</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685925" y="850900"/>
            <a:ext cx="8281988" cy="1588"/>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文本框 33"/>
          <p:cNvSpPr>
            <a:spLocks noChangeArrowheads="1"/>
          </p:cNvSpPr>
          <p:nvPr/>
        </p:nvSpPr>
        <p:spPr bwMode="auto">
          <a:xfrm>
            <a:off x="1565275" y="1019175"/>
            <a:ext cx="870707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000" dirty="0"/>
              <a:t>模式集成平台应能</a:t>
            </a:r>
            <a:r>
              <a:rPr lang="zh-CN" altLang="zh-CN" sz="2000" b="1" dirty="0">
                <a:solidFill>
                  <a:srgbClr val="FF0000"/>
                </a:solidFill>
              </a:rPr>
              <a:t>接收</a:t>
            </a:r>
            <a:r>
              <a:rPr lang="zh-CN" altLang="zh-CN" sz="2000" dirty="0"/>
              <a:t>标准的数据库模式，并尽可能的在多个维度上完成模式集成的功能，保证</a:t>
            </a:r>
            <a:r>
              <a:rPr lang="zh-CN" altLang="en-US" sz="2000" dirty="0"/>
              <a:t>多种</a:t>
            </a:r>
            <a:r>
              <a:rPr lang="zh-CN" altLang="zh-CN" sz="2000" dirty="0"/>
              <a:t>情况的类似属性都能够检测出并合理的</a:t>
            </a:r>
            <a:r>
              <a:rPr lang="zh-CN" altLang="zh-CN" sz="2000" b="1" dirty="0">
                <a:solidFill>
                  <a:srgbClr val="FF0000"/>
                </a:solidFill>
              </a:rPr>
              <a:t>整合</a:t>
            </a:r>
            <a:r>
              <a:rPr lang="zh-CN" altLang="zh-CN" sz="2000" dirty="0"/>
              <a:t>。</a:t>
            </a:r>
            <a:r>
              <a:rPr lang="zh-CN" altLang="en-US" sz="2000" dirty="0" smtClean="0"/>
              <a:t>同时为了保证</a:t>
            </a:r>
            <a:r>
              <a:rPr lang="zh-CN" altLang="zh-CN" sz="2000" dirty="0" smtClean="0"/>
              <a:t>这个</a:t>
            </a:r>
            <a:r>
              <a:rPr lang="zh-CN" altLang="zh-CN" sz="2000" dirty="0"/>
              <a:t>系统的可用性和展示效果，应设计友好的用户界面来</a:t>
            </a:r>
            <a:r>
              <a:rPr lang="zh-CN" altLang="zh-CN" sz="2000" b="1" dirty="0">
                <a:solidFill>
                  <a:srgbClr val="FF0000"/>
                </a:solidFill>
              </a:rPr>
              <a:t>指导</a:t>
            </a:r>
            <a:r>
              <a:rPr lang="zh-CN" altLang="zh-CN" sz="2000" dirty="0"/>
              <a:t>完成模式集成的工作，使这个抽象的操作更容易的进行。</a:t>
            </a:r>
          </a:p>
        </p:txBody>
      </p:sp>
      <p:pic>
        <p:nvPicPr>
          <p:cNvPr id="30" name="图片 29"/>
          <p:cNvPicPr/>
          <p:nvPr/>
        </p:nvPicPr>
        <p:blipFill>
          <a:blip r:embed="rId3">
            <a:extLst>
              <a:ext uri="{28A0092B-C50C-407E-A947-70E740481C1C}">
                <a14:useLocalDpi xmlns:a14="http://schemas.microsoft.com/office/drawing/2010/main" val="0"/>
              </a:ext>
            </a:extLst>
          </a:blip>
          <a:stretch>
            <a:fillRect/>
          </a:stretch>
        </p:blipFill>
        <p:spPr>
          <a:xfrm>
            <a:off x="1141060" y="2509301"/>
            <a:ext cx="9555502" cy="3790065"/>
          </a:xfrm>
          <a:prstGeom prst="rect">
            <a:avLst/>
          </a:prstGeom>
        </p:spPr>
      </p:pic>
    </p:spTree>
    <p:extLst>
      <p:ext uri="{BB962C8B-B14F-4D97-AF65-F5344CB8AC3E}">
        <p14:creationId xmlns:p14="http://schemas.microsoft.com/office/powerpoint/2010/main" val="371780050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544638" y="304800"/>
            <a:ext cx="2751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系统设计</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685925" y="850900"/>
            <a:ext cx="8281988" cy="1588"/>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文本框 33"/>
          <p:cNvSpPr>
            <a:spLocks noChangeArrowheads="1"/>
          </p:cNvSpPr>
          <p:nvPr/>
        </p:nvSpPr>
        <p:spPr bwMode="auto">
          <a:xfrm>
            <a:off x="1565275" y="1019175"/>
            <a:ext cx="870707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t>模式集成平台应能接收标准的数据库模式，并</a:t>
            </a:r>
            <a:r>
              <a:rPr lang="zh-CN" altLang="en-US" sz="2000" dirty="0" smtClean="0"/>
              <a:t>利用知识库</a:t>
            </a:r>
            <a:r>
              <a:rPr lang="zh-CN" altLang="en-US" sz="2000" dirty="0"/>
              <a:t>尽可能的在多个维度上完成模式匹配，保证多种情况的类似属性都能够检测出并合理的整合，最终生成全局模式。同时为了保证这个系统的可用性和展示效果，应设计友好的用户界面来指导完成模式集成的工作，使这个抽象的操作更容易的进行。</a:t>
            </a:r>
          </a:p>
        </p:txBody>
      </p:sp>
      <p:pic>
        <p:nvPicPr>
          <p:cNvPr id="9" name="图片 8" descr="系统流程图.png"/>
          <p:cNvPicPr/>
          <p:nvPr/>
        </p:nvPicPr>
        <p:blipFill>
          <a:blip r:embed="rId3">
            <a:extLst>
              <a:ext uri="{28A0092B-C50C-407E-A947-70E740481C1C}">
                <a14:useLocalDpi xmlns:a14="http://schemas.microsoft.com/office/drawing/2010/main" val="0"/>
              </a:ext>
            </a:extLst>
          </a:blip>
          <a:srcRect/>
          <a:stretch>
            <a:fillRect/>
          </a:stretch>
        </p:blipFill>
        <p:spPr bwMode="auto">
          <a:xfrm>
            <a:off x="969768" y="2362468"/>
            <a:ext cx="9898086" cy="4285289"/>
          </a:xfrm>
          <a:prstGeom prst="rect">
            <a:avLst/>
          </a:prstGeom>
          <a:noFill/>
          <a:ln>
            <a:noFill/>
          </a:ln>
        </p:spPr>
      </p:pic>
    </p:spTree>
    <p:extLst>
      <p:ext uri="{BB962C8B-B14F-4D97-AF65-F5344CB8AC3E}">
        <p14:creationId xmlns:p14="http://schemas.microsoft.com/office/powerpoint/2010/main" val="159116350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544638" y="304800"/>
            <a:ext cx="2751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形式整合</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685925" y="850900"/>
            <a:ext cx="8281988" cy="1588"/>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文本框 33"/>
          <p:cNvSpPr>
            <a:spLocks noChangeArrowheads="1"/>
          </p:cNvSpPr>
          <p:nvPr/>
        </p:nvSpPr>
        <p:spPr bwMode="auto">
          <a:xfrm>
            <a:off x="1565275" y="1019175"/>
            <a:ext cx="870707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smtClean="0">
                <a:solidFill>
                  <a:srgbClr val="FF0000"/>
                </a:solidFill>
              </a:rPr>
              <a:t>编辑距离</a:t>
            </a:r>
            <a:r>
              <a:rPr lang="zh-CN" altLang="en-US" sz="2000" dirty="0" smtClean="0"/>
              <a:t>是进行字符串相似匹配的比较优秀的算法，由</a:t>
            </a:r>
            <a:r>
              <a:rPr lang="en-US" altLang="zh-CN" sz="2000" dirty="0"/>
              <a:t>Vladimir </a:t>
            </a:r>
            <a:r>
              <a:rPr lang="en-US" altLang="zh-CN" sz="2000" dirty="0" err="1" smtClean="0"/>
              <a:t>Levenshtein</a:t>
            </a:r>
            <a:r>
              <a:rPr lang="zh-CN" altLang="en-US" sz="2000" dirty="0" smtClean="0"/>
              <a:t>于</a:t>
            </a:r>
            <a:r>
              <a:rPr lang="en-US" altLang="zh-CN" sz="2000" dirty="0" smtClean="0"/>
              <a:t>1965</a:t>
            </a:r>
            <a:r>
              <a:rPr lang="zh-CN" altLang="en-US" sz="2000" dirty="0" smtClean="0"/>
              <a:t>年提出，是指：</a:t>
            </a:r>
            <a:endParaRPr lang="en-US" altLang="zh-CN" sz="2000" dirty="0" smtClean="0"/>
          </a:p>
          <a:p>
            <a:endParaRPr lang="en-US" altLang="zh-CN" sz="2000" dirty="0" smtClean="0"/>
          </a:p>
          <a:p>
            <a:r>
              <a:rPr lang="zh-CN" altLang="en-US" sz="2000" i="1" dirty="0" smtClean="0"/>
              <a:t>“</a:t>
            </a:r>
            <a:r>
              <a:rPr lang="zh-CN" altLang="en-US" sz="2000" i="1" dirty="0"/>
              <a:t>两个字串之间，由一个转成另一个所需的最少编辑操作次数。</a:t>
            </a:r>
            <a:r>
              <a:rPr lang="zh-CN" altLang="en-US" sz="2000" i="1" dirty="0" smtClean="0"/>
              <a:t>许可</a:t>
            </a:r>
            <a:r>
              <a:rPr lang="zh-CN" altLang="en-US" sz="2000" i="1" dirty="0"/>
              <a:t>的编辑操作包括将一个字符替换成另一个字符，插入一个字符</a:t>
            </a:r>
            <a:r>
              <a:rPr lang="zh-CN" altLang="en-US" sz="2000" i="1" dirty="0" smtClean="0"/>
              <a:t>，删除</a:t>
            </a:r>
            <a:r>
              <a:rPr lang="zh-CN" altLang="en-US" sz="2000" i="1" dirty="0"/>
              <a:t>一个</a:t>
            </a:r>
            <a:r>
              <a:rPr lang="zh-CN" altLang="en-US" sz="2000" i="1" dirty="0" smtClean="0"/>
              <a:t>字符”</a:t>
            </a:r>
            <a:endParaRPr lang="en-US" altLang="zh-CN" sz="2000" i="1" dirty="0" smtClean="0"/>
          </a:p>
          <a:p>
            <a:endParaRPr lang="en-US" altLang="zh-CN" sz="2000" dirty="0" smtClean="0"/>
          </a:p>
          <a:p>
            <a:endParaRPr lang="en-US" altLang="zh-CN" sz="2000" dirty="0"/>
          </a:p>
          <a:p>
            <a:r>
              <a:rPr lang="zh-CN" altLang="is-IS" sz="2000" dirty="0" smtClean="0"/>
              <a:t>例</a:t>
            </a:r>
            <a:r>
              <a:rPr lang="is-IS" altLang="zh-CN" sz="2000" dirty="0" smtClean="0"/>
              <a:t>:</a:t>
            </a:r>
            <a:endParaRPr lang="is-IS" altLang="zh-CN" sz="2000" dirty="0"/>
          </a:p>
          <a:p>
            <a:pPr algn="ctr"/>
            <a:r>
              <a:rPr lang="is-IS" altLang="zh-CN" sz="2000" dirty="0"/>
              <a:t>s1: </a:t>
            </a:r>
            <a:r>
              <a:rPr lang="is-IS" altLang="zh-CN" sz="2000" dirty="0" smtClean="0"/>
              <a:t>To</a:t>
            </a:r>
            <a:r>
              <a:rPr lang="is-IS" altLang="zh-CN" sz="2000" dirty="0" smtClean="0">
                <a:solidFill>
                  <a:srgbClr val="FF0000"/>
                </a:solidFill>
              </a:rPr>
              <a:t>m</a:t>
            </a:r>
            <a:r>
              <a:rPr lang="is-IS" altLang="zh-CN" sz="2000" dirty="0" smtClean="0"/>
              <a:t> Hank</a:t>
            </a:r>
            <a:r>
              <a:rPr lang="is-IS" altLang="zh-CN" sz="2000" dirty="0" smtClean="0">
                <a:solidFill>
                  <a:srgbClr val="FF0000"/>
                </a:solidFill>
              </a:rPr>
              <a:t>s</a:t>
            </a:r>
            <a:endParaRPr lang="is-IS" altLang="zh-CN" sz="2000" dirty="0">
              <a:solidFill>
                <a:srgbClr val="FF0000"/>
              </a:solidFill>
            </a:endParaRPr>
          </a:p>
          <a:p>
            <a:pPr algn="ctr"/>
            <a:r>
              <a:rPr lang="is-IS" altLang="zh-CN" sz="2000" dirty="0"/>
              <a:t>s2: </a:t>
            </a:r>
            <a:r>
              <a:rPr lang="is-IS" altLang="zh-CN" sz="2000" dirty="0" smtClean="0"/>
              <a:t>To</a:t>
            </a:r>
            <a:r>
              <a:rPr lang="is-IS" altLang="zh-CN" sz="2000" dirty="0" smtClean="0">
                <a:solidFill>
                  <a:srgbClr val="FF0000"/>
                </a:solidFill>
              </a:rPr>
              <a:t>n</a:t>
            </a:r>
            <a:r>
              <a:rPr lang="is-IS" altLang="zh-CN" sz="2000" dirty="0" smtClean="0"/>
              <a:t> Hank</a:t>
            </a:r>
            <a:endParaRPr lang="is-IS" altLang="zh-CN" sz="2000" dirty="0"/>
          </a:p>
          <a:p>
            <a:pPr algn="ctr"/>
            <a:r>
              <a:rPr lang="is-IS" altLang="zh-CN" sz="2000" dirty="0"/>
              <a:t>ed(s1,s2) = 2</a:t>
            </a:r>
          </a:p>
          <a:p>
            <a:endParaRPr lang="en-US" altLang="zh-CN" sz="2000" dirty="0" smtClean="0"/>
          </a:p>
        </p:txBody>
      </p:sp>
      <p:grpSp>
        <p:nvGrpSpPr>
          <p:cNvPr id="10" name="组合 11"/>
          <p:cNvGrpSpPr>
            <a:grpSpLocks/>
          </p:cNvGrpSpPr>
          <p:nvPr/>
        </p:nvGrpSpPr>
        <p:grpSpPr bwMode="auto">
          <a:xfrm>
            <a:off x="4079242" y="4801413"/>
            <a:ext cx="2789989" cy="1261458"/>
            <a:chOff x="-234120" y="94263"/>
            <a:chExt cx="2790050" cy="1261409"/>
          </a:xfrm>
        </p:grpSpPr>
        <p:sp>
          <p:nvSpPr>
            <p:cNvPr id="11" name="文本框 12"/>
            <p:cNvSpPr>
              <a:spLocks noChangeArrowheads="1"/>
            </p:cNvSpPr>
            <p:nvPr/>
          </p:nvSpPr>
          <p:spPr bwMode="auto">
            <a:xfrm>
              <a:off x="-234120" y="94263"/>
              <a:ext cx="2514497" cy="40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逐字</a:t>
              </a:r>
              <a:endParaRPr lang="zh-CN" altLang="en-US" sz="2000" b="1"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2" name="文本框 14"/>
            <p:cNvSpPr>
              <a:spLocks noChangeArrowheads="1"/>
            </p:cNvSpPr>
            <p:nvPr/>
          </p:nvSpPr>
          <p:spPr bwMode="auto">
            <a:xfrm>
              <a:off x="25444"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3" name="文本框 15"/>
            <p:cNvSpPr>
              <a:spLocks noChangeArrowheads="1"/>
            </p:cNvSpPr>
            <p:nvPr/>
          </p:nvSpPr>
          <p:spPr bwMode="auto">
            <a:xfrm>
              <a:off x="41433"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grpSp>
        <p:nvGrpSpPr>
          <p:cNvPr id="14" name="组合 16"/>
          <p:cNvGrpSpPr>
            <a:grpSpLocks/>
          </p:cNvGrpSpPr>
          <p:nvPr/>
        </p:nvGrpSpPr>
        <p:grpSpPr bwMode="auto">
          <a:xfrm>
            <a:off x="2844918" y="5438983"/>
            <a:ext cx="5392738" cy="1274763"/>
            <a:chOff x="0" y="0"/>
            <a:chExt cx="5392627" cy="1274078"/>
          </a:xfrm>
        </p:grpSpPr>
        <p:sp>
          <p:nvSpPr>
            <p:cNvPr id="15" name="文本框 17"/>
            <p:cNvSpPr>
              <a:spLocks noChangeArrowheads="1"/>
            </p:cNvSpPr>
            <p:nvPr/>
          </p:nvSpPr>
          <p:spPr bwMode="auto">
            <a:xfrm>
              <a:off x="100393" y="0"/>
              <a:ext cx="5292234" cy="58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属性两两比较开销过大</a:t>
              </a:r>
              <a:endParaRPr lang="en-US" altLang="zh-CN" sz="1600"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a:p>
              <a:r>
                <a:rPr lang="en-US" altLang="zh-CN" sz="1600"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O(n</a:t>
              </a:r>
              <a:r>
                <a:rPr lang="en-US" altLang="zh-CN" sz="1600" baseline="30000"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2</a:t>
              </a:r>
              <a:r>
                <a:rPr lang="en-US" altLang="zh-CN" sz="1600"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a:t>
              </a:r>
              <a:endParaRPr lang="zh-CN" altLang="en-US" sz="24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6" name="文本框 19"/>
            <p:cNvSpPr>
              <a:spLocks noChangeArrowheads="1"/>
            </p:cNvSpPr>
            <p:nvPr/>
          </p:nvSpPr>
          <p:spPr bwMode="auto">
            <a:xfrm>
              <a:off x="0" y="58825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7" name="文本框 20"/>
            <p:cNvSpPr>
              <a:spLocks noChangeArrowheads="1"/>
            </p:cNvSpPr>
            <p:nvPr/>
          </p:nvSpPr>
          <p:spPr bwMode="auto">
            <a:xfrm>
              <a:off x="15989" y="904746"/>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sp>
        <p:nvSpPr>
          <p:cNvPr id="18" name="文本框 21"/>
          <p:cNvSpPr>
            <a:spLocks noChangeArrowheads="1"/>
          </p:cNvSpPr>
          <p:nvPr/>
        </p:nvSpPr>
        <p:spPr bwMode="auto">
          <a:xfrm>
            <a:off x="2927146" y="4765883"/>
            <a:ext cx="1881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smtClean="0">
                <a:solidFill>
                  <a:srgbClr val="21A3D0"/>
                </a:solidFill>
                <a:latin typeface="Impact" panose="020B0806030902050204" pitchFamily="34" charset="0"/>
                <a:sym typeface="Impact" panose="020B0806030902050204" pitchFamily="34" charset="0"/>
              </a:rPr>
              <a:t>批量</a:t>
            </a:r>
            <a:endParaRPr lang="zh-CN" altLang="en-US" sz="2800" dirty="0">
              <a:solidFill>
                <a:srgbClr val="21A3D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nvGrpSpPr>
          <p:cNvPr id="19" name="组合 23"/>
          <p:cNvGrpSpPr>
            <a:grpSpLocks/>
          </p:cNvGrpSpPr>
          <p:nvPr/>
        </p:nvGrpSpPr>
        <p:grpSpPr bwMode="auto">
          <a:xfrm>
            <a:off x="7391518" y="4801413"/>
            <a:ext cx="2944813" cy="1261457"/>
            <a:chOff x="-388949" y="94263"/>
            <a:chExt cx="2944879" cy="1261409"/>
          </a:xfrm>
        </p:grpSpPr>
        <p:sp>
          <p:nvSpPr>
            <p:cNvPr id="20" name="文本框 24"/>
            <p:cNvSpPr>
              <a:spLocks noChangeArrowheads="1"/>
            </p:cNvSpPr>
            <p:nvPr/>
          </p:nvSpPr>
          <p:spPr bwMode="auto">
            <a:xfrm>
              <a:off x="-388949" y="94263"/>
              <a:ext cx="2514497" cy="40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内存</a:t>
              </a:r>
              <a:endParaRPr lang="zh-CN" altLang="en-US" sz="2000" b="1"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21" name="文本框 26"/>
            <p:cNvSpPr>
              <a:spLocks noChangeArrowheads="1"/>
            </p:cNvSpPr>
            <p:nvPr/>
          </p:nvSpPr>
          <p:spPr bwMode="auto">
            <a:xfrm>
              <a:off x="25444"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22" name="文本框 27"/>
            <p:cNvSpPr>
              <a:spLocks noChangeArrowheads="1"/>
            </p:cNvSpPr>
            <p:nvPr/>
          </p:nvSpPr>
          <p:spPr bwMode="auto">
            <a:xfrm>
              <a:off x="41433"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grpSp>
        <p:nvGrpSpPr>
          <p:cNvPr id="23" name="组合 28"/>
          <p:cNvGrpSpPr>
            <a:grpSpLocks/>
          </p:cNvGrpSpPr>
          <p:nvPr/>
        </p:nvGrpSpPr>
        <p:grpSpPr bwMode="auto">
          <a:xfrm>
            <a:off x="6312018" y="5438983"/>
            <a:ext cx="5391150" cy="1274763"/>
            <a:chOff x="0" y="0"/>
            <a:chExt cx="5392627" cy="1274078"/>
          </a:xfrm>
        </p:grpSpPr>
        <p:sp>
          <p:nvSpPr>
            <p:cNvPr id="24" name="文本框 29"/>
            <p:cNvSpPr>
              <a:spLocks noChangeArrowheads="1"/>
            </p:cNvSpPr>
            <p:nvPr/>
          </p:nvSpPr>
          <p:spPr bwMode="auto">
            <a:xfrm>
              <a:off x="100393" y="0"/>
              <a:ext cx="5292234" cy="58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数据量巨大且不可避免</a:t>
              </a:r>
              <a:endParaRPr lang="en-US" altLang="zh-CN" sz="16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a:p>
              <a:r>
                <a:rPr lang="zh-CN" altLang="en-US" sz="16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基于外存的算法和系统</a:t>
              </a:r>
              <a:endParaRPr lang="zh-CN" altLang="en-US" sz="24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25" name="文本框 31"/>
            <p:cNvSpPr>
              <a:spLocks noChangeArrowheads="1"/>
            </p:cNvSpPr>
            <p:nvPr/>
          </p:nvSpPr>
          <p:spPr bwMode="auto">
            <a:xfrm>
              <a:off x="0" y="58825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26" name="文本框 32"/>
            <p:cNvSpPr>
              <a:spLocks noChangeArrowheads="1"/>
            </p:cNvSpPr>
            <p:nvPr/>
          </p:nvSpPr>
          <p:spPr bwMode="auto">
            <a:xfrm>
              <a:off x="15989" y="904746"/>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sp>
        <p:nvSpPr>
          <p:cNvPr id="27" name="文本框 33"/>
          <p:cNvSpPr>
            <a:spLocks noChangeArrowheads="1"/>
          </p:cNvSpPr>
          <p:nvPr/>
        </p:nvSpPr>
        <p:spPr bwMode="auto">
          <a:xfrm>
            <a:off x="6383434" y="4765883"/>
            <a:ext cx="180228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smtClean="0">
                <a:solidFill>
                  <a:srgbClr val="21A3D0"/>
                </a:solidFill>
                <a:latin typeface="Impact" panose="020B0806030902050204" pitchFamily="34" charset="0"/>
                <a:sym typeface="Impact" panose="020B0806030902050204" pitchFamily="34" charset="0"/>
              </a:rPr>
              <a:t>外存</a:t>
            </a:r>
            <a:endParaRPr lang="zh-CN" altLang="en-US" sz="2800" dirty="0">
              <a:solidFill>
                <a:srgbClr val="21A3D0"/>
              </a:solidFill>
              <a:latin typeface="Impact" panose="020B0806030902050204" pitchFamily="34" charset="0"/>
              <a:sym typeface="Impact" panose="020B0806030902050204" pitchFamily="34" charset="0"/>
            </a:endParaRPr>
          </a:p>
        </p:txBody>
      </p:sp>
    </p:spTree>
    <p:extLst>
      <p:ext uri="{BB962C8B-B14F-4D97-AF65-F5344CB8AC3E}">
        <p14:creationId xmlns:p14="http://schemas.microsoft.com/office/powerpoint/2010/main" val="12093956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544638" y="304800"/>
            <a:ext cx="2751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形式整合</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685925" y="850900"/>
            <a:ext cx="8281988" cy="1588"/>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文本框 33"/>
          <p:cNvSpPr>
            <a:spLocks noChangeArrowheads="1"/>
          </p:cNvSpPr>
          <p:nvPr/>
        </p:nvSpPr>
        <p:spPr bwMode="auto">
          <a:xfrm>
            <a:off x="1565275" y="1019175"/>
            <a:ext cx="870707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smtClean="0">
                <a:solidFill>
                  <a:srgbClr val="FF0000"/>
                </a:solidFill>
              </a:rPr>
              <a:t>基于</a:t>
            </a:r>
            <a:r>
              <a:rPr lang="en-US" altLang="zh-CN" sz="2000" b="1" dirty="0" smtClean="0">
                <a:solidFill>
                  <a:srgbClr val="FF0000"/>
                </a:solidFill>
              </a:rPr>
              <a:t>q-gram</a:t>
            </a:r>
            <a:r>
              <a:rPr lang="zh-CN" altLang="en-US" sz="2000" b="1" dirty="0" smtClean="0">
                <a:solidFill>
                  <a:srgbClr val="FF0000"/>
                </a:solidFill>
              </a:rPr>
              <a:t>的</a:t>
            </a:r>
            <a:r>
              <a:rPr lang="zh-CN" altLang="en-US" sz="2000" b="1" dirty="0">
                <a:solidFill>
                  <a:srgbClr val="FF0000"/>
                </a:solidFill>
              </a:rPr>
              <a:t>算法</a:t>
            </a:r>
          </a:p>
          <a:p>
            <a:r>
              <a:rPr lang="zh-CN" altLang="en-US" sz="2000" dirty="0" smtClean="0"/>
              <a:t>是对字符串以</a:t>
            </a:r>
            <a:r>
              <a:rPr lang="en-US" altLang="zh-CN" sz="2000" dirty="0" smtClean="0"/>
              <a:t>q</a:t>
            </a:r>
            <a:r>
              <a:rPr lang="zh-CN" altLang="en-US" sz="2000" dirty="0" smtClean="0"/>
              <a:t>的长度进行划分，利用分片计算编辑距离的算法</a:t>
            </a:r>
            <a:endParaRPr lang="en-US" altLang="zh-CN" sz="2000" dirty="0" smtClean="0"/>
          </a:p>
        </p:txBody>
      </p:sp>
      <p:pic>
        <p:nvPicPr>
          <p:cNvPr id="2" name="图片 1"/>
          <p:cNvPicPr>
            <a:picLocks noChangeAspect="1"/>
          </p:cNvPicPr>
          <p:nvPr/>
        </p:nvPicPr>
        <p:blipFill>
          <a:blip r:embed="rId3"/>
          <a:stretch>
            <a:fillRect/>
          </a:stretch>
        </p:blipFill>
        <p:spPr>
          <a:xfrm>
            <a:off x="983574" y="2996964"/>
            <a:ext cx="3949651" cy="2085879"/>
          </a:xfrm>
          <a:prstGeom prst="rect">
            <a:avLst/>
          </a:prstGeom>
        </p:spPr>
      </p:pic>
      <p:sp>
        <p:nvSpPr>
          <p:cNvPr id="4" name="文本框 3"/>
          <p:cNvSpPr txBox="1"/>
          <p:nvPr/>
        </p:nvSpPr>
        <p:spPr>
          <a:xfrm>
            <a:off x="5663964" y="3026286"/>
            <a:ext cx="5121915" cy="2031325"/>
          </a:xfrm>
          <a:prstGeom prst="rect">
            <a:avLst/>
          </a:prstGeom>
          <a:noFill/>
        </p:spPr>
        <p:txBody>
          <a:bodyPr wrap="none" rtlCol="0">
            <a:spAutoFit/>
          </a:bodyPr>
          <a:lstStyle/>
          <a:p>
            <a:r>
              <a:rPr lang="mr-IN" altLang="zh-CN" dirty="0" err="1" smtClean="0"/>
              <a:t>k</a:t>
            </a:r>
            <a:r>
              <a:rPr lang="zh-CN" altLang="mr-IN" dirty="0" smtClean="0"/>
              <a:t>个</a:t>
            </a:r>
            <a:r>
              <a:rPr lang="zh-CN" altLang="mr-IN" dirty="0"/>
              <a:t>操作会</a:t>
            </a:r>
            <a:r>
              <a:rPr lang="zh-CN" altLang="mr-IN" dirty="0" smtClean="0"/>
              <a:t>影响</a:t>
            </a:r>
            <a:r>
              <a:rPr lang="mr-IN" altLang="zh-CN" dirty="0" err="1" smtClean="0"/>
              <a:t>k</a:t>
            </a:r>
            <a:r>
              <a:rPr lang="mr-IN" altLang="zh-CN" dirty="0" smtClean="0"/>
              <a:t>*</a:t>
            </a:r>
            <a:r>
              <a:rPr lang="mr-IN" altLang="zh-CN" dirty="0" err="1" smtClean="0"/>
              <a:t>q</a:t>
            </a:r>
            <a:r>
              <a:rPr lang="zh-CN" altLang="mr-IN" dirty="0" smtClean="0"/>
              <a:t>个</a:t>
            </a:r>
            <a:r>
              <a:rPr lang="mr-IN" altLang="zh-CN" dirty="0" err="1" smtClean="0"/>
              <a:t>gram</a:t>
            </a:r>
            <a:endParaRPr lang="en-US" altLang="zh-CN" dirty="0" smtClean="0"/>
          </a:p>
          <a:p>
            <a:r>
              <a:rPr lang="en-US" altLang="zh-CN" dirty="0" smtClean="0"/>
              <a:t>(s1</a:t>
            </a:r>
            <a:r>
              <a:rPr lang="zh-CN" altLang="en-US" dirty="0" smtClean="0"/>
              <a:t>修改</a:t>
            </a:r>
            <a:r>
              <a:rPr lang="en-US" altLang="zh-CN" dirty="0" smtClean="0">
                <a:solidFill>
                  <a:srgbClr val="0070C0"/>
                </a:solidFill>
              </a:rPr>
              <a:t>n</a:t>
            </a:r>
            <a:r>
              <a:rPr lang="zh-CN" altLang="en-US" dirty="0" smtClean="0"/>
              <a:t>和</a:t>
            </a:r>
            <a:r>
              <a:rPr lang="en-US" altLang="zh-CN" dirty="0" smtClean="0">
                <a:solidFill>
                  <a:srgbClr val="0070C0"/>
                </a:solidFill>
              </a:rPr>
              <a:t>a</a:t>
            </a:r>
            <a:r>
              <a:rPr lang="zh-CN" altLang="en-US" dirty="0" smtClean="0"/>
              <a:t>变成</a:t>
            </a:r>
            <a:r>
              <a:rPr lang="en-US" altLang="zh-CN" dirty="0" smtClean="0">
                <a:solidFill>
                  <a:srgbClr val="0070C0"/>
                </a:solidFill>
              </a:rPr>
              <a:t>s2</a:t>
            </a:r>
            <a:r>
              <a:rPr lang="en-US" altLang="zh-CN" dirty="0" smtClean="0"/>
              <a:t>)</a:t>
            </a:r>
          </a:p>
          <a:p>
            <a:r>
              <a:rPr lang="en-US" altLang="zh-CN" dirty="0">
                <a:solidFill>
                  <a:srgbClr val="0070C0"/>
                </a:solidFill>
              </a:rPr>
              <a:t>k=2 q=2</a:t>
            </a:r>
            <a:endParaRPr lang="en-US" altLang="zh-CN" dirty="0" smtClean="0"/>
          </a:p>
          <a:p>
            <a:endParaRPr lang="mr-IN" altLang="zh-CN" dirty="0"/>
          </a:p>
          <a:p>
            <a:r>
              <a:rPr lang="zh-CN" altLang="mr-IN" dirty="0" smtClean="0"/>
              <a:t>如果</a:t>
            </a:r>
            <a:r>
              <a:rPr lang="mr-IN" altLang="zh-CN" dirty="0" err="1" smtClean="0"/>
              <a:t>ed</a:t>
            </a:r>
            <a:r>
              <a:rPr lang="mr-IN" altLang="zh-CN" dirty="0" smtClean="0"/>
              <a:t>(s1,s2</a:t>
            </a:r>
            <a:r>
              <a:rPr lang="mr-IN" altLang="zh-CN" dirty="0"/>
              <a:t>) &lt;= </a:t>
            </a:r>
            <a:r>
              <a:rPr lang="mr-IN" altLang="zh-CN" dirty="0" err="1"/>
              <a:t>k</a:t>
            </a:r>
            <a:r>
              <a:rPr lang="mr-IN" altLang="zh-CN" dirty="0"/>
              <a:t>, </a:t>
            </a:r>
            <a:r>
              <a:rPr lang="zh-CN" altLang="mr-IN" dirty="0" smtClean="0"/>
              <a:t>那么</a:t>
            </a:r>
            <a:r>
              <a:rPr lang="zh-CN" altLang="mr-IN" dirty="0"/>
              <a:t>他们</a:t>
            </a:r>
            <a:r>
              <a:rPr lang="zh-CN" altLang="mr-IN" dirty="0" smtClean="0"/>
              <a:t>公共</a:t>
            </a:r>
            <a:r>
              <a:rPr lang="mr-IN" altLang="zh-CN" dirty="0" err="1" smtClean="0"/>
              <a:t>gram</a:t>
            </a:r>
            <a:r>
              <a:rPr lang="zh-CN" altLang="mr-IN" dirty="0" smtClean="0"/>
              <a:t>的数量</a:t>
            </a:r>
            <a:r>
              <a:rPr lang="mr-IN" altLang="zh-CN" dirty="0" smtClean="0"/>
              <a:t>&gt;=</a:t>
            </a:r>
            <a:endParaRPr lang="mr-IN" altLang="zh-CN" dirty="0"/>
          </a:p>
          <a:p>
            <a:pPr algn="ctr"/>
            <a:r>
              <a:rPr lang="mr-IN" altLang="zh-CN" dirty="0" smtClean="0"/>
              <a:t>(|s1|</a:t>
            </a:r>
            <a:r>
              <a:rPr lang="en-US" altLang="zh-CN" dirty="0" smtClean="0"/>
              <a:t>-</a:t>
            </a:r>
            <a:r>
              <a:rPr lang="mr-IN" altLang="zh-CN" dirty="0" smtClean="0"/>
              <a:t>q+1)</a:t>
            </a:r>
            <a:r>
              <a:rPr lang="en-US" altLang="zh-CN" dirty="0" smtClean="0"/>
              <a:t>-</a:t>
            </a:r>
            <a:r>
              <a:rPr lang="mr-IN" altLang="zh-CN" dirty="0" err="1" smtClean="0">
                <a:solidFill>
                  <a:srgbClr val="0070C0"/>
                </a:solidFill>
              </a:rPr>
              <a:t>k</a:t>
            </a:r>
            <a:r>
              <a:rPr lang="mr-IN" altLang="zh-CN" dirty="0" smtClean="0">
                <a:solidFill>
                  <a:srgbClr val="0070C0"/>
                </a:solidFill>
              </a:rPr>
              <a:t>*</a:t>
            </a:r>
            <a:r>
              <a:rPr lang="mr-IN" altLang="zh-CN" dirty="0" err="1" smtClean="0">
                <a:solidFill>
                  <a:srgbClr val="0070C0"/>
                </a:solidFill>
              </a:rPr>
              <a:t>q</a:t>
            </a:r>
            <a:endParaRPr lang="mr-IN" altLang="zh-CN" dirty="0">
              <a:solidFill>
                <a:srgbClr val="0070C0"/>
              </a:solidFill>
            </a:endParaRPr>
          </a:p>
          <a:p>
            <a:pPr algn="ctr"/>
            <a:r>
              <a:rPr kumimoji="1" lang="en-US" altLang="zh-CN" dirty="0" smtClean="0">
                <a:solidFill>
                  <a:srgbClr val="0070C0"/>
                </a:solidFill>
              </a:rPr>
              <a:t>4</a:t>
            </a:r>
            <a:endParaRPr kumimoji="1" lang="zh-CN" altLang="en-US" dirty="0">
              <a:solidFill>
                <a:srgbClr val="0070C0"/>
              </a:solidFill>
            </a:endParaRPr>
          </a:p>
        </p:txBody>
      </p:sp>
    </p:spTree>
    <p:extLst>
      <p:ext uri="{BB962C8B-B14F-4D97-AF65-F5344CB8AC3E}">
        <p14:creationId xmlns:p14="http://schemas.microsoft.com/office/powerpoint/2010/main" val="13134329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544638" y="304800"/>
            <a:ext cx="2751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形式整合</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685925" y="850900"/>
            <a:ext cx="8281988" cy="1588"/>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文本框 33"/>
          <p:cNvSpPr>
            <a:spLocks noChangeArrowheads="1"/>
          </p:cNvSpPr>
          <p:nvPr/>
        </p:nvSpPr>
        <p:spPr bwMode="auto">
          <a:xfrm>
            <a:off x="1565275" y="1019175"/>
            <a:ext cx="870707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smtClean="0">
                <a:solidFill>
                  <a:srgbClr val="FF0000"/>
                </a:solidFill>
              </a:rPr>
              <a:t>使用倒排表</a:t>
            </a:r>
            <a:endParaRPr lang="en-US" altLang="zh-CN" sz="2000" b="1" dirty="0" smtClean="0">
              <a:solidFill>
                <a:srgbClr val="FF0000"/>
              </a:solidFill>
            </a:endParaRPr>
          </a:p>
          <a:p>
            <a:r>
              <a:rPr lang="zh-CN" altLang="en-US" sz="2000" dirty="0" smtClean="0"/>
              <a:t>对于模式集成系统，实际应用情景为在多个字符串中查找编辑距离小于一定阈值的字符串，使用倒排表会实现一次查找得到多个结果</a:t>
            </a:r>
            <a:endParaRPr lang="en-US" altLang="zh-CN" sz="2000" dirty="0" smtClean="0"/>
          </a:p>
        </p:txBody>
      </p:sp>
      <p:sp>
        <p:nvSpPr>
          <p:cNvPr id="4" name="文本框 3"/>
          <p:cNvSpPr txBox="1"/>
          <p:nvPr/>
        </p:nvSpPr>
        <p:spPr>
          <a:xfrm>
            <a:off x="7017896" y="3302387"/>
            <a:ext cx="3560590" cy="1477328"/>
          </a:xfrm>
          <a:prstGeom prst="rect">
            <a:avLst/>
          </a:prstGeom>
          <a:noFill/>
        </p:spPr>
        <p:txBody>
          <a:bodyPr wrap="none" rtlCol="0">
            <a:spAutoFit/>
          </a:bodyPr>
          <a:lstStyle/>
          <a:p>
            <a:r>
              <a:rPr lang="zh-CN" altLang="mr-IN" dirty="0" smtClean="0"/>
              <a:t>查询</a:t>
            </a:r>
            <a:r>
              <a:rPr lang="mr-IN" altLang="zh-CN" dirty="0" smtClean="0"/>
              <a:t>: “</a:t>
            </a:r>
            <a:r>
              <a:rPr lang="mr-IN" altLang="zh-CN" dirty="0" err="1" smtClean="0"/>
              <a:t>shtick</a:t>
            </a:r>
            <a:r>
              <a:rPr lang="mr-IN" altLang="zh-CN" dirty="0" smtClean="0"/>
              <a:t>”, </a:t>
            </a:r>
            <a:r>
              <a:rPr lang="mr-IN" altLang="zh-CN" dirty="0"/>
              <a:t>ED(</a:t>
            </a:r>
            <a:r>
              <a:rPr lang="mr-IN" altLang="zh-CN" dirty="0" err="1"/>
              <a:t>shtick</a:t>
            </a:r>
            <a:r>
              <a:rPr lang="mr-IN" altLang="zh-CN" dirty="0"/>
              <a:t>, </a:t>
            </a:r>
            <a:r>
              <a:rPr lang="mr-IN" altLang="zh-CN" dirty="0" smtClean="0"/>
              <a:t>?)≤1</a:t>
            </a:r>
            <a:endParaRPr lang="en-US" altLang="zh-CN" dirty="0" smtClean="0"/>
          </a:p>
          <a:p>
            <a:r>
              <a:rPr lang="en-US" altLang="zh-CN" dirty="0" smtClean="0"/>
              <a:t>s</a:t>
            </a:r>
            <a:r>
              <a:rPr lang="mr-IN" altLang="zh-CN" dirty="0" err="1" smtClean="0"/>
              <a:t>htick</a:t>
            </a:r>
            <a:r>
              <a:rPr lang="zh-CN" altLang="en-US" dirty="0" smtClean="0"/>
              <a:t>：</a:t>
            </a:r>
            <a:r>
              <a:rPr lang="en-US" altLang="zh-CN" dirty="0" err="1" smtClean="0"/>
              <a:t>sh</a:t>
            </a:r>
            <a:r>
              <a:rPr lang="zh-CN" altLang="en-US" dirty="0" smtClean="0"/>
              <a:t> </a:t>
            </a:r>
            <a:r>
              <a:rPr lang="en-US" altLang="zh-CN" dirty="0" err="1" smtClean="0"/>
              <a:t>ht</a:t>
            </a:r>
            <a:r>
              <a:rPr lang="zh-CN" altLang="en-US" dirty="0" smtClean="0"/>
              <a:t> </a:t>
            </a:r>
            <a:r>
              <a:rPr lang="en-US" altLang="zh-CN" dirty="0" err="1" smtClean="0"/>
              <a:t>ti</a:t>
            </a:r>
            <a:r>
              <a:rPr lang="zh-CN" altLang="en-US" dirty="0" smtClean="0"/>
              <a:t> </a:t>
            </a:r>
            <a:r>
              <a:rPr lang="en-US" altLang="zh-CN" dirty="0" err="1" smtClean="0"/>
              <a:t>ic</a:t>
            </a:r>
            <a:r>
              <a:rPr lang="zh-CN" altLang="en-US" dirty="0" smtClean="0"/>
              <a:t> </a:t>
            </a:r>
            <a:r>
              <a:rPr lang="en-US" altLang="zh-CN" dirty="0" err="1" smtClean="0"/>
              <a:t>ck</a:t>
            </a:r>
            <a:endParaRPr lang="en-US" altLang="zh-CN" dirty="0" smtClean="0"/>
          </a:p>
          <a:p>
            <a:r>
              <a:rPr lang="zh-CN" altLang="en-US" dirty="0" smtClean="0"/>
              <a:t>公共</a:t>
            </a:r>
            <a:r>
              <a:rPr lang="en-US" altLang="zh-CN" dirty="0" smtClean="0"/>
              <a:t>gram</a:t>
            </a:r>
            <a:r>
              <a:rPr lang="zh-CN" altLang="en-US" dirty="0" smtClean="0"/>
              <a:t>数量</a:t>
            </a:r>
            <a:r>
              <a:rPr lang="en-US" altLang="zh-CN" dirty="0" smtClean="0"/>
              <a:t>&gt;=</a:t>
            </a:r>
            <a:r>
              <a:rPr lang="mr-IN" altLang="zh-CN" dirty="0"/>
              <a:t>(|s1|</a:t>
            </a:r>
            <a:r>
              <a:rPr lang="en-US" altLang="zh-CN" dirty="0"/>
              <a:t>-</a:t>
            </a:r>
            <a:r>
              <a:rPr lang="mr-IN" altLang="zh-CN" dirty="0"/>
              <a:t>q+1)</a:t>
            </a:r>
            <a:r>
              <a:rPr lang="en-US" altLang="zh-CN" dirty="0"/>
              <a:t>-</a:t>
            </a:r>
            <a:r>
              <a:rPr lang="mr-IN" altLang="zh-CN" dirty="0" err="1" smtClean="0"/>
              <a:t>k</a:t>
            </a:r>
            <a:r>
              <a:rPr lang="mr-IN" altLang="zh-CN" dirty="0" smtClean="0"/>
              <a:t>*</a:t>
            </a:r>
            <a:r>
              <a:rPr lang="mr-IN" altLang="zh-CN" dirty="0" err="1" smtClean="0"/>
              <a:t>q</a:t>
            </a:r>
            <a:r>
              <a:rPr lang="en-US" altLang="zh-CN" dirty="0" smtClean="0"/>
              <a:t>=3</a:t>
            </a:r>
          </a:p>
          <a:p>
            <a:endParaRPr lang="en-US" altLang="zh-CN" dirty="0"/>
          </a:p>
          <a:p>
            <a:pPr algn="ctr"/>
            <a:r>
              <a:rPr lang="en-US" altLang="zh-CN" dirty="0" smtClean="0"/>
              <a:t>stick</a:t>
            </a:r>
            <a:endParaRPr lang="mr-IN" altLang="zh-CN" dirty="0"/>
          </a:p>
        </p:txBody>
      </p:sp>
      <p:pic>
        <p:nvPicPr>
          <p:cNvPr id="3" name="图片 2"/>
          <p:cNvPicPr>
            <a:picLocks noChangeAspect="1"/>
          </p:cNvPicPr>
          <p:nvPr/>
        </p:nvPicPr>
        <p:blipFill rotWithShape="1">
          <a:blip r:embed="rId3"/>
          <a:srcRect/>
          <a:stretch/>
        </p:blipFill>
        <p:spPr>
          <a:xfrm>
            <a:off x="623544" y="2420916"/>
            <a:ext cx="5724881" cy="3240270"/>
          </a:xfrm>
          <a:prstGeom prst="roundRect">
            <a:avLst>
              <a:gd name="adj" fmla="val 26627"/>
            </a:avLst>
          </a:prstGeom>
        </p:spPr>
      </p:pic>
    </p:spTree>
    <p:extLst>
      <p:ext uri="{BB962C8B-B14F-4D97-AF65-F5344CB8AC3E}">
        <p14:creationId xmlns:p14="http://schemas.microsoft.com/office/powerpoint/2010/main" val="163082461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新浪微博：@注龙">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新浪微博：@注龙">
      <a:majorFont>
        <a:latin typeface="Calibri"/>
        <a:ea typeface="造字工房悦黑体验版常规体"/>
        <a:cs typeface=""/>
      </a:majorFont>
      <a:minorFont>
        <a:latin typeface="Calibri"/>
        <a:ea typeface="造字工房悦黑体验版常规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2707</TotalTime>
  <Pages>0</Pages>
  <Words>4282</Words>
  <Characters>0</Characters>
  <Application>Microsoft Macintosh PowerPoint</Application>
  <DocSecurity>0</DocSecurity>
  <PresentationFormat>宽屏</PresentationFormat>
  <Lines>0</Lines>
  <Paragraphs>272</Paragraphs>
  <Slides>19</Slides>
  <Notes>19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6" baseType="lpstr">
      <vt:lpstr>Arial</vt:lpstr>
      <vt:lpstr>Times New Roman</vt:lpstr>
      <vt:lpstr>方正正大黑简体</vt:lpstr>
      <vt:lpstr>微软雅黑</vt:lpstr>
      <vt:lpstr>幼圆</vt:lpstr>
      <vt:lpstr>微软雅黑 Light</vt:lpstr>
      <vt:lpstr>汉仪菱心体简</vt:lpstr>
      <vt:lpstr>楷体</vt:lpstr>
      <vt:lpstr>造字工房悦黑体验版常规体</vt:lpstr>
      <vt:lpstr>方正正黑简体</vt:lpstr>
      <vt:lpstr>Impact</vt:lpstr>
      <vt:lpstr>方正兰亭细黑_GBK</vt:lpstr>
      <vt:lpstr>华文行楷</vt:lpstr>
      <vt:lpstr>Calibri</vt:lpstr>
      <vt:lpstr>宋体</vt:lpstr>
      <vt:lpstr>新浪微博：@注龙</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Peter-冯</dc:creator>
  <cp:keywords/>
  <dc:description/>
  <cp:lastModifiedBy>Mac Turing</cp:lastModifiedBy>
  <cp:revision>168</cp:revision>
  <dcterms:created xsi:type="dcterms:W3CDTF">2013-10-08T09:05:00Z</dcterms:created>
  <dcterms:modified xsi:type="dcterms:W3CDTF">2017-03-17T13:59:54Z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2052-9.1.0.4716</vt:lpwstr>
  </property>
</Properties>
</file>