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78" r:id="rId4"/>
    <p:sldId id="280" r:id="rId5"/>
    <p:sldId id="281" r:id="rId6"/>
    <p:sldId id="283" r:id="rId7"/>
    <p:sldId id="287" r:id="rId8"/>
    <p:sldId id="285" r:id="rId9"/>
    <p:sldId id="288" r:id="rId10"/>
    <p:sldId id="289" r:id="rId11"/>
    <p:sldId id="290" r:id="rId12"/>
    <p:sldId id="291" r:id="rId13"/>
    <p:sldId id="293" r:id="rId14"/>
    <p:sldId id="296" r:id="rId15"/>
  </p:sldIdLst>
  <p:sldSz cx="12192000" cy="6858000"/>
  <p:notesSz cx="6858000" cy="9144000"/>
  <p:embeddedFontLst>
    <p:embeddedFont>
      <p:font typeface="微软雅黑" panose="020B0503020204020204" pitchFamily="34" charset="-122"/>
      <p:regular r:id="rId18"/>
      <p:bold r:id="rId19"/>
    </p:embeddedFont>
    <p:embeddedFont>
      <p:font typeface="方正正黑简体" panose="02010600030101010101" charset="-122"/>
      <p:regular r:id="rId20"/>
    </p:embeddedFont>
    <p:embeddedFont>
      <p:font typeface="Impact" panose="020B0806030902050204" pitchFamily="34" charset="0"/>
      <p:regular r:id="rId21"/>
    </p:embeddedFont>
    <p:embeddedFont>
      <p:font typeface="造字工房悦黑体验版常规体" panose="02010600030101010101" charset="-122"/>
      <p:regular r:id="rId22"/>
    </p:embeddedFont>
    <p:embeddedFont>
      <p:font typeface="楷体" panose="02010609060101010101" pitchFamily="49" charset="-122"/>
      <p:regular r:id="rId23"/>
    </p:embeddedFont>
    <p:embeddedFont>
      <p:font typeface="方正兰亭细黑_GBK" panose="02010600030101010101" charset="-122"/>
      <p:regular r:id="rId24"/>
    </p:embeddedFont>
    <p:embeddedFont>
      <p:font typeface="华文行楷" panose="02010800040101010101" pitchFamily="2" charset="-122"/>
      <p:regular r:id="rId25"/>
    </p:embeddedFont>
    <p:embeddedFont>
      <p:font typeface="微软雅黑 Light" panose="020B0502040204020203" pitchFamily="34" charset="-122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汉仪菱心体简" panose="02010600030101010101" charset="-122"/>
      <p:regular r:id="rId31"/>
    </p:embeddedFont>
    <p:embeddedFont>
      <p:font typeface="幼圆" panose="02010509060101010101" pitchFamily="49" charset="-122"/>
      <p:regular r:id="rId32"/>
    </p:embeddedFont>
    <p:embeddedFont>
      <p:font typeface="方正正大黑简体" panose="02010600030101010101" charset="-122"/>
      <p:regular r:id="rId33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A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69435" autoAdjust="0"/>
  </p:normalViewPr>
  <p:slideViewPr>
    <p:cSldViewPr>
      <p:cViewPr varScale="1">
        <p:scale>
          <a:sx n="77" d="100"/>
          <a:sy n="77" d="100"/>
        </p:scale>
        <p:origin x="180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04" y="108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80A67-7BE8-4689-9826-C8F678C3F1DA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F1950-8305-490B-AACC-14375D671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AAE72-7444-4EB5-91EF-5BB15B1729FF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9CEA1-4865-4C3D-9488-DE78CE33F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2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各位老师好，我是来自物联网工程的李天宝，现在在上海骇咕赛信息科技有限公司进行实习。我的毕业设计题目是“基于知识库的海量异构数据集成系统的设计与实现”。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7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今天，我将从项目背景、需求、设计和时间安排几个方面对我的毕业设计进行介绍。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0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毕业设计主要在数据集成方面进行。数据集成是数据库系统和海量数据领域很重要的概念，用于将不同来源的数据进行整合，形成一个统一的展现形式。目前，数据集成在诸多领域都有应用，诸如商业、科学领域。对于数据集成，很重要的问题就是源数据来源不同、差异很大，随着大数据时代的到来，数据量爆炸式的增长导致所需处理的数据过多，很多传统的数据库处理方式难以运用，数据集成成为了海量数据处理的重点和难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33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数据集成主要处理的是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异源数据，即不同来源、储存在不同物理位置的数据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异构数据，即具有不同数据库模式和数据库定义的数据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不同上下文数据，即用于不同背景、不同用途的数据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不同逻辑关系数据，数据库表之间存在不同的包含、关联等关系</a:t>
            </a:r>
            <a:endParaRPr lang="en-US" altLang="zh-CN" dirty="0" smtClean="0"/>
          </a:p>
          <a:p>
            <a:r>
              <a:rPr lang="zh-CN" altLang="en-US" dirty="0" smtClean="0"/>
              <a:t>数据集成将把这些不同形式的数据整个成一个同一个模式，主要分为模式集成、记录连接、数据融合三个部分。而作为数据集成的基础，模式集成，即将不同数据表的模式（也就是我们常说的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）进行集成，这是数据集成很关键也是很有难度的一步。因此为了使题目更为专一、更具有针对性，我的毕设主要做的树模式集成这一部分、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0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模式集成面临的难题有：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多数据源，不同模式中属性的数量很多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数据异构，各个数据库间模式是不相同的，但有很多不相同的属性实际上代表的是同一条数据本体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数据动态性，很多数据表在不停的产生和消失，其中的属性也在依据需要变化</a:t>
            </a:r>
            <a:endParaRPr lang="en-US" altLang="zh-CN" dirty="0" smtClean="0"/>
          </a:p>
          <a:p>
            <a:r>
              <a:rPr lang="zh-CN" altLang="en-US" dirty="0" smtClean="0"/>
              <a:t>此外，面对属性的精度、一致性和集成的速度等问题，如何高效、准确的生成一个全局的数据模式，并产生对应原有个属性之前的关系成为了本项目的目标。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82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此，模式集成的主要工作是针对异源、异构数据表的模式，将相似的属性（形式和语义）进行集成，从而得到一个统一的模式，既能将多个数据源中的所有属性全部包含，又能保证产生的数据模式中属性彼此不重复。</a:t>
            </a:r>
            <a:endParaRPr lang="en-US" altLang="zh-CN" dirty="0" smtClean="0"/>
          </a:p>
          <a:p>
            <a:r>
              <a:rPr lang="zh-CN" altLang="en-US" dirty="0" smtClean="0"/>
              <a:t>我们可以通过下面的例子直观的了解这个问题，这是来自两个数据库的模式，我们可以看到两个表中都具有</a:t>
            </a:r>
            <a:r>
              <a:rPr lang="en-US" altLang="zh-CN" dirty="0" smtClean="0"/>
              <a:t>Flight Number</a:t>
            </a:r>
            <a:r>
              <a:rPr lang="zh-CN" altLang="en-US" dirty="0" smtClean="0"/>
              <a:t>这个属性在两个数据库中都是存在的，然而指向同一概念的属性，如</a:t>
            </a:r>
            <a:r>
              <a:rPr lang="en-US" altLang="zh-CN" dirty="0" smtClean="0"/>
              <a:t>Actual Departure Time</a:t>
            </a:r>
            <a:r>
              <a:rPr lang="zh-CN" altLang="en-US" dirty="0" smtClean="0"/>
              <a:t>和</a:t>
            </a:r>
            <a:r>
              <a:rPr lang="en-US" altLang="zh-CN" sz="1200" dirty="0" smtClean="0">
                <a:solidFill>
                  <a:schemeClr val="bg1"/>
                </a:solidFill>
              </a:rPr>
              <a:t>Takeoff Time</a:t>
            </a:r>
            <a:r>
              <a:rPr lang="zh-CN" altLang="en-US" sz="1200" dirty="0" smtClean="0">
                <a:solidFill>
                  <a:schemeClr val="bg1"/>
                </a:solidFill>
              </a:rPr>
              <a:t>理应是相似的。所以，如何判定属性是相似的并合成同一属性，这个就成为了一个核心问题。同时，最终获得的全局模式，也应包含仅存在一个数据库中的属性， 如</a:t>
            </a:r>
            <a:r>
              <a:rPr lang="en-US" altLang="zh-CN" sz="1200" dirty="0" smtClean="0">
                <a:solidFill>
                  <a:schemeClr val="bg1"/>
                </a:solidFill>
              </a:rPr>
              <a:t>Runway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51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因此，我们将这个模式集成系统设计成具有五个模块，依次是用户界面模块、预处理模块、形式整合模块、语义整合模块和全局模式模块。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CEA1-4865-4C3D-9488-DE78CE33F6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4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F8A97-B9FC-4A5B-91A8-ACF1A261DA2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54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06E1D-6988-418E-87E6-B209CAEA1B4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13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BFB6D-E294-4F86-AA45-55AA84C60B7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71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37FE981-A574-44CD-995C-666181207E3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57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04109-EFA4-464E-98D3-16B936C58E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28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EF381-764A-480B-984B-F1DBF80C56C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20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61336-4158-4656-86F5-4E4813B9F08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853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D6CE9-3875-444B-B6FB-27446EC8D34E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58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4304-F0E7-4858-A9AB-4B7E7F4F5AC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5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DCE32-7ECC-43CE-B423-A935DD71C9E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491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79D5E-F2C6-4331-84A7-435BC093C32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19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F2DBD-A9F7-4BBB-AF87-3457B801ACE5}" type="datetime1">
              <a:rPr lang="zh-CN" altLang="en-US"/>
              <a:pPr/>
              <a:t>2016/11/18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70D3E-DEAC-450B-BF1F-F93E90D2E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684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8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dirty="0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dirty="0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dirty="0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微软雅黑 Light" panose="020B0502040204020203" pitchFamily="34" charset="-122"/>
              </a:defRPr>
            </a:lvl1pPr>
          </a:lstStyle>
          <a:p>
            <a:fld id="{73EF2DBD-A9F7-4BBB-AF87-3457B801ACE5}" type="datetime1">
              <a:rPr lang="zh-CN" altLang="en-US" smtClean="0"/>
              <a:pPr/>
              <a:t>2016/11/18</a:t>
            </a:fld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zh-CN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微软雅黑 Light" panose="020B0502040204020203" pitchFamily="34" charset="-122"/>
              </a:defRPr>
            </a:lvl1pPr>
          </a:lstStyle>
          <a:p>
            <a:fld id="{A2410699-DC2B-416C-B70B-103749005445}" type="slidenum">
              <a:rPr lang="zh-CN" altLang="en-US" smtClean="0"/>
              <a:pPr/>
              <a:t>‹#›</a:t>
            </a:fld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__4.vsdx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__1.vsd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图文框 8"/>
          <p:cNvSpPr>
            <a:spLocks noChangeArrowheads="1"/>
          </p:cNvSpPr>
          <p:nvPr/>
        </p:nvSpPr>
        <p:spPr bwMode="auto">
          <a:xfrm rot="19177476">
            <a:off x="8147050" y="280988"/>
            <a:ext cx="5781675" cy="5348287"/>
          </a:xfrm>
          <a:custGeom>
            <a:avLst/>
            <a:gdLst>
              <a:gd name="T0" fmla="*/ 0 w 5780875"/>
              <a:gd name="T1" fmla="*/ 0 h 5347153"/>
              <a:gd name="T2" fmla="*/ 5780875 w 5780875"/>
              <a:gd name="T3" fmla="*/ 0 h 5347153"/>
              <a:gd name="T4" fmla="*/ 5780875 w 5780875"/>
              <a:gd name="T5" fmla="*/ 5347153 h 5347153"/>
              <a:gd name="T6" fmla="*/ 0 w 5780875"/>
              <a:gd name="T7" fmla="*/ 5347153 h 5347153"/>
              <a:gd name="T8" fmla="*/ 0 w 5780875"/>
              <a:gd name="T9" fmla="*/ 0 h 5347153"/>
              <a:gd name="T10" fmla="*/ 699354 w 5780875"/>
              <a:gd name="T11" fmla="*/ 699354 h 5347153"/>
              <a:gd name="T12" fmla="*/ 699354 w 5780875"/>
              <a:gd name="T13" fmla="*/ 4647799 h 5347153"/>
              <a:gd name="T14" fmla="*/ 5082762 w 5780875"/>
              <a:gd name="T15" fmla="*/ 4663144 h 5347153"/>
              <a:gd name="T16" fmla="*/ 5081521 w 5780875"/>
              <a:gd name="T17" fmla="*/ 699354 h 5347153"/>
              <a:gd name="T18" fmla="*/ 699354 w 5780875"/>
              <a:gd name="T19" fmla="*/ 699354 h 53471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80875"/>
              <a:gd name="T31" fmla="*/ 0 h 5347153"/>
              <a:gd name="T32" fmla="*/ 5780875 w 5780875"/>
              <a:gd name="T33" fmla="*/ 5347153 h 53471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80875" h="5347153">
                <a:moveTo>
                  <a:pt x="0" y="0"/>
                </a:moveTo>
                <a:lnTo>
                  <a:pt x="5780875" y="0"/>
                </a:lnTo>
                <a:lnTo>
                  <a:pt x="5780875" y="5347153"/>
                </a:lnTo>
                <a:lnTo>
                  <a:pt x="0" y="5347153"/>
                </a:lnTo>
                <a:lnTo>
                  <a:pt x="0" y="0"/>
                </a:lnTo>
                <a:close/>
                <a:moveTo>
                  <a:pt x="699354" y="699354"/>
                </a:moveTo>
                <a:lnTo>
                  <a:pt x="699354" y="4647799"/>
                </a:lnTo>
                <a:lnTo>
                  <a:pt x="5082762" y="4663144"/>
                </a:lnTo>
                <a:cubicBezTo>
                  <a:pt x="5073209" y="3419845"/>
                  <a:pt x="5081935" y="2020617"/>
                  <a:pt x="5081521" y="699354"/>
                </a:cubicBezTo>
                <a:lnTo>
                  <a:pt x="699354" y="699354"/>
                </a:lnTo>
                <a:close/>
              </a:path>
            </a:pathLst>
          </a:cu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ea typeface="微软雅黑 Light" panose="020B0502040204020203" pitchFamily="34" charset="-122"/>
            </a:endParaRPr>
          </a:p>
        </p:txBody>
      </p:sp>
      <p:pic>
        <p:nvPicPr>
          <p:cNvPr id="3076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60277" flipH="1">
            <a:off x="9448800" y="722313"/>
            <a:ext cx="20796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78286" flipH="1">
            <a:off x="8658225" y="4438650"/>
            <a:ext cx="739775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矩形 16"/>
          <p:cNvSpPr>
            <a:spLocks noChangeArrowheads="1"/>
          </p:cNvSpPr>
          <p:nvPr/>
        </p:nvSpPr>
        <p:spPr bwMode="auto">
          <a:xfrm>
            <a:off x="225424" y="412750"/>
            <a:ext cx="2702312" cy="731838"/>
          </a:xfrm>
          <a:prstGeom prst="rect">
            <a:avLst/>
          </a:prstGeom>
          <a:solidFill>
            <a:srgbClr val="2B2E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081" name="文本框 17"/>
          <p:cNvSpPr>
            <a:spLocks noChangeArrowheads="1"/>
          </p:cNvSpPr>
          <p:nvPr/>
        </p:nvSpPr>
        <p:spPr bwMode="auto">
          <a:xfrm>
            <a:off x="225425" y="361950"/>
            <a:ext cx="27023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汉仪菱心体简" pitchFamily="1" charset="-122"/>
              </a:rPr>
              <a:t>哈尔滨工业大学</a:t>
            </a:r>
            <a:endParaRPr lang="en-US" altLang="zh-CN" sz="24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汉仪菱心体简" pitchFamily="1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汉仪菱心体简" pitchFamily="1" charset="-122"/>
              </a:rPr>
              <a:t>毕业设计开题答辩</a:t>
            </a:r>
          </a:p>
        </p:txBody>
      </p:sp>
      <p:sp>
        <p:nvSpPr>
          <p:cNvPr id="3086" name="直接连接符 23"/>
          <p:cNvSpPr>
            <a:spLocks noChangeShapeType="1"/>
          </p:cNvSpPr>
          <p:nvPr/>
        </p:nvSpPr>
        <p:spPr bwMode="auto">
          <a:xfrm flipH="1">
            <a:off x="1774825" y="4724400"/>
            <a:ext cx="1657350" cy="1588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直接连接符 24"/>
          <p:cNvSpPr>
            <a:spLocks noChangeShapeType="1"/>
          </p:cNvSpPr>
          <p:nvPr/>
        </p:nvSpPr>
        <p:spPr bwMode="auto">
          <a:xfrm flipV="1">
            <a:off x="4324350" y="4718050"/>
            <a:ext cx="1749425" cy="317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椭圆 27"/>
          <p:cNvSpPr>
            <a:spLocks noChangeArrowheads="1"/>
          </p:cNvSpPr>
          <p:nvPr/>
        </p:nvSpPr>
        <p:spPr bwMode="auto">
          <a:xfrm>
            <a:off x="3402013" y="4660900"/>
            <a:ext cx="122237" cy="120650"/>
          </a:xfrm>
          <a:prstGeom prst="ellipse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089" name="椭圆 29"/>
          <p:cNvSpPr>
            <a:spLocks noChangeArrowheads="1"/>
          </p:cNvSpPr>
          <p:nvPr/>
        </p:nvSpPr>
        <p:spPr bwMode="auto">
          <a:xfrm>
            <a:off x="4203700" y="4660900"/>
            <a:ext cx="120650" cy="120650"/>
          </a:xfrm>
          <a:prstGeom prst="ellipse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090" name="矩形 32"/>
          <p:cNvSpPr>
            <a:spLocks noChangeArrowheads="1"/>
          </p:cNvSpPr>
          <p:nvPr/>
        </p:nvSpPr>
        <p:spPr bwMode="auto">
          <a:xfrm>
            <a:off x="1550246" y="5197474"/>
            <a:ext cx="1081829" cy="1039759"/>
          </a:xfrm>
          <a:prstGeom prst="rect">
            <a:avLst/>
          </a:prstGeom>
          <a:solidFill>
            <a:srgbClr val="2B2E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091" name="矩形 33"/>
          <p:cNvSpPr>
            <a:spLocks noChangeArrowheads="1"/>
          </p:cNvSpPr>
          <p:nvPr/>
        </p:nvSpPr>
        <p:spPr bwMode="auto">
          <a:xfrm>
            <a:off x="2752724" y="5197475"/>
            <a:ext cx="3703305" cy="1039759"/>
          </a:xfrm>
          <a:prstGeom prst="rect">
            <a:avLst/>
          </a:prstGeom>
          <a:solidFill>
            <a:srgbClr val="2B2E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3092" name="图片 34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10" y="54824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3" name="文本框 36"/>
          <p:cNvSpPr>
            <a:spLocks noChangeArrowheads="1"/>
          </p:cNvSpPr>
          <p:nvPr/>
        </p:nvSpPr>
        <p:spPr bwMode="auto">
          <a:xfrm>
            <a:off x="2784475" y="5300663"/>
            <a:ext cx="352754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李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天宝</a:t>
            </a:r>
            <a:endParaRPr lang="en-US" altLang="zh-CN" sz="3200" b="1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上海骇咕赛信息科技有限公司</a:t>
            </a:r>
            <a:endParaRPr lang="zh-CN" altLang="en-US" sz="32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532" y="2924958"/>
            <a:ext cx="6955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基于知识库的海量异构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endParaRPr lang="en-US" altLang="zh-CN" sz="4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集成</a:t>
            </a:r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系统的设计与实现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1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3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项目设计</a:t>
            </a:r>
            <a:endParaRPr lang="zh-CN" altLang="en-US" sz="2400" b="1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8675"/>
              </p:ext>
            </p:extLst>
          </p:nvPr>
        </p:nvGraphicFramePr>
        <p:xfrm>
          <a:off x="2207676" y="855254"/>
          <a:ext cx="7776648" cy="597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Visio" r:id="rId3" imgW="9776899" imgH="7509032" progId="Visio.Drawing.15">
                  <p:embed/>
                </p:oleObj>
              </mc:Choice>
              <mc:Fallback>
                <p:oleObj name="Visio" r:id="rId3" imgW="9776899" imgH="7509032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676" y="855254"/>
                        <a:ext cx="7776648" cy="59752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012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1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3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项目设计</a:t>
            </a:r>
            <a:endParaRPr lang="zh-CN" altLang="en-US" sz="2400" b="1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0884" y="1079185"/>
            <a:ext cx="13117202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798843"/>
              </p:ext>
            </p:extLst>
          </p:nvPr>
        </p:nvGraphicFramePr>
        <p:xfrm>
          <a:off x="1271598" y="891706"/>
          <a:ext cx="4176348" cy="5964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Visio" r:id="rId3" imgW="4157887" imgH="5550674" progId="Visio.Drawing.15">
                  <p:embed/>
                </p:oleObj>
              </mc:Choice>
              <mc:Fallback>
                <p:oleObj name="Visio" r:id="rId3" imgW="4157887" imgH="555067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98" y="891706"/>
                        <a:ext cx="4176348" cy="5964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02590" y="-992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75130"/>
              </p:ext>
            </p:extLst>
          </p:nvPr>
        </p:nvGraphicFramePr>
        <p:xfrm>
          <a:off x="7102475" y="0"/>
          <a:ext cx="2378075" cy="709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Visio" r:id="rId5" imgW="3133855" imgH="10572165" progId="Visio.Drawing.15">
                  <p:embed/>
                </p:oleObj>
              </mc:Choice>
              <mc:Fallback>
                <p:oleObj name="Visio" r:id="rId5" imgW="3133855" imgH="1057216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475" y="0"/>
                        <a:ext cx="2378075" cy="7091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173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28"/>
          <p:cNvSpPr>
            <a:spLocks noChangeShapeType="1"/>
          </p:cNvSpPr>
          <p:nvPr/>
        </p:nvSpPr>
        <p:spPr bwMode="auto">
          <a:xfrm flipH="1">
            <a:off x="9531350" y="2224088"/>
            <a:ext cx="1689100" cy="2808287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23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6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项目安排</a:t>
            </a:r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 flipV="1">
            <a:off x="1127125" y="2708275"/>
            <a:ext cx="1800225" cy="2665413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2927350" y="2708275"/>
            <a:ext cx="1592263" cy="1441450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29" name="直接连接符 11"/>
          <p:cNvSpPr>
            <a:spLocks noChangeShapeType="1"/>
          </p:cNvSpPr>
          <p:nvPr/>
        </p:nvSpPr>
        <p:spPr bwMode="auto">
          <a:xfrm flipV="1">
            <a:off x="4516438" y="1989138"/>
            <a:ext cx="1722437" cy="2160587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0" name="直接连接符 14"/>
          <p:cNvSpPr>
            <a:spLocks noChangeShapeType="1"/>
          </p:cNvSpPr>
          <p:nvPr/>
        </p:nvSpPr>
        <p:spPr bwMode="auto">
          <a:xfrm>
            <a:off x="6218238" y="1989138"/>
            <a:ext cx="741362" cy="3024187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1" name="直接连接符 18"/>
          <p:cNvSpPr>
            <a:spLocks noChangeShapeType="1"/>
          </p:cNvSpPr>
          <p:nvPr/>
        </p:nvSpPr>
        <p:spPr bwMode="auto">
          <a:xfrm flipH="1">
            <a:off x="6959600" y="3694113"/>
            <a:ext cx="827088" cy="1304925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2" name="直接连接符 20"/>
          <p:cNvSpPr>
            <a:spLocks noChangeShapeType="1"/>
          </p:cNvSpPr>
          <p:nvPr/>
        </p:nvSpPr>
        <p:spPr bwMode="auto">
          <a:xfrm>
            <a:off x="7786688" y="3692525"/>
            <a:ext cx="1744662" cy="1108075"/>
          </a:xfrm>
          <a:prstGeom prst="line">
            <a:avLst/>
          </a:prstGeom>
          <a:noFill/>
          <a:ln w="28575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33" name="椭圆 22"/>
          <p:cNvSpPr>
            <a:spLocks noChangeArrowheads="1"/>
          </p:cNvSpPr>
          <p:nvPr/>
        </p:nvSpPr>
        <p:spPr bwMode="auto">
          <a:xfrm>
            <a:off x="2817813" y="2638425"/>
            <a:ext cx="287337" cy="287338"/>
          </a:xfrm>
          <a:prstGeom prst="ellipse">
            <a:avLst/>
          </a:prstGeom>
          <a:solidFill>
            <a:srgbClr val="2B2E30"/>
          </a:solidFill>
          <a:ln w="25400" cap="flat" cmpd="sng">
            <a:solidFill>
              <a:srgbClr val="E8E8E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34" name="椭圆 23"/>
          <p:cNvSpPr>
            <a:spLocks noChangeArrowheads="1"/>
          </p:cNvSpPr>
          <p:nvPr/>
        </p:nvSpPr>
        <p:spPr bwMode="auto">
          <a:xfrm>
            <a:off x="4371975" y="3932238"/>
            <a:ext cx="288925" cy="287337"/>
          </a:xfrm>
          <a:prstGeom prst="ellipse">
            <a:avLst/>
          </a:prstGeom>
          <a:solidFill>
            <a:srgbClr val="2B2E30"/>
          </a:solidFill>
          <a:ln w="25400" cap="flat" cmpd="sng">
            <a:solidFill>
              <a:srgbClr val="E8E8E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35" name="椭圆 24"/>
          <p:cNvSpPr>
            <a:spLocks noChangeArrowheads="1"/>
          </p:cNvSpPr>
          <p:nvPr/>
        </p:nvSpPr>
        <p:spPr bwMode="auto">
          <a:xfrm>
            <a:off x="6073775" y="1917700"/>
            <a:ext cx="288925" cy="288925"/>
          </a:xfrm>
          <a:prstGeom prst="ellipse">
            <a:avLst/>
          </a:prstGeom>
          <a:solidFill>
            <a:srgbClr val="2B2E30"/>
          </a:solidFill>
          <a:ln w="25400" cap="flat" cmpd="sng">
            <a:solidFill>
              <a:srgbClr val="E8E8E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36" name="椭圆 25"/>
          <p:cNvSpPr>
            <a:spLocks noChangeArrowheads="1"/>
          </p:cNvSpPr>
          <p:nvPr/>
        </p:nvSpPr>
        <p:spPr bwMode="auto">
          <a:xfrm>
            <a:off x="6816725" y="4795838"/>
            <a:ext cx="287338" cy="288925"/>
          </a:xfrm>
          <a:prstGeom prst="ellipse">
            <a:avLst/>
          </a:prstGeom>
          <a:solidFill>
            <a:srgbClr val="2B2E30"/>
          </a:solidFill>
          <a:ln w="25400" cap="flat" cmpd="sng">
            <a:solidFill>
              <a:srgbClr val="E8E8E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37" name="椭圆 26"/>
          <p:cNvSpPr>
            <a:spLocks noChangeArrowheads="1"/>
          </p:cNvSpPr>
          <p:nvPr/>
        </p:nvSpPr>
        <p:spPr bwMode="auto">
          <a:xfrm>
            <a:off x="7653338" y="3595688"/>
            <a:ext cx="288925" cy="288925"/>
          </a:xfrm>
          <a:prstGeom prst="ellipse">
            <a:avLst/>
          </a:prstGeom>
          <a:solidFill>
            <a:srgbClr val="2B2E30"/>
          </a:solidFill>
          <a:ln w="25400" cap="flat" cmpd="sng">
            <a:solidFill>
              <a:srgbClr val="E8E8E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38" name="椭圆 27"/>
          <p:cNvSpPr>
            <a:spLocks noChangeArrowheads="1"/>
          </p:cNvSpPr>
          <p:nvPr/>
        </p:nvSpPr>
        <p:spPr bwMode="auto">
          <a:xfrm>
            <a:off x="9440863" y="4778375"/>
            <a:ext cx="288925" cy="288925"/>
          </a:xfrm>
          <a:prstGeom prst="ellipse">
            <a:avLst/>
          </a:prstGeom>
          <a:solidFill>
            <a:srgbClr val="2B2E30"/>
          </a:solidFill>
          <a:ln w="25400" cap="flat" cmpd="sng">
            <a:solidFill>
              <a:srgbClr val="E8E8E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39" name="矩形 31"/>
          <p:cNvSpPr>
            <a:spLocks noChangeArrowheads="1"/>
          </p:cNvSpPr>
          <p:nvPr/>
        </p:nvSpPr>
        <p:spPr bwMode="auto">
          <a:xfrm>
            <a:off x="1055688" y="5867400"/>
            <a:ext cx="10367962" cy="647700"/>
          </a:xfrm>
          <a:prstGeom prst="rect">
            <a:avLst/>
          </a:prstGeom>
          <a:solidFill>
            <a:srgbClr val="2B2E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1055688" y="5965825"/>
            <a:ext cx="10367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项目前期在个人电脑开发，后期整合到公司系统中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892300" y="2060886"/>
            <a:ext cx="2265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 dirty="0" smtClean="0"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Visual Studio</a:t>
            </a:r>
          </a:p>
          <a:p>
            <a:pPr algn="ctr"/>
            <a:r>
              <a:rPr lang="zh-CN" altLang="en-US" sz="1600" dirty="0"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主要的开发、调试平台</a:t>
            </a: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3382963" y="4213225"/>
            <a:ext cx="2265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Photoshop</a:t>
            </a: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图片素材设计</a:t>
            </a:r>
          </a:p>
        </p:txBody>
      </p:sp>
      <p:sp>
        <p:nvSpPr>
          <p:cNvPr id="5145" name="文本框 38"/>
          <p:cNvSpPr>
            <a:spLocks noChangeArrowheads="1"/>
          </p:cNvSpPr>
          <p:nvPr/>
        </p:nvSpPr>
        <p:spPr bwMode="auto">
          <a:xfrm>
            <a:off x="5127625" y="1340826"/>
            <a:ext cx="2265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Atom</a:t>
            </a:r>
            <a:endParaRPr lang="en-US" altLang="zh-CN" sz="1600" b="1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造字工房悦黑体验版常规体" pitchFamily="2" charset="-122"/>
            </a:endParaRPr>
          </a:p>
          <a:p>
            <a:pPr algn="ctr"/>
            <a:r>
              <a:rPr lang="zh-CN" altLang="zh-CN" sz="1600" dirty="0" smtClean="0"/>
              <a:t>数据处理脚本</a:t>
            </a:r>
            <a:r>
              <a:rPr lang="zh-CN" altLang="zh-CN" sz="1600" dirty="0"/>
              <a:t>开发平台</a:t>
            </a:r>
            <a:endParaRPr lang="zh-CN" altLang="en-US" sz="1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5146" name="文本框 39"/>
          <p:cNvSpPr>
            <a:spLocks noChangeArrowheads="1"/>
          </p:cNvSpPr>
          <p:nvPr/>
        </p:nvSpPr>
        <p:spPr bwMode="auto">
          <a:xfrm>
            <a:off x="5883275" y="5068888"/>
            <a:ext cx="2265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 dirty="0" smtClean="0"/>
              <a:t>Github</a:t>
            </a: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版本控制</a:t>
            </a:r>
          </a:p>
        </p:txBody>
      </p:sp>
      <p:sp>
        <p:nvSpPr>
          <p:cNvPr id="5147" name="文本框 40"/>
          <p:cNvSpPr>
            <a:spLocks noChangeArrowheads="1"/>
          </p:cNvSpPr>
          <p:nvPr/>
        </p:nvSpPr>
        <p:spPr bwMode="auto">
          <a:xfrm>
            <a:off x="6677025" y="2996964"/>
            <a:ext cx="2265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 dirty="0" err="1" smtClean="0"/>
              <a:t>PyCharm</a:t>
            </a:r>
            <a:endParaRPr lang="en-US" altLang="zh-CN" sz="1600" b="1" dirty="0" smtClean="0"/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前端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界面</a:t>
            </a:r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开发平台</a:t>
            </a:r>
          </a:p>
        </p:txBody>
      </p:sp>
      <p:sp>
        <p:nvSpPr>
          <p:cNvPr id="5148" name="文本框 41"/>
          <p:cNvSpPr>
            <a:spLocks noChangeArrowheads="1"/>
          </p:cNvSpPr>
          <p:nvPr/>
        </p:nvSpPr>
        <p:spPr bwMode="auto">
          <a:xfrm>
            <a:off x="8451850" y="5092700"/>
            <a:ext cx="22669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 dirty="0" err="1" smtClean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Markdown&amp;LaTeX</a:t>
            </a:r>
            <a:endParaRPr lang="en-US" altLang="zh-CN" sz="1600" b="1" dirty="0" smtClean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造字工房悦黑体验版常规体" pitchFamily="2" charset="-122"/>
            </a:endParaRP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造字工房悦黑体验版常规体" pitchFamily="2" charset="-122"/>
              </a:rPr>
              <a:t>相关文档撰写工具</a:t>
            </a:r>
          </a:p>
        </p:txBody>
      </p:sp>
    </p:spTree>
    <p:extLst>
      <p:ext uri="{BB962C8B-B14F-4D97-AF65-F5344CB8AC3E}">
        <p14:creationId xmlns:p14="http://schemas.microsoft.com/office/powerpoint/2010/main" val="487973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26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项目安排</a:t>
            </a:r>
          </a:p>
        </p:txBody>
      </p:sp>
      <p:grpSp>
        <p:nvGrpSpPr>
          <p:cNvPr id="31" name="组合 7"/>
          <p:cNvGrpSpPr>
            <a:grpSpLocks/>
          </p:cNvGrpSpPr>
          <p:nvPr/>
        </p:nvGrpSpPr>
        <p:grpSpPr bwMode="auto">
          <a:xfrm>
            <a:off x="1792289" y="1574800"/>
            <a:ext cx="2978149" cy="1949450"/>
            <a:chOff x="1792134" y="1574589"/>
            <a:chExt cx="2978660" cy="1948930"/>
          </a:xfrm>
        </p:grpSpPr>
        <p:grpSp>
          <p:nvGrpSpPr>
            <p:cNvPr id="32" name="组合 108"/>
            <p:cNvGrpSpPr>
              <a:grpSpLocks/>
            </p:cNvGrpSpPr>
            <p:nvPr/>
          </p:nvGrpSpPr>
          <p:grpSpPr bwMode="auto">
            <a:xfrm>
              <a:off x="2103336" y="1574589"/>
              <a:ext cx="2667458" cy="1474396"/>
              <a:chOff x="2194872" y="1703011"/>
              <a:chExt cx="3064751" cy="1693993"/>
            </a:xfrm>
          </p:grpSpPr>
          <p:sp>
            <p:nvSpPr>
              <p:cNvPr id="36" name="等腰三角形 41"/>
              <p:cNvSpPr/>
              <p:nvPr/>
            </p:nvSpPr>
            <p:spPr>
              <a:xfrm rot="5400000" flipH="1">
                <a:off x="3572233" y="1802651"/>
                <a:ext cx="216992" cy="2971713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357230" y="1703011"/>
                <a:ext cx="2902393" cy="1477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38" name="组合 58"/>
              <p:cNvGrpSpPr>
                <a:grpSpLocks/>
              </p:cNvGrpSpPr>
              <p:nvPr/>
            </p:nvGrpSpPr>
            <p:grpSpPr bwMode="auto">
              <a:xfrm>
                <a:off x="2629046" y="1936766"/>
                <a:ext cx="2358764" cy="1078980"/>
                <a:chOff x="775761" y="4213596"/>
                <a:chExt cx="2424920" cy="1109244"/>
              </a:xfrm>
            </p:grpSpPr>
            <p:sp>
              <p:nvSpPr>
                <p:cNvPr id="39" name="文本框 106"/>
                <p:cNvSpPr txBox="1">
                  <a:spLocks noChangeArrowheads="1"/>
                </p:cNvSpPr>
                <p:nvPr/>
              </p:nvSpPr>
              <p:spPr bwMode="auto">
                <a:xfrm>
                  <a:off x="1382781" y="4213596"/>
                  <a:ext cx="827941" cy="4724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2000" b="1" dirty="0" smtClean="0">
                      <a:latin typeface="方正正黑简体" charset="-122"/>
                      <a:ea typeface="方正正黑简体" charset="-122"/>
                    </a:rPr>
                    <a:t>入职</a:t>
                  </a:r>
                  <a:endParaRPr lang="zh-CN" altLang="en-US" sz="2000" b="1" dirty="0">
                    <a:latin typeface="方正正黑简体" charset="-122"/>
                    <a:ea typeface="方正正黑简体" charset="-122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775761" y="4632307"/>
                  <a:ext cx="2424920" cy="690533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学习基础知识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了解研究方向</a:t>
                  </a:r>
                  <a:endParaRPr lang="zh-CN" altLang="zh-CN" sz="1600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3" name="组合 118"/>
            <p:cNvGrpSpPr>
              <a:grpSpLocks/>
            </p:cNvGrpSpPr>
            <p:nvPr/>
          </p:nvGrpSpPr>
          <p:grpSpPr bwMode="auto">
            <a:xfrm>
              <a:off x="1792134" y="2120543"/>
              <a:ext cx="452513" cy="1402976"/>
              <a:chOff x="1792134" y="2120543"/>
              <a:chExt cx="452513" cy="1402976"/>
            </a:xfrm>
          </p:grpSpPr>
          <p:cxnSp>
            <p:nvCxnSpPr>
              <p:cNvPr id="34" name="肘形连接符 33"/>
              <p:cNvCxnSpPr>
                <a:stCxn id="92" idx="0"/>
              </p:cNvCxnSpPr>
              <p:nvPr/>
            </p:nvCxnSpPr>
            <p:spPr>
              <a:xfrm rot="5400000" flipH="1" flipV="1">
                <a:off x="1312131" y="2641810"/>
                <a:ext cx="1361712" cy="401706"/>
              </a:xfrm>
              <a:prstGeom prst="bentConnector3">
                <a:avLst>
                  <a:gd name="adj1" fmla="val 100127"/>
                </a:avLst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/>
              <p:cNvSpPr/>
              <p:nvPr/>
            </p:nvSpPr>
            <p:spPr>
              <a:xfrm>
                <a:off x="2160496" y="2120543"/>
                <a:ext cx="84151" cy="8411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41" name="组合 137"/>
          <p:cNvGrpSpPr>
            <a:grpSpLocks/>
          </p:cNvGrpSpPr>
          <p:nvPr/>
        </p:nvGrpSpPr>
        <p:grpSpPr bwMode="auto">
          <a:xfrm>
            <a:off x="3170238" y="3975100"/>
            <a:ext cx="3136899" cy="2201863"/>
            <a:chOff x="3170168" y="3974430"/>
            <a:chExt cx="3137043" cy="2203003"/>
          </a:xfrm>
        </p:grpSpPr>
        <p:grpSp>
          <p:nvGrpSpPr>
            <p:cNvPr id="42" name="组合 119"/>
            <p:cNvGrpSpPr>
              <a:grpSpLocks/>
            </p:cNvGrpSpPr>
            <p:nvPr/>
          </p:nvGrpSpPr>
          <p:grpSpPr bwMode="auto">
            <a:xfrm flipV="1">
              <a:off x="3170168" y="3974430"/>
              <a:ext cx="453024" cy="1402630"/>
              <a:chOff x="1792133" y="2120889"/>
              <a:chExt cx="453024" cy="1402630"/>
            </a:xfrm>
          </p:grpSpPr>
          <p:cxnSp>
            <p:nvCxnSpPr>
              <p:cNvPr id="49" name="肘形连接符 48"/>
              <p:cNvCxnSpPr/>
              <p:nvPr/>
            </p:nvCxnSpPr>
            <p:spPr>
              <a:xfrm rot="5400000" flipH="1" flipV="1">
                <a:off x="1312365" y="2642095"/>
                <a:ext cx="1361193" cy="401656"/>
              </a:xfrm>
              <a:prstGeom prst="bentConnector3">
                <a:avLst>
                  <a:gd name="adj1" fmla="val 100127"/>
                </a:avLst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椭圆 49"/>
              <p:cNvSpPr/>
              <p:nvPr/>
            </p:nvSpPr>
            <p:spPr>
              <a:xfrm>
                <a:off x="2160450" y="2121030"/>
                <a:ext cx="84141" cy="8418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3" name="组合 122"/>
            <p:cNvGrpSpPr>
              <a:grpSpLocks/>
            </p:cNvGrpSpPr>
            <p:nvPr/>
          </p:nvGrpSpPr>
          <p:grpSpPr bwMode="auto">
            <a:xfrm flipH="1">
              <a:off x="3640090" y="4703470"/>
              <a:ext cx="2667121" cy="1473963"/>
              <a:chOff x="2194703" y="1703729"/>
              <a:chExt cx="3064364" cy="1693496"/>
            </a:xfrm>
          </p:grpSpPr>
          <p:sp>
            <p:nvSpPr>
              <p:cNvPr id="44" name="等腰三角形 41"/>
              <p:cNvSpPr/>
              <p:nvPr/>
            </p:nvSpPr>
            <p:spPr>
              <a:xfrm rot="5400000" flipH="1">
                <a:off x="3571792" y="1802974"/>
                <a:ext cx="217162" cy="2971340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357041" y="1703729"/>
                <a:ext cx="2902026" cy="1476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46" name="组合 125"/>
              <p:cNvGrpSpPr>
                <a:grpSpLocks/>
              </p:cNvGrpSpPr>
              <p:nvPr/>
            </p:nvGrpSpPr>
            <p:grpSpPr bwMode="auto">
              <a:xfrm>
                <a:off x="2628820" y="1936769"/>
                <a:ext cx="2358467" cy="1125905"/>
                <a:chOff x="775529" y="4213596"/>
                <a:chExt cx="2424615" cy="1157484"/>
              </a:xfrm>
            </p:grpSpPr>
            <p:sp>
              <p:nvSpPr>
                <p:cNvPr id="47" name="文本框 126"/>
                <p:cNvSpPr txBox="1">
                  <a:spLocks noChangeArrowheads="1"/>
                </p:cNvSpPr>
                <p:nvPr/>
              </p:nvSpPr>
              <p:spPr bwMode="auto">
                <a:xfrm>
                  <a:off x="1765532" y="4213596"/>
                  <a:ext cx="827837" cy="472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2000" b="1" dirty="0" smtClean="0">
                      <a:latin typeface="方正正黑简体" charset="-122"/>
                      <a:ea typeface="方正正黑简体" charset="-122"/>
                    </a:rPr>
                    <a:t>开题</a:t>
                  </a:r>
                  <a:endParaRPr lang="zh-CN" altLang="en-US" sz="2000" b="1" dirty="0">
                    <a:latin typeface="方正正黑简体" charset="-122"/>
                    <a:ea typeface="方正正黑简体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775529" y="4680006"/>
                  <a:ext cx="2424615" cy="69107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确定项目</a:t>
                  </a: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内容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完成项目设计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51" name="组合 10"/>
          <p:cNvGrpSpPr>
            <a:grpSpLocks/>
          </p:cNvGrpSpPr>
          <p:nvPr/>
        </p:nvGrpSpPr>
        <p:grpSpPr bwMode="auto">
          <a:xfrm>
            <a:off x="5594350" y="1573213"/>
            <a:ext cx="3014663" cy="1941512"/>
            <a:chOff x="5593658" y="1573435"/>
            <a:chExt cx="3015810" cy="1941018"/>
          </a:xfrm>
        </p:grpSpPr>
        <p:grpSp>
          <p:nvGrpSpPr>
            <p:cNvPr id="52" name="组合 128"/>
            <p:cNvGrpSpPr>
              <a:grpSpLocks/>
            </p:cNvGrpSpPr>
            <p:nvPr/>
          </p:nvGrpSpPr>
          <p:grpSpPr bwMode="auto">
            <a:xfrm>
              <a:off x="5593658" y="2111823"/>
              <a:ext cx="453024" cy="1402630"/>
              <a:chOff x="1792133" y="2120889"/>
              <a:chExt cx="453024" cy="1402630"/>
            </a:xfrm>
          </p:grpSpPr>
          <p:cxnSp>
            <p:nvCxnSpPr>
              <p:cNvPr id="59" name="肘形连接符 58"/>
              <p:cNvCxnSpPr/>
              <p:nvPr/>
            </p:nvCxnSpPr>
            <p:spPr>
              <a:xfrm rot="5400000" flipH="1" flipV="1">
                <a:off x="1312164" y="2641760"/>
                <a:ext cx="1361728" cy="401791"/>
              </a:xfrm>
              <a:prstGeom prst="bentConnector3">
                <a:avLst>
                  <a:gd name="adj1" fmla="val 100127"/>
                </a:avLst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椭圆 59"/>
              <p:cNvSpPr/>
              <p:nvPr/>
            </p:nvSpPr>
            <p:spPr>
              <a:xfrm>
                <a:off x="2160573" y="2120526"/>
                <a:ext cx="84170" cy="8411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3" name="组合 131"/>
            <p:cNvGrpSpPr>
              <a:grpSpLocks/>
            </p:cNvGrpSpPr>
            <p:nvPr/>
          </p:nvGrpSpPr>
          <p:grpSpPr bwMode="auto">
            <a:xfrm>
              <a:off x="5941454" y="1573435"/>
              <a:ext cx="2668014" cy="1474411"/>
              <a:chOff x="2194233" y="1703011"/>
              <a:chExt cx="3065390" cy="1694011"/>
            </a:xfrm>
          </p:grpSpPr>
          <p:sp>
            <p:nvSpPr>
              <p:cNvPr id="54" name="等腰三角形 41"/>
              <p:cNvSpPr/>
              <p:nvPr/>
            </p:nvSpPr>
            <p:spPr>
              <a:xfrm rot="5400000" flipH="1">
                <a:off x="3571903" y="1802359"/>
                <a:ext cx="216993" cy="2972334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356624" y="1703011"/>
                <a:ext cx="2902999" cy="14770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56" name="组合 134"/>
              <p:cNvGrpSpPr>
                <a:grpSpLocks/>
              </p:cNvGrpSpPr>
              <p:nvPr/>
            </p:nvGrpSpPr>
            <p:grpSpPr bwMode="auto">
              <a:xfrm>
                <a:off x="2628496" y="1936781"/>
                <a:ext cx="2359255" cy="1280920"/>
                <a:chOff x="775196" y="4213596"/>
                <a:chExt cx="2425425" cy="1316843"/>
              </a:xfrm>
            </p:grpSpPr>
            <p:sp>
              <p:nvSpPr>
                <p:cNvPr id="57" name="文本框 135"/>
                <p:cNvSpPr txBox="1">
                  <a:spLocks noChangeArrowheads="1"/>
                </p:cNvSpPr>
                <p:nvPr/>
              </p:nvSpPr>
              <p:spPr bwMode="auto">
                <a:xfrm>
                  <a:off x="1382781" y="4213596"/>
                  <a:ext cx="828115" cy="472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2000" b="1" dirty="0" smtClean="0">
                      <a:latin typeface="方正正黑简体" charset="-122"/>
                      <a:ea typeface="方正正黑简体" charset="-122"/>
                    </a:rPr>
                    <a:t>中期</a:t>
                  </a:r>
                  <a:endParaRPr lang="zh-CN" altLang="en-US" sz="2000" b="1" dirty="0">
                    <a:latin typeface="方正正黑简体" charset="-122"/>
                    <a:ea typeface="方正正黑简体" charset="-122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775196" y="4549145"/>
                  <a:ext cx="2425425" cy="98129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完成算法设计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实现小数据测试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调优算法</a:t>
                  </a:r>
                  <a:endParaRPr lang="zh-CN" altLang="zh-CN" sz="1600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1" name="组合 138"/>
          <p:cNvGrpSpPr>
            <a:grpSpLocks/>
          </p:cNvGrpSpPr>
          <p:nvPr/>
        </p:nvGrpSpPr>
        <p:grpSpPr bwMode="auto">
          <a:xfrm>
            <a:off x="7172325" y="3949700"/>
            <a:ext cx="3136901" cy="2201863"/>
            <a:chOff x="3170168" y="3974430"/>
            <a:chExt cx="3137045" cy="2203003"/>
          </a:xfrm>
        </p:grpSpPr>
        <p:grpSp>
          <p:nvGrpSpPr>
            <p:cNvPr id="62" name="组合 139"/>
            <p:cNvGrpSpPr>
              <a:grpSpLocks/>
            </p:cNvGrpSpPr>
            <p:nvPr/>
          </p:nvGrpSpPr>
          <p:grpSpPr bwMode="auto">
            <a:xfrm flipV="1">
              <a:off x="3170168" y="3974430"/>
              <a:ext cx="453024" cy="1402630"/>
              <a:chOff x="1792133" y="2120889"/>
              <a:chExt cx="453024" cy="1402630"/>
            </a:xfrm>
          </p:grpSpPr>
          <p:cxnSp>
            <p:nvCxnSpPr>
              <p:cNvPr id="69" name="肘形连接符 68"/>
              <p:cNvCxnSpPr/>
              <p:nvPr/>
            </p:nvCxnSpPr>
            <p:spPr>
              <a:xfrm rot="5400000" flipH="1" flipV="1">
                <a:off x="1312365" y="2642094"/>
                <a:ext cx="1361193" cy="401657"/>
              </a:xfrm>
              <a:prstGeom prst="bentConnector3">
                <a:avLst>
                  <a:gd name="adj1" fmla="val 100127"/>
                </a:avLst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/>
              <p:nvPr/>
            </p:nvSpPr>
            <p:spPr>
              <a:xfrm>
                <a:off x="2160450" y="2121030"/>
                <a:ext cx="84142" cy="8418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63" name="组合 140"/>
            <p:cNvGrpSpPr>
              <a:grpSpLocks/>
            </p:cNvGrpSpPr>
            <p:nvPr/>
          </p:nvGrpSpPr>
          <p:grpSpPr bwMode="auto">
            <a:xfrm flipH="1">
              <a:off x="3640090" y="4703470"/>
              <a:ext cx="2667123" cy="1473963"/>
              <a:chOff x="2194701" y="1703729"/>
              <a:chExt cx="3064366" cy="1693496"/>
            </a:xfrm>
          </p:grpSpPr>
          <p:sp>
            <p:nvSpPr>
              <p:cNvPr id="64" name="等腰三角形 41"/>
              <p:cNvSpPr/>
              <p:nvPr/>
            </p:nvSpPr>
            <p:spPr>
              <a:xfrm rot="5400000" flipH="1">
                <a:off x="3571790" y="1802974"/>
                <a:ext cx="217162" cy="2971339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357040" y="1703729"/>
                <a:ext cx="2902027" cy="14763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66" name="组合 143"/>
              <p:cNvGrpSpPr>
                <a:grpSpLocks/>
              </p:cNvGrpSpPr>
              <p:nvPr/>
            </p:nvGrpSpPr>
            <p:grpSpPr bwMode="auto">
              <a:xfrm>
                <a:off x="2628820" y="1936766"/>
                <a:ext cx="2358466" cy="1272600"/>
                <a:chOff x="775529" y="4213596"/>
                <a:chExt cx="2424614" cy="1308294"/>
              </a:xfrm>
            </p:grpSpPr>
            <p:sp>
              <p:nvSpPr>
                <p:cNvPr id="67" name="文本框 144"/>
                <p:cNvSpPr txBox="1">
                  <a:spLocks noChangeArrowheads="1"/>
                </p:cNvSpPr>
                <p:nvPr/>
              </p:nvSpPr>
              <p:spPr bwMode="auto">
                <a:xfrm>
                  <a:off x="1765531" y="4213596"/>
                  <a:ext cx="827837" cy="472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2000" b="1" dirty="0" smtClean="0">
                      <a:latin typeface="方正正黑简体" charset="-122"/>
                      <a:ea typeface="方正正黑简体" charset="-122"/>
                    </a:rPr>
                    <a:t>结题</a:t>
                  </a:r>
                  <a:endParaRPr lang="zh-CN" altLang="en-US" sz="2000" b="1" dirty="0">
                    <a:latin typeface="方正正黑简体" charset="-122"/>
                    <a:ea typeface="方正正黑简体" charset="-122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775529" y="4539836"/>
                  <a:ext cx="2424614" cy="98205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完成大数据集测试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完善</a:t>
                  </a: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整个系统</a:t>
                  </a:r>
                  <a:endParaRPr lang="en-US" altLang="zh-CN" sz="16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kern="100" dirty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实现</a:t>
                  </a:r>
                  <a:r>
                    <a:rPr lang="zh-CN" altLang="en-US" sz="16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前端界面</a:t>
                  </a:r>
                  <a:endParaRPr lang="zh-CN" altLang="zh-CN" sz="1600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1" name="组合 5"/>
          <p:cNvGrpSpPr>
            <a:grpSpLocks/>
          </p:cNvGrpSpPr>
          <p:nvPr/>
        </p:nvGrpSpPr>
        <p:grpSpPr bwMode="auto">
          <a:xfrm>
            <a:off x="1055688" y="3516313"/>
            <a:ext cx="10240962" cy="469900"/>
            <a:chOff x="1055688" y="3515766"/>
            <a:chExt cx="10241577" cy="470649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1055688" y="3752680"/>
              <a:ext cx="10241577" cy="0"/>
            </a:xfrm>
            <a:prstGeom prst="line">
              <a:avLst/>
            </a:prstGeom>
            <a:ln w="44450" cmpd="sng">
              <a:solidFill>
                <a:schemeClr val="accent1">
                  <a:lumMod val="50000"/>
                </a:schemeClr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12"/>
            <p:cNvGrpSpPr>
              <a:grpSpLocks/>
            </p:cNvGrpSpPr>
            <p:nvPr/>
          </p:nvGrpSpPr>
          <p:grpSpPr bwMode="auto">
            <a:xfrm flipH="1">
              <a:off x="1562801" y="3523518"/>
              <a:ext cx="458664" cy="458664"/>
              <a:chOff x="3277003" y="4878914"/>
              <a:chExt cx="281522" cy="281522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3277322" y="4879035"/>
                <a:ext cx="281615" cy="281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3312402" y="4914169"/>
                <a:ext cx="211455" cy="21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4" name="组合 28"/>
            <p:cNvGrpSpPr>
              <a:grpSpLocks/>
            </p:cNvGrpSpPr>
            <p:nvPr/>
          </p:nvGrpSpPr>
          <p:grpSpPr bwMode="auto">
            <a:xfrm flipH="1">
              <a:off x="2959370" y="3515767"/>
              <a:ext cx="458664" cy="458664"/>
              <a:chOff x="3277003" y="4878914"/>
              <a:chExt cx="281522" cy="281522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3277005" y="4878913"/>
                <a:ext cx="281615" cy="281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312086" y="4914047"/>
                <a:ext cx="211455" cy="21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5" name="组合 34"/>
            <p:cNvGrpSpPr>
              <a:grpSpLocks/>
            </p:cNvGrpSpPr>
            <p:nvPr/>
          </p:nvGrpSpPr>
          <p:grpSpPr bwMode="auto">
            <a:xfrm flipH="1">
              <a:off x="4403645" y="3515769"/>
              <a:ext cx="458664" cy="458664"/>
              <a:chOff x="3277003" y="4878914"/>
              <a:chExt cx="281522" cy="281522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3276737" y="4878912"/>
                <a:ext cx="281615" cy="281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3311817" y="4914046"/>
                <a:ext cx="211455" cy="21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6" name="组合 65"/>
            <p:cNvGrpSpPr>
              <a:grpSpLocks/>
            </p:cNvGrpSpPr>
            <p:nvPr/>
          </p:nvGrpSpPr>
          <p:grpSpPr bwMode="auto">
            <a:xfrm flipH="1">
              <a:off x="5334969" y="3527751"/>
              <a:ext cx="458664" cy="458664"/>
              <a:chOff x="3277003" y="4878914"/>
              <a:chExt cx="281522" cy="281522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3277347" y="4879365"/>
                <a:ext cx="281615" cy="281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3312427" y="4914499"/>
                <a:ext cx="211455" cy="21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7" name="组合 72"/>
            <p:cNvGrpSpPr>
              <a:grpSpLocks/>
            </p:cNvGrpSpPr>
            <p:nvPr/>
          </p:nvGrpSpPr>
          <p:grpSpPr bwMode="auto">
            <a:xfrm flipH="1">
              <a:off x="6960870" y="3515766"/>
              <a:ext cx="458664" cy="458664"/>
              <a:chOff x="3277003" y="4878914"/>
              <a:chExt cx="281522" cy="281522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3277471" y="4878914"/>
                <a:ext cx="280641" cy="281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3312551" y="4914048"/>
                <a:ext cx="210480" cy="21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9" name="组合 78"/>
            <p:cNvGrpSpPr>
              <a:grpSpLocks/>
            </p:cNvGrpSpPr>
            <p:nvPr/>
          </p:nvGrpSpPr>
          <p:grpSpPr bwMode="auto">
            <a:xfrm flipH="1">
              <a:off x="9473337" y="3523518"/>
              <a:ext cx="458664" cy="458664"/>
              <a:chOff x="3277003" y="4878914"/>
              <a:chExt cx="281522" cy="281522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3277045" y="4879035"/>
                <a:ext cx="281615" cy="281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312125" y="4914169"/>
                <a:ext cx="211455" cy="21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4638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7706" y="4097656"/>
            <a:ext cx="319659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 Light" panose="020B0502040204020203" pitchFamily="34" charset="-122"/>
              </a:rPr>
              <a:t>HeckPsi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 Light" panose="020B0502040204020203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6136" y="4358641"/>
            <a:ext cx="5459730" cy="6832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84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 Light" panose="020B0502040204020203" pitchFamily="34" charset="-122"/>
              </a:rPr>
              <a:t>Thank you for your view</a:t>
            </a:r>
            <a:r>
              <a:rPr lang="zh-CN" altLang="en-US" sz="384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 Light" panose="020B0502040204020203" pitchFamily="34" charset="-122"/>
              </a:rPr>
              <a:t>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930" y="4973956"/>
            <a:ext cx="264414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 Light" panose="020B0502040204020203" pitchFamily="34" charset="-122"/>
              </a:rPr>
              <a:t>李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 Light" panose="020B0502040204020203" pitchFamily="34" charset="-122"/>
              </a:rPr>
              <a:t>天宝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 Light" panose="020B0502040204020203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 Light" panose="020B0502040204020203" pitchFamily="34" charset="-122"/>
              </a:rPr>
              <a:t>turingmac@hotmail.com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 Light" panose="020B0502040204020203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59922" y="1910716"/>
            <a:ext cx="1868804" cy="1866900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pic>
        <p:nvPicPr>
          <p:cNvPr id="13314" name="Picture 2" descr="http://heckpsi.com/img/logo-heckp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35" y="2276903"/>
            <a:ext cx="1401125" cy="115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4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099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100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101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目录</a:t>
            </a:r>
            <a:endParaRPr lang="zh-CN" altLang="en-US" dirty="0"/>
          </a:p>
        </p:txBody>
      </p:sp>
      <p:pic>
        <p:nvPicPr>
          <p:cNvPr id="4102" name="图片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1628775"/>
            <a:ext cx="6024562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直接连接符 15"/>
          <p:cNvCxnSpPr>
            <a:cxnSpLocks noChangeShapeType="1"/>
          </p:cNvCxnSpPr>
          <p:nvPr/>
        </p:nvCxnSpPr>
        <p:spPr bwMode="auto">
          <a:xfrm>
            <a:off x="7813933" y="140626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文本框 16"/>
          <p:cNvSpPr txBox="1"/>
          <p:nvPr/>
        </p:nvSpPr>
        <p:spPr>
          <a:xfrm>
            <a:off x="8310821" y="2112705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chemeClr val="accent1"/>
                </a:solidFill>
                <a:latin typeface="Times New Roman"/>
                <a:ea typeface="微软雅黑 Light" panose="020B0502040204020203" pitchFamily="34" charset="-122"/>
              </a:rPr>
              <a:t>项目背景</a:t>
            </a:r>
            <a:endParaRPr lang="zh-CN" altLang="en-US" sz="2000" b="1" kern="0" dirty="0">
              <a:solidFill>
                <a:schemeClr val="accent1"/>
              </a:solidFill>
              <a:latin typeface="Times New Roman"/>
              <a:ea typeface="微软雅黑 Light" panose="020B0502040204020203" pitchFamily="34" charset="-122"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8310820" y="3030280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chemeClr val="accent1"/>
                </a:solidFill>
                <a:latin typeface="Times New Roman"/>
                <a:ea typeface="微软雅黑 Light" panose="020B0502040204020203" pitchFamily="34" charset="-122"/>
              </a:rPr>
              <a:t>项目需求</a:t>
            </a:r>
            <a:endParaRPr lang="zh-CN" altLang="en-US" sz="2000" b="1" kern="0" dirty="0">
              <a:solidFill>
                <a:schemeClr val="accent1"/>
              </a:solidFill>
              <a:latin typeface="Times New Roman"/>
              <a:ea typeface="微软雅黑 Light" panose="020B0502040204020203" pitchFamily="34" charset="-122"/>
            </a:endParaRPr>
          </a:p>
        </p:txBody>
      </p:sp>
      <p:sp>
        <p:nvSpPr>
          <p:cNvPr id="30" name="文本框 18"/>
          <p:cNvSpPr txBox="1"/>
          <p:nvPr/>
        </p:nvSpPr>
        <p:spPr>
          <a:xfrm>
            <a:off x="8310821" y="3947855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chemeClr val="accent1"/>
                </a:solidFill>
                <a:latin typeface="Times New Roman"/>
                <a:ea typeface="微软雅黑 Light" panose="020B0502040204020203" pitchFamily="34" charset="-122"/>
              </a:rPr>
              <a:t>项目设计</a:t>
            </a:r>
            <a:endParaRPr lang="zh-CN" altLang="en-US" sz="2000" b="1" kern="0" dirty="0">
              <a:solidFill>
                <a:schemeClr val="accent1"/>
              </a:solidFill>
              <a:latin typeface="Times New Roman"/>
              <a:ea typeface="微软雅黑 Light" panose="020B0502040204020203" pitchFamily="34" charset="-122"/>
            </a:endParaRPr>
          </a:p>
        </p:txBody>
      </p:sp>
      <p:sp>
        <p:nvSpPr>
          <p:cNvPr id="31" name="文本框 19"/>
          <p:cNvSpPr txBox="1"/>
          <p:nvPr/>
        </p:nvSpPr>
        <p:spPr>
          <a:xfrm>
            <a:off x="8310820" y="4865430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chemeClr val="accent1"/>
                </a:solidFill>
                <a:latin typeface="Times New Roman"/>
                <a:ea typeface="微软雅黑 Light" panose="020B0502040204020203" pitchFamily="34" charset="-122"/>
              </a:rPr>
              <a:t>项目安排</a:t>
            </a:r>
            <a:endParaRPr lang="zh-CN" altLang="en-US" sz="2000" b="1" kern="0" dirty="0">
              <a:solidFill>
                <a:schemeClr val="accent1"/>
              </a:solidFill>
              <a:latin typeface="Times New Roman"/>
              <a:ea typeface="微软雅黑 Light" panose="020B0502040204020203" pitchFamily="34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7536120" y="198888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7536120" y="290645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7536120" y="382403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7536120" y="474160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-477269" y="1778000"/>
            <a:ext cx="1388837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3900" dirty="0" smtClean="0">
                <a:solidFill>
                  <a:srgbClr val="21A3D0"/>
                </a:solidFill>
                <a:latin typeface="Impact" panose="020B0806030902050204" pitchFamily="34" charset="0"/>
                <a:ea typeface="方正正大黑简体" pitchFamily="2" charset="-122"/>
                <a:sym typeface="Impact" panose="020B0806030902050204" pitchFamily="34" charset="0"/>
              </a:rPr>
              <a:t>“</a:t>
            </a:r>
            <a:r>
              <a:rPr lang="zh-CN" altLang="en-US" sz="23900" dirty="0" smtClean="0">
                <a:solidFill>
                  <a:srgbClr val="009CFF"/>
                </a:solidFill>
                <a:latin typeface="Impact" panose="020B0806030902050204" pitchFamily="34" charset="0"/>
                <a:ea typeface="方正正大黑简体" pitchFamily="2" charset="-122"/>
                <a:sym typeface="Impact" panose="020B0806030902050204" pitchFamily="34" charset="0"/>
              </a:rPr>
              <a:t> </a:t>
            </a:r>
            <a:endParaRPr lang="zh-CN" altLang="en-US" sz="23900" dirty="0">
              <a:solidFill>
                <a:srgbClr val="009CFF"/>
              </a:solidFill>
              <a:latin typeface="Impact" panose="020B0806030902050204" pitchFamily="34" charset="0"/>
              <a:ea typeface="方正正大黑简体" pitchFamily="2" charset="-122"/>
              <a:sym typeface="Impact" panose="020B0806030902050204" pitchFamily="34" charset="0"/>
            </a:endParaRPr>
          </a:p>
        </p:txBody>
      </p:sp>
      <p:sp>
        <p:nvSpPr>
          <p:cNvPr id="15363" name="矩形 17"/>
          <p:cNvSpPr>
            <a:spLocks noChangeArrowheads="1"/>
          </p:cNvSpPr>
          <p:nvPr/>
        </p:nvSpPr>
        <p:spPr bwMode="auto">
          <a:xfrm>
            <a:off x="9455150" y="3154363"/>
            <a:ext cx="2736850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9900" dirty="0">
                <a:solidFill>
                  <a:srgbClr val="21A3D0"/>
                </a:solidFill>
                <a:latin typeface="Impact" panose="020B0806030902050204" pitchFamily="34" charset="0"/>
                <a:ea typeface="方正正大黑简体" pitchFamily="2" charset="-122"/>
                <a:sym typeface="Impact" panose="020B0806030902050204" pitchFamily="34" charset="0"/>
              </a:rPr>
              <a:t>”</a:t>
            </a:r>
            <a:endParaRPr lang="zh-CN" altLang="en-US" dirty="0"/>
          </a:p>
        </p:txBody>
      </p:sp>
      <p:sp>
        <p:nvSpPr>
          <p:cNvPr id="15365" name="文本框 19"/>
          <p:cNvSpPr>
            <a:spLocks noChangeArrowheads="1"/>
          </p:cNvSpPr>
          <p:nvPr/>
        </p:nvSpPr>
        <p:spPr bwMode="auto">
          <a:xfrm>
            <a:off x="2640012" y="2517775"/>
            <a:ext cx="6815137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数据集成</a:t>
            </a:r>
            <a:endParaRPr lang="en-US" altLang="zh-CN" sz="2800" b="1" dirty="0" smtClean="0"/>
          </a:p>
          <a:p>
            <a:r>
              <a:rPr lang="zh-CN" altLang="zh-CN" sz="2000" dirty="0" smtClean="0"/>
              <a:t>涉及</a:t>
            </a:r>
            <a:r>
              <a:rPr lang="zh-CN" altLang="zh-CN" sz="2000" dirty="0"/>
              <a:t>将</a:t>
            </a:r>
            <a:r>
              <a:rPr lang="zh-CN" altLang="zh-CN" sz="2000" b="1" dirty="0">
                <a:solidFill>
                  <a:srgbClr val="FF0000"/>
                </a:solidFill>
              </a:rPr>
              <a:t>不同来源</a:t>
            </a:r>
            <a:r>
              <a:rPr lang="zh-CN" altLang="zh-CN" sz="2000" dirty="0"/>
              <a:t>中的数据整合，并统一地向用户展示这些。数据集成在很多领域上非常重要，包括商业（当两个相似的公司需要合并它们的数据库）、科学（组合来自不同生物信息学数据库的研究结果）。 随着</a:t>
            </a:r>
            <a:r>
              <a:rPr lang="zh-CN" altLang="zh-CN" sz="2000" b="1" dirty="0">
                <a:solidFill>
                  <a:srgbClr val="FF0000"/>
                </a:solidFill>
              </a:rPr>
              <a:t>数据量</a:t>
            </a:r>
            <a:r>
              <a:rPr lang="zh-CN" altLang="zh-CN" sz="2000" dirty="0"/>
              <a:t>和数据分享需求爆炸式的增长，数据集成出现的频率越来越高。它已成为大范围理论工作的焦点，然而许多问题仍然没有解决。</a:t>
            </a:r>
            <a:endParaRPr lang="zh-CN" altLang="en-US" sz="2000" dirty="0">
              <a:solidFill>
                <a:srgbClr val="2B2E3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15379" name="矩形 3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380" name="矩形 3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381" name="矩形 3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382" name="文本框 3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项目背景</a:t>
            </a:r>
          </a:p>
        </p:txBody>
      </p:sp>
      <p:sp>
        <p:nvSpPr>
          <p:cNvPr id="15383" name="直接连接符 37"/>
          <p:cNvSpPr>
            <a:spLocks noChangeShapeType="1"/>
          </p:cNvSpPr>
          <p:nvPr/>
        </p:nvSpPr>
        <p:spPr bwMode="auto">
          <a:xfrm flipV="1">
            <a:off x="1990725" y="5445125"/>
            <a:ext cx="8281988" cy="1588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文本框 38"/>
          <p:cNvSpPr>
            <a:spLocks noChangeArrowheads="1"/>
          </p:cNvSpPr>
          <p:nvPr/>
        </p:nvSpPr>
        <p:spPr bwMode="auto">
          <a:xfrm>
            <a:off x="8597900" y="5680075"/>
            <a:ext cx="182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dirty="0" smtClean="0"/>
              <a:t>Wikipedia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00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3"/>
          <p:cNvGrpSpPr>
            <a:grpSpLocks/>
          </p:cNvGrpSpPr>
          <p:nvPr/>
        </p:nvGrpSpPr>
        <p:grpSpPr bwMode="auto">
          <a:xfrm>
            <a:off x="3791808" y="1322410"/>
            <a:ext cx="4660266" cy="3117935"/>
            <a:chOff x="2287686" y="-2"/>
            <a:chExt cx="4024866" cy="2828925"/>
          </a:xfrm>
        </p:grpSpPr>
        <p:sp>
          <p:nvSpPr>
            <p:cNvPr id="8197" name="矩形 6"/>
            <p:cNvSpPr>
              <a:spLocks noChangeArrowheads="1"/>
            </p:cNvSpPr>
            <p:nvPr/>
          </p:nvSpPr>
          <p:spPr bwMode="auto">
            <a:xfrm>
              <a:off x="4348814" y="-2"/>
              <a:ext cx="1963738" cy="2828925"/>
            </a:xfrm>
            <a:custGeom>
              <a:avLst/>
              <a:gdLst>
                <a:gd name="T0" fmla="*/ 0 w 1963712"/>
                <a:gd name="T1" fmla="*/ 0 h 2828404"/>
                <a:gd name="T2" fmla="*/ 1963712 w 1963712"/>
                <a:gd name="T3" fmla="*/ 2828404 h 2828404"/>
              </a:gdLst>
              <a:ahLst/>
              <a:cxnLst/>
              <a:rect l="T0" t="T1" r="T2" b="T3"/>
              <a:pathLst>
                <a:path w="1963712" h="2828404">
                  <a:moveTo>
                    <a:pt x="0" y="0"/>
                  </a:moveTo>
                  <a:lnTo>
                    <a:pt x="1963712" y="0"/>
                  </a:lnTo>
                  <a:lnTo>
                    <a:pt x="1963712" y="2828404"/>
                  </a:lnTo>
                  <a:lnTo>
                    <a:pt x="0" y="2828404"/>
                  </a:lnTo>
                  <a:lnTo>
                    <a:pt x="0" y="1925626"/>
                  </a:lnTo>
                  <a:cubicBezTo>
                    <a:pt x="256149" y="1896645"/>
                    <a:pt x="454236" y="1678556"/>
                    <a:pt x="454236" y="1414202"/>
                  </a:cubicBezTo>
                  <a:cubicBezTo>
                    <a:pt x="454236" y="1149848"/>
                    <a:pt x="256149" y="931760"/>
                    <a:pt x="0" y="902778"/>
                  </a:cubicBezTo>
                  <a:close/>
                </a:path>
              </a:pathLst>
            </a:custGeom>
            <a:solidFill>
              <a:srgbClr val="21A3D0"/>
            </a:solidFill>
            <a:ln w="3175" cap="flat" cmpd="sng">
              <a:solidFill>
                <a:srgbClr val="EAEAEA"/>
              </a:solidFill>
              <a:bevel/>
              <a:headEnd/>
              <a:tailEnd/>
            </a:ln>
          </p:spPr>
          <p:txBody>
            <a:bodyPr lIns="540000" rIns="18000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统一模式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199" name="椭圆 8"/>
            <p:cNvSpPr>
              <a:spLocks noChangeArrowheads="1"/>
            </p:cNvSpPr>
            <p:nvPr/>
          </p:nvSpPr>
          <p:spPr bwMode="auto">
            <a:xfrm>
              <a:off x="3889571" y="1011237"/>
              <a:ext cx="806450" cy="806450"/>
            </a:xfrm>
            <a:prstGeom prst="ellipse">
              <a:avLst/>
            </a:prstGeom>
            <a:solidFill>
              <a:srgbClr val="2B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数据集成</a:t>
              </a:r>
              <a:endParaRPr lang="zh-CN" altLang="en-US" sz="2000" dirty="0"/>
            </a:p>
          </p:txBody>
        </p:sp>
        <p:sp>
          <p:nvSpPr>
            <p:cNvPr id="8201" name="矩形 3"/>
            <p:cNvSpPr>
              <a:spLocks noChangeArrowheads="1"/>
            </p:cNvSpPr>
            <p:nvPr/>
          </p:nvSpPr>
          <p:spPr bwMode="auto">
            <a:xfrm>
              <a:off x="2287686" y="-2"/>
              <a:ext cx="1916112" cy="2828925"/>
            </a:xfrm>
            <a:custGeom>
              <a:avLst/>
              <a:gdLst>
                <a:gd name="T0" fmla="*/ 0 w 1915864"/>
                <a:gd name="T1" fmla="*/ 0 h 2828404"/>
                <a:gd name="T2" fmla="*/ 1915864 w 1915864"/>
                <a:gd name="T3" fmla="*/ 2828404 h 2828404"/>
              </a:gdLst>
              <a:ahLst/>
              <a:cxnLst/>
              <a:rect l="T0" t="T1" r="T2" b="T3"/>
              <a:pathLst>
                <a:path w="1915864" h="2828404">
                  <a:moveTo>
                    <a:pt x="0" y="0"/>
                  </a:moveTo>
                  <a:lnTo>
                    <a:pt x="1915864" y="0"/>
                  </a:lnTo>
                  <a:lnTo>
                    <a:pt x="1915864" y="902778"/>
                  </a:lnTo>
                  <a:cubicBezTo>
                    <a:pt x="1659716" y="931760"/>
                    <a:pt x="1461628" y="1149848"/>
                    <a:pt x="1461628" y="1414202"/>
                  </a:cubicBezTo>
                  <a:cubicBezTo>
                    <a:pt x="1461628" y="1678556"/>
                    <a:pt x="1659716" y="1896645"/>
                    <a:pt x="1915864" y="1925626"/>
                  </a:cubicBezTo>
                  <a:lnTo>
                    <a:pt x="1915864" y="2828404"/>
                  </a:lnTo>
                  <a:lnTo>
                    <a:pt x="0" y="2828404"/>
                  </a:lnTo>
                  <a:close/>
                </a:path>
              </a:pathLst>
            </a:cu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180000" rIns="45000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异源异构</a:t>
              </a:r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不同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上下文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不同逻辑关系</a:t>
              </a:r>
            </a:p>
          </p:txBody>
        </p:sp>
      </p:grpSp>
      <p:sp>
        <p:nvSpPr>
          <p:cNvPr id="8202" name="矩形 11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03" name="矩形 12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04" name="矩形 13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05" name="文本框 14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项目背景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47796" y="44403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624096"/>
              </p:ext>
            </p:extLst>
          </p:nvPr>
        </p:nvGraphicFramePr>
        <p:xfrm>
          <a:off x="2855730" y="4943438"/>
          <a:ext cx="6537132" cy="98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Visio" r:id="rId4" imgW="4954995" imgH="744492" progId="Visio.Drawing.15">
                  <p:embed/>
                </p:oleObj>
              </mc:Choice>
              <mc:Fallback>
                <p:oleObj name="Visio" r:id="rId4" imgW="4954995" imgH="74449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730" y="4943438"/>
                        <a:ext cx="6537132" cy="980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/>
        </p:nvSpPr>
        <p:spPr bwMode="auto">
          <a:xfrm>
            <a:off x="2711718" y="4822316"/>
            <a:ext cx="1872156" cy="112689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576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7411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7412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7413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项目背景</a:t>
            </a:r>
          </a:p>
        </p:txBody>
      </p:sp>
      <p:sp>
        <p:nvSpPr>
          <p:cNvPr id="17415" name="AutoShape 2"/>
          <p:cNvSpPr>
            <a:spLocks noChangeArrowheads="1"/>
          </p:cNvSpPr>
          <p:nvPr/>
        </p:nvSpPr>
        <p:spPr bwMode="auto">
          <a:xfrm>
            <a:off x="6966519" y="2295193"/>
            <a:ext cx="2945799" cy="2141891"/>
          </a:xfrm>
          <a:prstGeom prst="roundRect">
            <a:avLst>
              <a:gd name="adj" fmla="val 2255"/>
            </a:avLst>
          </a:prstGeom>
          <a:solidFill>
            <a:srgbClr val="2B2E30"/>
          </a:solidFill>
          <a:ln w="3175" cap="flat" cmpd="sng">
            <a:solidFill>
              <a:srgbClr val="D7D7D7"/>
            </a:solidFill>
            <a:bevel/>
            <a:headEnd/>
            <a:tailEnd/>
          </a:ln>
        </p:spPr>
        <p:txBody>
          <a:bodyPr lIns="180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全局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的数据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模式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匹配关系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高效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准确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416" name="Oval 4"/>
          <p:cNvSpPr>
            <a:spLocks noChangeArrowheads="1"/>
          </p:cNvSpPr>
          <p:nvPr/>
        </p:nvSpPr>
        <p:spPr bwMode="auto">
          <a:xfrm>
            <a:off x="2519363" y="1754144"/>
            <a:ext cx="3355975" cy="3355975"/>
          </a:xfrm>
          <a:prstGeom prst="ellipse">
            <a:avLst/>
          </a:prstGeom>
          <a:noFill/>
          <a:ln w="12700" cmpd="sng">
            <a:solidFill>
              <a:srgbClr val="2B2E30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17" name="Oval 5"/>
          <p:cNvSpPr>
            <a:spLocks noChangeArrowheads="1"/>
          </p:cNvSpPr>
          <p:nvPr/>
        </p:nvSpPr>
        <p:spPr bwMode="auto">
          <a:xfrm>
            <a:off x="2206625" y="2001794"/>
            <a:ext cx="1143000" cy="1143000"/>
          </a:xfrm>
          <a:prstGeom prst="ellipse">
            <a:avLst/>
          </a:prstGeom>
          <a:solidFill>
            <a:srgbClr val="2B2E30"/>
          </a:solidFill>
          <a:ln w="38100" cmpd="sng">
            <a:solidFill>
              <a:srgbClr val="EBF5FF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多数据源</a:t>
            </a:r>
            <a:endParaRPr lang="zh-CN" altLang="en-US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18" name="Oval 6"/>
          <p:cNvSpPr>
            <a:spLocks noChangeArrowheads="1"/>
          </p:cNvSpPr>
          <p:nvPr/>
        </p:nvSpPr>
        <p:spPr bwMode="auto">
          <a:xfrm>
            <a:off x="5002213" y="2001794"/>
            <a:ext cx="1143000" cy="1143000"/>
          </a:xfrm>
          <a:prstGeom prst="ellipse">
            <a:avLst/>
          </a:prstGeom>
          <a:solidFill>
            <a:srgbClr val="2B2E30"/>
          </a:solidFill>
          <a:ln w="38100" cmpd="sng">
            <a:solidFill>
              <a:srgbClr val="EBF5F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数据动态</a:t>
            </a:r>
            <a:endParaRPr lang="zh-CN" altLang="en-US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19" name="Oval 7"/>
          <p:cNvSpPr>
            <a:spLocks noChangeArrowheads="1"/>
          </p:cNvSpPr>
          <p:nvPr/>
        </p:nvSpPr>
        <p:spPr bwMode="auto">
          <a:xfrm>
            <a:off x="3656013" y="4514807"/>
            <a:ext cx="1143000" cy="1143000"/>
          </a:xfrm>
          <a:prstGeom prst="ellipse">
            <a:avLst/>
          </a:prstGeom>
          <a:solidFill>
            <a:srgbClr val="2B2E30"/>
          </a:solidFill>
          <a:ln w="38100" cmpd="sng">
            <a:solidFill>
              <a:srgbClr val="EBF5F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异构</a:t>
            </a:r>
            <a:endParaRPr lang="zh-CN" altLang="en-US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20" name="Oval 8"/>
          <p:cNvSpPr>
            <a:spLocks noChangeArrowheads="1"/>
          </p:cNvSpPr>
          <p:nvPr/>
        </p:nvSpPr>
        <p:spPr bwMode="auto">
          <a:xfrm>
            <a:off x="3789363" y="1412832"/>
            <a:ext cx="777875" cy="777875"/>
          </a:xfrm>
          <a:prstGeom prst="ellipse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精度</a:t>
            </a:r>
            <a:endParaRPr lang="zh-CN" altLang="en-US" sz="12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21" name="Oval 9"/>
          <p:cNvSpPr>
            <a:spLocks noChangeArrowheads="1"/>
          </p:cNvSpPr>
          <p:nvPr/>
        </p:nvSpPr>
        <p:spPr bwMode="auto">
          <a:xfrm>
            <a:off x="5246688" y="3784557"/>
            <a:ext cx="777875" cy="777875"/>
          </a:xfrm>
          <a:prstGeom prst="ellipse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速度</a:t>
            </a:r>
            <a:endParaRPr lang="zh-CN" altLang="en-US" sz="12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22" name="Oval 10"/>
          <p:cNvSpPr>
            <a:spLocks noChangeArrowheads="1"/>
          </p:cNvSpPr>
          <p:nvPr/>
        </p:nvSpPr>
        <p:spPr bwMode="auto">
          <a:xfrm>
            <a:off x="2324100" y="3822657"/>
            <a:ext cx="777875" cy="777875"/>
          </a:xfrm>
          <a:prstGeom prst="ellipse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一致性</a:t>
            </a:r>
            <a:endParaRPr lang="zh-CN" altLang="en-US" sz="12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7423" name="AutoShape 11"/>
          <p:cNvSpPr>
            <a:spLocks noChangeShapeType="1"/>
          </p:cNvSpPr>
          <p:nvPr/>
        </p:nvSpPr>
        <p:spPr bwMode="auto">
          <a:xfrm flipH="1" flipV="1">
            <a:off x="4217988" y="4043319"/>
            <a:ext cx="9525" cy="452438"/>
          </a:xfrm>
          <a:prstGeom prst="straightConnector1">
            <a:avLst/>
          </a:prstGeom>
          <a:noFill/>
          <a:ln w="9525" cmpd="sng">
            <a:solidFill>
              <a:srgbClr val="2B2E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AutoShape 12"/>
          <p:cNvSpPr>
            <a:spLocks noChangeShapeType="1"/>
          </p:cNvSpPr>
          <p:nvPr/>
        </p:nvSpPr>
        <p:spPr bwMode="auto">
          <a:xfrm flipH="1">
            <a:off x="4757738" y="2997157"/>
            <a:ext cx="411162" cy="109537"/>
          </a:xfrm>
          <a:prstGeom prst="straightConnector1">
            <a:avLst/>
          </a:prstGeom>
          <a:noFill/>
          <a:ln w="9525" cmpd="sng">
            <a:solidFill>
              <a:srgbClr val="2B2E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AutoShape 13"/>
          <p:cNvSpPr>
            <a:spLocks noChangeShapeType="1"/>
          </p:cNvSpPr>
          <p:nvPr/>
        </p:nvSpPr>
        <p:spPr bwMode="auto">
          <a:xfrm>
            <a:off x="3182938" y="2997157"/>
            <a:ext cx="495300" cy="109537"/>
          </a:xfrm>
          <a:prstGeom prst="straightConnector1">
            <a:avLst/>
          </a:prstGeom>
          <a:noFill/>
          <a:ln w="9525" cmpd="sng">
            <a:solidFill>
              <a:srgbClr val="2B2E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AutoShape 22"/>
          <p:cNvSpPr>
            <a:spLocks noChangeArrowheads="1"/>
          </p:cNvSpPr>
          <p:nvPr/>
        </p:nvSpPr>
        <p:spPr bwMode="auto">
          <a:xfrm>
            <a:off x="6966519" y="2017380"/>
            <a:ext cx="2945799" cy="501650"/>
          </a:xfrm>
          <a:prstGeom prst="roundRect">
            <a:avLst>
              <a:gd name="adj" fmla="val 0"/>
            </a:avLst>
          </a:prstGeom>
          <a:solidFill>
            <a:srgbClr val="21A3D0"/>
          </a:solidFill>
          <a:ln w="3175" cap="flat" cmpd="sng">
            <a:solidFill>
              <a:srgbClr val="D7D7D7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模式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集成目标</a:t>
            </a:r>
            <a:endParaRPr lang="zh-CN" altLang="en-US" sz="2400" b="1" dirty="0"/>
          </a:p>
        </p:txBody>
      </p:sp>
      <p:sp>
        <p:nvSpPr>
          <p:cNvPr id="17427" name="Oval 16"/>
          <p:cNvSpPr>
            <a:spLocks noChangeArrowheads="1"/>
          </p:cNvSpPr>
          <p:nvPr/>
        </p:nvSpPr>
        <p:spPr bwMode="auto">
          <a:xfrm>
            <a:off x="3461296" y="2620671"/>
            <a:ext cx="1472355" cy="1440160"/>
          </a:xfrm>
          <a:prstGeom prst="ellipse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模式集成</a:t>
            </a:r>
            <a:endParaRPr lang="zh-CN" altLang="en-US" b="1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7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"/>
          <p:cNvGrpSpPr>
            <a:grpSpLocks/>
          </p:cNvGrpSpPr>
          <p:nvPr/>
        </p:nvGrpSpPr>
        <p:grpSpPr bwMode="auto">
          <a:xfrm>
            <a:off x="3063479" y="2086147"/>
            <a:ext cx="5696744" cy="4583123"/>
            <a:chOff x="0" y="0"/>
            <a:chExt cx="8375433" cy="3591503"/>
          </a:xfrm>
        </p:grpSpPr>
        <p:grpSp>
          <p:nvGrpSpPr>
            <p:cNvPr id="11267" name="组合 4"/>
            <p:cNvGrpSpPr>
              <a:grpSpLocks/>
            </p:cNvGrpSpPr>
            <p:nvPr/>
          </p:nvGrpSpPr>
          <p:grpSpPr bwMode="auto">
            <a:xfrm>
              <a:off x="0" y="0"/>
              <a:ext cx="4152436" cy="3591502"/>
              <a:chOff x="0" y="0"/>
              <a:chExt cx="4152436" cy="3264600"/>
            </a:xfrm>
          </p:grpSpPr>
          <p:sp>
            <p:nvSpPr>
              <p:cNvPr id="11268" name="矩形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52436" cy="360040"/>
              </a:xfrm>
              <a:prstGeom prst="rect">
                <a:avLst/>
              </a:prstGeom>
              <a:solidFill>
                <a:srgbClr val="21A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Airline1 Flight</a:t>
                </a:r>
                <a:endParaRPr lang="zh-CN" altLang="en-US" sz="2000" dirty="0"/>
              </a:p>
            </p:txBody>
          </p:sp>
          <p:sp>
            <p:nvSpPr>
              <p:cNvPr id="11269" name="矩形 27"/>
              <p:cNvSpPr>
                <a:spLocks noChangeArrowheads="1"/>
              </p:cNvSpPr>
              <p:nvPr/>
            </p:nvSpPr>
            <p:spPr bwMode="auto">
              <a:xfrm>
                <a:off x="0" y="360040"/>
                <a:ext cx="4152436" cy="2904560"/>
              </a:xfrm>
              <a:prstGeom prst="rect">
                <a:avLst/>
              </a:prstGeom>
              <a:solidFill>
                <a:srgbClr val="2B2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rgbClr val="FF0000"/>
                    </a:solidFill>
                  </a:rPr>
                  <a:t>Flight </a:t>
                </a:r>
                <a:r>
                  <a:rPr lang="en-US" altLang="zh-CN" sz="1600" dirty="0" smtClean="0">
                    <a:solidFill>
                      <a:srgbClr val="FF0000"/>
                    </a:solidFill>
                  </a:rPr>
                  <a:t>Number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Departure Airport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Scheduled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Departure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Date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Scheduled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Departure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Time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Actual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Departure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Time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Arrival Airport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Scheduled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Arrival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Date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Scheduled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Arrival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Time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600" dirty="0" smtClean="0">
                    <a:solidFill>
                      <a:schemeClr val="bg1"/>
                    </a:solidFill>
                  </a:rPr>
                  <a:t>Actual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Arrival Time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73" name="组合 6"/>
            <p:cNvGrpSpPr>
              <a:grpSpLocks/>
            </p:cNvGrpSpPr>
            <p:nvPr/>
          </p:nvGrpSpPr>
          <p:grpSpPr bwMode="auto">
            <a:xfrm>
              <a:off x="4222996" y="0"/>
              <a:ext cx="4152436" cy="1706595"/>
              <a:chOff x="0" y="0"/>
              <a:chExt cx="4152436" cy="1551259"/>
            </a:xfrm>
          </p:grpSpPr>
          <p:sp>
            <p:nvSpPr>
              <p:cNvPr id="11274" name="矩形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52436" cy="360040"/>
              </a:xfrm>
              <a:prstGeom prst="rect">
                <a:avLst/>
              </a:prstGeom>
              <a:solidFill>
                <a:srgbClr val="21A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Airline2 Departures</a:t>
                </a:r>
                <a:endParaRPr lang="zh-CN" altLang="en-US" sz="2000" dirty="0"/>
              </a:p>
            </p:txBody>
          </p:sp>
          <p:sp>
            <p:nvSpPr>
              <p:cNvPr id="11275" name="矩形 23"/>
              <p:cNvSpPr>
                <a:spLocks noChangeArrowheads="1"/>
              </p:cNvSpPr>
              <p:nvPr/>
            </p:nvSpPr>
            <p:spPr bwMode="auto">
              <a:xfrm>
                <a:off x="0" y="360040"/>
                <a:ext cx="4152436" cy="1191219"/>
              </a:xfrm>
              <a:prstGeom prst="rect">
                <a:avLst/>
              </a:prstGeom>
              <a:solidFill>
                <a:srgbClr val="2B2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</a:rPr>
                  <a:t>Air 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Line, 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Flight </a:t>
                </a:r>
                <a:r>
                  <a:rPr lang="en-US" altLang="zh-CN" sz="1600" dirty="0" smtClean="0">
                    <a:solidFill>
                      <a:srgbClr val="FF0000"/>
                    </a:solidFill>
                  </a:rPr>
                  <a:t>Number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, Scheduled, Actual, 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Gate Time, Takeoff Time, Terminal, Gate, Runway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88" name="组合 11"/>
            <p:cNvGrpSpPr>
              <a:grpSpLocks/>
            </p:cNvGrpSpPr>
            <p:nvPr/>
          </p:nvGrpSpPr>
          <p:grpSpPr bwMode="auto">
            <a:xfrm>
              <a:off x="4222997" y="1884908"/>
              <a:ext cx="4152436" cy="1706595"/>
              <a:chOff x="-2111497" y="0"/>
              <a:chExt cx="4152436" cy="1551259"/>
            </a:xfrm>
          </p:grpSpPr>
          <p:sp>
            <p:nvSpPr>
              <p:cNvPr id="11289" name="矩形 12"/>
              <p:cNvSpPr>
                <a:spLocks noChangeArrowheads="1"/>
              </p:cNvSpPr>
              <p:nvPr/>
            </p:nvSpPr>
            <p:spPr bwMode="auto">
              <a:xfrm>
                <a:off x="-2111497" y="0"/>
                <a:ext cx="4152436" cy="360040"/>
              </a:xfrm>
              <a:prstGeom prst="rect">
                <a:avLst/>
              </a:prstGeom>
              <a:solidFill>
                <a:srgbClr val="21A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Airline2 </a:t>
                </a:r>
                <a:r>
                  <a:rPr lang="en-US" altLang="zh-CN" sz="16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Arrivals</a:t>
                </a:r>
                <a:endParaRPr lang="zh-CN" altLang="en-US" sz="1600" dirty="0"/>
              </a:p>
            </p:txBody>
          </p:sp>
          <p:sp>
            <p:nvSpPr>
              <p:cNvPr id="11290" name="矩形 13"/>
              <p:cNvSpPr>
                <a:spLocks noChangeArrowheads="1"/>
              </p:cNvSpPr>
              <p:nvPr/>
            </p:nvSpPr>
            <p:spPr bwMode="auto">
              <a:xfrm>
                <a:off x="-2111497" y="360040"/>
                <a:ext cx="4152436" cy="1191219"/>
              </a:xfrm>
              <a:prstGeom prst="rect">
                <a:avLst/>
              </a:prstGeom>
              <a:solidFill>
                <a:srgbClr val="2B2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</a:rPr>
                  <a:t>Air Line, 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Flight Number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, Scheduled, Actual, Gate Time, Landing Time, Terminal, Gate, Runway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291" name="矩形 28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292" name="矩形 29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293" name="矩形 30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294" name="文本框 31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项目需求</a:t>
            </a:r>
            <a:endParaRPr lang="zh-CN" altLang="en-US" sz="2400" b="1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11295" name="直接连接符 32"/>
          <p:cNvSpPr>
            <a:spLocks noChangeShapeType="1"/>
          </p:cNvSpPr>
          <p:nvPr/>
        </p:nvSpPr>
        <p:spPr bwMode="auto">
          <a:xfrm flipV="1">
            <a:off x="1685925" y="850900"/>
            <a:ext cx="8281988" cy="1588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6" name="文本框 33"/>
          <p:cNvSpPr>
            <a:spLocks noChangeArrowheads="1"/>
          </p:cNvSpPr>
          <p:nvPr/>
        </p:nvSpPr>
        <p:spPr bwMode="auto">
          <a:xfrm>
            <a:off x="1565275" y="1019175"/>
            <a:ext cx="870707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000" b="1" dirty="0"/>
              <a:t>模式集成</a:t>
            </a:r>
            <a:r>
              <a:rPr lang="zh-CN" altLang="zh-CN" sz="2000" dirty="0"/>
              <a:t>的主要工作是针对异源、异构数据表的模式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相似</a:t>
            </a:r>
            <a:r>
              <a:rPr lang="zh-CN" altLang="en-US" sz="2000" dirty="0" smtClean="0"/>
              <a:t>的属性（</a:t>
            </a:r>
            <a:r>
              <a:rPr lang="zh-CN" altLang="zh-CN" sz="2000" dirty="0" smtClean="0"/>
              <a:t>形式</a:t>
            </a:r>
            <a:r>
              <a:rPr lang="zh-CN" altLang="zh-CN" sz="2000" dirty="0"/>
              <a:t>和</a:t>
            </a:r>
            <a:r>
              <a:rPr lang="zh-CN" altLang="zh-CN" sz="2000" dirty="0" smtClean="0"/>
              <a:t>语义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进行</a:t>
            </a:r>
            <a:r>
              <a:rPr lang="zh-CN" altLang="zh-CN" sz="2000" dirty="0"/>
              <a:t>集成，从而得到一个统一的模式，既能将多个数据源中的所有属性全部包含，又能保证产生的数据模式中属性彼此不</a:t>
            </a:r>
            <a:r>
              <a:rPr lang="zh-CN" altLang="zh-CN" sz="2000" dirty="0" smtClean="0"/>
              <a:t>重复。</a:t>
            </a:r>
            <a:endParaRPr lang="zh-CN" altLang="en-US" sz="2000" dirty="0">
              <a:solidFill>
                <a:srgbClr val="2B2E3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599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1" name="矩形 28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292" name="矩形 29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293" name="矩形 30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294" name="文本框 31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项目需求</a:t>
            </a:r>
            <a:endParaRPr lang="zh-CN" altLang="en-US" sz="2400" b="1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11295" name="直接连接符 32"/>
          <p:cNvSpPr>
            <a:spLocks noChangeShapeType="1"/>
          </p:cNvSpPr>
          <p:nvPr/>
        </p:nvSpPr>
        <p:spPr bwMode="auto">
          <a:xfrm flipV="1">
            <a:off x="1685925" y="850900"/>
            <a:ext cx="8281988" cy="1588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6" name="文本框 33"/>
          <p:cNvSpPr>
            <a:spLocks noChangeArrowheads="1"/>
          </p:cNvSpPr>
          <p:nvPr/>
        </p:nvSpPr>
        <p:spPr bwMode="auto">
          <a:xfrm>
            <a:off x="1565275" y="1019175"/>
            <a:ext cx="870707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000" dirty="0"/>
              <a:t>模式集成平台应能</a:t>
            </a:r>
            <a:r>
              <a:rPr lang="zh-CN" altLang="zh-CN" sz="2000" b="1" dirty="0">
                <a:solidFill>
                  <a:srgbClr val="FF0000"/>
                </a:solidFill>
              </a:rPr>
              <a:t>接收</a:t>
            </a:r>
            <a:r>
              <a:rPr lang="zh-CN" altLang="zh-CN" sz="2000" dirty="0"/>
              <a:t>标准的数据库模式，并尽可能的在多个维度上完成模式集成的功能，保证</a:t>
            </a:r>
            <a:r>
              <a:rPr lang="zh-CN" altLang="en-US" sz="2000" dirty="0"/>
              <a:t>多种</a:t>
            </a:r>
            <a:r>
              <a:rPr lang="zh-CN" altLang="zh-CN" sz="2000" dirty="0"/>
              <a:t>情况的类似属性都能够检测出并合理的</a:t>
            </a:r>
            <a:r>
              <a:rPr lang="zh-CN" altLang="zh-CN" sz="2000" b="1" dirty="0">
                <a:solidFill>
                  <a:srgbClr val="FF0000"/>
                </a:solidFill>
              </a:rPr>
              <a:t>整合</a:t>
            </a:r>
            <a:r>
              <a:rPr lang="zh-CN" altLang="zh-CN" sz="2000" dirty="0"/>
              <a:t>。</a:t>
            </a:r>
            <a:r>
              <a:rPr lang="zh-CN" altLang="en-US" sz="2000" dirty="0"/>
              <a:t>同时保证</a:t>
            </a:r>
            <a:r>
              <a:rPr lang="zh-CN" altLang="zh-CN" sz="2000" dirty="0"/>
              <a:t>保证这个系统的可用性和展示效果，应设计友好的用户界面来</a:t>
            </a:r>
            <a:r>
              <a:rPr lang="zh-CN" altLang="zh-CN" sz="2000" b="1" dirty="0">
                <a:solidFill>
                  <a:srgbClr val="FF0000"/>
                </a:solidFill>
              </a:rPr>
              <a:t>指导</a:t>
            </a:r>
            <a:r>
              <a:rPr lang="zh-CN" altLang="zh-CN" sz="2000" dirty="0"/>
              <a:t>完成模式集成的工作，使这个抽象的操作更容易的进行。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687405" y="2780946"/>
            <a:ext cx="8280508" cy="2657991"/>
            <a:chOff x="1199774" y="2708940"/>
            <a:chExt cx="9648826" cy="3097213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4439862" y="2708940"/>
              <a:ext cx="3168650" cy="3097213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b="1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7679949" y="4293265"/>
              <a:ext cx="3168650" cy="150812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b="1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1" name="矩形 12"/>
            <p:cNvSpPr>
              <a:spLocks noChangeArrowheads="1"/>
            </p:cNvSpPr>
            <p:nvPr/>
          </p:nvSpPr>
          <p:spPr bwMode="auto">
            <a:xfrm>
              <a:off x="7679949" y="2708940"/>
              <a:ext cx="3168650" cy="150812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b="1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2" name="矩形 13"/>
            <p:cNvSpPr>
              <a:spLocks noChangeArrowheads="1"/>
            </p:cNvSpPr>
            <p:nvPr/>
          </p:nvSpPr>
          <p:spPr bwMode="auto">
            <a:xfrm>
              <a:off x="1199774" y="2708940"/>
              <a:ext cx="3168650" cy="150812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b="1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3" name="矩形 14"/>
            <p:cNvSpPr>
              <a:spLocks noChangeArrowheads="1"/>
            </p:cNvSpPr>
            <p:nvPr/>
          </p:nvSpPr>
          <p:spPr bwMode="auto">
            <a:xfrm>
              <a:off x="1199774" y="4280565"/>
              <a:ext cx="3168650" cy="150812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b="1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4" name="文本框 16"/>
            <p:cNvSpPr>
              <a:spLocks noChangeArrowheads="1"/>
            </p:cNvSpPr>
            <p:nvPr/>
          </p:nvSpPr>
          <p:spPr bwMode="auto">
            <a:xfrm>
              <a:off x="4439860" y="3930075"/>
              <a:ext cx="3168651" cy="681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用户界面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模块</a:t>
              </a:r>
            </a:p>
          </p:txBody>
        </p:sp>
        <p:sp>
          <p:nvSpPr>
            <p:cNvPr id="25" name="文本框 17"/>
            <p:cNvSpPr>
              <a:spLocks noChangeArrowheads="1"/>
            </p:cNvSpPr>
            <p:nvPr/>
          </p:nvSpPr>
          <p:spPr bwMode="auto">
            <a:xfrm>
              <a:off x="1199774" y="3291552"/>
              <a:ext cx="3168650" cy="466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预处理模块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26" name="文本框 18"/>
            <p:cNvSpPr>
              <a:spLocks noChangeArrowheads="1"/>
            </p:cNvSpPr>
            <p:nvPr/>
          </p:nvSpPr>
          <p:spPr bwMode="auto">
            <a:xfrm>
              <a:off x="1199775" y="4847302"/>
              <a:ext cx="3168650" cy="466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形式整合模块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27" name="文本框 19"/>
            <p:cNvSpPr>
              <a:spLocks noChangeArrowheads="1"/>
            </p:cNvSpPr>
            <p:nvPr/>
          </p:nvSpPr>
          <p:spPr bwMode="auto">
            <a:xfrm>
              <a:off x="7679949" y="3291552"/>
              <a:ext cx="3168650" cy="466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语义整合模块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28" name="文本框 20"/>
            <p:cNvSpPr>
              <a:spLocks noChangeArrowheads="1"/>
            </p:cNvSpPr>
            <p:nvPr/>
          </p:nvSpPr>
          <p:spPr bwMode="auto">
            <a:xfrm>
              <a:off x="7679950" y="4850478"/>
              <a:ext cx="3168650" cy="466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全局模式模块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pic>
          <p:nvPicPr>
            <p:cNvPr id="29" name="图片 34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7084" y="5162904"/>
              <a:ext cx="522405" cy="522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7800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1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3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项目需求</a:t>
            </a:r>
            <a:endParaRPr lang="zh-CN" altLang="en-US" sz="2400" b="1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06704"/>
              </p:ext>
            </p:extLst>
          </p:nvPr>
        </p:nvGraphicFramePr>
        <p:xfrm>
          <a:off x="1703634" y="1196814"/>
          <a:ext cx="8281269" cy="4330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8316"/>
                <a:gridCol w="6422953"/>
              </a:tblGrid>
              <a:tr h="291334"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ja-JP" sz="1800" b="1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功能点</a:t>
                      </a:r>
                      <a:endParaRPr lang="zh-CN" sz="18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需求描述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644744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预处理</a:t>
                      </a: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模块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将输入的属性进行预处理，转化成</a:t>
                      </a: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预定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的</a:t>
                      </a:r>
                      <a:r>
                        <a:rPr lang="ja-JP" sz="18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形式</a:t>
                      </a:r>
                      <a:r>
                        <a:rPr lang="zh-CN" sz="18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提取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现有的知识库中关系，并储存在硬盘创建索引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936078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形式整合模块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生成倒排表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利用倒排表依据</a:t>
                      </a:r>
                      <a:r>
                        <a:rPr lang="ja-JP" sz="1800" b="1" kern="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编辑距离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筛选出形式上相近的属性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将相似的所有属性构成一个集合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648054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语义整合模块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给定的属性在</a:t>
                      </a:r>
                      <a:r>
                        <a:rPr lang="ja-JP" sz="1800" b="1" kern="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知识库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上进行</a:t>
                      </a:r>
                      <a:r>
                        <a:rPr lang="en-US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join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操作得到相似属性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在每组内去重并维护闭包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936078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全局模式模块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融合形式近似和语义近似两个模块的输出结果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将所有输入的属性取并，并删除相似属性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建立新的全局属性到原有各个表中每个属性的关联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874003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用户界面模块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指定输入的模式集合</a:t>
                      </a: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知识库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显示生成的全局模式</a:t>
                      </a:r>
                      <a:r>
                        <a:rPr lang="zh-CN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对应关系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ja-JP" sz="18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指导用户操作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685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"/>
          <p:cNvSpPr>
            <a:spLocks noChangeArrowheads="1"/>
          </p:cNvSpPr>
          <p:nvPr/>
        </p:nvSpPr>
        <p:spPr bwMode="auto"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1" name="矩形 4"/>
          <p:cNvSpPr>
            <a:spLocks noChangeArrowheads="1"/>
          </p:cNvSpPr>
          <p:nvPr/>
        </p:nvSpPr>
        <p:spPr bwMode="auto"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293" name="文本框 6"/>
          <p:cNvSpPr>
            <a:spLocks noChangeArrowheads="1"/>
          </p:cNvSpPr>
          <p:nvPr/>
        </p:nvSpPr>
        <p:spPr bwMode="auto">
          <a:xfrm>
            <a:off x="1544638" y="304800"/>
            <a:ext cx="2751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项目需求</a:t>
            </a:r>
            <a:endParaRPr lang="zh-CN" altLang="en-US" sz="2400" b="1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grpSp>
        <p:nvGrpSpPr>
          <p:cNvPr id="12296" name="组合 11"/>
          <p:cNvGrpSpPr>
            <a:grpSpLocks/>
          </p:cNvGrpSpPr>
          <p:nvPr/>
        </p:nvGrpSpPr>
        <p:grpSpPr bwMode="auto">
          <a:xfrm>
            <a:off x="2783724" y="2308830"/>
            <a:ext cx="2789989" cy="1261458"/>
            <a:chOff x="-234120" y="94263"/>
            <a:chExt cx="2790050" cy="1261409"/>
          </a:xfrm>
        </p:grpSpPr>
        <p:sp>
          <p:nvSpPr>
            <p:cNvPr id="12297" name="文本框 12"/>
            <p:cNvSpPr>
              <a:spLocks noChangeArrowheads="1"/>
            </p:cNvSpPr>
            <p:nvPr/>
          </p:nvSpPr>
          <p:spPr bwMode="auto">
            <a:xfrm>
              <a:off x="-234120" y="94263"/>
              <a:ext cx="2514497" cy="4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空间需求</a:t>
              </a:r>
              <a:endParaRPr lang="zh-CN" altLang="en-US" sz="2000" b="1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299" name="文本框 14"/>
            <p:cNvSpPr>
              <a:spLocks noChangeArrowheads="1"/>
            </p:cNvSpPr>
            <p:nvPr/>
          </p:nvSpPr>
          <p:spPr bwMode="auto">
            <a:xfrm>
              <a:off x="25444" y="669844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00" name="文本框 15"/>
            <p:cNvSpPr>
              <a:spLocks noChangeArrowheads="1"/>
            </p:cNvSpPr>
            <p:nvPr/>
          </p:nvSpPr>
          <p:spPr bwMode="auto">
            <a:xfrm>
              <a:off x="41433" y="98634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grpSp>
        <p:nvGrpSpPr>
          <p:cNvPr id="12301" name="组合 16"/>
          <p:cNvGrpSpPr>
            <a:grpSpLocks/>
          </p:cNvGrpSpPr>
          <p:nvPr/>
        </p:nvGrpSpPr>
        <p:grpSpPr bwMode="auto">
          <a:xfrm>
            <a:off x="1549400" y="2946400"/>
            <a:ext cx="5392738" cy="1274763"/>
            <a:chOff x="0" y="0"/>
            <a:chExt cx="5392627" cy="1274078"/>
          </a:xfrm>
        </p:grpSpPr>
        <p:sp>
          <p:nvSpPr>
            <p:cNvPr id="12302" name="文本框 17"/>
            <p:cNvSpPr>
              <a:spLocks noChangeArrowheads="1"/>
            </p:cNvSpPr>
            <p:nvPr/>
          </p:nvSpPr>
          <p:spPr bwMode="auto">
            <a:xfrm>
              <a:off x="100393" y="0"/>
              <a:ext cx="5292234" cy="58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数据量巨大且不可避免</a:t>
              </a:r>
              <a:endParaRPr lang="en-US" altLang="zh-CN" sz="1600" dirty="0" smtClean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  <a:p>
              <a:r>
                <a:rPr lang="zh-CN" altLang="en-US" sz="1600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基于外存的算法和系统</a:t>
              </a:r>
              <a:endParaRPr lang="zh-CN" altLang="en-US" sz="2400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04" name="文本框 19"/>
            <p:cNvSpPr>
              <a:spLocks noChangeArrowheads="1"/>
            </p:cNvSpPr>
            <p:nvPr/>
          </p:nvSpPr>
          <p:spPr bwMode="auto">
            <a:xfrm>
              <a:off x="0" y="58825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05" name="文本框 20"/>
            <p:cNvSpPr>
              <a:spLocks noChangeArrowheads="1"/>
            </p:cNvSpPr>
            <p:nvPr/>
          </p:nvSpPr>
          <p:spPr bwMode="auto">
            <a:xfrm>
              <a:off x="15989" y="904746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sp>
        <p:nvSpPr>
          <p:cNvPr id="12306" name="文本框 21"/>
          <p:cNvSpPr>
            <a:spLocks noChangeArrowheads="1"/>
          </p:cNvSpPr>
          <p:nvPr/>
        </p:nvSpPr>
        <p:spPr bwMode="auto">
          <a:xfrm>
            <a:off x="1631628" y="2273300"/>
            <a:ext cx="1881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21A3D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Space</a:t>
            </a:r>
            <a:endParaRPr lang="zh-CN" altLang="en-US" sz="2800" dirty="0">
              <a:solidFill>
                <a:srgbClr val="21A3D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grpSp>
        <p:nvGrpSpPr>
          <p:cNvPr id="12307" name="组合 23"/>
          <p:cNvGrpSpPr>
            <a:grpSpLocks/>
          </p:cNvGrpSpPr>
          <p:nvPr/>
        </p:nvGrpSpPr>
        <p:grpSpPr bwMode="auto">
          <a:xfrm>
            <a:off x="6096000" y="2308830"/>
            <a:ext cx="2944813" cy="1261457"/>
            <a:chOff x="-388949" y="94263"/>
            <a:chExt cx="2944879" cy="1261409"/>
          </a:xfrm>
        </p:grpSpPr>
        <p:sp>
          <p:nvSpPr>
            <p:cNvPr id="12308" name="文本框 24"/>
            <p:cNvSpPr>
              <a:spLocks noChangeArrowheads="1"/>
            </p:cNvSpPr>
            <p:nvPr/>
          </p:nvSpPr>
          <p:spPr bwMode="auto">
            <a:xfrm>
              <a:off x="-388949" y="94263"/>
              <a:ext cx="2514497" cy="400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时间需求</a:t>
              </a:r>
              <a:endParaRPr lang="zh-CN" altLang="en-US" sz="2000" b="1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10" name="文本框 26"/>
            <p:cNvSpPr>
              <a:spLocks noChangeArrowheads="1"/>
            </p:cNvSpPr>
            <p:nvPr/>
          </p:nvSpPr>
          <p:spPr bwMode="auto">
            <a:xfrm>
              <a:off x="25444" y="669844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11" name="文本框 27"/>
            <p:cNvSpPr>
              <a:spLocks noChangeArrowheads="1"/>
            </p:cNvSpPr>
            <p:nvPr/>
          </p:nvSpPr>
          <p:spPr bwMode="auto">
            <a:xfrm>
              <a:off x="41433" y="98634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grpSp>
        <p:nvGrpSpPr>
          <p:cNvPr id="12312" name="组合 28"/>
          <p:cNvGrpSpPr>
            <a:grpSpLocks/>
          </p:cNvGrpSpPr>
          <p:nvPr/>
        </p:nvGrpSpPr>
        <p:grpSpPr bwMode="auto">
          <a:xfrm>
            <a:off x="5016500" y="2946400"/>
            <a:ext cx="5391150" cy="1274763"/>
            <a:chOff x="0" y="0"/>
            <a:chExt cx="5392627" cy="1274078"/>
          </a:xfrm>
        </p:grpSpPr>
        <p:sp>
          <p:nvSpPr>
            <p:cNvPr id="12313" name="文本框 29"/>
            <p:cNvSpPr>
              <a:spLocks noChangeArrowheads="1"/>
            </p:cNvSpPr>
            <p:nvPr/>
          </p:nvSpPr>
          <p:spPr bwMode="auto">
            <a:xfrm>
              <a:off x="100393" y="0"/>
              <a:ext cx="5292234" cy="58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可控时间内完成</a:t>
              </a:r>
              <a:endParaRPr lang="en-US" altLang="zh-CN" sz="1600" dirty="0" smtClean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  <a:p>
              <a:r>
                <a:rPr lang="zh-CN" altLang="en-US" sz="1600" dirty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合理的</a:t>
              </a:r>
              <a:r>
                <a:rPr lang="zh-CN" altLang="en-US" sz="1600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提示和预计</a:t>
              </a:r>
              <a:endParaRPr lang="zh-CN" altLang="en-US" sz="2400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15" name="文本框 31"/>
            <p:cNvSpPr>
              <a:spLocks noChangeArrowheads="1"/>
            </p:cNvSpPr>
            <p:nvPr/>
          </p:nvSpPr>
          <p:spPr bwMode="auto">
            <a:xfrm>
              <a:off x="0" y="58825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16" name="文本框 32"/>
            <p:cNvSpPr>
              <a:spLocks noChangeArrowheads="1"/>
            </p:cNvSpPr>
            <p:nvPr/>
          </p:nvSpPr>
          <p:spPr bwMode="auto">
            <a:xfrm>
              <a:off x="15989" y="904746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sp>
        <p:nvSpPr>
          <p:cNvPr id="12317" name="文本框 33"/>
          <p:cNvSpPr>
            <a:spLocks noChangeArrowheads="1"/>
          </p:cNvSpPr>
          <p:nvPr/>
        </p:nvSpPr>
        <p:spPr bwMode="auto">
          <a:xfrm>
            <a:off x="5087916" y="2273300"/>
            <a:ext cx="180228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21A3D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Time</a:t>
            </a:r>
            <a:endParaRPr lang="zh-CN" altLang="en-US" sz="2800" dirty="0">
              <a:solidFill>
                <a:srgbClr val="21A3D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grpSp>
        <p:nvGrpSpPr>
          <p:cNvPr id="12319" name="组合 35"/>
          <p:cNvGrpSpPr>
            <a:grpSpLocks/>
          </p:cNvGrpSpPr>
          <p:nvPr/>
        </p:nvGrpSpPr>
        <p:grpSpPr bwMode="auto">
          <a:xfrm>
            <a:off x="4799892" y="3820956"/>
            <a:ext cx="2735971" cy="1260632"/>
            <a:chOff x="-180101" y="95089"/>
            <a:chExt cx="2736031" cy="1260583"/>
          </a:xfrm>
        </p:grpSpPr>
        <p:sp>
          <p:nvSpPr>
            <p:cNvPr id="12320" name="文本框 36"/>
            <p:cNvSpPr>
              <a:spLocks noChangeArrowheads="1"/>
            </p:cNvSpPr>
            <p:nvPr/>
          </p:nvSpPr>
          <p:spPr bwMode="auto">
            <a:xfrm>
              <a:off x="-180101" y="95089"/>
              <a:ext cx="2514497" cy="4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稳定性</a:t>
              </a:r>
              <a:endParaRPr lang="zh-CN" altLang="en-US" sz="2000" b="1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22" name="文本框 38"/>
            <p:cNvSpPr>
              <a:spLocks noChangeArrowheads="1"/>
            </p:cNvSpPr>
            <p:nvPr/>
          </p:nvSpPr>
          <p:spPr bwMode="auto">
            <a:xfrm>
              <a:off x="25444" y="669844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23" name="文本框 39"/>
            <p:cNvSpPr>
              <a:spLocks noChangeArrowheads="1"/>
            </p:cNvSpPr>
            <p:nvPr/>
          </p:nvSpPr>
          <p:spPr bwMode="auto">
            <a:xfrm>
              <a:off x="41433" y="98634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sp>
        <p:nvSpPr>
          <p:cNvPr id="12325" name="文本框 41"/>
          <p:cNvSpPr>
            <a:spLocks noChangeArrowheads="1"/>
          </p:cNvSpPr>
          <p:nvPr/>
        </p:nvSpPr>
        <p:spPr bwMode="auto">
          <a:xfrm>
            <a:off x="3611945" y="4459288"/>
            <a:ext cx="52923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dirty="0" smtClean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差错防范</a:t>
            </a:r>
            <a:endParaRPr lang="en-US" altLang="zh-CN" sz="1600" dirty="0" smtClean="0">
              <a:solidFill>
                <a:srgbClr val="2B2E3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  <a:p>
            <a:r>
              <a:rPr lang="zh-CN" altLang="en-US" sz="1600" dirty="0" smtClean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rPr>
              <a:t>数据不被篡改</a:t>
            </a:r>
            <a:endParaRPr lang="zh-CN" altLang="en-US" sz="1600" dirty="0">
              <a:solidFill>
                <a:srgbClr val="2B2E3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12327" name="文本框 43"/>
          <p:cNvSpPr>
            <a:spLocks noChangeArrowheads="1"/>
          </p:cNvSpPr>
          <p:nvPr/>
        </p:nvSpPr>
        <p:spPr bwMode="auto">
          <a:xfrm>
            <a:off x="3511550" y="5047121"/>
            <a:ext cx="2514549" cy="36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dirty="0">
              <a:solidFill>
                <a:srgbClr val="2B2E3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sp>
        <p:nvSpPr>
          <p:cNvPr id="12329" name="文本框 45"/>
          <p:cNvSpPr>
            <a:spLocks noChangeArrowheads="1"/>
          </p:cNvSpPr>
          <p:nvPr/>
        </p:nvSpPr>
        <p:spPr bwMode="auto">
          <a:xfrm>
            <a:off x="3575790" y="3813175"/>
            <a:ext cx="17332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21A3D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Stable</a:t>
            </a:r>
            <a:endParaRPr lang="zh-CN" altLang="en-US" sz="2800" dirty="0">
              <a:solidFill>
                <a:srgbClr val="21A3D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  <p:grpSp>
        <p:nvGrpSpPr>
          <p:cNvPr id="12330" name="组合 47"/>
          <p:cNvGrpSpPr>
            <a:grpSpLocks/>
          </p:cNvGrpSpPr>
          <p:nvPr/>
        </p:nvGrpSpPr>
        <p:grpSpPr bwMode="auto">
          <a:xfrm>
            <a:off x="8453952" y="3820956"/>
            <a:ext cx="2746343" cy="1260631"/>
            <a:chOff x="25444" y="95089"/>
            <a:chExt cx="2746403" cy="1260583"/>
          </a:xfrm>
        </p:grpSpPr>
        <p:sp>
          <p:nvSpPr>
            <p:cNvPr id="12331" name="文本框 48"/>
            <p:cNvSpPr>
              <a:spLocks noChangeArrowheads="1"/>
            </p:cNvSpPr>
            <p:nvPr/>
          </p:nvSpPr>
          <p:spPr bwMode="auto">
            <a:xfrm>
              <a:off x="257350" y="95089"/>
              <a:ext cx="2514497" cy="400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扩展性</a:t>
              </a:r>
              <a:endParaRPr lang="zh-CN" altLang="en-US" sz="2000" b="1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33" name="文本框 50"/>
            <p:cNvSpPr>
              <a:spLocks noChangeArrowheads="1"/>
            </p:cNvSpPr>
            <p:nvPr/>
          </p:nvSpPr>
          <p:spPr bwMode="auto">
            <a:xfrm>
              <a:off x="25444" y="669844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34" name="文本框 51"/>
            <p:cNvSpPr>
              <a:spLocks noChangeArrowheads="1"/>
            </p:cNvSpPr>
            <p:nvPr/>
          </p:nvSpPr>
          <p:spPr bwMode="auto">
            <a:xfrm>
              <a:off x="41433" y="98634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grpSp>
        <p:nvGrpSpPr>
          <p:cNvPr id="12335" name="组合 52"/>
          <p:cNvGrpSpPr>
            <a:grpSpLocks/>
          </p:cNvGrpSpPr>
          <p:nvPr/>
        </p:nvGrpSpPr>
        <p:grpSpPr bwMode="auto">
          <a:xfrm>
            <a:off x="6960072" y="4459288"/>
            <a:ext cx="2728515" cy="1273175"/>
            <a:chOff x="0" y="0"/>
            <a:chExt cx="5392627" cy="1274078"/>
          </a:xfrm>
        </p:grpSpPr>
        <p:sp>
          <p:nvSpPr>
            <p:cNvPr id="12336" name="文本框 53"/>
            <p:cNvSpPr>
              <a:spLocks noChangeArrowheads="1"/>
            </p:cNvSpPr>
            <p:nvPr/>
          </p:nvSpPr>
          <p:spPr bwMode="auto">
            <a:xfrm>
              <a:off x="100393" y="0"/>
              <a:ext cx="5292234" cy="58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可添加知识库</a:t>
              </a:r>
              <a:endParaRPr lang="en-US" altLang="zh-CN" sz="1600" dirty="0" smtClean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  <a:p>
              <a:r>
                <a:rPr lang="zh-CN" altLang="en-US" sz="1600" dirty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可添加</a:t>
              </a:r>
              <a:r>
                <a:rPr lang="zh-CN" altLang="en-US" sz="1600" dirty="0" smtClean="0">
                  <a:solidFill>
                    <a:srgbClr val="2B2E3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造字工房悦黑体验版常规体" pitchFamily="2" charset="-122"/>
                </a:rPr>
                <a:t>近似判断规则</a:t>
              </a:r>
              <a:endParaRPr lang="zh-CN" altLang="en-US" sz="2400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38" name="文本框 55"/>
            <p:cNvSpPr>
              <a:spLocks noChangeArrowheads="1"/>
            </p:cNvSpPr>
            <p:nvPr/>
          </p:nvSpPr>
          <p:spPr bwMode="auto">
            <a:xfrm>
              <a:off x="0" y="588250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  <p:sp>
          <p:nvSpPr>
            <p:cNvPr id="12339" name="文本框 56"/>
            <p:cNvSpPr>
              <a:spLocks noChangeArrowheads="1"/>
            </p:cNvSpPr>
            <p:nvPr/>
          </p:nvSpPr>
          <p:spPr bwMode="auto">
            <a:xfrm>
              <a:off x="15989" y="904746"/>
              <a:ext cx="2514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zh-CN" dirty="0">
                <a:solidFill>
                  <a:srgbClr val="2B2E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造字工房悦黑体验版常规体" pitchFamily="2" charset="-122"/>
              </a:endParaRPr>
            </a:p>
          </p:txBody>
        </p:sp>
      </p:grpSp>
      <p:sp>
        <p:nvSpPr>
          <p:cNvPr id="12340" name="文本框 57"/>
          <p:cNvSpPr>
            <a:spLocks noChangeArrowheads="1"/>
          </p:cNvSpPr>
          <p:nvPr/>
        </p:nvSpPr>
        <p:spPr bwMode="auto">
          <a:xfrm>
            <a:off x="7023947" y="3784600"/>
            <a:ext cx="180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21A3D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Extension</a:t>
            </a:r>
            <a:endParaRPr lang="zh-CN" altLang="en-US" sz="2800" dirty="0">
              <a:solidFill>
                <a:srgbClr val="21A3D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造字工房悦黑体验版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79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浪微博：@注龙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新浪微博：@注龙">
      <a:majorFont>
        <a:latin typeface="Calibri"/>
        <a:ea typeface="造字工房悦黑体验版常规体"/>
        <a:cs typeface=""/>
      </a:majorFont>
      <a:minorFont>
        <a:latin typeface="Calibri"/>
        <a:ea typeface="造字工房悦黑体验版常规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</TotalTime>
  <Pages>0</Pages>
  <Words>1353</Words>
  <Characters>0</Characters>
  <Application>Microsoft Office PowerPoint</Application>
  <DocSecurity>0</DocSecurity>
  <PresentationFormat>宽屏</PresentationFormat>
  <Lines>0</Lines>
  <Paragraphs>159</Paragraphs>
  <Slides>14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微软雅黑</vt:lpstr>
      <vt:lpstr>方正正黑简体</vt:lpstr>
      <vt:lpstr>Impact</vt:lpstr>
      <vt:lpstr>造字工房悦黑体验版常规体</vt:lpstr>
      <vt:lpstr>Arial</vt:lpstr>
      <vt:lpstr>楷体</vt:lpstr>
      <vt:lpstr>方正兰亭细黑_GBK</vt:lpstr>
      <vt:lpstr>华文行楷</vt:lpstr>
      <vt:lpstr>微软雅黑 Light</vt:lpstr>
      <vt:lpstr>Calibri</vt:lpstr>
      <vt:lpstr>汉仪菱心体简</vt:lpstr>
      <vt:lpstr>幼圆</vt:lpstr>
      <vt:lpstr>Times New Roman</vt:lpstr>
      <vt:lpstr>宋体</vt:lpstr>
      <vt:lpstr>方正正大黑简体</vt:lpstr>
      <vt:lpstr>新浪微博：@注龙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Peter-冯</dc:creator>
  <cp:keywords/>
  <dc:description/>
  <cp:lastModifiedBy>Mac Turing</cp:lastModifiedBy>
  <cp:revision>94</cp:revision>
  <dcterms:created xsi:type="dcterms:W3CDTF">2013-10-08T09:05:00Z</dcterms:created>
  <dcterms:modified xsi:type="dcterms:W3CDTF">2016-11-18T15:31:30Z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