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png" ContentType="image/png"/>
  <Default Extension="vsdx" ContentType="application/vnd.ms-visio.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9" r:id="rId3"/>
    <p:sldId id="280" r:id="rId4"/>
    <p:sldId id="283" r:id="rId5"/>
    <p:sldId id="287" r:id="rId6"/>
    <p:sldId id="297" r:id="rId7"/>
    <p:sldId id="299" r:id="rId8"/>
    <p:sldId id="300" r:id="rId9"/>
    <p:sldId id="301" r:id="rId10"/>
    <p:sldId id="285" r:id="rId11"/>
    <p:sldId id="288" r:id="rId12"/>
    <p:sldId id="289" r:id="rId13"/>
    <p:sldId id="290" r:id="rId14"/>
    <p:sldId id="291" r:id="rId15"/>
    <p:sldId id="293" r:id="rId16"/>
    <p:sldId id="296" r:id="rId17"/>
    <p:sldId id="278" r:id="rId18"/>
    <p:sldId id="281" r:id="rId1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1A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84088" autoAdjust="0"/>
  </p:normalViewPr>
  <p:slideViewPr>
    <p:cSldViewPr>
      <p:cViewPr varScale="1">
        <p:scale>
          <a:sx n="119" d="100"/>
          <a:sy n="119" d="100"/>
        </p:scale>
        <p:origin x="1184" y="192"/>
      </p:cViewPr>
      <p:guideLst>
        <p:guide orient="horz" pos="2160"/>
        <p:guide pos="3840"/>
      </p:guideLst>
    </p:cSldViewPr>
  </p:slideViewPr>
  <p:notesTextViewPr>
    <p:cViewPr>
      <p:scale>
        <a:sx n="3" d="2"/>
        <a:sy n="3" d="2"/>
      </p:scale>
      <p:origin x="0" y="0"/>
    </p:cViewPr>
  </p:notesTextViewPr>
  <p:notesViewPr>
    <p:cSldViewPr>
      <p:cViewPr varScale="1">
        <p:scale>
          <a:sx n="85" d="100"/>
          <a:sy n="85" d="100"/>
        </p:scale>
        <p:origin x="3804" y="108"/>
      </p:cViewPr>
      <p:guideLst/>
    </p:cSldViewPr>
  </p:notes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380A67-7BE8-4689-9826-C8F678C3F1DA}" type="datetimeFigureOut">
              <a:rPr lang="zh-CN" altLang="en-US" smtClean="0"/>
              <a:t>2017/3/16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F1950-8305-490B-AACC-14375D671A68}" type="slidenum">
              <a:rPr lang="zh-CN" altLang="en-US" smtClean="0"/>
              <a:t>‹#›</a:t>
            </a:fld>
            <a:endParaRPr lang="zh-CN" altLang="en-US"/>
          </a:p>
        </p:txBody>
      </p:sp>
    </p:spTree>
    <p:extLst>
      <p:ext uri="{BB962C8B-B14F-4D97-AF65-F5344CB8AC3E}">
        <p14:creationId xmlns:p14="http://schemas.microsoft.com/office/powerpoint/2010/main" val="6245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AAE72-7444-4EB5-91EF-5BB15B1729FF}"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9CEA1-4865-4C3D-9488-DE78CE33F6AB}" type="slidenum">
              <a:rPr lang="zh-CN" altLang="en-US" smtClean="0"/>
              <a:t>‹#›</a:t>
            </a:fld>
            <a:endParaRPr lang="zh-CN" altLang="en-US"/>
          </a:p>
        </p:txBody>
      </p:sp>
    </p:spTree>
    <p:extLst>
      <p:ext uri="{BB962C8B-B14F-4D97-AF65-F5344CB8AC3E}">
        <p14:creationId xmlns:p14="http://schemas.microsoft.com/office/powerpoint/2010/main" val="330522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各位老师好，我是来自物联网工程二班的李天宝，现在在上海骇咕赛信息科技有限公司进行实习。我的毕业设计题目是“基于知识库的海量异构数据集成系统的设计与实现”。</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a:t>
            </a:fld>
            <a:endParaRPr lang="zh-CN" altLang="en-US"/>
          </a:p>
        </p:txBody>
      </p:sp>
    </p:spTree>
    <p:extLst>
      <p:ext uri="{BB962C8B-B14F-4D97-AF65-F5344CB8AC3E}">
        <p14:creationId xmlns:p14="http://schemas.microsoft.com/office/powerpoint/2010/main" val="96257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预处理模块主要是。。。</a:t>
            </a:r>
            <a:endParaRPr lang="en-US" altLang="zh-CN" dirty="0" smtClean="0"/>
          </a:p>
          <a:p>
            <a:r>
              <a:rPr lang="zh-CN" altLang="en-US" dirty="0" smtClean="0"/>
              <a:t>形式整合模块主要处理字形上相近的属性，更多是拼写错误导致差异的属性，这里我们准备采用编辑距离这一衡量标准，先。。。</a:t>
            </a:r>
            <a:endParaRPr lang="en-US" altLang="zh-CN" dirty="0" smtClean="0"/>
          </a:p>
          <a:p>
            <a:r>
              <a:rPr lang="zh-CN" altLang="en-US" dirty="0" smtClean="0"/>
              <a:t>语义整合模块主要处理概念含义上相近的属性，这里我们采用现有的知识库如</a:t>
            </a:r>
            <a:r>
              <a:rPr lang="en-US" altLang="zh-CN" dirty="0" smtClean="0"/>
              <a:t>freebase</a:t>
            </a:r>
            <a:r>
              <a:rPr lang="zh-CN" altLang="en-US" dirty="0" smtClean="0"/>
              <a:t>作为判定标准。同时我们模拟数据库中</a:t>
            </a:r>
            <a:r>
              <a:rPr lang="en-US" altLang="zh-CN" dirty="0" smtClean="0"/>
              <a:t>join</a:t>
            </a:r>
            <a:r>
              <a:rPr lang="zh-CN" altLang="en-US" dirty="0" smtClean="0"/>
              <a:t>连接的概念，将给定的输入属性集合在知识库上进行一定次数的</a:t>
            </a:r>
            <a:r>
              <a:rPr lang="en-US" altLang="zh-CN" dirty="0" smtClean="0"/>
              <a:t>join</a:t>
            </a:r>
            <a:r>
              <a:rPr lang="zh-CN" altLang="en-US" dirty="0" smtClean="0"/>
              <a:t>，得到在一定范围内相似的知识库本体，并去匹配与本体对应的属性</a:t>
            </a:r>
            <a:endParaRPr lang="en-US" altLang="zh-CN" dirty="0" smtClean="0"/>
          </a:p>
          <a:p>
            <a:r>
              <a:rPr lang="zh-CN" altLang="en-US" dirty="0" smtClean="0"/>
              <a:t>全局模式模块用来生成满足我们所期待的、包含所有数据库属性的模式。。。</a:t>
            </a:r>
            <a:endParaRPr lang="en-US" altLang="zh-CN" dirty="0" smtClean="0"/>
          </a:p>
          <a:p>
            <a:r>
              <a:rPr lang="zh-CN" altLang="en-US" dirty="0" smtClean="0"/>
              <a:t>用户界面模块是使用户能够。。。</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10</a:t>
            </a:fld>
            <a:endParaRPr lang="zh-CN" altLang="en-US"/>
          </a:p>
        </p:txBody>
      </p:sp>
    </p:spTree>
    <p:extLst>
      <p:ext uri="{BB962C8B-B14F-4D97-AF65-F5344CB8AC3E}">
        <p14:creationId xmlns:p14="http://schemas.microsoft.com/office/powerpoint/2010/main" val="303026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功能上，我们的平台应该达到以下几点</a:t>
            </a:r>
            <a:endParaRPr lang="en-US" altLang="zh-CN" dirty="0" smtClean="0"/>
          </a:p>
          <a:p>
            <a:r>
              <a:rPr lang="zh-CN" altLang="en-US" dirty="0" smtClean="0"/>
              <a:t>空间需求。。。</a:t>
            </a:r>
            <a:endParaRPr lang="en-US" altLang="zh-CN" dirty="0" smtClean="0"/>
          </a:p>
          <a:p>
            <a:r>
              <a:rPr lang="zh-CN" altLang="en-US" dirty="0" smtClean="0"/>
              <a:t>时间需求。。。</a:t>
            </a:r>
            <a:endParaRPr lang="en-US" altLang="zh-CN" dirty="0" smtClean="0"/>
          </a:p>
          <a:p>
            <a:r>
              <a:rPr lang="zh-CN" altLang="en-US" dirty="0" smtClean="0"/>
              <a:t>稳定性。。。</a:t>
            </a:r>
            <a:endParaRPr lang="en-US" altLang="zh-CN" dirty="0" smtClean="0"/>
          </a:p>
          <a:p>
            <a:r>
              <a:rPr lang="zh-CN" altLang="en-US" dirty="0" smtClean="0"/>
              <a:t>扩展性。。。</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11</a:t>
            </a:fld>
            <a:endParaRPr lang="zh-CN" altLang="en-US"/>
          </a:p>
        </p:txBody>
      </p:sp>
    </p:spTree>
    <p:extLst>
      <p:ext uri="{BB962C8B-B14F-4D97-AF65-F5344CB8AC3E}">
        <p14:creationId xmlns:p14="http://schemas.microsoft.com/office/powerpoint/2010/main" val="1376085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我们的系统设计如下</a:t>
            </a:r>
            <a:endParaRPr lang="en-US" altLang="zh-CN" dirty="0" smtClean="0"/>
          </a:p>
          <a:p>
            <a:r>
              <a:rPr lang="zh-CN" altLang="en-US" dirty="0" smtClean="0"/>
              <a:t>首先输入</a:t>
            </a:r>
            <a:r>
              <a:rPr lang="en-US" altLang="zh-CN" dirty="0" smtClean="0"/>
              <a:t>k</a:t>
            </a:r>
            <a:r>
              <a:rPr lang="zh-CN" altLang="en-US" dirty="0" smtClean="0"/>
              <a:t>的待集成的模式，并给定所实用的知识库</a:t>
            </a:r>
            <a:endParaRPr lang="en-US" altLang="zh-CN" dirty="0" smtClean="0"/>
          </a:p>
          <a:p>
            <a:r>
              <a:rPr lang="zh-CN" altLang="en-US" dirty="0" smtClean="0"/>
              <a:t>其次，经过形式整合和语义整合，得到类似的属性</a:t>
            </a:r>
            <a:endParaRPr lang="en-US" altLang="zh-CN" dirty="0" smtClean="0"/>
          </a:p>
          <a:p>
            <a:r>
              <a:rPr lang="zh-CN" altLang="en-US" dirty="0" smtClean="0"/>
              <a:t>最后将这个属性去重、匹配，得到我们想要的全局模式并输出</a:t>
            </a:r>
            <a:endParaRPr lang="en-US" altLang="zh-CN" dirty="0" smtClean="0"/>
          </a:p>
          <a:p>
            <a:r>
              <a:rPr lang="zh-CN" altLang="en-US" dirty="0" smtClean="0"/>
              <a:t>整个功能通过一个前端界面进行指导</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12</a:t>
            </a:fld>
            <a:endParaRPr lang="zh-CN" altLang="en-US"/>
          </a:p>
        </p:txBody>
      </p:sp>
    </p:spTree>
    <p:extLst>
      <p:ext uri="{BB962C8B-B14F-4D97-AF65-F5344CB8AC3E}">
        <p14:creationId xmlns:p14="http://schemas.microsoft.com/office/powerpoint/2010/main" val="3128419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用户在这个过程中，首先需要选定使用的知识库并给定待处理的模式，其次需要给定形近相似和语义相似的阈值，来决定多大范围的差异是可以判定为相似属性的。最后用户需要执行集成并观察输出的结果。</a:t>
            </a:r>
            <a:endParaRPr lang="en-US" altLang="zh-CN" dirty="0" smtClean="0"/>
          </a:p>
          <a:p>
            <a:r>
              <a:rPr lang="zh-CN" altLang="en-US" dirty="0" smtClean="0"/>
              <a:t>因此，用户在执行的前期需要与系统进行交互，来设置算法执行的相关配置。随后系统进入执行状态计算结果，并将结果呈现给用户。</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13</a:t>
            </a:fld>
            <a:endParaRPr lang="zh-CN" altLang="en-US"/>
          </a:p>
        </p:txBody>
      </p:sp>
    </p:spTree>
    <p:extLst>
      <p:ext uri="{BB962C8B-B14F-4D97-AF65-F5344CB8AC3E}">
        <p14:creationId xmlns:p14="http://schemas.microsoft.com/office/powerpoint/2010/main" val="228456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开发整个项目预计需要以下的工具：</a:t>
            </a:r>
            <a:endParaRPr lang="en-US" altLang="zh-CN" dirty="0" smtClean="0"/>
          </a:p>
          <a:p>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14</a:t>
            </a:fld>
            <a:endParaRPr lang="zh-CN" altLang="en-US"/>
          </a:p>
        </p:txBody>
      </p:sp>
    </p:spTree>
    <p:extLst>
      <p:ext uri="{BB962C8B-B14F-4D97-AF65-F5344CB8AC3E}">
        <p14:creationId xmlns:p14="http://schemas.microsoft.com/office/powerpoint/2010/main" val="1735615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在时间的安排上</a:t>
            </a:r>
            <a:endParaRPr lang="en-US" altLang="zh-CN" dirty="0" smtClean="0"/>
          </a:p>
          <a:p>
            <a:r>
              <a:rPr lang="zh-CN" altLang="en-US" dirty="0" smtClean="0"/>
              <a:t>入职前期需要学习大数据处理和公司平台的相关基本知识，为之后的工作打下基础</a:t>
            </a:r>
            <a:endParaRPr lang="en-US" altLang="zh-CN" dirty="0" smtClean="0"/>
          </a:p>
          <a:p>
            <a:r>
              <a:rPr lang="zh-CN" altLang="en-US" dirty="0" smtClean="0"/>
              <a:t>随后需要确定选题内容并完成项目的设计，此两项工作已经完成并体现在开题报告和答辩中</a:t>
            </a:r>
            <a:endParaRPr lang="en-US" altLang="zh-CN" dirty="0" smtClean="0"/>
          </a:p>
          <a:p>
            <a:r>
              <a:rPr lang="zh-CN" altLang="en-US" dirty="0" smtClean="0"/>
              <a:t>项目中期，即在中期答辩前，应完成相关集成算法的设计，并在小数据集上测试，检测准确度并调优算法</a:t>
            </a:r>
            <a:endParaRPr lang="en-US" altLang="zh-CN" dirty="0" smtClean="0"/>
          </a:p>
          <a:p>
            <a:r>
              <a:rPr lang="zh-CN" altLang="en-US" dirty="0" smtClean="0"/>
              <a:t>项目后期主要工作在完成大数据集上的测试，针对效率调优算法，完成前端展示界面并撰写毕业论文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15</a:t>
            </a:fld>
            <a:endParaRPr lang="zh-CN" altLang="en-US"/>
          </a:p>
        </p:txBody>
      </p:sp>
    </p:spTree>
    <p:extLst>
      <p:ext uri="{BB962C8B-B14F-4D97-AF65-F5344CB8AC3E}">
        <p14:creationId xmlns:p14="http://schemas.microsoft.com/office/powerpoint/2010/main" val="12181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以上便是我对个人在上海骇咕赛信息科技有限公司进行实习过程中，所确定的毕业设计项目的相关介绍，希望在座的老师对于不当之处予以指导，谢谢</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16</a:t>
            </a:fld>
            <a:endParaRPr lang="zh-CN" altLang="en-US"/>
          </a:p>
        </p:txBody>
      </p:sp>
    </p:spTree>
    <p:extLst>
      <p:ext uri="{BB962C8B-B14F-4D97-AF65-F5344CB8AC3E}">
        <p14:creationId xmlns:p14="http://schemas.microsoft.com/office/powerpoint/2010/main" val="193324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毕业设计主要在数据集成方面进行。数据集成是数据库系统和海量数据领域很重要的概念，用于将不同来源的数据进行整合，形成一个统一的展现形式。目前，数据集成在诸多领域都有应用，诸如商业、科学领域。对于数据集成，很重要的问题就是源数据来源不同、差异很大，随着大数据时代的到来，数据量爆炸式的增长导致所需处理的数据过多，很多传统的数据库处理方式难以运用，数据集成成为了海量数据处理的重点和难点。</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17</a:t>
            </a:fld>
            <a:endParaRPr lang="zh-CN" altLang="en-US"/>
          </a:p>
        </p:txBody>
      </p:sp>
    </p:spTree>
    <p:extLst>
      <p:ext uri="{BB962C8B-B14F-4D97-AF65-F5344CB8AC3E}">
        <p14:creationId xmlns:p14="http://schemas.microsoft.com/office/powerpoint/2010/main" val="3371433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18</a:t>
            </a:fld>
            <a:endParaRPr lang="zh-CN" altLang="en-US"/>
          </a:p>
        </p:txBody>
      </p:sp>
    </p:spTree>
    <p:extLst>
      <p:ext uri="{BB962C8B-B14F-4D97-AF65-F5344CB8AC3E}">
        <p14:creationId xmlns:p14="http://schemas.microsoft.com/office/powerpoint/2010/main" val="224488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今天，我将从</a:t>
            </a:r>
            <a:r>
              <a:rPr lang="zh-CN" altLang="en-US" dirty="0" smtClean="0"/>
              <a:t>项目概述、系统设计、结果展示和后期安排</a:t>
            </a:r>
            <a:r>
              <a:rPr lang="zh-CN" altLang="en-US" dirty="0" smtClean="0"/>
              <a:t>几个方面对我的毕业</a:t>
            </a:r>
            <a:r>
              <a:rPr lang="zh-CN" altLang="en-US" dirty="0" smtClean="0"/>
              <a:t>设计目前情况进行</a:t>
            </a:r>
            <a:r>
              <a:rPr lang="zh-CN" altLang="en-US" dirty="0" smtClean="0"/>
              <a:t>介绍。</a:t>
            </a:r>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2</a:t>
            </a:fld>
            <a:endParaRPr lang="zh-CN" altLang="en-US"/>
          </a:p>
        </p:txBody>
      </p:sp>
    </p:spTree>
    <p:extLst>
      <p:ext uri="{BB962C8B-B14F-4D97-AF65-F5344CB8AC3E}">
        <p14:creationId xmlns:p14="http://schemas.microsoft.com/office/powerpoint/2010/main" val="123810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数据集成主要处理的是</a:t>
            </a:r>
            <a:endParaRPr lang="en-US" altLang="zh-CN" dirty="0" smtClean="0"/>
          </a:p>
          <a:p>
            <a:r>
              <a:rPr lang="zh-CN" altLang="en-US" dirty="0" smtClean="0"/>
              <a:t>异源数据、异构数据、不同</a:t>
            </a:r>
            <a:r>
              <a:rPr lang="zh-CN" altLang="en-US" dirty="0" smtClean="0"/>
              <a:t>上下文</a:t>
            </a:r>
            <a:r>
              <a:rPr lang="zh-CN" altLang="en-US" dirty="0" smtClean="0"/>
              <a:t>数据、不同</a:t>
            </a:r>
            <a:r>
              <a:rPr lang="zh-CN" altLang="en-US" dirty="0" smtClean="0"/>
              <a:t>逻辑关系</a:t>
            </a:r>
            <a:r>
              <a:rPr lang="zh-CN" altLang="en-US" dirty="0" smtClean="0"/>
              <a:t>数据</a:t>
            </a:r>
            <a:endParaRPr lang="en-US" altLang="zh-CN" dirty="0" smtClean="0"/>
          </a:p>
          <a:p>
            <a:r>
              <a:rPr lang="zh-CN" altLang="en-US" dirty="0" smtClean="0"/>
              <a:t>数据</a:t>
            </a:r>
            <a:r>
              <a:rPr lang="zh-CN" altLang="en-US" dirty="0" smtClean="0"/>
              <a:t>集成将把这些不同形式的数据整个成一个同一个模式进行展现，主要分为模式集成、记录连接、数据融合三个部分。而作为数据集成的基础，模式集成，即将不同数据表的模式（也就是我们常说的包含有很多属性的</a:t>
            </a:r>
            <a:r>
              <a:rPr lang="en-US" altLang="zh-CN" dirty="0" smtClean="0"/>
              <a:t>schema</a:t>
            </a:r>
            <a:r>
              <a:rPr lang="zh-CN" altLang="en-US" dirty="0" smtClean="0"/>
              <a:t>）进行集成，这是数据集成很关键也是很有难度的一步。因此为了使题目更为专一、更具有针对性，我的毕设主要做的是模式集成这一部分</a:t>
            </a:r>
            <a:r>
              <a:rPr lang="zh-CN" altLang="en-US" dirty="0" smtClean="0"/>
              <a:t>。</a:t>
            </a:r>
            <a:endParaRPr lang="en-US" altLang="zh-CN" dirty="0" smtClean="0"/>
          </a:p>
          <a:p>
            <a:r>
              <a:rPr lang="zh-CN" altLang="en-US" dirty="0" smtClean="0"/>
              <a:t>模式集成面临的难题有：</a:t>
            </a:r>
            <a:endParaRPr lang="en-US" altLang="zh-CN" dirty="0" smtClean="0"/>
          </a:p>
          <a:p>
            <a:r>
              <a:rPr lang="zh-CN" altLang="en-US" dirty="0" smtClean="0"/>
              <a:t>多数据源、数据异构、数据动态性、属性的精度、一致性和集成的速度等，而核心是高效准确</a:t>
            </a:r>
          </a:p>
          <a:p>
            <a:endParaRPr lang="zh-CN" altLang="en-US" dirty="0"/>
          </a:p>
        </p:txBody>
      </p:sp>
      <p:sp>
        <p:nvSpPr>
          <p:cNvPr id="4" name="灯片编号占位符 3"/>
          <p:cNvSpPr>
            <a:spLocks noGrp="1"/>
          </p:cNvSpPr>
          <p:nvPr>
            <p:ph type="sldNum" sz="quarter" idx="10"/>
          </p:nvPr>
        </p:nvSpPr>
        <p:spPr/>
        <p:txBody>
          <a:bodyPr/>
          <a:lstStyle/>
          <a:p>
            <a:fld id="{DE49CEA1-4865-4C3D-9488-DE78CE33F6AB}" type="slidenum">
              <a:rPr lang="zh-CN" altLang="en-US" smtClean="0"/>
              <a:t>3</a:t>
            </a:fld>
            <a:endParaRPr lang="zh-CN" altLang="en-US"/>
          </a:p>
        </p:txBody>
      </p:sp>
    </p:spTree>
    <p:extLst>
      <p:ext uri="{BB962C8B-B14F-4D97-AF65-F5344CB8AC3E}">
        <p14:creationId xmlns:p14="http://schemas.microsoft.com/office/powerpoint/2010/main" val="263230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模式集成的主要工作是针对异源、异构数据表的模式，将相似的属性（形式和语义）进行集成，从而得到一个统一的模式，既能将多个数据源中的所有属性全部包含，又能保证产生的数据模式中属性彼此不重复。</a:t>
            </a:r>
            <a:endParaRPr lang="en-US" altLang="zh-CN" dirty="0" smtClean="0"/>
          </a:p>
          <a:p>
            <a:r>
              <a:rPr lang="zh-CN" altLang="en-US" dirty="0" smtClean="0"/>
              <a:t>可以认为相似的属性在数据库中往往以多种形式存在，比如两</a:t>
            </a:r>
            <a:r>
              <a:rPr lang="zh-CN" altLang="en-US" dirty="0" smtClean="0"/>
              <a:t>个表中都</a:t>
            </a:r>
            <a:r>
              <a:rPr lang="zh-CN" altLang="en-US" dirty="0" smtClean="0"/>
              <a:t>具有的</a:t>
            </a:r>
            <a:r>
              <a:rPr lang="en-US" altLang="zh-CN" dirty="0" smtClean="0"/>
              <a:t>Flight </a:t>
            </a:r>
            <a:r>
              <a:rPr lang="en-US" altLang="zh-CN" dirty="0" smtClean="0"/>
              <a:t>Number</a:t>
            </a:r>
            <a:r>
              <a:rPr lang="zh-CN" altLang="en-US" dirty="0" smtClean="0"/>
              <a:t>这个属性。然而其他指向同一概念的属性，如</a:t>
            </a:r>
            <a:r>
              <a:rPr lang="en-US" altLang="zh-CN" dirty="0" smtClean="0"/>
              <a:t>Actual Departure Time</a:t>
            </a:r>
            <a:r>
              <a:rPr lang="zh-CN" altLang="en-US" dirty="0" smtClean="0"/>
              <a:t>和</a:t>
            </a:r>
            <a:r>
              <a:rPr lang="en-US" altLang="zh-CN" sz="1200" dirty="0" smtClean="0">
                <a:solidFill>
                  <a:schemeClr val="bg1"/>
                </a:solidFill>
              </a:rPr>
              <a:t>Takeoff </a:t>
            </a:r>
            <a:r>
              <a:rPr lang="en-US" altLang="zh-CN" sz="1200" dirty="0" smtClean="0">
                <a:solidFill>
                  <a:schemeClr val="bg1"/>
                </a:solidFill>
              </a:rPr>
              <a:t>Time</a:t>
            </a:r>
            <a:r>
              <a:rPr lang="zh-CN" altLang="en-US" sz="1200" dirty="0" smtClean="0">
                <a:solidFill>
                  <a:schemeClr val="bg1"/>
                </a:solidFill>
              </a:rPr>
              <a:t>。这些相似的属性应在全局模式中存在且只存在一次</a:t>
            </a:r>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4</a:t>
            </a:fld>
            <a:endParaRPr lang="zh-CN" altLang="en-US"/>
          </a:p>
        </p:txBody>
      </p:sp>
    </p:spTree>
    <p:extLst>
      <p:ext uri="{BB962C8B-B14F-4D97-AF65-F5344CB8AC3E}">
        <p14:creationId xmlns:p14="http://schemas.microsoft.com/office/powerpoint/2010/main" val="285945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我们设计的模式</a:t>
            </a:r>
            <a:r>
              <a:rPr lang="zh-CN" altLang="en-US" dirty="0" smtClean="0"/>
              <a:t>集成</a:t>
            </a:r>
            <a:r>
              <a:rPr lang="zh-CN" altLang="en-US" dirty="0" smtClean="0"/>
              <a:t>系统可分为用户</a:t>
            </a:r>
            <a:r>
              <a:rPr lang="zh-CN" altLang="en-US" dirty="0" smtClean="0"/>
              <a:t>界面模块、预处理模块</a:t>
            </a:r>
            <a:r>
              <a:rPr lang="zh-CN" altLang="en-US" dirty="0" smtClean="0"/>
              <a:t>、整合模块和</a:t>
            </a:r>
            <a:r>
              <a:rPr lang="zh-CN" altLang="en-US" dirty="0" smtClean="0"/>
              <a:t>全局模式</a:t>
            </a:r>
            <a:r>
              <a:rPr lang="zh-CN" altLang="en-US" dirty="0" smtClean="0"/>
              <a:t>模块，其中整合模块包括形式和语义两部分</a:t>
            </a:r>
            <a:endParaRPr lang="en-US" altLang="zh-CN"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5</a:t>
            </a:fld>
            <a:endParaRPr lang="zh-CN" altLang="en-US"/>
          </a:p>
        </p:txBody>
      </p:sp>
    </p:spTree>
    <p:extLst>
      <p:ext uri="{BB962C8B-B14F-4D97-AF65-F5344CB8AC3E}">
        <p14:creationId xmlns:p14="http://schemas.microsoft.com/office/powerpoint/2010/main" val="26044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模式</a:t>
            </a:r>
            <a:r>
              <a:rPr lang="zh-CN" altLang="en-US" dirty="0" smtClean="0"/>
              <a:t>集成平台应能接收标准的数据库模式，</a:t>
            </a:r>
            <a:r>
              <a:rPr lang="zh-CN" altLang="en-US" dirty="0" smtClean="0"/>
              <a:t>并利用数据库尽可能</a:t>
            </a:r>
            <a:r>
              <a:rPr lang="zh-CN" altLang="en-US" dirty="0" smtClean="0"/>
              <a:t>的在多个维度上完成</a:t>
            </a:r>
            <a:r>
              <a:rPr lang="zh-CN" altLang="en-US" dirty="0" smtClean="0"/>
              <a:t>模式匹配，</a:t>
            </a:r>
            <a:r>
              <a:rPr lang="zh-CN" altLang="en-US" dirty="0" smtClean="0"/>
              <a:t>保证多种情况的类似属性都能够检测出并合理的</a:t>
            </a:r>
            <a:r>
              <a:rPr lang="zh-CN" altLang="en-US" dirty="0" smtClean="0"/>
              <a:t>整合，最终生成全局模式。</a:t>
            </a:r>
            <a:r>
              <a:rPr lang="zh-CN" altLang="en-US" dirty="0" smtClean="0"/>
              <a:t>同时为了保证这个系统的可用性和展示效果，应设计友好的用户界面来指导完成模式集成的工作，使这个抽象的操作更容易的进行。</a:t>
            </a:r>
          </a:p>
        </p:txBody>
      </p:sp>
      <p:sp>
        <p:nvSpPr>
          <p:cNvPr id="4" name="灯片编号占位符 3"/>
          <p:cNvSpPr>
            <a:spLocks noGrp="1"/>
          </p:cNvSpPr>
          <p:nvPr>
            <p:ph type="sldNum" sz="quarter" idx="10"/>
          </p:nvPr>
        </p:nvSpPr>
        <p:spPr/>
        <p:txBody>
          <a:bodyPr/>
          <a:lstStyle/>
          <a:p>
            <a:fld id="{DE49CEA1-4865-4C3D-9488-DE78CE33F6AB}" type="slidenum">
              <a:rPr lang="zh-CN" altLang="en-US" smtClean="0"/>
              <a:t>6</a:t>
            </a:fld>
            <a:endParaRPr lang="zh-CN" altLang="en-US"/>
          </a:p>
        </p:txBody>
      </p:sp>
    </p:spTree>
    <p:extLst>
      <p:ext uri="{BB962C8B-B14F-4D97-AF65-F5344CB8AC3E}">
        <p14:creationId xmlns:p14="http://schemas.microsoft.com/office/powerpoint/2010/main" val="7115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FF0000"/>
                </a:solidFill>
              </a:rPr>
              <a:t>编辑距离</a:t>
            </a:r>
            <a:r>
              <a:rPr lang="zh-CN" altLang="en-US" sz="1200" dirty="0" smtClean="0"/>
              <a:t>是进行字符串相似匹配的比较优秀的算法，由 </a:t>
            </a:r>
            <a:r>
              <a:rPr lang="zh-CN" altLang="en-US" dirty="0" smtClean="0"/>
              <a:t>弗拉基米尔</a:t>
            </a:r>
            <a:r>
              <a:rPr lang="en-US" altLang="zh-CN" dirty="0" smtClean="0"/>
              <a:t>·</a:t>
            </a:r>
            <a:r>
              <a:rPr lang="zh-CN" altLang="en-US" dirty="0" smtClean="0"/>
              <a:t>莱文斯坦</a:t>
            </a:r>
            <a:r>
              <a:rPr lang="zh-CN" altLang="en-US" baseline="0" dirty="0" smtClean="0"/>
              <a:t> </a:t>
            </a:r>
            <a:r>
              <a:rPr lang="zh-CN" altLang="en-US" sz="1200" dirty="0" smtClean="0"/>
              <a:t>于</a:t>
            </a:r>
            <a:r>
              <a:rPr lang="en-US" altLang="zh-CN" sz="1200" dirty="0" smtClean="0"/>
              <a:t>1965</a:t>
            </a:r>
            <a:r>
              <a:rPr lang="zh-CN" altLang="en-US" sz="1200" dirty="0" smtClean="0"/>
              <a:t>年提出，是指：</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i="0" dirty="0" smtClean="0"/>
              <a:t>两个字串之间，由一个转成另一个所需的最少编辑操作次数。许可的编辑操作包括将一个字符替换成另一个字符，插入一个字符，删除一个字符</a:t>
            </a:r>
            <a:endParaRPr lang="en-US" altLang="zh-CN" sz="1200" i="0" dirty="0" smtClean="0"/>
          </a:p>
          <a:p>
            <a:r>
              <a:rPr lang="zh-CN" altLang="en-US" sz="1200" dirty="0" smtClean="0"/>
              <a:t>例如这里的</a:t>
            </a:r>
            <a:r>
              <a:rPr lang="en-US" altLang="zh-CN" sz="1200" dirty="0" smtClean="0"/>
              <a:t>s1</a:t>
            </a:r>
            <a:r>
              <a:rPr lang="zh-CN" altLang="en-US" sz="1200" dirty="0" smtClean="0"/>
              <a:t>变为</a:t>
            </a:r>
            <a:r>
              <a:rPr lang="en-US" altLang="zh-CN" sz="1200" dirty="0" smtClean="0"/>
              <a:t>s2</a:t>
            </a:r>
            <a:r>
              <a:rPr lang="zh-CN" altLang="en-US" sz="1200" dirty="0" smtClean="0"/>
              <a:t>时会有一处修改（</a:t>
            </a:r>
            <a:r>
              <a:rPr lang="en-US" altLang="zh-CN" sz="1200" dirty="0" smtClean="0"/>
              <a:t>m</a:t>
            </a:r>
            <a:r>
              <a:rPr lang="zh-CN" altLang="en-US" sz="1200" dirty="0" smtClean="0"/>
              <a:t>到</a:t>
            </a:r>
            <a:r>
              <a:rPr lang="en-US" altLang="zh-CN" sz="1200" dirty="0" smtClean="0"/>
              <a:t>n</a:t>
            </a:r>
            <a:r>
              <a:rPr lang="zh-CN" altLang="en-US" sz="1200" dirty="0" smtClean="0"/>
              <a:t>），一处删除（</a:t>
            </a:r>
            <a:r>
              <a:rPr lang="en-US" altLang="zh-CN" sz="1200" dirty="0" smtClean="0"/>
              <a:t>s</a:t>
            </a:r>
            <a:r>
              <a:rPr lang="zh-CN" altLang="en-US" sz="1200" dirty="0" smtClean="0"/>
              <a:t>），因此编辑距离是</a:t>
            </a:r>
            <a:r>
              <a:rPr lang="en-US" altLang="zh-CN" sz="1200" dirty="0" smtClean="0"/>
              <a:t>2</a:t>
            </a:r>
          </a:p>
          <a:p>
            <a:r>
              <a:rPr lang="zh-CN" altLang="en-US" sz="1200" dirty="0" smtClean="0"/>
              <a:t>但是这样的最简单的编辑距离虽与我们的系统不是很实用，一是这样的比较是逐字的，而我们需要处理的属性过多，</a:t>
            </a:r>
            <a:r>
              <a:rPr lang="en-US" altLang="zh-CN" sz="1200" dirty="0" smtClean="0"/>
              <a:t>nested</a:t>
            </a:r>
            <a:r>
              <a:rPr lang="zh-CN" altLang="en-US" sz="1200" dirty="0" smtClean="0"/>
              <a:t> </a:t>
            </a:r>
            <a:r>
              <a:rPr lang="en-US" altLang="zh-CN" sz="1200" dirty="0" smtClean="0"/>
              <a:t>loop</a:t>
            </a:r>
            <a:r>
              <a:rPr lang="zh-CN" altLang="en-US" sz="1200" dirty="0" smtClean="0"/>
              <a:t>的时间复杂度太大；其次由于数据过多我们的系统是基于外存的，而这样的计算需要在内存中保存过所有字符串进行比对</a:t>
            </a:r>
            <a:endParaRPr lang="en-US" altLang="zh-CN" sz="1200" dirty="0" smtClean="0"/>
          </a:p>
          <a:p>
            <a:endParaRPr lang="zh-CN" altLang="en-US"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7</a:t>
            </a:fld>
            <a:endParaRPr lang="zh-CN" altLang="en-US"/>
          </a:p>
        </p:txBody>
      </p:sp>
    </p:spTree>
    <p:extLst>
      <p:ext uri="{BB962C8B-B14F-4D97-AF65-F5344CB8AC3E}">
        <p14:creationId xmlns:p14="http://schemas.microsoft.com/office/powerpoint/2010/main" val="38000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基于以上矛盾，我们这里使用基于</a:t>
            </a:r>
            <a:r>
              <a:rPr lang="en-US" altLang="zh-CN" dirty="0" smtClean="0"/>
              <a:t>q-gram</a:t>
            </a:r>
            <a:r>
              <a:rPr lang="zh-CN" altLang="en-US" dirty="0" smtClean="0"/>
              <a:t>的算法</a:t>
            </a:r>
          </a:p>
          <a:p>
            <a:r>
              <a:rPr lang="zh-CN" altLang="en-US" dirty="0" smtClean="0"/>
              <a:t>即</a:t>
            </a:r>
            <a:r>
              <a:rPr lang="zh-CN" altLang="en-US" sz="1200" dirty="0" smtClean="0"/>
              <a:t>对字符串以</a:t>
            </a:r>
            <a:r>
              <a:rPr lang="en-US" altLang="zh-CN" sz="1200" dirty="0" smtClean="0"/>
              <a:t>q</a:t>
            </a:r>
            <a:r>
              <a:rPr lang="zh-CN" altLang="en-US" sz="1200" dirty="0" smtClean="0"/>
              <a:t>的长度进行划分，利用分片计算编辑距离</a:t>
            </a:r>
            <a:endParaRPr lang="en-US" altLang="zh-CN" sz="1200" dirty="0" smtClean="0"/>
          </a:p>
          <a:p>
            <a:r>
              <a:rPr lang="zh-CN" altLang="en-US" sz="1200" dirty="0" smtClean="0"/>
              <a:t>假设对</a:t>
            </a:r>
            <a:r>
              <a:rPr lang="en-US" altLang="zh-CN" sz="1200" dirty="0" smtClean="0"/>
              <a:t>s1</a:t>
            </a:r>
            <a:r>
              <a:rPr lang="zh-CN" altLang="en-US" sz="1200" dirty="0" smtClean="0"/>
              <a:t>：</a:t>
            </a:r>
            <a:r>
              <a:rPr lang="en-US" altLang="zh-CN" sz="1200" dirty="0" smtClean="0"/>
              <a:t>universal</a:t>
            </a:r>
            <a:r>
              <a:rPr lang="zh-CN" altLang="en-US" sz="1200" dirty="0" smtClean="0"/>
              <a:t>与另一个字符串</a:t>
            </a:r>
            <a:r>
              <a:rPr lang="en-US" altLang="zh-CN" sz="1200" dirty="0" smtClean="0"/>
              <a:t>s2</a:t>
            </a:r>
            <a:r>
              <a:rPr lang="zh-CN" altLang="en-US" sz="1200" dirty="0" smtClean="0"/>
              <a:t>的编辑距离为</a:t>
            </a:r>
            <a:r>
              <a:rPr lang="en-US" altLang="zh-CN" sz="1200" dirty="0" smtClean="0"/>
              <a:t>2</a:t>
            </a:r>
            <a:r>
              <a:rPr lang="zh-CN" altLang="en-US" sz="1200" dirty="0" smtClean="0"/>
              <a:t>，差异在于修改</a:t>
            </a:r>
            <a:r>
              <a:rPr lang="en-US" altLang="zh-CN" sz="1200" dirty="0" smtClean="0"/>
              <a:t>n</a:t>
            </a:r>
            <a:r>
              <a:rPr lang="zh-CN" altLang="en-US" sz="1200" dirty="0" smtClean="0"/>
              <a:t>和</a:t>
            </a:r>
            <a:r>
              <a:rPr lang="en-US" altLang="zh-CN" sz="1200" dirty="0" smtClean="0"/>
              <a:t>a</a:t>
            </a:r>
            <a:r>
              <a:rPr lang="zh-CN" altLang="en-US" sz="1200" dirty="0" smtClean="0"/>
              <a:t>得到，这里</a:t>
            </a:r>
            <a:r>
              <a:rPr lang="en-US" altLang="zh-CN" sz="1200" dirty="0" smtClean="0"/>
              <a:t>k=2</a:t>
            </a:r>
            <a:r>
              <a:rPr lang="zh-CN" altLang="en-US" sz="1200" dirty="0" smtClean="0"/>
              <a:t> </a:t>
            </a:r>
            <a:r>
              <a:rPr lang="en-US" altLang="zh-CN" sz="1200" dirty="0" smtClean="0"/>
              <a:t>q=2</a:t>
            </a:r>
            <a:r>
              <a:rPr lang="zh-CN" altLang="en-US" sz="1200" dirty="0" smtClean="0"/>
              <a:t>。</a:t>
            </a:r>
            <a:endParaRPr lang="en-US" altLang="zh-CN" sz="1200" dirty="0" smtClean="0"/>
          </a:p>
          <a:p>
            <a:r>
              <a:rPr lang="zh-CN" altLang="en-US" sz="1200" dirty="0" smtClean="0"/>
              <a:t>由此影响到的</a:t>
            </a:r>
            <a:r>
              <a:rPr lang="en-US" altLang="zh-CN" sz="1200" dirty="0" smtClean="0"/>
              <a:t>gram</a:t>
            </a:r>
            <a:r>
              <a:rPr lang="zh-CN" altLang="en-US" sz="1200" dirty="0" smtClean="0"/>
              <a:t>有</a:t>
            </a:r>
            <a:r>
              <a:rPr lang="en-US" altLang="zh-CN" sz="1200" dirty="0" smtClean="0"/>
              <a:t>un</a:t>
            </a:r>
            <a:r>
              <a:rPr lang="zh-CN" altLang="en-US" sz="1200" dirty="0" smtClean="0"/>
              <a:t> </a:t>
            </a:r>
            <a:r>
              <a:rPr lang="en-US" altLang="zh-CN" sz="1200" dirty="0" err="1" smtClean="0"/>
              <a:t>ni</a:t>
            </a:r>
            <a:r>
              <a:rPr lang="zh-CN" altLang="en-US" sz="1200" dirty="0" smtClean="0"/>
              <a:t> </a:t>
            </a:r>
            <a:r>
              <a:rPr lang="en-US" altLang="zh-CN" sz="1200" dirty="0" err="1" smtClean="0"/>
              <a:t>sa</a:t>
            </a:r>
            <a:r>
              <a:rPr lang="zh-CN" altLang="en-US" sz="1200" dirty="0" smtClean="0"/>
              <a:t> </a:t>
            </a:r>
            <a:r>
              <a:rPr lang="en-US" altLang="zh-CN" sz="1200" dirty="0" smtClean="0"/>
              <a:t>al</a:t>
            </a:r>
            <a:r>
              <a:rPr lang="zh-CN" altLang="en-US" sz="1200" dirty="0" smtClean="0"/>
              <a:t>共四个，而在当前情况下剩下的四个分片一致，我们就可以将编辑距离为</a:t>
            </a:r>
            <a:r>
              <a:rPr lang="en-US" altLang="zh-CN" sz="1200" dirty="0" smtClean="0"/>
              <a:t>2</a:t>
            </a:r>
            <a:r>
              <a:rPr lang="zh-CN" altLang="en-US" sz="1200" dirty="0" smtClean="0"/>
              <a:t>的情况等同于他们拥有</a:t>
            </a:r>
            <a:r>
              <a:rPr lang="en-US" altLang="zh-CN" sz="1200" dirty="0" smtClean="0"/>
              <a:t>4</a:t>
            </a:r>
            <a:r>
              <a:rPr lang="zh-CN" altLang="en-US" sz="1200" dirty="0" smtClean="0"/>
              <a:t>个相同的</a:t>
            </a:r>
            <a:r>
              <a:rPr lang="en-US" altLang="zh-CN" sz="1200" dirty="0" smtClean="0"/>
              <a:t>gram</a:t>
            </a:r>
          </a:p>
          <a:p>
            <a:r>
              <a:rPr lang="zh-CN" altLang="en-US" dirty="0" smtClean="0"/>
              <a:t>下面通过数学推导得到的公式描述了这一特性，被称为</a:t>
            </a:r>
            <a:r>
              <a:rPr lang="en-US" altLang="zh-CN" dirty="0" smtClean="0"/>
              <a:t>count</a:t>
            </a:r>
            <a:r>
              <a:rPr lang="zh-CN" altLang="en-US" dirty="0" smtClean="0"/>
              <a:t> </a:t>
            </a:r>
            <a:r>
              <a:rPr lang="en-US" altLang="zh-CN" dirty="0" smtClean="0"/>
              <a:t>filter</a:t>
            </a:r>
            <a:endParaRPr lang="zh-CN" altLang="en-US"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8</a:t>
            </a:fld>
            <a:endParaRPr lang="zh-CN" altLang="en-US"/>
          </a:p>
        </p:txBody>
      </p:sp>
    </p:spTree>
    <p:extLst>
      <p:ext uri="{BB962C8B-B14F-4D97-AF65-F5344CB8AC3E}">
        <p14:creationId xmlns:p14="http://schemas.microsoft.com/office/powerpoint/2010/main" val="202096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对于模式集成系统，实际应用情景为在多个字符串中查找编辑距离小于一定阈值的字符串，使用倒排表会实现一次查找得到多个结果</a:t>
            </a:r>
            <a:endParaRPr lang="en-US" altLang="zh-CN" sz="1200" dirty="0" smtClean="0"/>
          </a:p>
          <a:p>
            <a:r>
              <a:rPr lang="zh-CN" altLang="en-US" sz="1200" dirty="0" smtClean="0"/>
              <a:t>倒排表是将现有的字符串按照</a:t>
            </a:r>
            <a:r>
              <a:rPr lang="en-US" altLang="zh-CN" sz="1200" dirty="0" smtClean="0"/>
              <a:t>q-gram</a:t>
            </a:r>
            <a:r>
              <a:rPr lang="zh-CN" altLang="en-US" sz="1200" dirty="0" smtClean="0"/>
              <a:t>进行划分，按照每一个</a:t>
            </a:r>
            <a:r>
              <a:rPr lang="en-US" altLang="zh-CN" sz="1200" dirty="0" smtClean="0"/>
              <a:t>gram</a:t>
            </a:r>
            <a:r>
              <a:rPr lang="zh-CN" altLang="en-US" sz="1200" dirty="0" smtClean="0"/>
              <a:t>进行分组，以便根据</a:t>
            </a:r>
            <a:r>
              <a:rPr lang="en-US" altLang="zh-CN" sz="1200" dirty="0" smtClean="0"/>
              <a:t>gram</a:t>
            </a:r>
            <a:r>
              <a:rPr lang="zh-CN" altLang="en-US" sz="1200" dirty="0" smtClean="0"/>
              <a:t>进行反查的结构</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例如想要查询和</a:t>
            </a:r>
            <a:r>
              <a:rPr lang="en-US" altLang="zh-CN" sz="1200" dirty="0" smtClean="0"/>
              <a:t>shtick</a:t>
            </a:r>
            <a:r>
              <a:rPr lang="zh-CN" altLang="en-US" sz="1200" dirty="0" smtClean="0"/>
              <a:t>编辑距离小于等于</a:t>
            </a:r>
            <a:r>
              <a:rPr lang="en-US" altLang="zh-CN" sz="1200" dirty="0" smtClean="0"/>
              <a:t>1</a:t>
            </a:r>
            <a:r>
              <a:rPr lang="zh-CN" altLang="en-US" sz="1200" dirty="0" smtClean="0"/>
              <a:t>的字符串，根据</a:t>
            </a:r>
            <a:r>
              <a:rPr lang="en-US" altLang="zh-CN" sz="1200" dirty="0" smtClean="0"/>
              <a:t>q-gram</a:t>
            </a:r>
            <a:r>
              <a:rPr lang="zh-CN" altLang="en-US" sz="1200" dirty="0" smtClean="0"/>
              <a:t>算法需要有字符串至少拥有</a:t>
            </a:r>
            <a:r>
              <a:rPr lang="en-US" altLang="zh-CN" dirty="0" err="1" smtClean="0"/>
              <a:t>sh</a:t>
            </a:r>
            <a:r>
              <a:rPr lang="zh-CN" altLang="en-US" dirty="0" smtClean="0"/>
              <a:t> </a:t>
            </a:r>
            <a:r>
              <a:rPr lang="en-US" altLang="zh-CN" dirty="0" err="1" smtClean="0"/>
              <a:t>ht</a:t>
            </a:r>
            <a:r>
              <a:rPr lang="zh-CN" altLang="en-US" dirty="0" smtClean="0"/>
              <a:t> </a:t>
            </a:r>
            <a:r>
              <a:rPr lang="en-US" altLang="zh-CN" dirty="0" err="1" smtClean="0"/>
              <a:t>ti</a:t>
            </a:r>
            <a:r>
              <a:rPr lang="zh-CN" altLang="en-US" dirty="0" smtClean="0"/>
              <a:t> </a:t>
            </a:r>
            <a:r>
              <a:rPr lang="en-US" altLang="zh-CN" dirty="0" err="1" smtClean="0"/>
              <a:t>ic</a:t>
            </a:r>
            <a:r>
              <a:rPr lang="zh-CN" altLang="en-US" dirty="0" smtClean="0"/>
              <a:t> </a:t>
            </a:r>
            <a:r>
              <a:rPr lang="en-US" altLang="zh-CN" dirty="0" err="1" smtClean="0"/>
              <a:t>ck</a:t>
            </a:r>
            <a:r>
              <a:rPr lang="zh-CN" altLang="en-US" sz="1200" dirty="0" smtClean="0"/>
              <a:t>中</a:t>
            </a:r>
            <a:r>
              <a:rPr lang="en-US" altLang="zh-CN" sz="1200" dirty="0" smtClean="0"/>
              <a:t>3</a:t>
            </a:r>
            <a:r>
              <a:rPr lang="zh-CN" altLang="en-US" sz="1200" dirty="0" smtClean="0"/>
              <a:t>个</a:t>
            </a:r>
            <a:r>
              <a:rPr lang="en-US" altLang="zh-CN" sz="1200" dirty="0" smtClean="0"/>
              <a:t>gram</a:t>
            </a:r>
            <a:r>
              <a:rPr lang="zh-CN" altLang="en-US" sz="1200" dirty="0" smtClean="0"/>
              <a:t>。通过倒排表进行反查，可以很容易的发现第一项（</a:t>
            </a:r>
            <a:r>
              <a:rPr lang="en-US" altLang="zh-CN" sz="1200" dirty="0" smtClean="0"/>
              <a:t>stick</a:t>
            </a:r>
            <a:r>
              <a:rPr lang="zh-CN" altLang="en-US" sz="1200" dirty="0" smtClean="0"/>
              <a:t>）是满足要求的。如果同时有多个字符串满足要求，也可以仅通过一次查询有限个</a:t>
            </a:r>
            <a:r>
              <a:rPr lang="en-US" altLang="zh-CN" sz="1200" dirty="0" smtClean="0"/>
              <a:t>gram</a:t>
            </a:r>
            <a:r>
              <a:rPr lang="zh-CN" altLang="en-US" sz="1200" dirty="0" smtClean="0"/>
              <a:t>的倒排表全部得到。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这样的结构和批量获取结果的方式，是非常适合模式集成这种大规模、批量性的字符串近似匹配的。</a:t>
            </a:r>
            <a:endParaRPr lang="en-US" altLang="zh-CN" sz="1200" dirty="0" smtClean="0"/>
          </a:p>
        </p:txBody>
      </p:sp>
      <p:sp>
        <p:nvSpPr>
          <p:cNvPr id="4" name="灯片编号占位符 3"/>
          <p:cNvSpPr>
            <a:spLocks noGrp="1"/>
          </p:cNvSpPr>
          <p:nvPr>
            <p:ph type="sldNum" sz="quarter" idx="10"/>
          </p:nvPr>
        </p:nvSpPr>
        <p:spPr/>
        <p:txBody>
          <a:bodyPr/>
          <a:lstStyle/>
          <a:p>
            <a:fld id="{DE49CEA1-4865-4C3D-9488-DE78CE33F6AB}" type="slidenum">
              <a:rPr lang="zh-CN" altLang="en-US" smtClean="0"/>
              <a:t>9</a:t>
            </a:fld>
            <a:endParaRPr lang="zh-CN" altLang="en-US"/>
          </a:p>
        </p:txBody>
      </p:sp>
    </p:spTree>
    <p:extLst>
      <p:ext uri="{BB962C8B-B14F-4D97-AF65-F5344CB8AC3E}">
        <p14:creationId xmlns:p14="http://schemas.microsoft.com/office/powerpoint/2010/main" val="93551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F3F8A97-B9FC-4A5B-91A8-ACF1A261DA2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9965405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FD06E1D-6988-418E-87E6-B209CAEA1B4B}"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444131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E1BFB6D-E294-4F86-AA45-55AA84C60B7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5117174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a:xfrm>
            <a:off x="4165600" y="6356350"/>
            <a:ext cx="3860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737600" y="6356350"/>
            <a:ext cx="2844800" cy="365125"/>
          </a:xfrm>
        </p:spPr>
        <p:txBody>
          <a:bodyPr/>
          <a:lstStyle>
            <a:lvl1pPr>
              <a:defRPr/>
            </a:lvl1pPr>
          </a:lstStyle>
          <a:p>
            <a:fld id="{D37FE981-A574-44CD-995C-666181207E34}"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18265754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AA04109-EFA4-464E-98D3-16B936C58E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649287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28EF381-764A-480B-984B-F1DBF80C56C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7832049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6661336-4158-4656-86F5-4E4813B9F083}"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25708535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dirty="0">
              <a:solidFill>
                <a:schemeClr val="tx1"/>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endParaRPr lang="zh-CN" altLang="zh-CN" dirty="0"/>
          </a:p>
        </p:txBody>
      </p:sp>
      <p:sp>
        <p:nvSpPr>
          <p:cNvPr id="9" name="灯片编号占位符 8"/>
          <p:cNvSpPr>
            <a:spLocks noGrp="1"/>
          </p:cNvSpPr>
          <p:nvPr>
            <p:ph type="sldNum" sz="quarter" idx="12"/>
          </p:nvPr>
        </p:nvSpPr>
        <p:spPr/>
        <p:txBody>
          <a:bodyPr/>
          <a:lstStyle>
            <a:lvl1pPr>
              <a:defRPr/>
            </a:lvl1pPr>
          </a:lstStyle>
          <a:p>
            <a:fld id="{8AFD6CE9-3875-444B-B6FB-27446EC8D34E}" type="slidenum">
              <a:rPr lang="zh-CN" altLang="en-US"/>
              <a:pPr/>
              <a:t>‹#›</a:t>
            </a:fld>
            <a:endParaRPr lang="zh-CN" altLang="en-US" sz="1800" dirty="0">
              <a:solidFill>
                <a:schemeClr val="tx1"/>
              </a:solidFill>
              <a:ea typeface="宋体" panose="02010600030101010101" pitchFamily="2" charset="-122"/>
            </a:endParaRPr>
          </a:p>
        </p:txBody>
      </p:sp>
    </p:spTree>
    <p:extLst>
      <p:ext uri="{BB962C8B-B14F-4D97-AF65-F5344CB8AC3E}">
        <p14:creationId xmlns:p14="http://schemas.microsoft.com/office/powerpoint/2010/main" val="4705862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A9A64304-F0E7-4858-A9AB-4B7E7F4F5AC1}"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83456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B02DCE32-7ECC-43CE-B423-A935DD71C9E6}"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6024912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9179D5E-F2C6-4331-84A7-435BC093C329}"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4531960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3EF2DBD-A9F7-4BBB-AF87-3457B801ACE5}" type="datetime1">
              <a:rPr lang="zh-CN" altLang="en-US"/>
              <a:pPr/>
              <a:t>2017/3/16</a:t>
            </a:fld>
            <a:endParaRPr lang="zh-CN" altLang="en-US" sz="1800">
              <a:solidFill>
                <a:schemeClr val="tx1"/>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81670D3E-DEAC-450B-BF1F-F93E90D2EA2F}" type="slidenum">
              <a:rPr lang="zh-CN" altLang="en-US"/>
              <a:pPr/>
              <a:t>‹#›</a:t>
            </a:fld>
            <a:endParaRPr lang="zh-CN" altLang="en-US" sz="1800">
              <a:solidFill>
                <a:schemeClr val="tx1"/>
              </a:solidFill>
              <a:ea typeface="宋体" panose="02010600030101010101" pitchFamily="2" charset="-122"/>
            </a:endParaRPr>
          </a:p>
        </p:txBody>
      </p:sp>
    </p:spTree>
    <p:extLst>
      <p:ext uri="{BB962C8B-B14F-4D97-AF65-F5344CB8AC3E}">
        <p14:creationId xmlns:p14="http://schemas.microsoft.com/office/powerpoint/2010/main" val="3321684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8E8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smtClean="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ea typeface="微软雅黑 Light" panose="020B0502040204020203" pitchFamily="34" charset="-122"/>
              </a:defRPr>
            </a:lvl1pPr>
          </a:lstStyle>
          <a:p>
            <a:fld id="{73EF2DBD-A9F7-4BBB-AF87-3457B801ACE5}" type="datetime1">
              <a:rPr lang="zh-CN" altLang="en-US" smtClean="0"/>
              <a:pPr/>
              <a:t>2017/3/16</a:t>
            </a:fld>
            <a:endParaRPr lang="zh-CN" altLang="en-US" sz="1800" dirty="0">
              <a:solidFill>
                <a:schemeClr val="tx1"/>
              </a:solidFill>
              <a:ea typeface="宋体" panose="02010600030101010101" pitchFamily="2" charset="-122"/>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ea typeface="微软雅黑 Light" panose="020B0502040204020203" pitchFamily="34" charset="-122"/>
              </a:defRPr>
            </a:lvl1pPr>
          </a:lstStyle>
          <a:p>
            <a:endParaRPr lang="zh-CN" altLang="zh-CN" dirty="0"/>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ea typeface="微软雅黑 Light" panose="020B0502040204020203" pitchFamily="34" charset="-122"/>
              </a:defRPr>
            </a:lvl1pPr>
          </a:lstStyle>
          <a:p>
            <a:fld id="{A2410699-DC2B-416C-B70B-103749005445}" type="slidenum">
              <a:rPr lang="zh-CN" altLang="en-US" smtClean="0"/>
              <a:pPr/>
              <a:t>‹#›</a:t>
            </a:fld>
            <a:endParaRPr lang="zh-CN" altLang="en-US" sz="1800" dirty="0">
              <a:solidFill>
                <a:schemeClr val="tx1"/>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kern="1200">
          <a:solidFill>
            <a:schemeClr val="tx1"/>
          </a:solidFill>
          <a:latin typeface="+mj-lt"/>
          <a:ea typeface="微软雅黑 Light" panose="020B0502040204020203" pitchFamily="34" charset="-122"/>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造字工房悦黑体验版常规体"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Light" panose="020B0502040204020203" pitchFamily="34" charset="-122"/>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Light" panose="020B0502040204020203" pitchFamily="34" charset="-122"/>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Light" panose="020B0502040204020203" pitchFamily="34" charset="-122"/>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Light" panose="020B0502040204020203" pitchFamily="34" charset="-122"/>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Light" panose="020B0502040204020203" pitchFamily="34" charset="-122"/>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package" Target="../embeddings/Microsoft_Visio___22.vsdx"/><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package" Target="../embeddings/Microsoft_Visio___33.vsdx"/><Relationship Id="rId5" Type="http://schemas.openxmlformats.org/officeDocument/2006/relationships/image" Target="../media/image10.emf"/><Relationship Id="rId6" Type="http://schemas.openxmlformats.org/officeDocument/2006/relationships/package" Target="../embeddings/Microsoft_Visio___44.vsdx"/><Relationship Id="rId7"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Visio___11.vsdx"/><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图文框 8"/>
          <p:cNvSpPr>
            <a:spLocks noChangeArrowheads="1"/>
          </p:cNvSpPr>
          <p:nvPr/>
        </p:nvSpPr>
        <p:spPr bwMode="auto">
          <a:xfrm rot="19177476">
            <a:off x="8147050" y="280988"/>
            <a:ext cx="5781675" cy="5348287"/>
          </a:xfrm>
          <a:custGeom>
            <a:avLst/>
            <a:gdLst>
              <a:gd name="T0" fmla="*/ 0 w 5780875"/>
              <a:gd name="T1" fmla="*/ 0 h 5347153"/>
              <a:gd name="T2" fmla="*/ 5780875 w 5780875"/>
              <a:gd name="T3" fmla="*/ 0 h 5347153"/>
              <a:gd name="T4" fmla="*/ 5780875 w 5780875"/>
              <a:gd name="T5" fmla="*/ 5347153 h 5347153"/>
              <a:gd name="T6" fmla="*/ 0 w 5780875"/>
              <a:gd name="T7" fmla="*/ 5347153 h 5347153"/>
              <a:gd name="T8" fmla="*/ 0 w 5780875"/>
              <a:gd name="T9" fmla="*/ 0 h 5347153"/>
              <a:gd name="T10" fmla="*/ 699354 w 5780875"/>
              <a:gd name="T11" fmla="*/ 699354 h 5347153"/>
              <a:gd name="T12" fmla="*/ 699354 w 5780875"/>
              <a:gd name="T13" fmla="*/ 4647799 h 5347153"/>
              <a:gd name="T14" fmla="*/ 5082762 w 5780875"/>
              <a:gd name="T15" fmla="*/ 4663144 h 5347153"/>
              <a:gd name="T16" fmla="*/ 5081521 w 5780875"/>
              <a:gd name="T17" fmla="*/ 699354 h 5347153"/>
              <a:gd name="T18" fmla="*/ 699354 w 5780875"/>
              <a:gd name="T19" fmla="*/ 699354 h 53471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80875"/>
              <a:gd name="T31" fmla="*/ 0 h 5347153"/>
              <a:gd name="T32" fmla="*/ 5780875 w 5780875"/>
              <a:gd name="T33" fmla="*/ 5347153 h 53471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80875" h="5347153">
                <a:moveTo>
                  <a:pt x="0" y="0"/>
                </a:moveTo>
                <a:lnTo>
                  <a:pt x="5780875" y="0"/>
                </a:lnTo>
                <a:lnTo>
                  <a:pt x="5780875" y="5347153"/>
                </a:lnTo>
                <a:lnTo>
                  <a:pt x="0" y="5347153"/>
                </a:lnTo>
                <a:lnTo>
                  <a:pt x="0" y="0"/>
                </a:lnTo>
                <a:close/>
                <a:moveTo>
                  <a:pt x="699354" y="699354"/>
                </a:moveTo>
                <a:lnTo>
                  <a:pt x="699354" y="4647799"/>
                </a:lnTo>
                <a:lnTo>
                  <a:pt x="5082762" y="4663144"/>
                </a:lnTo>
                <a:cubicBezTo>
                  <a:pt x="5073209" y="3419845"/>
                  <a:pt x="5081935" y="2020617"/>
                  <a:pt x="5081521" y="699354"/>
                </a:cubicBezTo>
                <a:lnTo>
                  <a:pt x="699354" y="699354"/>
                </a:lnTo>
                <a:close/>
              </a:path>
            </a:pathLst>
          </a:cu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ea typeface="微软雅黑 Light" panose="020B0502040204020203" pitchFamily="34" charset="-122"/>
            </a:endParaRPr>
          </a:p>
        </p:txBody>
      </p:sp>
      <p:pic>
        <p:nvPicPr>
          <p:cNvPr id="3076"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60277" flipH="1">
            <a:off x="9448800" y="722313"/>
            <a:ext cx="20796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178286" flipH="1">
            <a:off x="8658225" y="4438650"/>
            <a:ext cx="73977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矩形 16"/>
          <p:cNvSpPr>
            <a:spLocks noChangeArrowheads="1"/>
          </p:cNvSpPr>
          <p:nvPr/>
        </p:nvSpPr>
        <p:spPr bwMode="auto">
          <a:xfrm>
            <a:off x="225424" y="412750"/>
            <a:ext cx="2702312" cy="731838"/>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81" name="文本框 17"/>
          <p:cNvSpPr>
            <a:spLocks noChangeArrowheads="1"/>
          </p:cNvSpPr>
          <p:nvPr/>
        </p:nvSpPr>
        <p:spPr bwMode="auto">
          <a:xfrm>
            <a:off x="225425" y="361950"/>
            <a:ext cx="2702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哈尔滨工业大学</a:t>
            </a:r>
            <a:endParaRPr lang="en-US" altLang="zh-CN" sz="2400" dirty="0" smtClean="0">
              <a:solidFill>
                <a:schemeClr val="bg1"/>
              </a:solidFill>
              <a:latin typeface="华文行楷" panose="02010800040101010101" pitchFamily="2" charset="-122"/>
              <a:ea typeface="华文行楷" panose="02010800040101010101" pitchFamily="2" charset="-122"/>
              <a:sym typeface="汉仪菱心体简" pitchFamily="1" charset="-122"/>
            </a:endParaRPr>
          </a:p>
          <a:p>
            <a:pPr algn="ctr"/>
            <a:r>
              <a:rPr lang="zh-CN" altLang="en-US" sz="2400" dirty="0">
                <a:solidFill>
                  <a:schemeClr val="bg1"/>
                </a:solidFill>
                <a:latin typeface="华文行楷" panose="02010800040101010101" pitchFamily="2" charset="-122"/>
                <a:ea typeface="华文行楷" panose="02010800040101010101" pitchFamily="2" charset="-122"/>
                <a:sym typeface="汉仪菱心体简" pitchFamily="1" charset="-122"/>
              </a:rPr>
              <a:t>毕业</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设计</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中期</a:t>
            </a:r>
            <a:r>
              <a:rPr lang="zh-CN" altLang="en-US" sz="2400" dirty="0" smtClean="0">
                <a:solidFill>
                  <a:schemeClr val="bg1"/>
                </a:solidFill>
                <a:latin typeface="华文行楷" panose="02010800040101010101" pitchFamily="2" charset="-122"/>
                <a:ea typeface="华文行楷" panose="02010800040101010101" pitchFamily="2" charset="-122"/>
                <a:sym typeface="汉仪菱心体简" pitchFamily="1" charset="-122"/>
              </a:rPr>
              <a:t>答</a:t>
            </a:r>
            <a:r>
              <a:rPr lang="zh-CN" altLang="en-US" sz="2400" dirty="0">
                <a:solidFill>
                  <a:schemeClr val="bg1"/>
                </a:solidFill>
                <a:latin typeface="华文行楷" panose="02010800040101010101" pitchFamily="2" charset="-122"/>
                <a:ea typeface="华文行楷" panose="02010800040101010101" pitchFamily="2" charset="-122"/>
                <a:sym typeface="汉仪菱心体简" pitchFamily="1" charset="-122"/>
              </a:rPr>
              <a:t>辩</a:t>
            </a:r>
          </a:p>
        </p:txBody>
      </p:sp>
      <p:sp>
        <p:nvSpPr>
          <p:cNvPr id="3086" name="直接连接符 23"/>
          <p:cNvSpPr>
            <a:spLocks noChangeShapeType="1"/>
          </p:cNvSpPr>
          <p:nvPr/>
        </p:nvSpPr>
        <p:spPr bwMode="auto">
          <a:xfrm flipH="1">
            <a:off x="1774825" y="4724400"/>
            <a:ext cx="1657350" cy="1588"/>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直接连接符 24"/>
          <p:cNvSpPr>
            <a:spLocks noChangeShapeType="1"/>
          </p:cNvSpPr>
          <p:nvPr/>
        </p:nvSpPr>
        <p:spPr bwMode="auto">
          <a:xfrm flipV="1">
            <a:off x="4324350" y="4718050"/>
            <a:ext cx="1749425" cy="3175"/>
          </a:xfrm>
          <a:prstGeom prst="line">
            <a:avLst/>
          </a:prstGeom>
          <a:noFill/>
          <a:ln w="1905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椭圆 27"/>
          <p:cNvSpPr>
            <a:spLocks noChangeArrowheads="1"/>
          </p:cNvSpPr>
          <p:nvPr/>
        </p:nvSpPr>
        <p:spPr bwMode="auto">
          <a:xfrm>
            <a:off x="3402013" y="4660900"/>
            <a:ext cx="122237"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89" name="椭圆 29"/>
          <p:cNvSpPr>
            <a:spLocks noChangeArrowheads="1"/>
          </p:cNvSpPr>
          <p:nvPr/>
        </p:nvSpPr>
        <p:spPr bwMode="auto">
          <a:xfrm>
            <a:off x="4203700" y="4660900"/>
            <a:ext cx="120650" cy="120650"/>
          </a:xfrm>
          <a:prstGeom prst="ellipse">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90" name="矩形 32"/>
          <p:cNvSpPr>
            <a:spLocks noChangeArrowheads="1"/>
          </p:cNvSpPr>
          <p:nvPr/>
        </p:nvSpPr>
        <p:spPr bwMode="auto">
          <a:xfrm>
            <a:off x="1550246" y="5197474"/>
            <a:ext cx="1081829" cy="103975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3091" name="矩形 33"/>
          <p:cNvSpPr>
            <a:spLocks noChangeArrowheads="1"/>
          </p:cNvSpPr>
          <p:nvPr/>
        </p:nvSpPr>
        <p:spPr bwMode="auto">
          <a:xfrm>
            <a:off x="2752724" y="5197475"/>
            <a:ext cx="3703305" cy="1039759"/>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pic>
        <p:nvPicPr>
          <p:cNvPr id="3092" name="图片 3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56210" y="548240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文本框 36"/>
          <p:cNvSpPr>
            <a:spLocks noChangeArrowheads="1"/>
          </p:cNvSpPr>
          <p:nvPr/>
        </p:nvSpPr>
        <p:spPr bwMode="auto">
          <a:xfrm>
            <a:off x="2784475" y="5300663"/>
            <a:ext cx="352754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李</a:t>
            </a:r>
            <a:r>
              <a:rPr lang="zh-CN" altLang="en-US" sz="32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天宝</a:t>
            </a:r>
            <a:endParaRPr lang="en-US" altLang="zh-CN" sz="32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2000" b="1"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上海骇咕赛信息科技有限公司</a:t>
            </a:r>
            <a:endParaRPr lang="zh-CN" altLang="en-US" sz="3200" b="1"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3" name="文本框 2"/>
          <p:cNvSpPr txBox="1"/>
          <p:nvPr/>
        </p:nvSpPr>
        <p:spPr>
          <a:xfrm>
            <a:off x="479532" y="2924958"/>
            <a:ext cx="6955750" cy="1446550"/>
          </a:xfrm>
          <a:prstGeom prst="rect">
            <a:avLst/>
          </a:prstGeom>
          <a:noFill/>
        </p:spPr>
        <p:txBody>
          <a:bodyPr wrap="none" rtlCol="0">
            <a:spAutoFit/>
          </a:bodyPr>
          <a:lstStyle/>
          <a:p>
            <a:pPr algn="ctr"/>
            <a:r>
              <a:rPr lang="zh-CN" altLang="en-US" sz="4400" b="1" dirty="0">
                <a:latin typeface="微软雅黑 Light" panose="020B0502040204020203" pitchFamily="34" charset="-122"/>
                <a:ea typeface="微软雅黑 Light" panose="020B0502040204020203" pitchFamily="34" charset="-122"/>
              </a:rPr>
              <a:t>基于知识库的海量异构</a:t>
            </a:r>
            <a:r>
              <a:rPr lang="zh-CN" altLang="en-US" sz="4400" b="1" dirty="0" smtClean="0">
                <a:latin typeface="微软雅黑 Light" panose="020B0502040204020203" pitchFamily="34" charset="-122"/>
                <a:ea typeface="微软雅黑 Light" panose="020B0502040204020203" pitchFamily="34" charset="-122"/>
              </a:rPr>
              <a:t>数据</a:t>
            </a:r>
            <a:endParaRPr lang="en-US" altLang="zh-CN" sz="4400" b="1" dirty="0" smtClean="0">
              <a:latin typeface="微软雅黑 Light" panose="020B0502040204020203" pitchFamily="34" charset="-122"/>
              <a:ea typeface="微软雅黑 Light" panose="020B0502040204020203" pitchFamily="34" charset="-122"/>
            </a:endParaRPr>
          </a:p>
          <a:p>
            <a:pPr algn="ctr"/>
            <a:r>
              <a:rPr lang="zh-CN" altLang="en-US" sz="4400" b="1" dirty="0" smtClean="0">
                <a:latin typeface="微软雅黑 Light" panose="020B0502040204020203" pitchFamily="34" charset="-122"/>
                <a:ea typeface="微软雅黑 Light" panose="020B0502040204020203" pitchFamily="34" charset="-122"/>
              </a:rPr>
              <a:t>集成</a:t>
            </a:r>
            <a:r>
              <a:rPr lang="zh-CN" altLang="en-US" sz="4400" b="1" dirty="0">
                <a:latin typeface="微软雅黑 Light" panose="020B0502040204020203" pitchFamily="34" charset="-122"/>
                <a:ea typeface="微软雅黑 Light" panose="020B0502040204020203" pitchFamily="34" charset="-122"/>
              </a:rPr>
              <a:t>系统的设计与实现</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项目需求</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99806704"/>
              </p:ext>
            </p:extLst>
          </p:nvPr>
        </p:nvGraphicFramePr>
        <p:xfrm>
          <a:off x="1703634" y="1196814"/>
          <a:ext cx="8281269" cy="4330291"/>
        </p:xfrm>
        <a:graphic>
          <a:graphicData uri="http://schemas.openxmlformats.org/drawingml/2006/table">
            <a:tbl>
              <a:tblPr firstRow="1" firstCol="1" bandRow="1">
                <a:tableStyleId>{5C22544A-7EE6-4342-B048-85BDC9FD1C3A}</a:tableStyleId>
              </a:tblPr>
              <a:tblGrid>
                <a:gridCol w="1858316"/>
                <a:gridCol w="6422953"/>
              </a:tblGrid>
              <a:tr h="291334">
                <a:tc>
                  <a:txBody>
                    <a:bodyPr/>
                    <a:lstStyle/>
                    <a:p>
                      <a:pPr indent="316230" algn="ctr">
                        <a:spcAft>
                          <a:spcPts val="0"/>
                        </a:spcAft>
                      </a:pPr>
                      <a:r>
                        <a:rPr lang="ja-JP" sz="1800" b="1" kern="0" dirty="0">
                          <a:effectLst/>
                          <a:latin typeface="楷体" panose="02010609060101010101" pitchFamily="49" charset="-122"/>
                          <a:ea typeface="楷体" panose="02010609060101010101" pitchFamily="49" charset="-122"/>
                        </a:rPr>
                        <a:t>功能点</a:t>
                      </a:r>
                      <a:endParaRPr lang="zh-CN" sz="1800" b="1" kern="100" dirty="0">
                        <a:effectLst/>
                        <a:latin typeface="楷体" panose="02010609060101010101" pitchFamily="49" charset="-122"/>
                        <a:ea typeface="楷体" panose="02010609060101010101" pitchFamily="49" charset="-122"/>
                      </a:endParaRPr>
                    </a:p>
                  </a:txBody>
                  <a:tcPr marL="68580" marR="68580" marT="0" marB="0"/>
                </a:tc>
                <a:tc>
                  <a:txBody>
                    <a:bodyPr/>
                    <a:lstStyle/>
                    <a:p>
                      <a:pPr indent="316230" algn="ctr">
                        <a:spcAft>
                          <a:spcPts val="0"/>
                        </a:spcAft>
                      </a:pPr>
                      <a:r>
                        <a:rPr lang="ja-JP" sz="1800" kern="0" dirty="0">
                          <a:effectLst/>
                          <a:latin typeface="楷体" panose="02010609060101010101" pitchFamily="49" charset="-122"/>
                          <a:ea typeface="楷体" panose="02010609060101010101" pitchFamily="49" charset="-122"/>
                        </a:rPr>
                        <a:t>需求描述</a:t>
                      </a:r>
                      <a:endParaRPr lang="zh-CN" sz="1800" kern="100" dirty="0">
                        <a:effectLst/>
                        <a:latin typeface="楷体" panose="02010609060101010101" pitchFamily="49" charset="-122"/>
                        <a:ea typeface="楷体" panose="02010609060101010101" pitchFamily="49" charset="-122"/>
                      </a:endParaRPr>
                    </a:p>
                  </a:txBody>
                  <a:tcPr marL="68580" marR="68580" marT="0" marB="0"/>
                </a:tc>
              </a:tr>
              <a:tr h="644744">
                <a:tc>
                  <a:txBody>
                    <a:bodyPr/>
                    <a:lstStyle/>
                    <a:p>
                      <a:pPr indent="316230" algn="l">
                        <a:spcAft>
                          <a:spcPts val="0"/>
                        </a:spcAft>
                      </a:pPr>
                      <a:r>
                        <a:rPr lang="ja-JP" sz="1800" kern="0" dirty="0">
                          <a:effectLst/>
                          <a:latin typeface="楷体" panose="02010609060101010101" pitchFamily="49" charset="-122"/>
                          <a:ea typeface="楷体" panose="02010609060101010101" pitchFamily="49" charset="-122"/>
                        </a:rPr>
                        <a:t>预处理</a:t>
                      </a:r>
                      <a:r>
                        <a:rPr lang="zh-CN" sz="1800" kern="0" dirty="0">
                          <a:effectLst/>
                          <a:latin typeface="楷体" panose="02010609060101010101" pitchFamily="49" charset="-122"/>
                          <a:ea typeface="楷体" panose="02010609060101010101" pitchFamily="49" charset="-122"/>
                        </a:rPr>
                        <a:t>模块</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将输入的属性进行预处理，转化成</a:t>
                      </a:r>
                      <a:r>
                        <a:rPr lang="zh-CN" sz="1800" kern="0" dirty="0">
                          <a:effectLst/>
                          <a:latin typeface="楷体" panose="02010609060101010101" pitchFamily="49" charset="-122"/>
                          <a:ea typeface="楷体" panose="02010609060101010101" pitchFamily="49" charset="-122"/>
                        </a:rPr>
                        <a:t>预定</a:t>
                      </a:r>
                      <a:r>
                        <a:rPr lang="ja-JP" sz="1800" kern="0" dirty="0">
                          <a:effectLst/>
                          <a:latin typeface="楷体" panose="02010609060101010101" pitchFamily="49" charset="-122"/>
                          <a:ea typeface="楷体" panose="02010609060101010101" pitchFamily="49" charset="-122"/>
                        </a:rPr>
                        <a:t>的</a:t>
                      </a:r>
                      <a:r>
                        <a:rPr lang="ja-JP" sz="1800" kern="0" dirty="0" smtClean="0">
                          <a:effectLst/>
                          <a:latin typeface="楷体" panose="02010609060101010101" pitchFamily="49" charset="-122"/>
                          <a:ea typeface="楷体" panose="02010609060101010101" pitchFamily="49" charset="-122"/>
                        </a:rPr>
                        <a:t>形式</a:t>
                      </a:r>
                      <a:r>
                        <a:rPr lang="zh-CN" sz="1800" kern="0" dirty="0" smtClean="0">
                          <a:effectLst/>
                          <a:latin typeface="楷体" panose="02010609060101010101" pitchFamily="49" charset="-122"/>
                          <a:ea typeface="楷体" panose="02010609060101010101" pitchFamily="49" charset="-122"/>
                        </a:rPr>
                        <a:t>提取</a:t>
                      </a:r>
                      <a:r>
                        <a:rPr lang="ja-JP" sz="1800" kern="0" dirty="0">
                          <a:effectLst/>
                          <a:latin typeface="楷体" panose="02010609060101010101" pitchFamily="49" charset="-122"/>
                          <a:ea typeface="楷体" panose="02010609060101010101" pitchFamily="49" charset="-122"/>
                        </a:rPr>
                        <a:t>现有的知识库中关系，并储存在硬盘创建索引</a:t>
                      </a:r>
                      <a:endParaRPr lang="zh-CN" sz="1800" kern="100" dirty="0">
                        <a:effectLst/>
                        <a:latin typeface="楷体" panose="02010609060101010101" pitchFamily="49" charset="-122"/>
                        <a:ea typeface="楷体" panose="02010609060101010101" pitchFamily="49" charset="-122"/>
                      </a:endParaRPr>
                    </a:p>
                  </a:txBody>
                  <a:tcPr marL="68580" marR="68580" marT="0" marB="0"/>
                </a:tc>
              </a:tr>
              <a:tr h="936078">
                <a:tc>
                  <a:txBody>
                    <a:bodyPr/>
                    <a:lstStyle/>
                    <a:p>
                      <a:pPr indent="316230" algn="l">
                        <a:spcAft>
                          <a:spcPts val="0"/>
                        </a:spcAft>
                      </a:pPr>
                      <a:r>
                        <a:rPr lang="zh-CN" sz="1800" kern="0" dirty="0">
                          <a:effectLst/>
                          <a:latin typeface="楷体" panose="02010609060101010101" pitchFamily="49" charset="-122"/>
                          <a:ea typeface="楷体" panose="02010609060101010101" pitchFamily="49" charset="-122"/>
                        </a:rPr>
                        <a:t>形式整合模块</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生成倒排表</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利用倒排表依据</a:t>
                      </a:r>
                      <a:r>
                        <a:rPr lang="ja-JP" sz="1800" b="1" kern="0" dirty="0">
                          <a:solidFill>
                            <a:srgbClr val="FF0000"/>
                          </a:solidFill>
                          <a:effectLst/>
                          <a:latin typeface="楷体" panose="02010609060101010101" pitchFamily="49" charset="-122"/>
                          <a:ea typeface="楷体" panose="02010609060101010101" pitchFamily="49" charset="-122"/>
                        </a:rPr>
                        <a:t>编辑距离</a:t>
                      </a:r>
                      <a:r>
                        <a:rPr lang="ja-JP" sz="1800" kern="0" dirty="0">
                          <a:effectLst/>
                          <a:latin typeface="楷体" panose="02010609060101010101" pitchFamily="49" charset="-122"/>
                          <a:ea typeface="楷体" panose="02010609060101010101" pitchFamily="49" charset="-122"/>
                        </a:rPr>
                        <a:t>筛选出形式上相近的属性</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将相似的所有属性构成一个集合</a:t>
                      </a:r>
                      <a:endParaRPr lang="zh-CN" sz="1800" kern="100" dirty="0">
                        <a:effectLst/>
                        <a:latin typeface="楷体" panose="02010609060101010101" pitchFamily="49" charset="-122"/>
                        <a:ea typeface="楷体" panose="02010609060101010101" pitchFamily="49" charset="-122"/>
                      </a:endParaRPr>
                    </a:p>
                  </a:txBody>
                  <a:tcPr marL="68580" marR="68580" marT="0" marB="0"/>
                </a:tc>
              </a:tr>
              <a:tr h="648054">
                <a:tc>
                  <a:txBody>
                    <a:bodyPr/>
                    <a:lstStyle/>
                    <a:p>
                      <a:pPr indent="316230" algn="l">
                        <a:spcAft>
                          <a:spcPts val="0"/>
                        </a:spcAft>
                      </a:pPr>
                      <a:r>
                        <a:rPr lang="zh-CN" sz="1800" kern="0" dirty="0">
                          <a:effectLst/>
                          <a:latin typeface="楷体" panose="02010609060101010101" pitchFamily="49" charset="-122"/>
                          <a:ea typeface="楷体" panose="02010609060101010101" pitchFamily="49" charset="-122"/>
                        </a:rPr>
                        <a:t>语义整合模块</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给定的属性在</a:t>
                      </a:r>
                      <a:r>
                        <a:rPr lang="ja-JP" sz="1800" b="1" kern="0" dirty="0">
                          <a:solidFill>
                            <a:srgbClr val="FF0000"/>
                          </a:solidFill>
                          <a:effectLst/>
                          <a:latin typeface="楷体" panose="02010609060101010101" pitchFamily="49" charset="-122"/>
                          <a:ea typeface="楷体" panose="02010609060101010101" pitchFamily="49" charset="-122"/>
                        </a:rPr>
                        <a:t>知识库</a:t>
                      </a:r>
                      <a:r>
                        <a:rPr lang="ja-JP" sz="1800" kern="0" dirty="0">
                          <a:effectLst/>
                          <a:latin typeface="楷体" panose="02010609060101010101" pitchFamily="49" charset="-122"/>
                          <a:ea typeface="楷体" panose="02010609060101010101" pitchFamily="49" charset="-122"/>
                        </a:rPr>
                        <a:t>上进行</a:t>
                      </a:r>
                      <a:r>
                        <a:rPr lang="en-US" sz="1800" kern="0" dirty="0">
                          <a:effectLst/>
                          <a:latin typeface="楷体" panose="02010609060101010101" pitchFamily="49" charset="-122"/>
                          <a:ea typeface="楷体" panose="02010609060101010101" pitchFamily="49" charset="-122"/>
                        </a:rPr>
                        <a:t>join</a:t>
                      </a:r>
                      <a:r>
                        <a:rPr lang="ja-JP" sz="1800" kern="0" dirty="0">
                          <a:effectLst/>
                          <a:latin typeface="楷体" panose="02010609060101010101" pitchFamily="49" charset="-122"/>
                          <a:ea typeface="楷体" panose="02010609060101010101" pitchFamily="49" charset="-122"/>
                        </a:rPr>
                        <a:t>操作得到相似属性</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在每组内去重并维护闭包</a:t>
                      </a:r>
                      <a:endParaRPr lang="zh-CN" sz="1800" kern="100" dirty="0">
                        <a:effectLst/>
                        <a:latin typeface="楷体" panose="02010609060101010101" pitchFamily="49" charset="-122"/>
                        <a:ea typeface="楷体" panose="02010609060101010101" pitchFamily="49" charset="-122"/>
                      </a:endParaRPr>
                    </a:p>
                  </a:txBody>
                  <a:tcPr marL="68580" marR="68580" marT="0" marB="0"/>
                </a:tc>
              </a:tr>
              <a:tr h="936078">
                <a:tc>
                  <a:txBody>
                    <a:bodyPr/>
                    <a:lstStyle/>
                    <a:p>
                      <a:pPr indent="316230" algn="l">
                        <a:spcAft>
                          <a:spcPts val="0"/>
                        </a:spcAft>
                      </a:pPr>
                      <a:r>
                        <a:rPr lang="ja-JP" sz="1800" kern="0" dirty="0">
                          <a:effectLst/>
                          <a:latin typeface="楷体" panose="02010609060101010101" pitchFamily="49" charset="-122"/>
                          <a:ea typeface="楷体" panose="02010609060101010101" pitchFamily="49" charset="-122"/>
                        </a:rPr>
                        <a:t>全局模式模块</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融合形式近似和语义近似两个模块的输出结果</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将所有输入的属性取并，并删除相似属性</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建立新的全局属性到原有各个表中每个属性的关联</a:t>
                      </a:r>
                      <a:endParaRPr lang="zh-CN" sz="1800" kern="100" dirty="0">
                        <a:effectLst/>
                        <a:latin typeface="楷体" panose="02010609060101010101" pitchFamily="49" charset="-122"/>
                        <a:ea typeface="楷体" panose="02010609060101010101" pitchFamily="49" charset="-122"/>
                      </a:endParaRPr>
                    </a:p>
                  </a:txBody>
                  <a:tcPr marL="68580" marR="68580" marT="0" marB="0"/>
                </a:tc>
              </a:tr>
              <a:tr h="874003">
                <a:tc>
                  <a:txBody>
                    <a:bodyPr/>
                    <a:lstStyle/>
                    <a:p>
                      <a:pPr indent="316230" algn="l">
                        <a:spcAft>
                          <a:spcPts val="0"/>
                        </a:spcAft>
                      </a:pPr>
                      <a:r>
                        <a:rPr lang="zh-CN" sz="1800" kern="0" dirty="0">
                          <a:effectLst/>
                          <a:latin typeface="楷体" panose="02010609060101010101" pitchFamily="49" charset="-122"/>
                          <a:ea typeface="楷体" panose="02010609060101010101" pitchFamily="49" charset="-122"/>
                        </a:rPr>
                        <a:t>用户界面模块</a:t>
                      </a:r>
                      <a:endParaRPr lang="zh-CN" sz="1800" kern="100" dirty="0">
                        <a:effectLst/>
                        <a:latin typeface="楷体" panose="02010609060101010101" pitchFamily="49" charset="-122"/>
                        <a:ea typeface="楷体" panose="02010609060101010101" pitchFamily="49" charset="-122"/>
                      </a:endParaRPr>
                    </a:p>
                  </a:txBody>
                  <a:tcPr marL="68580" marR="68580" marT="0" marB="0"/>
                </a:tc>
                <a:tc>
                  <a:txBody>
                    <a:bodyPr/>
                    <a:lstStyle/>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指定输入的模式集合</a:t>
                      </a:r>
                      <a:r>
                        <a:rPr lang="zh-CN" sz="1800" kern="0" dirty="0">
                          <a:effectLst/>
                          <a:latin typeface="楷体" panose="02010609060101010101" pitchFamily="49" charset="-122"/>
                          <a:ea typeface="楷体" panose="02010609060101010101" pitchFamily="49" charset="-122"/>
                        </a:rPr>
                        <a:t>和</a:t>
                      </a:r>
                      <a:r>
                        <a:rPr lang="ja-JP" sz="1800" kern="0" dirty="0">
                          <a:effectLst/>
                          <a:latin typeface="楷体" panose="02010609060101010101" pitchFamily="49" charset="-122"/>
                          <a:ea typeface="楷体" panose="02010609060101010101" pitchFamily="49" charset="-122"/>
                        </a:rPr>
                        <a:t>知识库</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显示生成的全局模式</a:t>
                      </a:r>
                      <a:r>
                        <a:rPr lang="zh-CN" sz="1800" kern="0" dirty="0">
                          <a:effectLst/>
                          <a:latin typeface="楷体" panose="02010609060101010101" pitchFamily="49" charset="-122"/>
                          <a:ea typeface="楷体" panose="02010609060101010101" pitchFamily="49" charset="-122"/>
                        </a:rPr>
                        <a:t>和</a:t>
                      </a:r>
                      <a:r>
                        <a:rPr lang="ja-JP" sz="1800" kern="0" dirty="0">
                          <a:effectLst/>
                          <a:latin typeface="楷体" panose="02010609060101010101" pitchFamily="49" charset="-122"/>
                          <a:ea typeface="楷体" panose="02010609060101010101" pitchFamily="49" charset="-122"/>
                        </a:rPr>
                        <a:t>对应关系</a:t>
                      </a:r>
                      <a:endParaRPr lang="zh-CN" sz="1800" kern="100" dirty="0">
                        <a:effectLst/>
                        <a:latin typeface="楷体" panose="02010609060101010101" pitchFamily="49" charset="-122"/>
                        <a:ea typeface="楷体" panose="02010609060101010101" pitchFamily="49" charset="-122"/>
                      </a:endParaRPr>
                    </a:p>
                    <a:p>
                      <a:pPr marL="342900" lvl="0" indent="-342900" algn="just">
                        <a:spcAft>
                          <a:spcPts val="0"/>
                        </a:spcAft>
                        <a:buFont typeface="+mj-lt"/>
                        <a:buAutoNum type="arabicPeriod"/>
                      </a:pPr>
                      <a:r>
                        <a:rPr lang="ja-JP" sz="1800" kern="0" dirty="0">
                          <a:effectLst/>
                          <a:latin typeface="楷体" panose="02010609060101010101" pitchFamily="49" charset="-122"/>
                          <a:ea typeface="楷体" panose="02010609060101010101" pitchFamily="49" charset="-122"/>
                        </a:rPr>
                        <a:t>指导用户操作</a:t>
                      </a:r>
                      <a:endParaRPr lang="zh-CN" sz="1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217668552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项目需求</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2296" name="组合 11"/>
          <p:cNvGrpSpPr>
            <a:grpSpLocks/>
          </p:cNvGrpSpPr>
          <p:nvPr/>
        </p:nvGrpSpPr>
        <p:grpSpPr bwMode="auto">
          <a:xfrm>
            <a:off x="2783724" y="2308830"/>
            <a:ext cx="2789989" cy="1261458"/>
            <a:chOff x="-234120" y="94263"/>
            <a:chExt cx="2790050" cy="1261409"/>
          </a:xfrm>
        </p:grpSpPr>
        <p:sp>
          <p:nvSpPr>
            <p:cNvPr id="12297" name="文本框 12"/>
            <p:cNvSpPr>
              <a:spLocks noChangeArrowheads="1"/>
            </p:cNvSpPr>
            <p:nvPr/>
          </p:nvSpPr>
          <p:spPr bwMode="auto">
            <a:xfrm>
              <a:off x="-234120" y="94263"/>
              <a:ext cx="2514497" cy="4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空间需求</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299" name="文本框 14"/>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00" name="文本框 15"/>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2301" name="组合 16"/>
          <p:cNvGrpSpPr>
            <a:grpSpLocks/>
          </p:cNvGrpSpPr>
          <p:nvPr/>
        </p:nvGrpSpPr>
        <p:grpSpPr bwMode="auto">
          <a:xfrm>
            <a:off x="1549400" y="2946400"/>
            <a:ext cx="5392738" cy="1274763"/>
            <a:chOff x="0" y="0"/>
            <a:chExt cx="5392627" cy="1274078"/>
          </a:xfrm>
        </p:grpSpPr>
        <p:sp>
          <p:nvSpPr>
            <p:cNvPr id="12302" name="文本框 17"/>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数据量巨大且不可避免</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基于外存的算法和系统</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04" name="文本框 19"/>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05" name="文本框 20"/>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2306" name="文本框 21"/>
          <p:cNvSpPr>
            <a:spLocks noChangeArrowheads="1"/>
          </p:cNvSpPr>
          <p:nvPr/>
        </p:nvSpPr>
        <p:spPr bwMode="auto">
          <a:xfrm>
            <a:off x="1631628" y="2273300"/>
            <a:ext cx="188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smtClean="0">
                <a:solidFill>
                  <a:srgbClr val="21A3D0"/>
                </a:solidFill>
                <a:latin typeface="Impact" panose="020B0806030902050204" pitchFamily="34" charset="0"/>
                <a:sym typeface="Impact" panose="020B0806030902050204" pitchFamily="34" charset="0"/>
              </a:rPr>
              <a:t>Space</a:t>
            </a:r>
            <a:endParaRPr lang="zh-CN" altLang="en-US" sz="28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2307" name="组合 23"/>
          <p:cNvGrpSpPr>
            <a:grpSpLocks/>
          </p:cNvGrpSpPr>
          <p:nvPr/>
        </p:nvGrpSpPr>
        <p:grpSpPr bwMode="auto">
          <a:xfrm>
            <a:off x="6096000" y="2308830"/>
            <a:ext cx="2944813" cy="1261457"/>
            <a:chOff x="-388949" y="94263"/>
            <a:chExt cx="2944879" cy="1261409"/>
          </a:xfrm>
        </p:grpSpPr>
        <p:sp>
          <p:nvSpPr>
            <p:cNvPr id="12308" name="文本框 24"/>
            <p:cNvSpPr>
              <a:spLocks noChangeArrowheads="1"/>
            </p:cNvSpPr>
            <p:nvPr/>
          </p:nvSpPr>
          <p:spPr bwMode="auto">
            <a:xfrm>
              <a:off x="-388949" y="94263"/>
              <a:ext cx="2514497" cy="4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时间需求</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10" name="文本框 26"/>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11" name="文本框 27"/>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2312" name="组合 28"/>
          <p:cNvGrpSpPr>
            <a:grpSpLocks/>
          </p:cNvGrpSpPr>
          <p:nvPr/>
        </p:nvGrpSpPr>
        <p:grpSpPr bwMode="auto">
          <a:xfrm>
            <a:off x="5016500" y="2946400"/>
            <a:ext cx="5391150" cy="1274763"/>
            <a:chOff x="0" y="0"/>
            <a:chExt cx="5392627" cy="1274078"/>
          </a:xfrm>
        </p:grpSpPr>
        <p:sp>
          <p:nvSpPr>
            <p:cNvPr id="12313" name="文本框 29"/>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可控时间内完成</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合理的</a:t>
              </a:r>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提示和预计</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15" name="文本框 31"/>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16" name="文本框 32"/>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2317" name="文本框 33"/>
          <p:cNvSpPr>
            <a:spLocks noChangeArrowheads="1"/>
          </p:cNvSpPr>
          <p:nvPr/>
        </p:nvSpPr>
        <p:spPr bwMode="auto">
          <a:xfrm>
            <a:off x="5087916" y="2273300"/>
            <a:ext cx="18022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smtClean="0">
                <a:solidFill>
                  <a:srgbClr val="21A3D0"/>
                </a:solidFill>
                <a:latin typeface="Impact" panose="020B0806030902050204" pitchFamily="34" charset="0"/>
                <a:sym typeface="Impact" panose="020B0806030902050204" pitchFamily="34" charset="0"/>
              </a:rPr>
              <a:t>Time</a:t>
            </a:r>
            <a:endParaRPr lang="zh-CN" altLang="en-US" sz="2800" dirty="0">
              <a:solidFill>
                <a:srgbClr val="21A3D0"/>
              </a:solidFill>
              <a:latin typeface="Impact" panose="020B0806030902050204" pitchFamily="34" charset="0"/>
              <a:sym typeface="Impact" panose="020B0806030902050204" pitchFamily="34" charset="0"/>
            </a:endParaRPr>
          </a:p>
        </p:txBody>
      </p:sp>
      <p:grpSp>
        <p:nvGrpSpPr>
          <p:cNvPr id="12319" name="组合 35"/>
          <p:cNvGrpSpPr>
            <a:grpSpLocks/>
          </p:cNvGrpSpPr>
          <p:nvPr/>
        </p:nvGrpSpPr>
        <p:grpSpPr bwMode="auto">
          <a:xfrm>
            <a:off x="4799892" y="3820956"/>
            <a:ext cx="2735971" cy="1260632"/>
            <a:chOff x="-180101" y="95089"/>
            <a:chExt cx="2736031" cy="1260583"/>
          </a:xfrm>
        </p:grpSpPr>
        <p:sp>
          <p:nvSpPr>
            <p:cNvPr id="12320" name="文本框 36"/>
            <p:cNvSpPr>
              <a:spLocks noChangeArrowheads="1"/>
            </p:cNvSpPr>
            <p:nvPr/>
          </p:nvSpPr>
          <p:spPr bwMode="auto">
            <a:xfrm>
              <a:off x="-180101" y="95089"/>
              <a:ext cx="2514497" cy="4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稳定性</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22" name="文本框 38"/>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23" name="文本框 39"/>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2325" name="文本框 41"/>
          <p:cNvSpPr>
            <a:spLocks noChangeArrowheads="1"/>
          </p:cNvSpPr>
          <p:nvPr/>
        </p:nvSpPr>
        <p:spPr bwMode="auto">
          <a:xfrm>
            <a:off x="3611945" y="4459288"/>
            <a:ext cx="52923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差错防范</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数据不被篡改</a:t>
            </a:r>
            <a:endPar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27" name="文本框 43"/>
          <p:cNvSpPr>
            <a:spLocks noChangeArrowheads="1"/>
          </p:cNvSpPr>
          <p:nvPr/>
        </p:nvSpPr>
        <p:spPr bwMode="auto">
          <a:xfrm>
            <a:off x="3511550" y="5047121"/>
            <a:ext cx="2514549" cy="3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29" name="文本框 45"/>
          <p:cNvSpPr>
            <a:spLocks noChangeArrowheads="1"/>
          </p:cNvSpPr>
          <p:nvPr/>
        </p:nvSpPr>
        <p:spPr bwMode="auto">
          <a:xfrm>
            <a:off x="3575790" y="3813175"/>
            <a:ext cx="17332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smtClean="0">
                <a:solidFill>
                  <a:srgbClr val="21A3D0"/>
                </a:solidFill>
                <a:latin typeface="Impact" panose="020B0806030902050204" pitchFamily="34" charset="0"/>
                <a:sym typeface="Impact" panose="020B0806030902050204" pitchFamily="34" charset="0"/>
              </a:rPr>
              <a:t>Stable</a:t>
            </a:r>
            <a:endParaRPr lang="zh-CN" altLang="en-US" sz="28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2330" name="组合 47"/>
          <p:cNvGrpSpPr>
            <a:grpSpLocks/>
          </p:cNvGrpSpPr>
          <p:nvPr/>
        </p:nvGrpSpPr>
        <p:grpSpPr bwMode="auto">
          <a:xfrm>
            <a:off x="8453952" y="3820956"/>
            <a:ext cx="2746343" cy="1260631"/>
            <a:chOff x="25444" y="95089"/>
            <a:chExt cx="2746403" cy="1260583"/>
          </a:xfrm>
        </p:grpSpPr>
        <p:sp>
          <p:nvSpPr>
            <p:cNvPr id="12331" name="文本框 48"/>
            <p:cNvSpPr>
              <a:spLocks noChangeArrowheads="1"/>
            </p:cNvSpPr>
            <p:nvPr/>
          </p:nvSpPr>
          <p:spPr bwMode="auto">
            <a:xfrm>
              <a:off x="257350" y="95089"/>
              <a:ext cx="2514497" cy="4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扩展性</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33" name="文本框 50"/>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34" name="文本框 51"/>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2335" name="组合 52"/>
          <p:cNvGrpSpPr>
            <a:grpSpLocks/>
          </p:cNvGrpSpPr>
          <p:nvPr/>
        </p:nvGrpSpPr>
        <p:grpSpPr bwMode="auto">
          <a:xfrm>
            <a:off x="6960072" y="4459288"/>
            <a:ext cx="2728515" cy="1273175"/>
            <a:chOff x="0" y="0"/>
            <a:chExt cx="5392627" cy="1274078"/>
          </a:xfrm>
        </p:grpSpPr>
        <p:sp>
          <p:nvSpPr>
            <p:cNvPr id="12336" name="文本框 53"/>
            <p:cNvSpPr>
              <a:spLocks noChangeArrowheads="1"/>
            </p:cNvSpPr>
            <p:nvPr/>
          </p:nvSpPr>
          <p:spPr bwMode="auto">
            <a:xfrm>
              <a:off x="100393" y="0"/>
              <a:ext cx="5292234" cy="58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可添加知识库</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可添加</a:t>
              </a:r>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近似判断规则</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38" name="文本框 55"/>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339" name="文本框 56"/>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2340" name="文本框 57"/>
          <p:cNvSpPr>
            <a:spLocks noChangeArrowheads="1"/>
          </p:cNvSpPr>
          <p:nvPr/>
        </p:nvSpPr>
        <p:spPr bwMode="auto">
          <a:xfrm>
            <a:off x="7023947" y="3784600"/>
            <a:ext cx="180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smtClean="0">
                <a:solidFill>
                  <a:srgbClr val="21A3D0"/>
                </a:solidFill>
                <a:latin typeface="Impact" panose="020B0806030902050204" pitchFamily="34" charset="0"/>
                <a:sym typeface="Impact" panose="020B0806030902050204" pitchFamily="34" charset="0"/>
              </a:rPr>
              <a:t>Extension</a:t>
            </a:r>
            <a:endParaRPr lang="zh-CN" altLang="en-US" sz="28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Tree>
    <p:extLst>
      <p:ext uri="{BB962C8B-B14F-4D97-AF65-F5344CB8AC3E}">
        <p14:creationId xmlns:p14="http://schemas.microsoft.com/office/powerpoint/2010/main" val="167779037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2588675"/>
              </p:ext>
            </p:extLst>
          </p:nvPr>
        </p:nvGraphicFramePr>
        <p:xfrm>
          <a:off x="2207676" y="855254"/>
          <a:ext cx="7776648" cy="5975206"/>
        </p:xfrm>
        <a:graphic>
          <a:graphicData uri="http://schemas.openxmlformats.org/presentationml/2006/ole">
            <mc:AlternateContent xmlns:mc="http://schemas.openxmlformats.org/markup-compatibility/2006">
              <mc:Choice xmlns:v="urn:schemas-microsoft-com:vml" Requires="v">
                <p:oleObj spid="_x0000_s8260" name="Visio" r:id="rId4" imgW="9776899" imgH="7509032" progId="Visio.Drawing.15">
                  <p:embed/>
                </p:oleObj>
              </mc:Choice>
              <mc:Fallback>
                <p:oleObj name="Visio" r:id="rId4" imgW="9776899" imgH="7509032" progId="Visio.Drawing.15">
                  <p:embed/>
                  <p:pic>
                    <p:nvPicPr>
                      <p:cNvPr id="0" name="Object 2"/>
                      <p:cNvPicPr>
                        <a:picLocks noChangeAspect="1" noChangeArrowheads="1"/>
                      </p:cNvPicPr>
                      <p:nvPr/>
                    </p:nvPicPr>
                    <p:blipFill>
                      <a:blip r:embed="rId5"/>
                      <a:srcRect/>
                      <a:stretch>
                        <a:fillRect/>
                      </a:stretch>
                    </p:blipFill>
                    <p:spPr bwMode="auto">
                      <a:xfrm>
                        <a:off x="2207676" y="855254"/>
                        <a:ext cx="7776648" cy="5975206"/>
                      </a:xfrm>
                      <a:prstGeom prst="rect">
                        <a:avLst/>
                      </a:prstGeom>
                      <a:noFill/>
                    </p:spPr>
                  </p:pic>
                </p:oleObj>
              </mc:Fallback>
            </mc:AlternateContent>
          </a:graphicData>
        </a:graphic>
      </p:graphicFrame>
    </p:spTree>
    <p:extLst>
      <p:ext uri="{BB962C8B-B14F-4D97-AF65-F5344CB8AC3E}">
        <p14:creationId xmlns:p14="http://schemas.microsoft.com/office/powerpoint/2010/main" val="77501233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229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3" name="Rectangle 2"/>
          <p:cNvSpPr>
            <a:spLocks noChangeArrowheads="1"/>
          </p:cNvSpPr>
          <p:nvPr/>
        </p:nvSpPr>
        <p:spPr bwMode="auto">
          <a:xfrm>
            <a:off x="390884" y="1079185"/>
            <a:ext cx="1311720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81798843"/>
              </p:ext>
            </p:extLst>
          </p:nvPr>
        </p:nvGraphicFramePr>
        <p:xfrm>
          <a:off x="1271598" y="891706"/>
          <a:ext cx="4176348" cy="5964228"/>
        </p:xfrm>
        <a:graphic>
          <a:graphicData uri="http://schemas.openxmlformats.org/presentationml/2006/ole">
            <mc:AlternateContent xmlns:mc="http://schemas.openxmlformats.org/markup-compatibility/2006">
              <mc:Choice xmlns:v="urn:schemas-microsoft-com:vml" Requires="v">
                <p:oleObj spid="_x0000_s9352" name="Visio" r:id="rId4" imgW="4157887" imgH="5550674" progId="Visio.Drawing.15">
                  <p:embed/>
                </p:oleObj>
              </mc:Choice>
              <mc:Fallback>
                <p:oleObj name="Visio" r:id="rId4" imgW="4157887" imgH="5550674" progId="Visio.Drawing.15">
                  <p:embed/>
                  <p:pic>
                    <p:nvPicPr>
                      <p:cNvPr id="0" name="Object 1"/>
                      <p:cNvPicPr>
                        <a:picLocks noChangeAspect="1" noChangeArrowheads="1"/>
                      </p:cNvPicPr>
                      <p:nvPr/>
                    </p:nvPicPr>
                    <p:blipFill>
                      <a:blip r:embed="rId5"/>
                      <a:srcRect/>
                      <a:stretch>
                        <a:fillRect/>
                      </a:stretch>
                    </p:blipFill>
                    <p:spPr bwMode="auto">
                      <a:xfrm>
                        <a:off x="1271598" y="891706"/>
                        <a:ext cx="4176348" cy="5964228"/>
                      </a:xfrm>
                      <a:prstGeom prst="rect">
                        <a:avLst/>
                      </a:prstGeom>
                      <a:noFill/>
                    </p:spPr>
                  </p:pic>
                </p:oleObj>
              </mc:Fallback>
            </mc:AlternateContent>
          </a:graphicData>
        </a:graphic>
      </p:graphicFrame>
      <p:sp>
        <p:nvSpPr>
          <p:cNvPr id="5" name="Rectangle 4"/>
          <p:cNvSpPr>
            <a:spLocks noChangeArrowheads="1"/>
          </p:cNvSpPr>
          <p:nvPr/>
        </p:nvSpPr>
        <p:spPr bwMode="auto">
          <a:xfrm>
            <a:off x="7102590" y="-99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796175130"/>
              </p:ext>
            </p:extLst>
          </p:nvPr>
        </p:nvGraphicFramePr>
        <p:xfrm>
          <a:off x="7102475" y="0"/>
          <a:ext cx="2378075" cy="7091363"/>
        </p:xfrm>
        <a:graphic>
          <a:graphicData uri="http://schemas.openxmlformats.org/presentationml/2006/ole">
            <mc:AlternateContent xmlns:mc="http://schemas.openxmlformats.org/markup-compatibility/2006">
              <mc:Choice xmlns:v="urn:schemas-microsoft-com:vml" Requires="v">
                <p:oleObj spid="_x0000_s9353" name="Visio" r:id="rId6" imgW="3133855" imgH="10572165" progId="Visio.Drawing.15">
                  <p:embed/>
                </p:oleObj>
              </mc:Choice>
              <mc:Fallback>
                <p:oleObj name="Visio" r:id="rId6" imgW="3133855" imgH="10572165" progId="Visio.Drawing.15">
                  <p:embed/>
                  <p:pic>
                    <p:nvPicPr>
                      <p:cNvPr id="0" name="Object 3"/>
                      <p:cNvPicPr>
                        <a:picLocks noChangeAspect="1" noChangeArrowheads="1"/>
                      </p:cNvPicPr>
                      <p:nvPr/>
                    </p:nvPicPr>
                    <p:blipFill>
                      <a:blip r:embed="rId7"/>
                      <a:srcRect/>
                      <a:stretch>
                        <a:fillRect/>
                      </a:stretch>
                    </p:blipFill>
                    <p:spPr bwMode="auto">
                      <a:xfrm>
                        <a:off x="7102475" y="0"/>
                        <a:ext cx="2378075" cy="7091363"/>
                      </a:xfrm>
                      <a:prstGeom prst="rect">
                        <a:avLst/>
                      </a:prstGeom>
                      <a:noFill/>
                    </p:spPr>
                  </p:pic>
                </p:oleObj>
              </mc:Fallback>
            </mc:AlternateContent>
          </a:graphicData>
        </a:graphic>
      </p:graphicFrame>
    </p:spTree>
    <p:extLst>
      <p:ext uri="{BB962C8B-B14F-4D97-AF65-F5344CB8AC3E}">
        <p14:creationId xmlns:p14="http://schemas.microsoft.com/office/powerpoint/2010/main" val="14921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直接连接符 28"/>
          <p:cNvSpPr>
            <a:spLocks noChangeShapeType="1"/>
          </p:cNvSpPr>
          <p:nvPr/>
        </p:nvSpPr>
        <p:spPr bwMode="auto">
          <a:xfrm flipH="1">
            <a:off x="9531350" y="2224088"/>
            <a:ext cx="1689100" cy="28082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23"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4"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5"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6"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项目安排</a:t>
            </a:r>
          </a:p>
        </p:txBody>
      </p:sp>
      <p:sp>
        <p:nvSpPr>
          <p:cNvPr id="5127" name="直接连接符 8"/>
          <p:cNvSpPr>
            <a:spLocks noChangeShapeType="1"/>
          </p:cNvSpPr>
          <p:nvPr/>
        </p:nvSpPr>
        <p:spPr bwMode="auto">
          <a:xfrm flipV="1">
            <a:off x="1127125" y="2708275"/>
            <a:ext cx="1800225" cy="2665413"/>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28" name="直接连接符 9"/>
          <p:cNvSpPr>
            <a:spLocks noChangeShapeType="1"/>
          </p:cNvSpPr>
          <p:nvPr/>
        </p:nvSpPr>
        <p:spPr bwMode="auto">
          <a:xfrm>
            <a:off x="2927350" y="2708275"/>
            <a:ext cx="1592263" cy="1441450"/>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29" name="直接连接符 11"/>
          <p:cNvSpPr>
            <a:spLocks noChangeShapeType="1"/>
          </p:cNvSpPr>
          <p:nvPr/>
        </p:nvSpPr>
        <p:spPr bwMode="auto">
          <a:xfrm flipV="1">
            <a:off x="4516438" y="1989138"/>
            <a:ext cx="1722437" cy="21605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30" name="直接连接符 14"/>
          <p:cNvSpPr>
            <a:spLocks noChangeShapeType="1"/>
          </p:cNvSpPr>
          <p:nvPr/>
        </p:nvSpPr>
        <p:spPr bwMode="auto">
          <a:xfrm>
            <a:off x="6218238" y="1989138"/>
            <a:ext cx="741362" cy="3024187"/>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31" name="直接连接符 18"/>
          <p:cNvSpPr>
            <a:spLocks noChangeShapeType="1"/>
          </p:cNvSpPr>
          <p:nvPr/>
        </p:nvSpPr>
        <p:spPr bwMode="auto">
          <a:xfrm flipH="1">
            <a:off x="6959600" y="3694113"/>
            <a:ext cx="827088" cy="1304925"/>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32" name="直接连接符 20"/>
          <p:cNvSpPr>
            <a:spLocks noChangeShapeType="1"/>
          </p:cNvSpPr>
          <p:nvPr/>
        </p:nvSpPr>
        <p:spPr bwMode="auto">
          <a:xfrm>
            <a:off x="7786688" y="3692525"/>
            <a:ext cx="1744662" cy="1108075"/>
          </a:xfrm>
          <a:prstGeom prst="line">
            <a:avLst/>
          </a:prstGeom>
          <a:noFill/>
          <a:ln w="28575"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5133" name="椭圆 22"/>
          <p:cNvSpPr>
            <a:spLocks noChangeArrowheads="1"/>
          </p:cNvSpPr>
          <p:nvPr/>
        </p:nvSpPr>
        <p:spPr bwMode="auto">
          <a:xfrm>
            <a:off x="2817813" y="2638425"/>
            <a:ext cx="287337" cy="287338"/>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4" name="椭圆 23"/>
          <p:cNvSpPr>
            <a:spLocks noChangeArrowheads="1"/>
          </p:cNvSpPr>
          <p:nvPr/>
        </p:nvSpPr>
        <p:spPr bwMode="auto">
          <a:xfrm>
            <a:off x="4371975" y="3932238"/>
            <a:ext cx="288925" cy="287337"/>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5" name="椭圆 24"/>
          <p:cNvSpPr>
            <a:spLocks noChangeArrowheads="1"/>
          </p:cNvSpPr>
          <p:nvPr/>
        </p:nvSpPr>
        <p:spPr bwMode="auto">
          <a:xfrm>
            <a:off x="6073775" y="1917700"/>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6" name="椭圆 25"/>
          <p:cNvSpPr>
            <a:spLocks noChangeArrowheads="1"/>
          </p:cNvSpPr>
          <p:nvPr/>
        </p:nvSpPr>
        <p:spPr bwMode="auto">
          <a:xfrm>
            <a:off x="6816725" y="4795838"/>
            <a:ext cx="287338"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7" name="椭圆 26"/>
          <p:cNvSpPr>
            <a:spLocks noChangeArrowheads="1"/>
          </p:cNvSpPr>
          <p:nvPr/>
        </p:nvSpPr>
        <p:spPr bwMode="auto">
          <a:xfrm>
            <a:off x="7653338" y="3595688"/>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8" name="椭圆 27"/>
          <p:cNvSpPr>
            <a:spLocks noChangeArrowheads="1"/>
          </p:cNvSpPr>
          <p:nvPr/>
        </p:nvSpPr>
        <p:spPr bwMode="auto">
          <a:xfrm>
            <a:off x="9440863" y="4778375"/>
            <a:ext cx="288925" cy="288925"/>
          </a:xfrm>
          <a:prstGeom prst="ellipse">
            <a:avLst/>
          </a:prstGeom>
          <a:solidFill>
            <a:srgbClr val="2B2E30"/>
          </a:solidFill>
          <a:ln w="25400" cap="flat" cmpd="sng">
            <a:solidFill>
              <a:srgbClr val="E8E8E6"/>
            </a:solidFill>
            <a:bevel/>
            <a:headEnd/>
            <a:tailEnd/>
          </a:ln>
        </p:spPr>
        <p:txBody>
          <a:bodyPr anchor="ctr"/>
          <a:lstStyle/>
          <a:p>
            <a:pPr algn="ctr"/>
            <a:endParaRPr lang="zh-CN" altLang="zh-CN" sz="2400" dirty="0">
              <a:solidFill>
                <a:srgbClr val="FFFFFF"/>
              </a:solidFill>
              <a:ea typeface="微软雅黑 Light" panose="020B0502040204020203" pitchFamily="34" charset="-122"/>
            </a:endParaRPr>
          </a:p>
        </p:txBody>
      </p:sp>
      <p:sp>
        <p:nvSpPr>
          <p:cNvPr id="5139" name="矩形 31"/>
          <p:cNvSpPr>
            <a:spLocks noChangeArrowheads="1"/>
          </p:cNvSpPr>
          <p:nvPr/>
        </p:nvSpPr>
        <p:spPr bwMode="auto">
          <a:xfrm>
            <a:off x="1055688" y="5867400"/>
            <a:ext cx="10367962" cy="647700"/>
          </a:xfrm>
          <a:prstGeom prst="rect">
            <a:avLst/>
          </a:prstGeom>
          <a:solidFill>
            <a:srgbClr val="2B2E3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40" name="文本框 33"/>
          <p:cNvSpPr>
            <a:spLocks noChangeArrowheads="1"/>
          </p:cNvSpPr>
          <p:nvPr/>
        </p:nvSpPr>
        <p:spPr bwMode="auto">
          <a:xfrm>
            <a:off x="1055688" y="5965825"/>
            <a:ext cx="10367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dirty="0" smtClean="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rPr>
              <a:t>项目前期在个人电脑开发，后期整合到公司系统中</a:t>
            </a:r>
            <a:endParaRPr lang="zh-CN" altLang="en-US" sz="2400" dirty="0">
              <a:solidFill>
                <a:schemeClr val="bg1"/>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5143" name="文本框 36"/>
          <p:cNvSpPr>
            <a:spLocks noChangeArrowheads="1"/>
          </p:cNvSpPr>
          <p:nvPr/>
        </p:nvSpPr>
        <p:spPr bwMode="auto">
          <a:xfrm>
            <a:off x="1892300" y="2060886"/>
            <a:ext cx="226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smtClean="0">
                <a:ea typeface="微软雅黑 Light" panose="020B0502040204020203" pitchFamily="34" charset="-122"/>
                <a:cs typeface="Arial" panose="020B0604020202020204" pitchFamily="34" charset="0"/>
                <a:sym typeface="造字工房悦黑体验版常规体" pitchFamily="2" charset="-122"/>
              </a:rPr>
              <a:t>Visual Studio</a:t>
            </a:r>
          </a:p>
          <a:p>
            <a:pPr algn="ctr"/>
            <a:r>
              <a:rPr lang="zh-CN" altLang="en-US" sz="1600" dirty="0">
                <a:ea typeface="微软雅黑 Light" panose="020B0502040204020203" pitchFamily="34" charset="-122"/>
                <a:cs typeface="Arial" panose="020B0604020202020204" pitchFamily="34" charset="0"/>
                <a:sym typeface="造字工房悦黑体验版常规体" pitchFamily="2" charset="-122"/>
              </a:rPr>
              <a:t>主要的开发、调试平台</a:t>
            </a:r>
          </a:p>
        </p:txBody>
      </p:sp>
      <p:sp>
        <p:nvSpPr>
          <p:cNvPr id="5144" name="文本框 37"/>
          <p:cNvSpPr>
            <a:spLocks noChangeArrowheads="1"/>
          </p:cNvSpPr>
          <p:nvPr/>
        </p:nvSpPr>
        <p:spPr bwMode="auto">
          <a:xfrm>
            <a:off x="3382963" y="4213225"/>
            <a:ext cx="22653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smtClean="0">
                <a:solidFill>
                  <a:srgbClr val="000000"/>
                </a:solidFill>
                <a:ea typeface="微软雅黑 Light" panose="020B0502040204020203" pitchFamily="34" charset="-122"/>
                <a:cs typeface="Arial" panose="020B0604020202020204" pitchFamily="34" charset="0"/>
                <a:sym typeface="造字工房悦黑体验版常规体" pitchFamily="2" charset="-122"/>
              </a:rPr>
              <a:t>Photoshop</a:t>
            </a:r>
          </a:p>
          <a:p>
            <a:pPr algn="ctr"/>
            <a:r>
              <a:rPr lang="zh-CN" altLang="en-US" sz="1600" dirty="0">
                <a:solidFill>
                  <a:srgbClr val="000000"/>
                </a:solidFill>
                <a:ea typeface="微软雅黑 Light" panose="020B0502040204020203" pitchFamily="34" charset="-122"/>
                <a:cs typeface="Arial" panose="020B0604020202020204" pitchFamily="34" charset="0"/>
                <a:sym typeface="造字工房悦黑体验版常规体" pitchFamily="2" charset="-122"/>
              </a:rPr>
              <a:t>图片素材设计</a:t>
            </a:r>
          </a:p>
        </p:txBody>
      </p:sp>
      <p:sp>
        <p:nvSpPr>
          <p:cNvPr id="5145" name="文本框 38"/>
          <p:cNvSpPr>
            <a:spLocks noChangeArrowheads="1"/>
          </p:cNvSpPr>
          <p:nvPr/>
        </p:nvSpPr>
        <p:spPr bwMode="auto">
          <a:xfrm>
            <a:off x="5127625" y="1340826"/>
            <a:ext cx="226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smtClean="0">
                <a:solidFill>
                  <a:srgbClr val="000000"/>
                </a:solidFill>
                <a:ea typeface="微软雅黑 Light" panose="020B0502040204020203" pitchFamily="34" charset="-122"/>
                <a:cs typeface="Arial" panose="020B0604020202020204" pitchFamily="34" charset="0"/>
                <a:sym typeface="造字工房悦黑体验版常规体" pitchFamily="2" charset="-122"/>
              </a:rPr>
              <a:t>Atom</a:t>
            </a:r>
            <a:endParaRPr lang="en-US" altLang="zh-CN" sz="1600" b="1" dirty="0">
              <a:solidFill>
                <a:srgbClr val="000000"/>
              </a:solidFill>
              <a:ea typeface="微软雅黑 Light" panose="020B0502040204020203" pitchFamily="34" charset="-122"/>
              <a:cs typeface="Arial" panose="020B0604020202020204" pitchFamily="34" charset="0"/>
              <a:sym typeface="造字工房悦黑体验版常规体" pitchFamily="2" charset="-122"/>
            </a:endParaRPr>
          </a:p>
          <a:p>
            <a:pPr algn="ctr"/>
            <a:r>
              <a:rPr lang="zh-CN" altLang="zh-CN" sz="1600" dirty="0" smtClean="0"/>
              <a:t>数据处理脚本</a:t>
            </a:r>
            <a:r>
              <a:rPr lang="zh-CN" altLang="zh-CN" sz="1600" dirty="0"/>
              <a:t>开发平台</a:t>
            </a:r>
            <a:endParaRPr lang="zh-CN" altLang="en-US" sz="1600"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5146" name="文本框 39"/>
          <p:cNvSpPr>
            <a:spLocks noChangeArrowheads="1"/>
          </p:cNvSpPr>
          <p:nvPr/>
        </p:nvSpPr>
        <p:spPr bwMode="auto">
          <a:xfrm>
            <a:off x="5883275" y="5068888"/>
            <a:ext cx="226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smtClean="0"/>
              <a:t>Github</a:t>
            </a:r>
          </a:p>
          <a:p>
            <a:pPr algn="ctr"/>
            <a:r>
              <a:rPr lang="zh-CN" altLang="en-US" sz="1600"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版本控制</a:t>
            </a:r>
          </a:p>
        </p:txBody>
      </p:sp>
      <p:sp>
        <p:nvSpPr>
          <p:cNvPr id="5147" name="文本框 40"/>
          <p:cNvSpPr>
            <a:spLocks noChangeArrowheads="1"/>
          </p:cNvSpPr>
          <p:nvPr/>
        </p:nvSpPr>
        <p:spPr bwMode="auto">
          <a:xfrm>
            <a:off x="6677025" y="2996964"/>
            <a:ext cx="22653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err="1" smtClean="0"/>
              <a:t>PyCharm</a:t>
            </a:r>
            <a:endParaRPr lang="en-US" altLang="zh-CN" sz="1600" b="1" dirty="0" smtClean="0"/>
          </a:p>
          <a:p>
            <a:pPr algn="ctr"/>
            <a:r>
              <a:rPr lang="zh-CN" altLang="en-US" sz="1600"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前端</a:t>
            </a:r>
            <a:r>
              <a:rPr lang="zh-CN" altLang="en-US" sz="1600"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界面</a:t>
            </a:r>
            <a:r>
              <a:rPr lang="zh-CN" altLang="en-US" sz="1600"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开发平台</a:t>
            </a:r>
          </a:p>
        </p:txBody>
      </p:sp>
      <p:sp>
        <p:nvSpPr>
          <p:cNvPr id="5148" name="文本框 41"/>
          <p:cNvSpPr>
            <a:spLocks noChangeArrowheads="1"/>
          </p:cNvSpPr>
          <p:nvPr/>
        </p:nvSpPr>
        <p:spPr bwMode="auto">
          <a:xfrm>
            <a:off x="8451850" y="5092700"/>
            <a:ext cx="2266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err="1" smtClean="0">
                <a:solidFill>
                  <a:srgbClr val="000000"/>
                </a:solidFill>
                <a:ea typeface="微软雅黑 Light" panose="020B0502040204020203" pitchFamily="34" charset="-122"/>
                <a:cs typeface="Arial" panose="020B0604020202020204" pitchFamily="34" charset="0"/>
                <a:sym typeface="造字工房悦黑体验版常规体" pitchFamily="2" charset="-122"/>
              </a:rPr>
              <a:t>Markdown&amp;LaTeX</a:t>
            </a:r>
            <a:endParaRPr lang="en-US" altLang="zh-CN" sz="1600" b="1" dirty="0" smtClean="0">
              <a:solidFill>
                <a:srgbClr val="000000"/>
              </a:solidFill>
              <a:ea typeface="微软雅黑 Light" panose="020B0502040204020203" pitchFamily="34" charset="-122"/>
              <a:cs typeface="Arial" panose="020B0604020202020204" pitchFamily="34" charset="0"/>
              <a:sym typeface="造字工房悦黑体验版常规体" pitchFamily="2" charset="-122"/>
            </a:endParaRPr>
          </a:p>
          <a:p>
            <a:pPr algn="ctr"/>
            <a:r>
              <a:rPr lang="zh-CN" altLang="en-US" sz="1600" dirty="0">
                <a:solidFill>
                  <a:srgbClr val="000000"/>
                </a:solidFill>
                <a:ea typeface="微软雅黑 Light" panose="020B0502040204020203" pitchFamily="34" charset="-122"/>
                <a:cs typeface="Arial" panose="020B0604020202020204" pitchFamily="34" charset="0"/>
                <a:sym typeface="造字工房悦黑体验版常规体" pitchFamily="2" charset="-122"/>
              </a:rPr>
              <a:t>相关文档撰写工具</a:t>
            </a:r>
          </a:p>
        </p:txBody>
      </p:sp>
    </p:spTree>
    <p:extLst>
      <p:ext uri="{BB962C8B-B14F-4D97-AF65-F5344CB8AC3E}">
        <p14:creationId xmlns:p14="http://schemas.microsoft.com/office/powerpoint/2010/main" val="48797356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4"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5"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5126"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项目安排</a:t>
            </a:r>
          </a:p>
        </p:txBody>
      </p:sp>
      <p:grpSp>
        <p:nvGrpSpPr>
          <p:cNvPr id="31" name="组合 7"/>
          <p:cNvGrpSpPr>
            <a:grpSpLocks/>
          </p:cNvGrpSpPr>
          <p:nvPr/>
        </p:nvGrpSpPr>
        <p:grpSpPr bwMode="auto">
          <a:xfrm>
            <a:off x="1792289" y="1574800"/>
            <a:ext cx="2978149" cy="1949450"/>
            <a:chOff x="1792134" y="1574589"/>
            <a:chExt cx="2978660" cy="1948930"/>
          </a:xfrm>
        </p:grpSpPr>
        <p:grpSp>
          <p:nvGrpSpPr>
            <p:cNvPr id="32" name="组合 108"/>
            <p:cNvGrpSpPr>
              <a:grpSpLocks/>
            </p:cNvGrpSpPr>
            <p:nvPr/>
          </p:nvGrpSpPr>
          <p:grpSpPr bwMode="auto">
            <a:xfrm>
              <a:off x="2103336" y="1574589"/>
              <a:ext cx="2667458" cy="1474396"/>
              <a:chOff x="2194872" y="1703011"/>
              <a:chExt cx="3064751" cy="1693993"/>
            </a:xfrm>
          </p:grpSpPr>
          <p:sp>
            <p:nvSpPr>
              <p:cNvPr id="36" name="等腰三角形 41"/>
              <p:cNvSpPr/>
              <p:nvPr/>
            </p:nvSpPr>
            <p:spPr>
              <a:xfrm rot="5400000" flipH="1">
                <a:off x="3572233" y="1802651"/>
                <a:ext cx="216992" cy="2971713"/>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37" name="矩形 36"/>
              <p:cNvSpPr/>
              <p:nvPr/>
            </p:nvSpPr>
            <p:spPr>
              <a:xfrm>
                <a:off x="2357230" y="1703011"/>
                <a:ext cx="2902393" cy="1477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38" name="组合 58"/>
              <p:cNvGrpSpPr>
                <a:grpSpLocks/>
              </p:cNvGrpSpPr>
              <p:nvPr/>
            </p:nvGrpSpPr>
            <p:grpSpPr bwMode="auto">
              <a:xfrm>
                <a:off x="2629046" y="1936766"/>
                <a:ext cx="2358764" cy="1078980"/>
                <a:chOff x="775761" y="4213596"/>
                <a:chExt cx="2424920" cy="1109244"/>
              </a:xfrm>
            </p:grpSpPr>
            <p:sp>
              <p:nvSpPr>
                <p:cNvPr id="39" name="文本框 106"/>
                <p:cNvSpPr txBox="1">
                  <a:spLocks noChangeArrowheads="1"/>
                </p:cNvSpPr>
                <p:nvPr/>
              </p:nvSpPr>
              <p:spPr bwMode="auto">
                <a:xfrm>
                  <a:off x="1382781" y="4213596"/>
                  <a:ext cx="827941" cy="47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入职</a:t>
                  </a:r>
                  <a:endParaRPr lang="zh-CN" altLang="en-US" sz="2000" b="1" dirty="0">
                    <a:latin typeface="方正正黑简体" charset="-122"/>
                    <a:ea typeface="方正正黑简体" charset="-122"/>
                  </a:endParaRPr>
                </a:p>
              </p:txBody>
            </p:sp>
            <p:sp>
              <p:nvSpPr>
                <p:cNvPr id="40" name="矩形 39"/>
                <p:cNvSpPr/>
                <p:nvPr/>
              </p:nvSpPr>
              <p:spPr>
                <a:xfrm>
                  <a:off x="775761" y="4632307"/>
                  <a:ext cx="2424920" cy="690533"/>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学习基础知识</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了解研究方向</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nvGrpSpPr>
            <p:cNvPr id="33" name="组合 118"/>
            <p:cNvGrpSpPr>
              <a:grpSpLocks/>
            </p:cNvGrpSpPr>
            <p:nvPr/>
          </p:nvGrpSpPr>
          <p:grpSpPr bwMode="auto">
            <a:xfrm>
              <a:off x="1792134" y="2120543"/>
              <a:ext cx="452513" cy="1402976"/>
              <a:chOff x="1792134" y="2120543"/>
              <a:chExt cx="452513" cy="1402976"/>
            </a:xfrm>
          </p:grpSpPr>
          <p:cxnSp>
            <p:nvCxnSpPr>
              <p:cNvPr id="34" name="肘形连接符 33"/>
              <p:cNvCxnSpPr>
                <a:stCxn id="92" idx="0"/>
              </p:cNvCxnSpPr>
              <p:nvPr/>
            </p:nvCxnSpPr>
            <p:spPr>
              <a:xfrm rot="5400000" flipH="1" flipV="1">
                <a:off x="1312131" y="2641810"/>
                <a:ext cx="1361712" cy="40170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2160496" y="2120543"/>
                <a:ext cx="84151" cy="841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grpSp>
        <p:nvGrpSpPr>
          <p:cNvPr id="41" name="组合 137"/>
          <p:cNvGrpSpPr>
            <a:grpSpLocks/>
          </p:cNvGrpSpPr>
          <p:nvPr/>
        </p:nvGrpSpPr>
        <p:grpSpPr bwMode="auto">
          <a:xfrm>
            <a:off x="3170238" y="3975100"/>
            <a:ext cx="3136899" cy="2201863"/>
            <a:chOff x="3170168" y="3974430"/>
            <a:chExt cx="3137043" cy="2203003"/>
          </a:xfrm>
        </p:grpSpPr>
        <p:grpSp>
          <p:nvGrpSpPr>
            <p:cNvPr id="42" name="组合 119"/>
            <p:cNvGrpSpPr>
              <a:grpSpLocks/>
            </p:cNvGrpSpPr>
            <p:nvPr/>
          </p:nvGrpSpPr>
          <p:grpSpPr bwMode="auto">
            <a:xfrm flipV="1">
              <a:off x="3170168" y="3974430"/>
              <a:ext cx="453024" cy="1402630"/>
              <a:chOff x="1792133" y="2120889"/>
              <a:chExt cx="453024" cy="1402630"/>
            </a:xfrm>
          </p:grpSpPr>
          <p:cxnSp>
            <p:nvCxnSpPr>
              <p:cNvPr id="49" name="肘形连接符 48"/>
              <p:cNvCxnSpPr/>
              <p:nvPr/>
            </p:nvCxnSpPr>
            <p:spPr>
              <a:xfrm rot="5400000" flipH="1" flipV="1">
                <a:off x="1312365" y="2642095"/>
                <a:ext cx="1361193" cy="401656"/>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2160450" y="2121030"/>
                <a:ext cx="84141"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43" name="组合 122"/>
            <p:cNvGrpSpPr>
              <a:grpSpLocks/>
            </p:cNvGrpSpPr>
            <p:nvPr/>
          </p:nvGrpSpPr>
          <p:grpSpPr bwMode="auto">
            <a:xfrm flipH="1">
              <a:off x="3640090" y="4703470"/>
              <a:ext cx="2667121" cy="1473963"/>
              <a:chOff x="2194703" y="1703729"/>
              <a:chExt cx="3064364" cy="1693496"/>
            </a:xfrm>
          </p:grpSpPr>
          <p:sp>
            <p:nvSpPr>
              <p:cNvPr id="44" name="等腰三角形 41"/>
              <p:cNvSpPr/>
              <p:nvPr/>
            </p:nvSpPr>
            <p:spPr>
              <a:xfrm rot="5400000" flipH="1">
                <a:off x="3571792" y="1802974"/>
                <a:ext cx="217162" cy="2971340"/>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45" name="矩形 44"/>
              <p:cNvSpPr/>
              <p:nvPr/>
            </p:nvSpPr>
            <p:spPr>
              <a:xfrm>
                <a:off x="2357041" y="1703729"/>
                <a:ext cx="2902026" cy="147633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46" name="组合 125"/>
              <p:cNvGrpSpPr>
                <a:grpSpLocks/>
              </p:cNvGrpSpPr>
              <p:nvPr/>
            </p:nvGrpSpPr>
            <p:grpSpPr bwMode="auto">
              <a:xfrm>
                <a:off x="2628820" y="1936769"/>
                <a:ext cx="2358467" cy="1125905"/>
                <a:chOff x="775529" y="4213596"/>
                <a:chExt cx="2424615" cy="1157484"/>
              </a:xfrm>
            </p:grpSpPr>
            <p:sp>
              <p:nvSpPr>
                <p:cNvPr id="47" name="文本框 126"/>
                <p:cNvSpPr txBox="1">
                  <a:spLocks noChangeArrowheads="1"/>
                </p:cNvSpPr>
                <p:nvPr/>
              </p:nvSpPr>
              <p:spPr bwMode="auto">
                <a:xfrm>
                  <a:off x="1765532" y="4213596"/>
                  <a:ext cx="827837" cy="47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开题</a:t>
                  </a:r>
                  <a:endParaRPr lang="zh-CN" altLang="en-US" sz="2000" b="1" dirty="0">
                    <a:latin typeface="方正正黑简体" charset="-122"/>
                    <a:ea typeface="方正正黑简体" charset="-122"/>
                  </a:endParaRPr>
                </a:p>
              </p:txBody>
            </p:sp>
            <p:sp>
              <p:nvSpPr>
                <p:cNvPr id="48" name="矩形 47"/>
                <p:cNvSpPr/>
                <p:nvPr/>
              </p:nvSpPr>
              <p:spPr>
                <a:xfrm>
                  <a:off x="775529" y="4680006"/>
                  <a:ext cx="2424615" cy="691074"/>
                </a:xfrm>
                <a:prstGeom prst="rect">
                  <a:avLst/>
                </a:prstGeom>
              </p:spPr>
              <p:txBody>
                <a:bodyPr>
                  <a:spAutoFit/>
                </a:bodyPr>
                <a:lstStyle/>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确定项目</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内容</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完成项目设计</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51" name="组合 10"/>
          <p:cNvGrpSpPr>
            <a:grpSpLocks/>
          </p:cNvGrpSpPr>
          <p:nvPr/>
        </p:nvGrpSpPr>
        <p:grpSpPr bwMode="auto">
          <a:xfrm>
            <a:off x="5594350" y="1573213"/>
            <a:ext cx="3014663" cy="1941512"/>
            <a:chOff x="5593658" y="1573435"/>
            <a:chExt cx="3015810" cy="1941018"/>
          </a:xfrm>
        </p:grpSpPr>
        <p:grpSp>
          <p:nvGrpSpPr>
            <p:cNvPr id="52" name="组合 128"/>
            <p:cNvGrpSpPr>
              <a:grpSpLocks/>
            </p:cNvGrpSpPr>
            <p:nvPr/>
          </p:nvGrpSpPr>
          <p:grpSpPr bwMode="auto">
            <a:xfrm>
              <a:off x="5593658" y="2111823"/>
              <a:ext cx="453024" cy="1402630"/>
              <a:chOff x="1792133" y="2120889"/>
              <a:chExt cx="453024" cy="1402630"/>
            </a:xfrm>
          </p:grpSpPr>
          <p:cxnSp>
            <p:nvCxnSpPr>
              <p:cNvPr id="59" name="肘形连接符 58"/>
              <p:cNvCxnSpPr/>
              <p:nvPr/>
            </p:nvCxnSpPr>
            <p:spPr>
              <a:xfrm rot="5400000" flipH="1" flipV="1">
                <a:off x="1312164" y="2641760"/>
                <a:ext cx="1361728" cy="401791"/>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160573" y="2120526"/>
                <a:ext cx="84170" cy="8411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53" name="组合 131"/>
            <p:cNvGrpSpPr>
              <a:grpSpLocks/>
            </p:cNvGrpSpPr>
            <p:nvPr/>
          </p:nvGrpSpPr>
          <p:grpSpPr bwMode="auto">
            <a:xfrm>
              <a:off x="5941454" y="1573435"/>
              <a:ext cx="2668014" cy="1474411"/>
              <a:chOff x="2194233" y="1703011"/>
              <a:chExt cx="3065390" cy="1694011"/>
            </a:xfrm>
          </p:grpSpPr>
          <p:sp>
            <p:nvSpPr>
              <p:cNvPr id="54" name="等腰三角形 41"/>
              <p:cNvSpPr/>
              <p:nvPr/>
            </p:nvSpPr>
            <p:spPr>
              <a:xfrm rot="5400000" flipH="1">
                <a:off x="3571903" y="1802359"/>
                <a:ext cx="216993" cy="2972334"/>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55" name="矩形 54"/>
              <p:cNvSpPr/>
              <p:nvPr/>
            </p:nvSpPr>
            <p:spPr>
              <a:xfrm>
                <a:off x="2356624" y="1703011"/>
                <a:ext cx="2902999" cy="1477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56" name="组合 134"/>
              <p:cNvGrpSpPr>
                <a:grpSpLocks/>
              </p:cNvGrpSpPr>
              <p:nvPr/>
            </p:nvGrpSpPr>
            <p:grpSpPr bwMode="auto">
              <a:xfrm>
                <a:off x="2628496" y="1936781"/>
                <a:ext cx="2359255" cy="1280920"/>
                <a:chOff x="775196" y="4213596"/>
                <a:chExt cx="2425425" cy="1316843"/>
              </a:xfrm>
            </p:grpSpPr>
            <p:sp>
              <p:nvSpPr>
                <p:cNvPr id="57" name="文本框 135"/>
                <p:cNvSpPr txBox="1">
                  <a:spLocks noChangeArrowheads="1"/>
                </p:cNvSpPr>
                <p:nvPr/>
              </p:nvSpPr>
              <p:spPr bwMode="auto">
                <a:xfrm>
                  <a:off x="1382781" y="4213596"/>
                  <a:ext cx="828115" cy="47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中期</a:t>
                  </a:r>
                  <a:endParaRPr lang="zh-CN" altLang="en-US" sz="2000" b="1" dirty="0">
                    <a:latin typeface="方正正黑简体" charset="-122"/>
                    <a:ea typeface="方正正黑简体" charset="-122"/>
                  </a:endParaRPr>
                </a:p>
              </p:txBody>
            </p:sp>
            <p:sp>
              <p:nvSpPr>
                <p:cNvPr id="58" name="矩形 57"/>
                <p:cNvSpPr/>
                <p:nvPr/>
              </p:nvSpPr>
              <p:spPr>
                <a:xfrm>
                  <a:off x="775196" y="4549145"/>
                  <a:ext cx="2425425" cy="981294"/>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完成算法设计</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实现小数据测试</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调优算法</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61" name="组合 138"/>
          <p:cNvGrpSpPr>
            <a:grpSpLocks/>
          </p:cNvGrpSpPr>
          <p:nvPr/>
        </p:nvGrpSpPr>
        <p:grpSpPr bwMode="auto">
          <a:xfrm>
            <a:off x="7172325" y="3949700"/>
            <a:ext cx="3136901" cy="2201863"/>
            <a:chOff x="3170168" y="3974430"/>
            <a:chExt cx="3137045" cy="2203003"/>
          </a:xfrm>
        </p:grpSpPr>
        <p:grpSp>
          <p:nvGrpSpPr>
            <p:cNvPr id="62" name="组合 139"/>
            <p:cNvGrpSpPr>
              <a:grpSpLocks/>
            </p:cNvGrpSpPr>
            <p:nvPr/>
          </p:nvGrpSpPr>
          <p:grpSpPr bwMode="auto">
            <a:xfrm flipV="1">
              <a:off x="3170168" y="3974430"/>
              <a:ext cx="453024" cy="1402630"/>
              <a:chOff x="1792133" y="2120889"/>
              <a:chExt cx="453024" cy="1402630"/>
            </a:xfrm>
          </p:grpSpPr>
          <p:cxnSp>
            <p:nvCxnSpPr>
              <p:cNvPr id="69" name="肘形连接符 68"/>
              <p:cNvCxnSpPr/>
              <p:nvPr/>
            </p:nvCxnSpPr>
            <p:spPr>
              <a:xfrm rot="5400000" flipH="1" flipV="1">
                <a:off x="1312365" y="2642094"/>
                <a:ext cx="1361193" cy="401657"/>
              </a:xfrm>
              <a:prstGeom prst="bentConnector3">
                <a:avLst>
                  <a:gd name="adj1" fmla="val 100127"/>
                </a:avLst>
              </a:prstGeom>
              <a:ln cap="rnd">
                <a:tailEnd type="none" w="lg" len="med"/>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2160450" y="2121030"/>
                <a:ext cx="84142" cy="8418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grpSp>
          <p:nvGrpSpPr>
            <p:cNvPr id="63" name="组合 140"/>
            <p:cNvGrpSpPr>
              <a:grpSpLocks/>
            </p:cNvGrpSpPr>
            <p:nvPr/>
          </p:nvGrpSpPr>
          <p:grpSpPr bwMode="auto">
            <a:xfrm flipH="1">
              <a:off x="3640090" y="4703470"/>
              <a:ext cx="2667123" cy="1473963"/>
              <a:chOff x="2194701" y="1703729"/>
              <a:chExt cx="3064366" cy="1693496"/>
            </a:xfrm>
          </p:grpSpPr>
          <p:sp>
            <p:nvSpPr>
              <p:cNvPr id="64" name="等腰三角形 41"/>
              <p:cNvSpPr/>
              <p:nvPr/>
            </p:nvSpPr>
            <p:spPr>
              <a:xfrm rot="5400000" flipH="1">
                <a:off x="3571790" y="1802974"/>
                <a:ext cx="217162" cy="2971339"/>
              </a:xfrm>
              <a:custGeom>
                <a:avLst/>
                <a:gdLst>
                  <a:gd name="connsiteX0" fmla="*/ 0 w 218921"/>
                  <a:gd name="connsiteY0" fmla="*/ 2984088 h 2984088"/>
                  <a:gd name="connsiteX1" fmla="*/ 218921 w 218921"/>
                  <a:gd name="connsiteY1" fmla="*/ 0 h 2984088"/>
                  <a:gd name="connsiteX2" fmla="*/ 218921 w 218921"/>
                  <a:gd name="connsiteY2" fmla="*/ 2984088 h 2984088"/>
                  <a:gd name="connsiteX3" fmla="*/ 0 w 218921"/>
                  <a:gd name="connsiteY3" fmla="*/ 2984088 h 2984088"/>
                  <a:gd name="connsiteX0" fmla="*/ 0 w 218921"/>
                  <a:gd name="connsiteY0" fmla="*/ 2984088 h 2984088"/>
                  <a:gd name="connsiteX1" fmla="*/ 108463 w 218921"/>
                  <a:gd name="connsiteY1" fmla="*/ 2339462 h 2984088"/>
                  <a:gd name="connsiteX2" fmla="*/ 218921 w 218921"/>
                  <a:gd name="connsiteY2" fmla="*/ 0 h 2984088"/>
                  <a:gd name="connsiteX3" fmla="*/ 218921 w 218921"/>
                  <a:gd name="connsiteY3" fmla="*/ 2984088 h 2984088"/>
                  <a:gd name="connsiteX4" fmla="*/ 0 w 218921"/>
                  <a:gd name="connsiteY4" fmla="*/ 2984088 h 2984088"/>
                  <a:gd name="connsiteX0" fmla="*/ 2453 w 221374"/>
                  <a:gd name="connsiteY0" fmla="*/ 2984088 h 2984088"/>
                  <a:gd name="connsiteX1" fmla="*/ 110916 w 221374"/>
                  <a:gd name="connsiteY1" fmla="*/ 2339462 h 2984088"/>
                  <a:gd name="connsiteX2" fmla="*/ 221374 w 221374"/>
                  <a:gd name="connsiteY2" fmla="*/ 0 h 2984088"/>
                  <a:gd name="connsiteX3" fmla="*/ 221374 w 221374"/>
                  <a:gd name="connsiteY3" fmla="*/ 2984088 h 2984088"/>
                  <a:gd name="connsiteX4" fmla="*/ 2453 w 221374"/>
                  <a:gd name="connsiteY4" fmla="*/ 2984088 h 2984088"/>
                  <a:gd name="connsiteX0" fmla="*/ 8070 w 226991"/>
                  <a:gd name="connsiteY0" fmla="*/ 2984088 h 3049797"/>
                  <a:gd name="connsiteX1" fmla="*/ 116533 w 226991"/>
                  <a:gd name="connsiteY1" fmla="*/ 2339462 h 3049797"/>
                  <a:gd name="connsiteX2" fmla="*/ 226991 w 226991"/>
                  <a:gd name="connsiteY2" fmla="*/ 0 h 3049797"/>
                  <a:gd name="connsiteX3" fmla="*/ 226991 w 226991"/>
                  <a:gd name="connsiteY3" fmla="*/ 2984088 h 3049797"/>
                  <a:gd name="connsiteX4" fmla="*/ 8070 w 226991"/>
                  <a:gd name="connsiteY4" fmla="*/ 2984088 h 3049797"/>
                  <a:gd name="connsiteX0" fmla="*/ 3727 w 222648"/>
                  <a:gd name="connsiteY0" fmla="*/ 2984088 h 3055655"/>
                  <a:gd name="connsiteX1" fmla="*/ 112190 w 222648"/>
                  <a:gd name="connsiteY1" fmla="*/ 2339462 h 3055655"/>
                  <a:gd name="connsiteX2" fmla="*/ 222648 w 222648"/>
                  <a:gd name="connsiteY2" fmla="*/ 0 h 3055655"/>
                  <a:gd name="connsiteX3" fmla="*/ 222648 w 222648"/>
                  <a:gd name="connsiteY3" fmla="*/ 2984088 h 3055655"/>
                  <a:gd name="connsiteX4" fmla="*/ 3727 w 222648"/>
                  <a:gd name="connsiteY4" fmla="*/ 2984088 h 305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648" h="3055655">
                    <a:moveTo>
                      <a:pt x="3727" y="2984088"/>
                    </a:moveTo>
                    <a:cubicBezTo>
                      <a:pt x="-14683" y="2876650"/>
                      <a:pt x="37271" y="3497108"/>
                      <a:pt x="112190" y="2339462"/>
                    </a:cubicBezTo>
                    <a:cubicBezTo>
                      <a:pt x="187109" y="1181816"/>
                      <a:pt x="185829" y="779821"/>
                      <a:pt x="222648" y="0"/>
                    </a:cubicBezTo>
                    <a:lnTo>
                      <a:pt x="222648" y="2984088"/>
                    </a:lnTo>
                    <a:lnTo>
                      <a:pt x="3727" y="2984088"/>
                    </a:lnTo>
                    <a:close/>
                  </a:path>
                </a:pathLst>
              </a:custGeom>
              <a:gradFill flip="none" rotWithShape="1">
                <a:gsLst>
                  <a:gs pos="0">
                    <a:schemeClr val="bg1"/>
                  </a:gs>
                  <a:gs pos="59000">
                    <a:srgbClr val="5B595B"/>
                  </a:gs>
                  <a:gs pos="100000">
                    <a:schemeClr val="bg2">
                      <a:lumMod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sp>
            <p:nvSpPr>
              <p:cNvPr id="65" name="矩形 64"/>
              <p:cNvSpPr/>
              <p:nvPr/>
            </p:nvSpPr>
            <p:spPr>
              <a:xfrm>
                <a:off x="2357040" y="1703729"/>
                <a:ext cx="2902027" cy="14763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800" dirty="0">
                  <a:ea typeface="微软雅黑 Light" panose="020B0502040204020203" pitchFamily="34" charset="-122"/>
                </a:endParaRPr>
              </a:p>
            </p:txBody>
          </p:sp>
          <p:grpSp>
            <p:nvGrpSpPr>
              <p:cNvPr id="66" name="组合 143"/>
              <p:cNvGrpSpPr>
                <a:grpSpLocks/>
              </p:cNvGrpSpPr>
              <p:nvPr/>
            </p:nvGrpSpPr>
            <p:grpSpPr bwMode="auto">
              <a:xfrm>
                <a:off x="2628820" y="1936766"/>
                <a:ext cx="2358466" cy="1272600"/>
                <a:chOff x="775529" y="4213596"/>
                <a:chExt cx="2424614" cy="1308294"/>
              </a:xfrm>
            </p:grpSpPr>
            <p:sp>
              <p:nvSpPr>
                <p:cNvPr id="67" name="文本框 144"/>
                <p:cNvSpPr txBox="1">
                  <a:spLocks noChangeArrowheads="1"/>
                </p:cNvSpPr>
                <p:nvPr/>
              </p:nvSpPr>
              <p:spPr bwMode="auto">
                <a:xfrm>
                  <a:off x="1765531" y="4213596"/>
                  <a:ext cx="827837" cy="47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smtClean="0">
                      <a:latin typeface="方正正黑简体" charset="-122"/>
                      <a:ea typeface="方正正黑简体" charset="-122"/>
                    </a:rPr>
                    <a:t>结题</a:t>
                  </a:r>
                  <a:endParaRPr lang="zh-CN" altLang="en-US" sz="2000" b="1" dirty="0">
                    <a:latin typeface="方正正黑简体" charset="-122"/>
                    <a:ea typeface="方正正黑简体" charset="-122"/>
                  </a:endParaRPr>
                </a:p>
              </p:txBody>
            </p:sp>
            <p:sp>
              <p:nvSpPr>
                <p:cNvPr id="68" name="矩形 67"/>
                <p:cNvSpPr/>
                <p:nvPr/>
              </p:nvSpPr>
              <p:spPr>
                <a:xfrm>
                  <a:off x="775529" y="4539836"/>
                  <a:ext cx="2424614" cy="982054"/>
                </a:xfrm>
                <a:prstGeom prst="rect">
                  <a:avLst/>
                </a:prstGeom>
              </p:spPr>
              <p:txBody>
                <a:bodyPr>
                  <a:spAutoFit/>
                </a:bodyPr>
                <a:lstStyle/>
                <a:p>
                  <a:pPr algn="ctr" fontAlgn="auto">
                    <a:spcBef>
                      <a:spcPts val="0"/>
                    </a:spcBef>
                    <a:spcAft>
                      <a:spcPts val="0"/>
                    </a:spcAft>
                    <a:defRPr/>
                  </a:pP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完成大数据集测试</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完善</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整个系统</a:t>
                  </a:r>
                  <a:endParaRPr lang="en-US" altLang="zh-CN"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endParaRPr>
                </a:p>
                <a:p>
                  <a:pPr algn="ctr" fontAlgn="auto">
                    <a:spcBef>
                      <a:spcPts val="0"/>
                    </a:spcBef>
                    <a:spcAft>
                      <a:spcPts val="0"/>
                    </a:spcAft>
                    <a:defRPr/>
                  </a:pPr>
                  <a:r>
                    <a:rPr lang="zh-CN" altLang="en-US" sz="1600" kern="100" dirty="0">
                      <a:latin typeface="方正兰亭细黑_GBK" panose="02000000000000000000" pitchFamily="2" charset="-122"/>
                      <a:ea typeface="方正兰亭细黑_GBK" panose="02000000000000000000" pitchFamily="2" charset="-122"/>
                      <a:cs typeface="Times New Roman" panose="02020603050405020304" pitchFamily="18" charset="0"/>
                    </a:rPr>
                    <a:t>实现</a:t>
                  </a:r>
                  <a:r>
                    <a:rPr lang="zh-CN" altLang="en-US" sz="1600" kern="100" dirty="0" smtClean="0">
                      <a:latin typeface="方正兰亭细黑_GBK" panose="02000000000000000000" pitchFamily="2" charset="-122"/>
                      <a:ea typeface="方正兰亭细黑_GBK" panose="02000000000000000000" pitchFamily="2" charset="-122"/>
                      <a:cs typeface="Times New Roman" panose="02020603050405020304" pitchFamily="18" charset="0"/>
                    </a:rPr>
                    <a:t>前端界面</a:t>
                  </a:r>
                  <a:endParaRPr lang="zh-CN" altLang="zh-CN" sz="16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grpSp>
      </p:grpSp>
      <p:grpSp>
        <p:nvGrpSpPr>
          <p:cNvPr id="71" name="组合 5"/>
          <p:cNvGrpSpPr>
            <a:grpSpLocks/>
          </p:cNvGrpSpPr>
          <p:nvPr/>
        </p:nvGrpSpPr>
        <p:grpSpPr bwMode="auto">
          <a:xfrm>
            <a:off x="1055688" y="3516313"/>
            <a:ext cx="10240962" cy="469900"/>
            <a:chOff x="1055688" y="3515766"/>
            <a:chExt cx="10241577" cy="470649"/>
          </a:xfrm>
        </p:grpSpPr>
        <p:cxnSp>
          <p:nvCxnSpPr>
            <p:cNvPr id="72" name="直接连接符 71"/>
            <p:cNvCxnSpPr/>
            <p:nvPr/>
          </p:nvCxnSpPr>
          <p:spPr>
            <a:xfrm>
              <a:off x="1055688" y="3752680"/>
              <a:ext cx="10241577" cy="0"/>
            </a:xfrm>
            <a:prstGeom prst="line">
              <a:avLst/>
            </a:prstGeom>
            <a:ln w="44450" cmpd="sng">
              <a:solidFill>
                <a:schemeClr val="accent1">
                  <a:lumMod val="50000"/>
                </a:schemeClr>
              </a:solidFill>
              <a:headEnd type="oval"/>
              <a:tailEnd type="stealth" w="med" len="lg"/>
            </a:ln>
          </p:spPr>
          <p:style>
            <a:lnRef idx="1">
              <a:schemeClr val="accent1"/>
            </a:lnRef>
            <a:fillRef idx="0">
              <a:schemeClr val="accent1"/>
            </a:fillRef>
            <a:effectRef idx="0">
              <a:schemeClr val="accent1"/>
            </a:effectRef>
            <a:fontRef idx="minor">
              <a:schemeClr val="tx1"/>
            </a:fontRef>
          </p:style>
        </p:cxnSp>
        <p:grpSp>
          <p:nvGrpSpPr>
            <p:cNvPr id="73" name="组合 12"/>
            <p:cNvGrpSpPr>
              <a:grpSpLocks/>
            </p:cNvGrpSpPr>
            <p:nvPr/>
          </p:nvGrpSpPr>
          <p:grpSpPr bwMode="auto">
            <a:xfrm flipH="1">
              <a:off x="1562801" y="3523518"/>
              <a:ext cx="458664" cy="458664"/>
              <a:chOff x="3277003" y="4878914"/>
              <a:chExt cx="281522" cy="281522"/>
            </a:xfrm>
          </p:grpSpPr>
          <p:sp>
            <p:nvSpPr>
              <p:cNvPr id="92" name="椭圆 91"/>
              <p:cNvSpPr/>
              <p:nvPr/>
            </p:nvSpPr>
            <p:spPr>
              <a:xfrm>
                <a:off x="3277322"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93" name="椭圆 92"/>
              <p:cNvSpPr/>
              <p:nvPr/>
            </p:nvSpPr>
            <p:spPr>
              <a:xfrm>
                <a:off x="3312402"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4" name="组合 28"/>
            <p:cNvGrpSpPr>
              <a:grpSpLocks/>
            </p:cNvGrpSpPr>
            <p:nvPr/>
          </p:nvGrpSpPr>
          <p:grpSpPr bwMode="auto">
            <a:xfrm flipH="1">
              <a:off x="2959370" y="3515767"/>
              <a:ext cx="458664" cy="458664"/>
              <a:chOff x="3277003" y="4878914"/>
              <a:chExt cx="281522" cy="281522"/>
            </a:xfrm>
          </p:grpSpPr>
          <p:sp>
            <p:nvSpPr>
              <p:cNvPr id="90" name="椭圆 89"/>
              <p:cNvSpPr/>
              <p:nvPr/>
            </p:nvSpPr>
            <p:spPr>
              <a:xfrm>
                <a:off x="3277005" y="4878913"/>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91" name="椭圆 90"/>
              <p:cNvSpPr/>
              <p:nvPr/>
            </p:nvSpPr>
            <p:spPr>
              <a:xfrm>
                <a:off x="3312086" y="4914047"/>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5" name="组合 34"/>
            <p:cNvGrpSpPr>
              <a:grpSpLocks/>
            </p:cNvGrpSpPr>
            <p:nvPr/>
          </p:nvGrpSpPr>
          <p:grpSpPr bwMode="auto">
            <a:xfrm flipH="1">
              <a:off x="4403645" y="3515769"/>
              <a:ext cx="458664" cy="458664"/>
              <a:chOff x="3277003" y="4878914"/>
              <a:chExt cx="281522" cy="281522"/>
            </a:xfrm>
          </p:grpSpPr>
          <p:sp>
            <p:nvSpPr>
              <p:cNvPr id="88" name="椭圆 87"/>
              <p:cNvSpPr/>
              <p:nvPr/>
            </p:nvSpPr>
            <p:spPr>
              <a:xfrm>
                <a:off x="3276737" y="4878912"/>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9" name="椭圆 88"/>
              <p:cNvSpPr/>
              <p:nvPr/>
            </p:nvSpPr>
            <p:spPr>
              <a:xfrm>
                <a:off x="3311817" y="4914046"/>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6" name="组合 65"/>
            <p:cNvGrpSpPr>
              <a:grpSpLocks/>
            </p:cNvGrpSpPr>
            <p:nvPr/>
          </p:nvGrpSpPr>
          <p:grpSpPr bwMode="auto">
            <a:xfrm flipH="1">
              <a:off x="5334969" y="3527751"/>
              <a:ext cx="458664" cy="458664"/>
              <a:chOff x="3277003" y="4878914"/>
              <a:chExt cx="281522" cy="281522"/>
            </a:xfrm>
          </p:grpSpPr>
          <p:sp>
            <p:nvSpPr>
              <p:cNvPr id="86" name="椭圆 85"/>
              <p:cNvSpPr/>
              <p:nvPr/>
            </p:nvSpPr>
            <p:spPr>
              <a:xfrm>
                <a:off x="3277347" y="487936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7" name="椭圆 86"/>
              <p:cNvSpPr/>
              <p:nvPr/>
            </p:nvSpPr>
            <p:spPr>
              <a:xfrm>
                <a:off x="3312427" y="491449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7" name="组合 72"/>
            <p:cNvGrpSpPr>
              <a:grpSpLocks/>
            </p:cNvGrpSpPr>
            <p:nvPr/>
          </p:nvGrpSpPr>
          <p:grpSpPr bwMode="auto">
            <a:xfrm flipH="1">
              <a:off x="6960870" y="3515766"/>
              <a:ext cx="458664" cy="458664"/>
              <a:chOff x="3277003" y="4878914"/>
              <a:chExt cx="281522" cy="281522"/>
            </a:xfrm>
          </p:grpSpPr>
          <p:sp>
            <p:nvSpPr>
              <p:cNvPr id="84" name="椭圆 83"/>
              <p:cNvSpPr/>
              <p:nvPr/>
            </p:nvSpPr>
            <p:spPr>
              <a:xfrm>
                <a:off x="3277471" y="4878914"/>
                <a:ext cx="280641"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5" name="椭圆 84"/>
              <p:cNvSpPr/>
              <p:nvPr/>
            </p:nvSpPr>
            <p:spPr>
              <a:xfrm>
                <a:off x="3312551" y="4914048"/>
                <a:ext cx="210480"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nvGrpSpPr>
            <p:cNvPr id="79" name="组合 78"/>
            <p:cNvGrpSpPr>
              <a:grpSpLocks/>
            </p:cNvGrpSpPr>
            <p:nvPr/>
          </p:nvGrpSpPr>
          <p:grpSpPr bwMode="auto">
            <a:xfrm flipH="1">
              <a:off x="9473337" y="3523518"/>
              <a:ext cx="458664" cy="458664"/>
              <a:chOff x="3277003" y="4878914"/>
              <a:chExt cx="281522" cy="281522"/>
            </a:xfrm>
          </p:grpSpPr>
          <p:sp>
            <p:nvSpPr>
              <p:cNvPr id="80" name="椭圆 79"/>
              <p:cNvSpPr/>
              <p:nvPr/>
            </p:nvSpPr>
            <p:spPr>
              <a:xfrm>
                <a:off x="3277045" y="4879035"/>
                <a:ext cx="281615" cy="28107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sp>
            <p:nvSpPr>
              <p:cNvPr id="81" name="椭圆 80"/>
              <p:cNvSpPr/>
              <p:nvPr/>
            </p:nvSpPr>
            <p:spPr>
              <a:xfrm>
                <a:off x="3312125" y="4914169"/>
                <a:ext cx="211455" cy="2108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ea typeface="微软雅黑 Light" panose="020B0502040204020203" pitchFamily="34" charset="-122"/>
                </a:endParaRPr>
              </a:p>
            </p:txBody>
          </p:sp>
        </p:grpSp>
      </p:grpSp>
    </p:spTree>
    <p:extLst>
      <p:ext uri="{BB962C8B-B14F-4D97-AF65-F5344CB8AC3E}">
        <p14:creationId xmlns:p14="http://schemas.microsoft.com/office/powerpoint/2010/main" val="23446384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up)">
                                      <p:cBhvr>
                                        <p:cTn id="1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7706" y="4097656"/>
            <a:ext cx="3196590" cy="400110"/>
          </a:xfrm>
          <a:prstGeom prst="rect">
            <a:avLst/>
          </a:prstGeom>
          <a:noFill/>
        </p:spPr>
        <p:txBody>
          <a:bodyPr>
            <a:spAutoFit/>
          </a:bodyPr>
          <a:lstStyle/>
          <a:p>
            <a:pPr algn="ctr" fontAlgn="auto">
              <a:spcBef>
                <a:spcPts val="0"/>
              </a:spcBef>
              <a:spcAft>
                <a:spcPts val="0"/>
              </a:spcAft>
              <a:defRPr/>
            </a:pPr>
            <a:r>
              <a:rPr lang="en-US" altLang="zh-CN" sz="2000" b="1" dirty="0" err="1">
                <a:solidFill>
                  <a:schemeClr val="tx1">
                    <a:lumMod val="85000"/>
                    <a:lumOff val="15000"/>
                  </a:schemeClr>
                </a:solidFill>
                <a:latin typeface="+mn-lt"/>
                <a:ea typeface="微软雅黑 Light" panose="020B0502040204020203" pitchFamily="34" charset="-122"/>
              </a:rPr>
              <a:t>HeckPsi</a:t>
            </a:r>
            <a:endParaRPr lang="zh-CN" altLang="en-US" b="1" dirty="0">
              <a:solidFill>
                <a:schemeClr val="tx1">
                  <a:lumMod val="85000"/>
                  <a:lumOff val="15000"/>
                </a:schemeClr>
              </a:solidFill>
              <a:latin typeface="+mn-lt"/>
              <a:ea typeface="微软雅黑 Light" panose="020B0502040204020203" pitchFamily="34" charset="-122"/>
            </a:endParaRPr>
          </a:p>
        </p:txBody>
      </p:sp>
      <p:sp>
        <p:nvSpPr>
          <p:cNvPr id="4" name="TextBox 3"/>
          <p:cNvSpPr txBox="1"/>
          <p:nvPr/>
        </p:nvSpPr>
        <p:spPr>
          <a:xfrm>
            <a:off x="3366136" y="4358641"/>
            <a:ext cx="5459730" cy="683264"/>
          </a:xfrm>
          <a:prstGeom prst="rect">
            <a:avLst/>
          </a:prstGeom>
          <a:noFill/>
        </p:spPr>
        <p:txBody>
          <a:bodyPr>
            <a:spAutoFit/>
          </a:bodyPr>
          <a:lstStyle/>
          <a:p>
            <a:pPr algn="ctr" fontAlgn="auto">
              <a:spcBef>
                <a:spcPts val="0"/>
              </a:spcBef>
              <a:spcAft>
                <a:spcPts val="0"/>
              </a:spcAft>
              <a:defRPr/>
            </a:pPr>
            <a:r>
              <a:rPr lang="en-US" altLang="zh-CN" sz="3840" b="1" dirty="0">
                <a:solidFill>
                  <a:schemeClr val="tx1">
                    <a:lumMod val="85000"/>
                    <a:lumOff val="15000"/>
                  </a:schemeClr>
                </a:solidFill>
                <a:latin typeface="+mn-lt"/>
                <a:ea typeface="微软雅黑 Light" panose="020B0502040204020203" pitchFamily="34" charset="-122"/>
              </a:rPr>
              <a:t>Thank you for your view</a:t>
            </a:r>
            <a:r>
              <a:rPr lang="zh-CN" altLang="en-US" sz="3840" b="1" dirty="0">
                <a:solidFill>
                  <a:schemeClr val="tx1">
                    <a:lumMod val="85000"/>
                    <a:lumOff val="15000"/>
                  </a:schemeClr>
                </a:solidFill>
                <a:latin typeface="+mn-lt"/>
                <a:ea typeface="微软雅黑 Light" panose="020B0502040204020203" pitchFamily="34" charset="-122"/>
              </a:rPr>
              <a:t>！</a:t>
            </a:r>
          </a:p>
        </p:txBody>
      </p:sp>
      <p:sp>
        <p:nvSpPr>
          <p:cNvPr id="5" name="TextBox 4"/>
          <p:cNvSpPr txBox="1"/>
          <p:nvPr/>
        </p:nvSpPr>
        <p:spPr>
          <a:xfrm>
            <a:off x="4773930" y="4973956"/>
            <a:ext cx="2644140" cy="646331"/>
          </a:xfrm>
          <a:prstGeom prst="rect">
            <a:avLst/>
          </a:prstGeom>
          <a:noFill/>
        </p:spPr>
        <p:txBody>
          <a:bodyPr>
            <a:spAutoFit/>
          </a:bodyPr>
          <a:lstStyle/>
          <a:p>
            <a:pPr algn="ctr" fontAlgn="auto">
              <a:spcBef>
                <a:spcPts val="0"/>
              </a:spcBef>
              <a:spcAft>
                <a:spcPts val="0"/>
              </a:spcAft>
              <a:defRPr/>
            </a:pPr>
            <a:r>
              <a:rPr lang="zh-CN" altLang="en-US" dirty="0">
                <a:solidFill>
                  <a:schemeClr val="tx1">
                    <a:lumMod val="50000"/>
                    <a:lumOff val="50000"/>
                  </a:schemeClr>
                </a:solidFill>
                <a:latin typeface="+mn-lt"/>
                <a:ea typeface="微软雅黑 Light" panose="020B0502040204020203" pitchFamily="34" charset="-122"/>
              </a:rPr>
              <a:t>李</a:t>
            </a:r>
            <a:r>
              <a:rPr lang="zh-CN" altLang="en-US" dirty="0" smtClean="0">
                <a:solidFill>
                  <a:schemeClr val="tx1">
                    <a:lumMod val="50000"/>
                    <a:lumOff val="50000"/>
                  </a:schemeClr>
                </a:solidFill>
                <a:latin typeface="+mn-lt"/>
                <a:ea typeface="微软雅黑 Light" panose="020B0502040204020203" pitchFamily="34" charset="-122"/>
              </a:rPr>
              <a:t>天宝</a:t>
            </a:r>
            <a:endParaRPr lang="en-US" altLang="zh-CN" dirty="0" smtClean="0">
              <a:solidFill>
                <a:schemeClr val="tx1">
                  <a:lumMod val="50000"/>
                  <a:lumOff val="50000"/>
                </a:schemeClr>
              </a:solidFill>
              <a:latin typeface="+mn-lt"/>
              <a:ea typeface="微软雅黑 Light" panose="020B0502040204020203" pitchFamily="34" charset="-122"/>
            </a:endParaRPr>
          </a:p>
          <a:p>
            <a:pPr algn="ctr" fontAlgn="auto">
              <a:spcBef>
                <a:spcPts val="0"/>
              </a:spcBef>
              <a:spcAft>
                <a:spcPts val="0"/>
              </a:spcAft>
              <a:defRPr/>
            </a:pPr>
            <a:r>
              <a:rPr lang="en-US" altLang="zh-CN" dirty="0" smtClean="0">
                <a:solidFill>
                  <a:schemeClr val="tx1">
                    <a:lumMod val="50000"/>
                    <a:lumOff val="50000"/>
                  </a:schemeClr>
                </a:solidFill>
                <a:latin typeface="+mn-lt"/>
                <a:ea typeface="微软雅黑 Light" panose="020B0502040204020203" pitchFamily="34" charset="-122"/>
              </a:rPr>
              <a:t>turingmac@hotmail.com</a:t>
            </a:r>
            <a:endParaRPr lang="zh-CN" altLang="en-US" dirty="0">
              <a:solidFill>
                <a:schemeClr val="tx1">
                  <a:lumMod val="50000"/>
                  <a:lumOff val="50000"/>
                </a:schemeClr>
              </a:solidFill>
              <a:latin typeface="+mn-lt"/>
              <a:ea typeface="微软雅黑 Light" panose="020B0502040204020203" pitchFamily="34" charset="-122"/>
            </a:endParaRPr>
          </a:p>
        </p:txBody>
      </p:sp>
      <p:sp>
        <p:nvSpPr>
          <p:cNvPr id="6" name="椭圆 5"/>
          <p:cNvSpPr/>
          <p:nvPr/>
        </p:nvSpPr>
        <p:spPr>
          <a:xfrm>
            <a:off x="5159922" y="1910716"/>
            <a:ext cx="1868804" cy="1866900"/>
          </a:xfrm>
          <a:prstGeom prst="ellipse">
            <a:avLst/>
          </a:prstGeom>
          <a:solidFill>
            <a:srgbClr val="FC9F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微软雅黑 Light" panose="020B0502040204020203" pitchFamily="34" charset="-122"/>
            </a:endParaRPr>
          </a:p>
        </p:txBody>
      </p:sp>
      <p:pic>
        <p:nvPicPr>
          <p:cNvPr id="13314" name="Picture 2" descr="http://heckpsi.com/img/logo-heckps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35" y="2276903"/>
            <a:ext cx="1401125" cy="1152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4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6"/>
          <p:cNvSpPr>
            <a:spLocks noChangeArrowheads="1"/>
          </p:cNvSpPr>
          <p:nvPr/>
        </p:nvSpPr>
        <p:spPr bwMode="auto">
          <a:xfrm>
            <a:off x="267301" y="1778000"/>
            <a:ext cx="1388837"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3900" dirty="0" smtClean="0">
                <a:solidFill>
                  <a:srgbClr val="21A3D0"/>
                </a:solidFill>
                <a:latin typeface="Impact" panose="020B0806030902050204" pitchFamily="34" charset="0"/>
                <a:ea typeface="方正正大黑简体" pitchFamily="2" charset="-122"/>
                <a:sym typeface="Impact" panose="020B0806030902050204" pitchFamily="34" charset="0"/>
              </a:rPr>
              <a:t>“</a:t>
            </a:r>
            <a:r>
              <a:rPr lang="zh-CN" altLang="en-US" sz="23900" dirty="0" smtClean="0">
                <a:solidFill>
                  <a:srgbClr val="009CFF"/>
                </a:solidFill>
                <a:latin typeface="Impact" panose="020B0806030902050204" pitchFamily="34" charset="0"/>
                <a:ea typeface="方正正大黑简体" pitchFamily="2" charset="-122"/>
                <a:sym typeface="Impact" panose="020B0806030902050204" pitchFamily="34" charset="0"/>
              </a:rPr>
              <a:t> </a:t>
            </a:r>
            <a:endParaRPr lang="zh-CN" altLang="en-US" sz="23900" dirty="0">
              <a:solidFill>
                <a:srgbClr val="009CFF"/>
              </a:solidFill>
              <a:latin typeface="Impact" panose="020B0806030902050204" pitchFamily="34" charset="0"/>
              <a:ea typeface="方正正大黑简体" pitchFamily="2" charset="-122"/>
              <a:sym typeface="Impact" panose="020B0806030902050204" pitchFamily="34" charset="0"/>
            </a:endParaRPr>
          </a:p>
        </p:txBody>
      </p:sp>
      <p:sp>
        <p:nvSpPr>
          <p:cNvPr id="15363" name="矩形 17"/>
          <p:cNvSpPr>
            <a:spLocks noChangeArrowheads="1"/>
          </p:cNvSpPr>
          <p:nvPr/>
        </p:nvSpPr>
        <p:spPr bwMode="auto">
          <a:xfrm>
            <a:off x="10199720" y="3154363"/>
            <a:ext cx="273685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9900" dirty="0">
                <a:solidFill>
                  <a:srgbClr val="21A3D0"/>
                </a:solidFill>
                <a:latin typeface="Impact" panose="020B0806030902050204" pitchFamily="34" charset="0"/>
                <a:ea typeface="方正正大黑简体" pitchFamily="2" charset="-122"/>
                <a:sym typeface="Impact" panose="020B0806030902050204" pitchFamily="34" charset="0"/>
              </a:rPr>
              <a:t>”</a:t>
            </a:r>
            <a:endParaRPr lang="zh-CN" altLang="en-US" dirty="0"/>
          </a:p>
        </p:txBody>
      </p:sp>
      <p:sp>
        <p:nvSpPr>
          <p:cNvPr id="15365" name="文本框 19"/>
          <p:cNvSpPr>
            <a:spLocks noChangeArrowheads="1"/>
          </p:cNvSpPr>
          <p:nvPr/>
        </p:nvSpPr>
        <p:spPr bwMode="auto">
          <a:xfrm>
            <a:off x="2711718" y="2517775"/>
            <a:ext cx="681513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800" b="1" dirty="0" smtClean="0"/>
              <a:t>数据集成</a:t>
            </a:r>
            <a:endParaRPr lang="en-US" altLang="zh-CN" sz="2800" b="1" dirty="0" smtClean="0"/>
          </a:p>
          <a:p>
            <a:r>
              <a:rPr lang="zh-CN" altLang="zh-CN" sz="2000" dirty="0" smtClean="0"/>
              <a:t>涉及</a:t>
            </a:r>
            <a:r>
              <a:rPr lang="zh-CN" altLang="zh-CN" sz="2000" dirty="0"/>
              <a:t>将</a:t>
            </a:r>
            <a:r>
              <a:rPr lang="zh-CN" altLang="zh-CN" sz="2000" b="1" dirty="0">
                <a:solidFill>
                  <a:srgbClr val="FF0000"/>
                </a:solidFill>
              </a:rPr>
              <a:t>不同来源</a:t>
            </a:r>
            <a:r>
              <a:rPr lang="zh-CN" altLang="zh-CN" sz="2000" dirty="0"/>
              <a:t>中的数据整合，并统一地向用户展示这些。数据集成在很多领域上非常重要，包括商业（当两个相似的公司需要合并它们的数据库）、科学（组合来自不同生物信息学数据库的研究结果）。 随着</a:t>
            </a:r>
            <a:r>
              <a:rPr lang="zh-CN" altLang="zh-CN" sz="2000" b="1" dirty="0">
                <a:solidFill>
                  <a:srgbClr val="FF0000"/>
                </a:solidFill>
              </a:rPr>
              <a:t>数据量</a:t>
            </a:r>
            <a:r>
              <a:rPr lang="zh-CN" altLang="zh-CN" sz="2000" dirty="0"/>
              <a:t>和数据分享需求爆炸式的增长，数据集成出现的频率越来越高。它已成为大范围理论工作的焦点，然而许多问题仍然没有解决。</a:t>
            </a:r>
            <a:endParaRPr lang="zh-CN" altLang="en-US" sz="20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5379" name="矩形 3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5380" name="矩形 3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5381" name="矩形 3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5382" name="文本框 3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项目概述</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5383" name="直接连接符 37"/>
          <p:cNvSpPr>
            <a:spLocks noChangeShapeType="1"/>
          </p:cNvSpPr>
          <p:nvPr/>
        </p:nvSpPr>
        <p:spPr bwMode="auto">
          <a:xfrm flipV="1">
            <a:off x="2735295" y="5445125"/>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文本框 38"/>
          <p:cNvSpPr>
            <a:spLocks noChangeArrowheads="1"/>
          </p:cNvSpPr>
          <p:nvPr/>
        </p:nvSpPr>
        <p:spPr bwMode="auto">
          <a:xfrm>
            <a:off x="9342470" y="5680075"/>
            <a:ext cx="18256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smtClean="0"/>
              <a:t>Wikipedia</a:t>
            </a:r>
            <a:endParaRPr lang="zh-CN" altLang="en-US" sz="2400" dirty="0">
              <a:latin typeface="微软雅黑 Light" panose="020B0502040204020203" pitchFamily="34" charset="-122"/>
              <a:ea typeface="微软雅黑 Light" panose="020B0502040204020203" pitchFamily="34" charset="-122"/>
              <a:sym typeface="造字工房悦黑体验版常规体" pitchFamily="2" charset="-122"/>
            </a:endParaRPr>
          </a:p>
        </p:txBody>
      </p:sp>
    </p:spTree>
    <p:extLst>
      <p:ext uri="{BB962C8B-B14F-4D97-AF65-F5344CB8AC3E}">
        <p14:creationId xmlns:p14="http://schemas.microsoft.com/office/powerpoint/2010/main" val="36670059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1"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2"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7413"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项目背景</a:t>
            </a:r>
          </a:p>
        </p:txBody>
      </p:sp>
      <p:sp>
        <p:nvSpPr>
          <p:cNvPr id="17415" name="AutoShape 2"/>
          <p:cNvSpPr>
            <a:spLocks noChangeArrowheads="1"/>
          </p:cNvSpPr>
          <p:nvPr/>
        </p:nvSpPr>
        <p:spPr bwMode="auto">
          <a:xfrm>
            <a:off x="6966519" y="2295193"/>
            <a:ext cx="2945799" cy="2141891"/>
          </a:xfrm>
          <a:prstGeom prst="roundRect">
            <a:avLst>
              <a:gd name="adj" fmla="val 2255"/>
            </a:avLst>
          </a:prstGeom>
          <a:solidFill>
            <a:srgbClr val="2B2E30"/>
          </a:solidFill>
          <a:ln w="3175" cap="flat" cmpd="sng">
            <a:solidFill>
              <a:srgbClr val="D7D7D7"/>
            </a:solidFill>
            <a:bevel/>
            <a:headEnd/>
            <a:tailEnd/>
          </a:ln>
        </p:spPr>
        <p:txBody>
          <a:bodyPr lIns="180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全局</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的数据</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模式</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匹配关系</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高效</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准确</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416" name="Oval 4"/>
          <p:cNvSpPr>
            <a:spLocks noChangeArrowheads="1"/>
          </p:cNvSpPr>
          <p:nvPr/>
        </p:nvSpPr>
        <p:spPr bwMode="auto">
          <a:xfrm>
            <a:off x="2519363" y="1754144"/>
            <a:ext cx="3355975" cy="3355975"/>
          </a:xfrm>
          <a:prstGeom prst="ellipse">
            <a:avLst/>
          </a:prstGeom>
          <a:noFill/>
          <a:ln w="12700" cmpd="sng">
            <a:solidFill>
              <a:srgbClr val="2B2E30"/>
            </a:solidFill>
            <a:prstDash val="dash"/>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7" name="Oval 5"/>
          <p:cNvSpPr>
            <a:spLocks noChangeArrowheads="1"/>
          </p:cNvSpPr>
          <p:nvPr/>
        </p:nvSpPr>
        <p:spPr bwMode="auto">
          <a:xfrm>
            <a:off x="2206625" y="2001794"/>
            <a:ext cx="1143000" cy="1143000"/>
          </a:xfrm>
          <a:prstGeom prst="ellipse">
            <a:avLst/>
          </a:prstGeom>
          <a:solidFill>
            <a:srgbClr val="2B2E30"/>
          </a:solidFill>
          <a:ln w="38100" cmpd="sng">
            <a:solidFill>
              <a:srgbClr val="EBF5FF"/>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多数据源</a:t>
            </a:r>
            <a:endParaRPr lang="zh-CN" altLang="en-US"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8" name="Oval 6"/>
          <p:cNvSpPr>
            <a:spLocks noChangeArrowheads="1"/>
          </p:cNvSpPr>
          <p:nvPr/>
        </p:nvSpPr>
        <p:spPr bwMode="auto">
          <a:xfrm>
            <a:off x="5002213" y="2001794"/>
            <a:ext cx="1143000" cy="1143000"/>
          </a:xfrm>
          <a:prstGeom prst="ellipse">
            <a:avLst/>
          </a:prstGeom>
          <a:solidFill>
            <a:srgbClr val="2B2E30"/>
          </a:solidFill>
          <a:ln w="38100" cmpd="sng">
            <a:solidFill>
              <a:srgbClr val="EBF5FF"/>
            </a:solidFill>
            <a:bevel/>
            <a:headEnd/>
            <a:tailEnd/>
          </a:ln>
        </p:spPr>
        <p:txBody>
          <a:bodyPr anchor="ctr"/>
          <a:lstStyle/>
          <a:p>
            <a:pPr algn="ctr"/>
            <a:r>
              <a:rPr lang="zh-CN" altLang="en-US"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数据动态</a:t>
            </a:r>
            <a:endParaRPr lang="zh-CN" altLang="en-US"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19" name="Oval 7"/>
          <p:cNvSpPr>
            <a:spLocks noChangeArrowheads="1"/>
          </p:cNvSpPr>
          <p:nvPr/>
        </p:nvSpPr>
        <p:spPr bwMode="auto">
          <a:xfrm>
            <a:off x="3656013" y="4514807"/>
            <a:ext cx="1143000" cy="1143000"/>
          </a:xfrm>
          <a:prstGeom prst="ellipse">
            <a:avLst/>
          </a:prstGeom>
          <a:solidFill>
            <a:srgbClr val="2B2E30"/>
          </a:solidFill>
          <a:ln w="38100" cmpd="sng">
            <a:solidFill>
              <a:srgbClr val="EBF5FF"/>
            </a:solidFill>
            <a:bevel/>
            <a:headEnd/>
            <a:tailEnd/>
          </a:ln>
        </p:spPr>
        <p:txBody>
          <a:bodyPr anchor="ctr"/>
          <a:lstStyle/>
          <a:p>
            <a:pPr algn="ctr"/>
            <a:r>
              <a:rPr lang="zh-CN" altLang="en-US"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异构</a:t>
            </a:r>
            <a:endParaRPr lang="zh-CN" altLang="en-US"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0" name="Oval 8"/>
          <p:cNvSpPr>
            <a:spLocks noChangeArrowheads="1"/>
          </p:cNvSpPr>
          <p:nvPr/>
        </p:nvSpPr>
        <p:spPr bwMode="auto">
          <a:xfrm>
            <a:off x="3789363" y="1412832"/>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1200"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精度</a:t>
            </a:r>
            <a:endParaRPr lang="zh-CN" altLang="en-US" sz="12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1" name="Oval 9"/>
          <p:cNvSpPr>
            <a:spLocks noChangeArrowheads="1"/>
          </p:cNvSpPr>
          <p:nvPr/>
        </p:nvSpPr>
        <p:spPr bwMode="auto">
          <a:xfrm>
            <a:off x="5246688" y="3784557"/>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p>
            <a:pPr algn="ctr"/>
            <a:r>
              <a:rPr lang="zh-CN" altLang="en-US" sz="1200"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速度</a:t>
            </a:r>
            <a:endParaRPr lang="zh-CN" altLang="en-US" sz="12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2" name="Oval 10"/>
          <p:cNvSpPr>
            <a:spLocks noChangeArrowheads="1"/>
          </p:cNvSpPr>
          <p:nvPr/>
        </p:nvSpPr>
        <p:spPr bwMode="auto">
          <a:xfrm>
            <a:off x="2324100" y="3822657"/>
            <a:ext cx="777875" cy="777875"/>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p>
            <a:pPr algn="ctr"/>
            <a:r>
              <a:rPr lang="zh-CN" altLang="en-US" sz="1200"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一致性</a:t>
            </a:r>
            <a:endParaRPr lang="zh-CN" altLang="en-US" sz="1200"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
        <p:nvSpPr>
          <p:cNvPr id="17423" name="AutoShape 11"/>
          <p:cNvSpPr>
            <a:spLocks noChangeShapeType="1"/>
          </p:cNvSpPr>
          <p:nvPr/>
        </p:nvSpPr>
        <p:spPr bwMode="auto">
          <a:xfrm flipH="1" flipV="1">
            <a:off x="4217988" y="4043319"/>
            <a:ext cx="9525" cy="452438"/>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AutoShape 12"/>
          <p:cNvSpPr>
            <a:spLocks noChangeShapeType="1"/>
          </p:cNvSpPr>
          <p:nvPr/>
        </p:nvSpPr>
        <p:spPr bwMode="auto">
          <a:xfrm flipH="1">
            <a:off x="4757738" y="2997157"/>
            <a:ext cx="411162" cy="109537"/>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AutoShape 13"/>
          <p:cNvSpPr>
            <a:spLocks noChangeShapeType="1"/>
          </p:cNvSpPr>
          <p:nvPr/>
        </p:nvSpPr>
        <p:spPr bwMode="auto">
          <a:xfrm>
            <a:off x="3182938" y="2997157"/>
            <a:ext cx="495300" cy="109537"/>
          </a:xfrm>
          <a:prstGeom prst="straightConnector1">
            <a:avLst/>
          </a:prstGeom>
          <a:noFill/>
          <a:ln w="9525" cmpd="sng">
            <a:solidFill>
              <a:srgbClr val="2B2E3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AutoShape 22"/>
          <p:cNvSpPr>
            <a:spLocks noChangeArrowheads="1"/>
          </p:cNvSpPr>
          <p:nvPr/>
        </p:nvSpPr>
        <p:spPr bwMode="auto">
          <a:xfrm>
            <a:off x="6966519" y="2017380"/>
            <a:ext cx="2945799" cy="501650"/>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20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模式</a:t>
            </a:r>
            <a:r>
              <a:rPr lang="zh-CN" altLang="en-US" sz="20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集成目标</a:t>
            </a:r>
            <a:endParaRPr lang="zh-CN" altLang="en-US" sz="2400" b="1" dirty="0"/>
          </a:p>
        </p:txBody>
      </p:sp>
      <p:sp>
        <p:nvSpPr>
          <p:cNvPr id="17427" name="Oval 16"/>
          <p:cNvSpPr>
            <a:spLocks noChangeArrowheads="1"/>
          </p:cNvSpPr>
          <p:nvPr/>
        </p:nvSpPr>
        <p:spPr bwMode="auto">
          <a:xfrm>
            <a:off x="3461296" y="2620671"/>
            <a:ext cx="1472355" cy="1440160"/>
          </a:xfrm>
          <a:prstGeom prst="ellipse">
            <a:avLst/>
          </a:prstGeom>
          <a:solidFill>
            <a:srgbClr val="21A3D0"/>
          </a:solidFill>
          <a:ln>
            <a:noFill/>
          </a:ln>
          <a:extLst>
            <a:ext uri="{91240B29-F687-4F45-9708-019B960494DF}">
              <a14:hiddenLine xmlns:a14="http://schemas.microsoft.com/office/drawing/2010/main" w="38100" cmpd="sng">
                <a:solidFill>
                  <a:srgbClr val="000000"/>
                </a:solidFill>
                <a:bevel/>
                <a:headEnd/>
                <a:tailEnd/>
              </a14:hiddenLine>
            </a:ext>
          </a:extLst>
        </p:spPr>
        <p:txBody>
          <a:bodyPr wrap="none"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400" b="1" dirty="0" smtClean="0">
                <a:solidFill>
                  <a:srgbClr val="FFFFFF"/>
                </a:solidFill>
                <a:latin typeface="Impact" panose="020B0806030902050204" pitchFamily="34" charset="0"/>
                <a:ea typeface="微软雅黑" panose="020B0503020204020204" pitchFamily="34" charset="-122"/>
                <a:sym typeface="Impact" panose="020B0806030902050204" pitchFamily="34" charset="0"/>
              </a:rPr>
              <a:t>模式集成</a:t>
            </a:r>
            <a:endParaRPr lang="zh-CN" altLang="en-US" b="1" dirty="0">
              <a:solidFill>
                <a:srgbClr val="FFFFFF"/>
              </a:solidFill>
              <a:latin typeface="Impact" panose="020B0806030902050204" pitchFamily="34" charset="0"/>
              <a:ea typeface="微软雅黑" panose="020B0503020204020204" pitchFamily="34" charset="-122"/>
              <a:sym typeface="Impact" panose="020B0806030902050204" pitchFamily="34" charset="0"/>
            </a:endParaRPr>
          </a:p>
        </p:txBody>
      </p:sp>
    </p:spTree>
    <p:extLst>
      <p:ext uri="{BB962C8B-B14F-4D97-AF65-F5344CB8AC3E}">
        <p14:creationId xmlns:p14="http://schemas.microsoft.com/office/powerpoint/2010/main" val="1814917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426"/>
                                        </p:tgtEl>
                                        <p:attrNameLst>
                                          <p:attrName>style.visibility</p:attrName>
                                        </p:attrNameLst>
                                      </p:cBhvr>
                                      <p:to>
                                        <p:strVal val="visible"/>
                                      </p:to>
                                    </p:set>
                                    <p:animEffect transition="in" filter="fade">
                                      <p:cBhvr>
                                        <p:cTn id="12" dur="1000"/>
                                        <p:tgtEl>
                                          <p:spTgt spid="17426"/>
                                        </p:tgtEl>
                                      </p:cBhvr>
                                    </p:animEffect>
                                    <p:anim calcmode="lin" valueType="num">
                                      <p:cBhvr>
                                        <p:cTn id="13" dur="1000" fill="hold"/>
                                        <p:tgtEl>
                                          <p:spTgt spid="17426"/>
                                        </p:tgtEl>
                                        <p:attrNameLst>
                                          <p:attrName>ppt_x</p:attrName>
                                        </p:attrNameLst>
                                      </p:cBhvr>
                                      <p:tavLst>
                                        <p:tav tm="0">
                                          <p:val>
                                            <p:strVal val="#ppt_x"/>
                                          </p:val>
                                        </p:tav>
                                        <p:tav tm="100000">
                                          <p:val>
                                            <p:strVal val="#ppt_x"/>
                                          </p:val>
                                        </p:tav>
                                      </p:tavLst>
                                    </p:anim>
                                    <p:anim calcmode="lin" valueType="num">
                                      <p:cBhvr>
                                        <p:cTn id="14" dur="1000" fill="hold"/>
                                        <p:tgtEl>
                                          <p:spTgt spid="174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P spid="174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099" name="矩形 4"/>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100" name="矩形 5"/>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4101" name="文本框 6"/>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目录</a:t>
            </a:r>
            <a:endParaRPr lang="zh-CN" altLang="en-US" dirty="0"/>
          </a:p>
        </p:txBody>
      </p:sp>
      <p:pic>
        <p:nvPicPr>
          <p:cNvPr id="4102" name="图片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688" y="1628775"/>
            <a:ext cx="6024562"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15"/>
          <p:cNvCxnSpPr>
            <a:cxnSpLocks noChangeShapeType="1"/>
          </p:cNvCxnSpPr>
          <p:nvPr/>
        </p:nvCxnSpPr>
        <p:spPr bwMode="auto">
          <a:xfrm>
            <a:off x="7813933" y="1406268"/>
            <a:ext cx="0" cy="4614862"/>
          </a:xfrm>
          <a:prstGeom prst="line">
            <a:avLst/>
          </a:prstGeom>
          <a:noFill/>
          <a:ln w="19050" algn="ctr">
            <a:solidFill>
              <a:schemeClr val="accent1"/>
            </a:solidFill>
            <a:miter lim="800000"/>
            <a:headEnd/>
            <a:tailEnd/>
          </a:ln>
          <a:extLst>
            <a:ext uri="{909E8E84-426E-40DD-AFC4-6F175D3DCCD1}">
              <a14:hiddenFill xmlns:a14="http://schemas.microsoft.com/office/drawing/2010/main">
                <a:noFill/>
              </a14:hiddenFill>
            </a:ext>
          </a:extLst>
        </p:spPr>
      </p:cxnSp>
      <p:sp>
        <p:nvSpPr>
          <p:cNvPr id="28" name="文本框 16"/>
          <p:cNvSpPr txBox="1"/>
          <p:nvPr/>
        </p:nvSpPr>
        <p:spPr>
          <a:xfrm>
            <a:off x="8310821" y="2112705"/>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项目</a:t>
            </a:r>
            <a:r>
              <a:rPr lang="zh-CN" altLang="en-US" sz="2000" b="1" kern="0" dirty="0" smtClean="0">
                <a:solidFill>
                  <a:schemeClr val="accent1"/>
                </a:solidFill>
                <a:latin typeface="Times New Roman"/>
                <a:ea typeface="微软雅黑 Light" panose="020B0502040204020203" pitchFamily="34" charset="-122"/>
              </a:rPr>
              <a:t>概述</a:t>
            </a:r>
            <a:endParaRPr lang="zh-CN" altLang="en-US" sz="2000" b="1" kern="0" dirty="0">
              <a:solidFill>
                <a:schemeClr val="accent1"/>
              </a:solidFill>
              <a:latin typeface="Times New Roman"/>
              <a:ea typeface="微软雅黑 Light" panose="020B0502040204020203" pitchFamily="34" charset="-122"/>
            </a:endParaRPr>
          </a:p>
        </p:txBody>
      </p:sp>
      <p:sp>
        <p:nvSpPr>
          <p:cNvPr id="29" name="文本框 17"/>
          <p:cNvSpPr txBox="1"/>
          <p:nvPr/>
        </p:nvSpPr>
        <p:spPr>
          <a:xfrm>
            <a:off x="8310820" y="3030280"/>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系统设计</a:t>
            </a:r>
            <a:endParaRPr lang="zh-CN" altLang="en-US" sz="2000" b="1" kern="0" dirty="0">
              <a:solidFill>
                <a:schemeClr val="accent1"/>
              </a:solidFill>
              <a:latin typeface="Times New Roman"/>
              <a:ea typeface="微软雅黑 Light" panose="020B0502040204020203" pitchFamily="34" charset="-122"/>
            </a:endParaRPr>
          </a:p>
        </p:txBody>
      </p:sp>
      <p:sp>
        <p:nvSpPr>
          <p:cNvPr id="30" name="文本框 18"/>
          <p:cNvSpPr txBox="1"/>
          <p:nvPr/>
        </p:nvSpPr>
        <p:spPr>
          <a:xfrm>
            <a:off x="8310821" y="3947855"/>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结果展示</a:t>
            </a:r>
            <a:endParaRPr lang="zh-CN" altLang="en-US" sz="2000" b="1" kern="0" dirty="0">
              <a:solidFill>
                <a:schemeClr val="accent1"/>
              </a:solidFill>
              <a:latin typeface="Times New Roman"/>
              <a:ea typeface="微软雅黑 Light" panose="020B0502040204020203" pitchFamily="34" charset="-122"/>
            </a:endParaRPr>
          </a:p>
        </p:txBody>
      </p:sp>
      <p:sp>
        <p:nvSpPr>
          <p:cNvPr id="31" name="文本框 19"/>
          <p:cNvSpPr txBox="1"/>
          <p:nvPr/>
        </p:nvSpPr>
        <p:spPr>
          <a:xfrm>
            <a:off x="8310820" y="4865430"/>
            <a:ext cx="1210588" cy="400110"/>
          </a:xfrm>
          <a:prstGeom prst="rect">
            <a:avLst/>
          </a:prstGeom>
          <a:noFill/>
        </p:spPr>
        <p:txBody>
          <a:bodyPr wrap="none">
            <a:spAutoFit/>
          </a:bodyPr>
          <a:lstStyle/>
          <a:p>
            <a:pPr fontAlgn="auto">
              <a:spcBef>
                <a:spcPts val="0"/>
              </a:spcBef>
              <a:spcAft>
                <a:spcPts val="0"/>
              </a:spcAft>
              <a:defRPr/>
            </a:pPr>
            <a:r>
              <a:rPr lang="zh-CN" altLang="en-US" sz="2000" b="1" kern="0" dirty="0" smtClean="0">
                <a:solidFill>
                  <a:schemeClr val="accent1"/>
                </a:solidFill>
                <a:latin typeface="Times New Roman"/>
                <a:ea typeface="微软雅黑 Light" panose="020B0502040204020203" pitchFamily="34" charset="-122"/>
              </a:rPr>
              <a:t>后期</a:t>
            </a:r>
            <a:r>
              <a:rPr lang="zh-CN" altLang="en-US" sz="2000" b="1" kern="0" dirty="0" smtClean="0">
                <a:solidFill>
                  <a:schemeClr val="accent1"/>
                </a:solidFill>
                <a:latin typeface="Times New Roman"/>
                <a:ea typeface="微软雅黑 Light" panose="020B0502040204020203" pitchFamily="34" charset="-122"/>
              </a:rPr>
              <a:t>安排</a:t>
            </a:r>
            <a:endParaRPr lang="zh-CN" altLang="en-US" sz="2000" b="1" kern="0" dirty="0">
              <a:solidFill>
                <a:schemeClr val="accent1"/>
              </a:solidFill>
              <a:latin typeface="Times New Roman"/>
              <a:ea typeface="微软雅黑 Light" panose="020B0502040204020203" pitchFamily="34" charset="-122"/>
            </a:endParaRPr>
          </a:p>
        </p:txBody>
      </p:sp>
      <p:sp>
        <p:nvSpPr>
          <p:cNvPr id="32" name="任意多边形 31"/>
          <p:cNvSpPr/>
          <p:nvPr/>
        </p:nvSpPr>
        <p:spPr>
          <a:xfrm>
            <a:off x="7536120" y="1988880"/>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1</a:t>
            </a:r>
            <a:endParaRPr lang="zh-CN" altLang="en-US" sz="3200" kern="0" dirty="0">
              <a:solidFill>
                <a:srgbClr val="FFFFFF"/>
              </a:solidFill>
              <a:latin typeface="Times New Roman"/>
              <a:ea typeface="幼圆"/>
            </a:endParaRPr>
          </a:p>
        </p:txBody>
      </p:sp>
      <p:sp>
        <p:nvSpPr>
          <p:cNvPr id="33" name="任意多边形 32"/>
          <p:cNvSpPr/>
          <p:nvPr/>
        </p:nvSpPr>
        <p:spPr>
          <a:xfrm>
            <a:off x="7536120" y="2906455"/>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2</a:t>
            </a:r>
            <a:endParaRPr lang="zh-CN" altLang="en-US" sz="3200" kern="0" dirty="0">
              <a:solidFill>
                <a:srgbClr val="FFFFFF"/>
              </a:solidFill>
              <a:latin typeface="Times New Roman"/>
              <a:ea typeface="幼圆"/>
            </a:endParaRPr>
          </a:p>
        </p:txBody>
      </p:sp>
      <p:sp>
        <p:nvSpPr>
          <p:cNvPr id="34" name="任意多边形 33"/>
          <p:cNvSpPr/>
          <p:nvPr/>
        </p:nvSpPr>
        <p:spPr>
          <a:xfrm>
            <a:off x="7536120" y="3824030"/>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3</a:t>
            </a:r>
            <a:endParaRPr lang="zh-CN" altLang="en-US" sz="3200" kern="0" dirty="0">
              <a:solidFill>
                <a:srgbClr val="FFFFFF"/>
              </a:solidFill>
              <a:latin typeface="Times New Roman"/>
              <a:ea typeface="幼圆"/>
            </a:endParaRPr>
          </a:p>
        </p:txBody>
      </p:sp>
      <p:sp>
        <p:nvSpPr>
          <p:cNvPr id="35" name="任意多边形 34"/>
          <p:cNvSpPr/>
          <p:nvPr/>
        </p:nvSpPr>
        <p:spPr>
          <a:xfrm>
            <a:off x="7536120" y="4741605"/>
            <a:ext cx="560388" cy="6492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lstStyle/>
          <a:p>
            <a:pPr algn="ctr" fontAlgn="auto">
              <a:spcBef>
                <a:spcPts val="0"/>
              </a:spcBef>
              <a:spcAft>
                <a:spcPts val="0"/>
              </a:spcAft>
              <a:defRPr/>
            </a:pPr>
            <a:r>
              <a:rPr lang="en-US" altLang="zh-CN" sz="3200" kern="0" dirty="0">
                <a:solidFill>
                  <a:srgbClr val="FFFFFF"/>
                </a:solidFill>
                <a:latin typeface="Times New Roman"/>
                <a:ea typeface="幼圆"/>
              </a:rPr>
              <a:t>4</a:t>
            </a:r>
            <a:endParaRPr lang="zh-CN" altLang="en-US" sz="3200" kern="0" dirty="0">
              <a:solidFill>
                <a:srgbClr val="FFFFFF"/>
              </a:solidFill>
              <a:latin typeface="Times New Roman"/>
              <a:ea typeface="幼圆"/>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
          <p:cNvGrpSpPr>
            <a:grpSpLocks/>
          </p:cNvGrpSpPr>
          <p:nvPr/>
        </p:nvGrpSpPr>
        <p:grpSpPr bwMode="auto">
          <a:xfrm>
            <a:off x="2135670" y="1322410"/>
            <a:ext cx="4660266" cy="3117935"/>
            <a:chOff x="2287686" y="-2"/>
            <a:chExt cx="4024866" cy="2828925"/>
          </a:xfrm>
        </p:grpSpPr>
        <p:sp>
          <p:nvSpPr>
            <p:cNvPr id="8197" name="矩形 6"/>
            <p:cNvSpPr>
              <a:spLocks noChangeArrowheads="1"/>
            </p:cNvSpPr>
            <p:nvPr/>
          </p:nvSpPr>
          <p:spPr bwMode="auto">
            <a:xfrm>
              <a:off x="4348814" y="-2"/>
              <a:ext cx="1963738" cy="2828925"/>
            </a:xfrm>
            <a:custGeom>
              <a:avLst/>
              <a:gdLst>
                <a:gd name="T0" fmla="*/ 0 w 1963712"/>
                <a:gd name="T1" fmla="*/ 0 h 2828404"/>
                <a:gd name="T2" fmla="*/ 1963712 w 1963712"/>
                <a:gd name="T3" fmla="*/ 2828404 h 2828404"/>
              </a:gdLst>
              <a:ahLst/>
              <a:cxnLst/>
              <a:rect l="T0" t="T1" r="T2" b="T3"/>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21A3D0"/>
            </a:solidFill>
            <a:ln w="3175" cap="flat" cmpd="sng">
              <a:solidFill>
                <a:srgbClr val="EAEAEA"/>
              </a:solidFill>
              <a:bevel/>
              <a:headEnd/>
              <a:tailEnd/>
            </a:ln>
          </p:spPr>
          <p:txBody>
            <a:bodyPr lIns="540000" rIns="180000" anchor="ctr"/>
            <a:lstStyle/>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统一模式</a:t>
              </a:r>
              <a:endPar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p:txBody>
        </p:sp>
        <p:sp>
          <p:nvSpPr>
            <p:cNvPr id="8199" name="椭圆 8"/>
            <p:cNvSpPr>
              <a:spLocks noChangeArrowheads="1"/>
            </p:cNvSpPr>
            <p:nvPr/>
          </p:nvSpPr>
          <p:spPr bwMode="auto">
            <a:xfrm>
              <a:off x="3889571" y="1011237"/>
              <a:ext cx="806450" cy="806450"/>
            </a:xfrm>
            <a:prstGeom prst="ellipse">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lIns="0" tIns="0" rIns="0" bIns="0" anchor="ctr"/>
            <a:lstStyle/>
            <a:p>
              <a:pPr algn="ctr">
                <a:lnSpc>
                  <a:spcPct val="120000"/>
                </a:lnSpc>
              </a:pPr>
              <a:r>
                <a:rPr lang="zh-CN" altLang="en-US" sz="2000" b="1" dirty="0" smtClean="0">
                  <a:solidFill>
                    <a:srgbClr val="FFFFFF"/>
                  </a:solidFill>
                  <a:latin typeface="微软雅黑" panose="020B0503020204020204" pitchFamily="34" charset="-122"/>
                  <a:ea typeface="微软雅黑 Light" panose="020B0502040204020203" pitchFamily="34" charset="-122"/>
                  <a:sym typeface="微软雅黑" panose="020B0503020204020204" pitchFamily="34" charset="-122"/>
                </a:rPr>
                <a:t>数据集成</a:t>
              </a:r>
              <a:endParaRPr lang="zh-CN" altLang="en-US" sz="2000" dirty="0"/>
            </a:p>
          </p:txBody>
        </p:sp>
        <p:sp>
          <p:nvSpPr>
            <p:cNvPr id="8201" name="矩形 3"/>
            <p:cNvSpPr>
              <a:spLocks noChangeArrowheads="1"/>
            </p:cNvSpPr>
            <p:nvPr/>
          </p:nvSpPr>
          <p:spPr bwMode="auto">
            <a:xfrm>
              <a:off x="2287686" y="-2"/>
              <a:ext cx="1916112" cy="2828925"/>
            </a:xfrm>
            <a:custGeom>
              <a:avLst/>
              <a:gdLst>
                <a:gd name="T0" fmla="*/ 0 w 1915864"/>
                <a:gd name="T1" fmla="*/ 0 h 2828404"/>
                <a:gd name="T2" fmla="*/ 1915864 w 1915864"/>
                <a:gd name="T3" fmla="*/ 2828404 h 2828404"/>
              </a:gdLst>
              <a:ahLst/>
              <a:cxnLst/>
              <a:rect l="T0" t="T1" r="T2" b="T3"/>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21A3D0"/>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lIns="180000" rIns="450000" anchor="ctr"/>
            <a:lstStyle/>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异源</a:t>
              </a:r>
              <a:endParaRPr lang="en-US" altLang="zh-CN"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异构</a:t>
              </a:r>
              <a:endParaRPr lang="en-US" altLang="zh-CN"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smtClean="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a:t>
              </a:r>
              <a:r>
                <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上下文</a:t>
              </a:r>
              <a:endParaRPr lang="en-US" altLang="zh-CN"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Light" panose="020B0502040204020203" pitchFamily="34" charset="-122"/>
                  <a:sym typeface="微软雅黑" panose="020B0503020204020204" pitchFamily="34" charset="-122"/>
                </a:rPr>
                <a:t>不同逻辑关系</a:t>
              </a:r>
            </a:p>
          </p:txBody>
        </p:sp>
      </p:grpSp>
      <p:sp>
        <p:nvSpPr>
          <p:cNvPr id="8202" name="矩形 11"/>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3" name="矩形 12"/>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4" name="矩形 13"/>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8205" name="文本框 14"/>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a:t>
            </a:r>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 name="Rectangle 2"/>
          <p:cNvSpPr>
            <a:spLocks noChangeArrowheads="1"/>
          </p:cNvSpPr>
          <p:nvPr/>
        </p:nvSpPr>
        <p:spPr bwMode="auto">
          <a:xfrm>
            <a:off x="3647796" y="44403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47142145"/>
              </p:ext>
            </p:extLst>
          </p:nvPr>
        </p:nvGraphicFramePr>
        <p:xfrm>
          <a:off x="1481138" y="4756829"/>
          <a:ext cx="6537132" cy="980570"/>
        </p:xfrm>
        <a:graphic>
          <a:graphicData uri="http://schemas.openxmlformats.org/presentationml/2006/ole">
            <mc:AlternateContent xmlns:mc="http://schemas.openxmlformats.org/markup-compatibility/2006">
              <mc:Choice xmlns:v="urn:schemas-microsoft-com:vml" Requires="v">
                <p:oleObj spid="_x0000_s1099" name="Visio" r:id="rId4" imgW="4954995" imgH="744492" progId="Visio.Drawing.15">
                  <p:embed/>
                </p:oleObj>
              </mc:Choice>
              <mc:Fallback>
                <p:oleObj name="Visio" r:id="rId4" imgW="4954995" imgH="74449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1138" y="4756829"/>
                        <a:ext cx="6537132" cy="980570"/>
                      </a:xfrm>
                      <a:prstGeom prst="rect">
                        <a:avLst/>
                      </a:prstGeom>
                      <a:noFill/>
                    </p:spPr>
                  </p:pic>
                </p:oleObj>
              </mc:Fallback>
            </mc:AlternateContent>
          </a:graphicData>
        </a:graphic>
      </p:graphicFrame>
      <p:sp>
        <p:nvSpPr>
          <p:cNvPr id="4" name="圆角矩形 3"/>
          <p:cNvSpPr/>
          <p:nvPr/>
        </p:nvSpPr>
        <p:spPr bwMode="auto">
          <a:xfrm>
            <a:off x="1337126" y="4635707"/>
            <a:ext cx="1872156" cy="1126894"/>
          </a:xfrm>
          <a:prstGeom prst="roundRect">
            <a:avLst/>
          </a:prstGeom>
          <a:noFill/>
          <a:ln w="38100" cap="flat" cmpd="sng" algn="ctr">
            <a:solidFill>
              <a:srgbClr val="FF0000"/>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AutoShape 2"/>
          <p:cNvSpPr>
            <a:spLocks noChangeArrowheads="1"/>
          </p:cNvSpPr>
          <p:nvPr/>
        </p:nvSpPr>
        <p:spPr bwMode="auto">
          <a:xfrm>
            <a:off x="8112168" y="1949339"/>
            <a:ext cx="3024252" cy="2141891"/>
          </a:xfrm>
          <a:prstGeom prst="roundRect">
            <a:avLst>
              <a:gd name="adj" fmla="val 2255"/>
            </a:avLst>
          </a:prstGeom>
          <a:solidFill>
            <a:srgbClr val="2B2E30"/>
          </a:solidFill>
          <a:ln w="3175" cap="flat" cmpd="sng">
            <a:solidFill>
              <a:srgbClr val="D7D7D7"/>
            </a:solidFill>
            <a:bevel/>
            <a:headEnd/>
            <a:tailEnd/>
          </a:ln>
        </p:spPr>
        <p:txBody>
          <a:bodyPr lIns="18000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全局</a:t>
            </a:r>
            <a:r>
              <a:rPr lang="zh-CN" altLang="en-US"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的数据</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模式</a:t>
            </a:r>
            <a:r>
              <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&amp;</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匹配</a:t>
            </a: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关系</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高效</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rPr>
              <a:t>准确</a:t>
            </a:r>
            <a:endParaRPr lang="en-US" altLang="zh-CN" dirty="0" smtClean="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AutoShape 22"/>
          <p:cNvSpPr>
            <a:spLocks noChangeArrowheads="1"/>
          </p:cNvSpPr>
          <p:nvPr/>
        </p:nvSpPr>
        <p:spPr bwMode="auto">
          <a:xfrm>
            <a:off x="8112168" y="1671526"/>
            <a:ext cx="3024252" cy="501650"/>
          </a:xfrm>
          <a:prstGeom prst="roundRect">
            <a:avLst>
              <a:gd name="adj" fmla="val 0"/>
            </a:avLst>
          </a:prstGeom>
          <a:solidFill>
            <a:srgbClr val="21A3D0"/>
          </a:solidFill>
          <a:ln w="3175" cap="flat" cmpd="sng">
            <a:solidFill>
              <a:srgbClr val="D7D7D7"/>
            </a:solidFill>
            <a:bevel/>
            <a:headEnd/>
            <a:tailEnd/>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zh-CN" altLang="en-US" sz="20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模式</a:t>
            </a:r>
            <a:r>
              <a:rPr lang="zh-CN" altLang="en-US" sz="20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集成目标</a:t>
            </a:r>
            <a:endParaRPr lang="zh-CN" altLang="en-US" sz="2400" b="1" dirty="0"/>
          </a:p>
        </p:txBody>
      </p:sp>
    </p:spTree>
    <p:extLst>
      <p:ext uri="{BB962C8B-B14F-4D97-AF65-F5344CB8AC3E}">
        <p14:creationId xmlns:p14="http://schemas.microsoft.com/office/powerpoint/2010/main" val="2519576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
          <p:cNvGrpSpPr>
            <a:grpSpLocks/>
          </p:cNvGrpSpPr>
          <p:nvPr/>
        </p:nvGrpSpPr>
        <p:grpSpPr bwMode="auto">
          <a:xfrm>
            <a:off x="3063479" y="2086147"/>
            <a:ext cx="5696744" cy="4583123"/>
            <a:chOff x="0" y="0"/>
            <a:chExt cx="8375433" cy="3591503"/>
          </a:xfrm>
        </p:grpSpPr>
        <p:grpSp>
          <p:nvGrpSpPr>
            <p:cNvPr id="11267" name="组合 4"/>
            <p:cNvGrpSpPr>
              <a:grpSpLocks/>
            </p:cNvGrpSpPr>
            <p:nvPr/>
          </p:nvGrpSpPr>
          <p:grpSpPr bwMode="auto">
            <a:xfrm>
              <a:off x="0" y="0"/>
              <a:ext cx="4152436" cy="3591502"/>
              <a:chOff x="0" y="0"/>
              <a:chExt cx="4152436" cy="3264600"/>
            </a:xfrm>
          </p:grpSpPr>
          <p:sp>
            <p:nvSpPr>
              <p:cNvPr id="11268" name="矩形 26"/>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600" b="1"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Airline1 Flight</a:t>
                </a:r>
                <a:endParaRPr lang="zh-CN" altLang="en-US" sz="2000" dirty="0"/>
              </a:p>
            </p:txBody>
          </p:sp>
          <p:sp>
            <p:nvSpPr>
              <p:cNvPr id="11269" name="矩形 27"/>
              <p:cNvSpPr>
                <a:spLocks noChangeArrowheads="1"/>
              </p:cNvSpPr>
              <p:nvPr/>
            </p:nvSpPr>
            <p:spPr bwMode="auto">
              <a:xfrm>
                <a:off x="0" y="360040"/>
                <a:ext cx="4152436" cy="2904560"/>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lnSpc>
                    <a:spcPct val="120000"/>
                  </a:lnSpc>
                </a:pPr>
                <a:r>
                  <a:rPr lang="en-US" altLang="zh-CN" sz="1600" dirty="0">
                    <a:solidFill>
                      <a:srgbClr val="FF0000"/>
                    </a:solidFill>
                  </a:rPr>
                  <a:t>Flight </a:t>
                </a:r>
                <a:r>
                  <a:rPr lang="en-US" altLang="zh-CN" sz="1600" dirty="0" smtClean="0">
                    <a:solidFill>
                      <a:srgbClr val="FF0000"/>
                    </a:solidFill>
                  </a:rPr>
                  <a:t>Number</a:t>
                </a:r>
                <a:endParaRPr lang="en-US" altLang="zh-CN" sz="1600" dirty="0" smtClean="0">
                  <a:solidFill>
                    <a:schemeClr val="bg1"/>
                  </a:solidFill>
                </a:endParaRPr>
              </a:p>
              <a:p>
                <a:pPr algn="ctr">
                  <a:lnSpc>
                    <a:spcPct val="120000"/>
                  </a:lnSpc>
                </a:pPr>
                <a:r>
                  <a:rPr lang="en-US" altLang="zh-CN" sz="1600" dirty="0" smtClean="0">
                    <a:solidFill>
                      <a:schemeClr val="bg1"/>
                    </a:solidFill>
                  </a:rPr>
                  <a:t>Departure Airport</a:t>
                </a:r>
              </a:p>
              <a:p>
                <a:pPr algn="ctr">
                  <a:lnSpc>
                    <a:spcPct val="120000"/>
                  </a:lnSpc>
                </a:pPr>
                <a:r>
                  <a:rPr lang="en-US" altLang="zh-CN" sz="1600" dirty="0" smtClean="0">
                    <a:solidFill>
                      <a:schemeClr val="bg1"/>
                    </a:solidFill>
                  </a:rPr>
                  <a:t>Scheduled </a:t>
                </a:r>
                <a:r>
                  <a:rPr lang="en-US" altLang="zh-CN" sz="1600" dirty="0">
                    <a:solidFill>
                      <a:schemeClr val="bg1"/>
                    </a:solidFill>
                  </a:rPr>
                  <a:t>Departure </a:t>
                </a:r>
                <a:r>
                  <a:rPr lang="en-US" altLang="zh-CN" sz="1600" dirty="0" smtClean="0">
                    <a:solidFill>
                      <a:schemeClr val="bg1"/>
                    </a:solidFill>
                  </a:rPr>
                  <a:t>Date</a:t>
                </a:r>
              </a:p>
              <a:p>
                <a:pPr algn="ctr">
                  <a:lnSpc>
                    <a:spcPct val="120000"/>
                  </a:lnSpc>
                </a:pPr>
                <a:r>
                  <a:rPr lang="en-US" altLang="zh-CN" sz="1600" dirty="0" smtClean="0">
                    <a:solidFill>
                      <a:schemeClr val="bg1"/>
                    </a:solidFill>
                  </a:rPr>
                  <a:t>Scheduled </a:t>
                </a:r>
                <a:r>
                  <a:rPr lang="en-US" altLang="zh-CN" sz="1600" dirty="0">
                    <a:solidFill>
                      <a:schemeClr val="bg1"/>
                    </a:solidFill>
                  </a:rPr>
                  <a:t>Departure </a:t>
                </a:r>
                <a:r>
                  <a:rPr lang="en-US" altLang="zh-CN" sz="1600" dirty="0" smtClean="0">
                    <a:solidFill>
                      <a:schemeClr val="bg1"/>
                    </a:solidFill>
                  </a:rPr>
                  <a:t>Time</a:t>
                </a:r>
              </a:p>
              <a:p>
                <a:pPr algn="ctr">
                  <a:lnSpc>
                    <a:spcPct val="120000"/>
                  </a:lnSpc>
                </a:pPr>
                <a:r>
                  <a:rPr lang="en-US" altLang="zh-CN" sz="1600" dirty="0" smtClean="0">
                    <a:solidFill>
                      <a:srgbClr val="00B0F0"/>
                    </a:solidFill>
                  </a:rPr>
                  <a:t>Actual </a:t>
                </a:r>
                <a:r>
                  <a:rPr lang="en-US" altLang="zh-CN" sz="1600" dirty="0">
                    <a:solidFill>
                      <a:srgbClr val="00B0F0"/>
                    </a:solidFill>
                  </a:rPr>
                  <a:t>Departure </a:t>
                </a:r>
                <a:r>
                  <a:rPr lang="en-US" altLang="zh-CN" sz="1600" dirty="0" smtClean="0">
                    <a:solidFill>
                      <a:srgbClr val="00B0F0"/>
                    </a:solidFill>
                  </a:rPr>
                  <a:t>Time</a:t>
                </a:r>
              </a:p>
              <a:p>
                <a:pPr algn="ctr">
                  <a:lnSpc>
                    <a:spcPct val="120000"/>
                  </a:lnSpc>
                </a:pPr>
                <a:r>
                  <a:rPr lang="en-US" altLang="zh-CN" sz="1600" dirty="0" smtClean="0">
                    <a:solidFill>
                      <a:schemeClr val="bg1"/>
                    </a:solidFill>
                  </a:rPr>
                  <a:t>Arrival Airport</a:t>
                </a:r>
              </a:p>
              <a:p>
                <a:pPr algn="ctr">
                  <a:lnSpc>
                    <a:spcPct val="120000"/>
                  </a:lnSpc>
                </a:pPr>
                <a:r>
                  <a:rPr lang="en-US" altLang="zh-CN" sz="1600" dirty="0" smtClean="0">
                    <a:solidFill>
                      <a:schemeClr val="bg1"/>
                    </a:solidFill>
                  </a:rPr>
                  <a:t>Scheduled </a:t>
                </a:r>
                <a:r>
                  <a:rPr lang="en-US" altLang="zh-CN" sz="1600" dirty="0">
                    <a:solidFill>
                      <a:schemeClr val="bg1"/>
                    </a:solidFill>
                  </a:rPr>
                  <a:t>Arrival </a:t>
                </a:r>
                <a:r>
                  <a:rPr lang="en-US" altLang="zh-CN" sz="1600" dirty="0" smtClean="0">
                    <a:solidFill>
                      <a:schemeClr val="bg1"/>
                    </a:solidFill>
                  </a:rPr>
                  <a:t>Date</a:t>
                </a:r>
              </a:p>
              <a:p>
                <a:pPr algn="ctr">
                  <a:lnSpc>
                    <a:spcPct val="120000"/>
                  </a:lnSpc>
                </a:pPr>
                <a:r>
                  <a:rPr lang="en-US" altLang="zh-CN" sz="1600" dirty="0" smtClean="0">
                    <a:solidFill>
                      <a:schemeClr val="bg1"/>
                    </a:solidFill>
                  </a:rPr>
                  <a:t>Scheduled </a:t>
                </a:r>
                <a:r>
                  <a:rPr lang="en-US" altLang="zh-CN" sz="1600" dirty="0">
                    <a:solidFill>
                      <a:schemeClr val="bg1"/>
                    </a:solidFill>
                  </a:rPr>
                  <a:t>Arrival </a:t>
                </a:r>
                <a:r>
                  <a:rPr lang="en-US" altLang="zh-CN" sz="1600" dirty="0" smtClean="0">
                    <a:solidFill>
                      <a:schemeClr val="bg1"/>
                    </a:solidFill>
                  </a:rPr>
                  <a:t>Time</a:t>
                </a:r>
              </a:p>
              <a:p>
                <a:pPr algn="ctr">
                  <a:lnSpc>
                    <a:spcPct val="120000"/>
                  </a:lnSpc>
                </a:pPr>
                <a:r>
                  <a:rPr lang="en-US" altLang="zh-CN" sz="1600" dirty="0" smtClean="0">
                    <a:solidFill>
                      <a:schemeClr val="bg1"/>
                    </a:solidFill>
                  </a:rPr>
                  <a:t>Actual </a:t>
                </a:r>
                <a:r>
                  <a:rPr lang="en-US" altLang="zh-CN" sz="1600" dirty="0">
                    <a:solidFill>
                      <a:schemeClr val="bg1"/>
                    </a:solidFill>
                  </a:rPr>
                  <a:t>Arrival Time</a:t>
                </a:r>
                <a:endParaRPr lang="zh-CN" altLang="en-US" sz="2000" dirty="0">
                  <a:solidFill>
                    <a:schemeClr val="bg1"/>
                  </a:solidFill>
                </a:endParaRPr>
              </a:p>
            </p:txBody>
          </p:sp>
        </p:grpSp>
        <p:grpSp>
          <p:nvGrpSpPr>
            <p:cNvPr id="11273" name="组合 6"/>
            <p:cNvGrpSpPr>
              <a:grpSpLocks/>
            </p:cNvGrpSpPr>
            <p:nvPr/>
          </p:nvGrpSpPr>
          <p:grpSpPr bwMode="auto">
            <a:xfrm>
              <a:off x="4222996" y="0"/>
              <a:ext cx="4152436" cy="1706595"/>
              <a:chOff x="0" y="0"/>
              <a:chExt cx="4152436" cy="1551259"/>
            </a:xfrm>
          </p:grpSpPr>
          <p:sp>
            <p:nvSpPr>
              <p:cNvPr id="11274" name="矩形 22"/>
              <p:cNvSpPr>
                <a:spLocks noChangeArrowheads="1"/>
              </p:cNvSpPr>
              <p:nvPr/>
            </p:nvSpPr>
            <p:spPr bwMode="auto">
              <a:xfrm>
                <a:off x="0"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Departures</a:t>
                </a:r>
                <a:endParaRPr lang="zh-CN" altLang="en-US" sz="2000" dirty="0"/>
              </a:p>
            </p:txBody>
          </p:sp>
          <p:sp>
            <p:nvSpPr>
              <p:cNvPr id="11275" name="矩形 23"/>
              <p:cNvSpPr>
                <a:spLocks noChangeArrowheads="1"/>
              </p:cNvSpPr>
              <p:nvPr/>
            </p:nvSpPr>
            <p:spPr bwMode="auto">
              <a:xfrm>
                <a:off x="0"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dirty="0">
                    <a:solidFill>
                      <a:schemeClr val="bg1"/>
                    </a:solidFill>
                  </a:rPr>
                  <a:t>Air </a:t>
                </a:r>
                <a:r>
                  <a:rPr lang="en-US" altLang="zh-CN" sz="1600" dirty="0" smtClean="0">
                    <a:solidFill>
                      <a:schemeClr val="bg1"/>
                    </a:solidFill>
                  </a:rPr>
                  <a:t>Line, </a:t>
                </a:r>
                <a:r>
                  <a:rPr lang="en-US" altLang="zh-CN" sz="1600" dirty="0">
                    <a:solidFill>
                      <a:srgbClr val="FF0000"/>
                    </a:solidFill>
                  </a:rPr>
                  <a:t>Flight </a:t>
                </a:r>
                <a:r>
                  <a:rPr lang="en-US" altLang="zh-CN" sz="1600" dirty="0" smtClean="0">
                    <a:solidFill>
                      <a:srgbClr val="FF0000"/>
                    </a:solidFill>
                  </a:rPr>
                  <a:t>Number</a:t>
                </a:r>
                <a:r>
                  <a:rPr lang="en-US" altLang="zh-CN" sz="1600" dirty="0" smtClean="0">
                    <a:solidFill>
                      <a:schemeClr val="bg1"/>
                    </a:solidFill>
                  </a:rPr>
                  <a:t>, Scheduled, Actual, </a:t>
                </a:r>
                <a:r>
                  <a:rPr lang="en-US" altLang="zh-CN" sz="1600" dirty="0">
                    <a:solidFill>
                      <a:schemeClr val="bg1"/>
                    </a:solidFill>
                  </a:rPr>
                  <a:t>Gate Time, </a:t>
                </a:r>
                <a:r>
                  <a:rPr lang="en-US" altLang="zh-CN" sz="1600" dirty="0">
                    <a:solidFill>
                      <a:srgbClr val="00B0F0"/>
                    </a:solidFill>
                  </a:rPr>
                  <a:t>Takeoff Time</a:t>
                </a:r>
                <a:r>
                  <a:rPr lang="en-US" altLang="zh-CN" sz="1600" dirty="0">
                    <a:solidFill>
                      <a:schemeClr val="bg1"/>
                    </a:solidFill>
                  </a:rPr>
                  <a:t>, Terminal, Gate, </a:t>
                </a:r>
                <a:r>
                  <a:rPr lang="en-US" altLang="zh-CN" sz="1600" dirty="0">
                    <a:solidFill>
                      <a:srgbClr val="FFFF00"/>
                    </a:solidFill>
                  </a:rPr>
                  <a:t>Runway</a:t>
                </a:r>
                <a:endParaRPr lang="zh-CN" altLang="en-US" sz="2000" dirty="0">
                  <a:solidFill>
                    <a:srgbClr val="FFFF00"/>
                  </a:solidFill>
                </a:endParaRPr>
              </a:p>
            </p:txBody>
          </p:sp>
        </p:grpSp>
        <p:grpSp>
          <p:nvGrpSpPr>
            <p:cNvPr id="11288" name="组合 11"/>
            <p:cNvGrpSpPr>
              <a:grpSpLocks/>
            </p:cNvGrpSpPr>
            <p:nvPr/>
          </p:nvGrpSpPr>
          <p:grpSpPr bwMode="auto">
            <a:xfrm>
              <a:off x="4222997" y="1884908"/>
              <a:ext cx="4152436" cy="1706595"/>
              <a:chOff x="-2111497" y="0"/>
              <a:chExt cx="4152436" cy="1551259"/>
            </a:xfrm>
          </p:grpSpPr>
          <p:sp>
            <p:nvSpPr>
              <p:cNvPr id="11289" name="矩形 12"/>
              <p:cNvSpPr>
                <a:spLocks noChangeArrowheads="1"/>
              </p:cNvSpPr>
              <p:nvPr/>
            </p:nvSpPr>
            <p:spPr bwMode="auto">
              <a:xfrm>
                <a:off x="-2111497" y="0"/>
                <a:ext cx="4152436" cy="360040"/>
              </a:xfrm>
              <a:prstGeom prst="rect">
                <a:avLst/>
              </a:prstGeom>
              <a:solidFill>
                <a:srgbClr val="21A3D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Airline2 </a:t>
                </a:r>
                <a:r>
                  <a:rPr lang="en-US" altLang="zh-CN" sz="1600"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Arrivals</a:t>
                </a:r>
                <a:endParaRPr lang="zh-CN" altLang="en-US" sz="1600" dirty="0"/>
              </a:p>
            </p:txBody>
          </p:sp>
          <p:sp>
            <p:nvSpPr>
              <p:cNvPr id="11290" name="矩形 13"/>
              <p:cNvSpPr>
                <a:spLocks noChangeArrowheads="1"/>
              </p:cNvSpPr>
              <p:nvPr/>
            </p:nvSpPr>
            <p:spPr bwMode="auto">
              <a:xfrm>
                <a:off x="-2111497" y="360040"/>
                <a:ext cx="4152436" cy="1191219"/>
              </a:xfrm>
              <a:prstGeom prst="rect">
                <a:avLst/>
              </a:prstGeom>
              <a:solidFill>
                <a:srgbClr val="2B2E30"/>
              </a:solidFill>
              <a:ln>
                <a:noFill/>
              </a:ln>
              <a:extLs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lnSpc>
                    <a:spcPct val="120000"/>
                  </a:lnSpc>
                </a:pPr>
                <a:r>
                  <a:rPr lang="en-US" altLang="zh-CN" sz="1600" dirty="0">
                    <a:solidFill>
                      <a:schemeClr val="bg1"/>
                    </a:solidFill>
                  </a:rPr>
                  <a:t>Air Line, </a:t>
                </a:r>
                <a:r>
                  <a:rPr lang="en-US" altLang="zh-CN" sz="1600" dirty="0">
                    <a:solidFill>
                      <a:srgbClr val="FF0000"/>
                    </a:solidFill>
                  </a:rPr>
                  <a:t>Flight Number</a:t>
                </a:r>
                <a:r>
                  <a:rPr lang="en-US" altLang="zh-CN" sz="1600" dirty="0">
                    <a:solidFill>
                      <a:schemeClr val="bg1"/>
                    </a:solidFill>
                  </a:rPr>
                  <a:t>, Scheduled, Actual, Gate Time, Landing Time, Terminal, Gate, Runway</a:t>
                </a:r>
                <a:endParaRPr lang="zh-CN" altLang="en-US" sz="2000" dirty="0">
                  <a:solidFill>
                    <a:schemeClr val="bg1"/>
                  </a:solidFill>
                </a:endParaRPr>
              </a:p>
            </p:txBody>
          </p:sp>
        </p:grpSp>
      </p:grpSp>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项目</a:t>
            </a:r>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概述</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b="1" dirty="0"/>
              <a:t>模式集成</a:t>
            </a:r>
            <a:r>
              <a:rPr lang="zh-CN" altLang="zh-CN" sz="2000" dirty="0"/>
              <a:t>的主要工作是针对异源、异构数据表的模式</a:t>
            </a:r>
            <a:r>
              <a:rPr lang="zh-CN" altLang="zh-CN" sz="2000" dirty="0" smtClean="0"/>
              <a:t>，</a:t>
            </a:r>
            <a:r>
              <a:rPr lang="zh-CN" altLang="en-US" sz="2000" dirty="0" smtClean="0"/>
              <a:t>将</a:t>
            </a:r>
            <a:r>
              <a:rPr lang="zh-CN" altLang="en-US" sz="2000" b="1" dirty="0" smtClean="0">
                <a:solidFill>
                  <a:srgbClr val="FF0000"/>
                </a:solidFill>
              </a:rPr>
              <a:t>相似</a:t>
            </a:r>
            <a:r>
              <a:rPr lang="zh-CN" altLang="en-US" sz="2000" dirty="0" smtClean="0"/>
              <a:t>的属性（</a:t>
            </a:r>
            <a:r>
              <a:rPr lang="zh-CN" altLang="zh-CN" sz="2000" dirty="0" smtClean="0"/>
              <a:t>形式</a:t>
            </a:r>
            <a:r>
              <a:rPr lang="zh-CN" altLang="zh-CN" sz="2000" dirty="0"/>
              <a:t>和</a:t>
            </a:r>
            <a:r>
              <a:rPr lang="zh-CN" altLang="zh-CN" sz="2000" dirty="0" smtClean="0"/>
              <a:t>语义</a:t>
            </a:r>
            <a:r>
              <a:rPr lang="zh-CN" altLang="en-US" sz="2000" dirty="0" smtClean="0"/>
              <a:t>）</a:t>
            </a:r>
            <a:r>
              <a:rPr lang="zh-CN" altLang="zh-CN" sz="2000" dirty="0" smtClean="0"/>
              <a:t>进行</a:t>
            </a:r>
            <a:r>
              <a:rPr lang="zh-CN" altLang="zh-CN" sz="2000" dirty="0"/>
              <a:t>集成，从而得到一个统一的模式，既能将多个数据源中的所有属性全部包含，又能保证产生的数据模式中属性彼此不</a:t>
            </a:r>
            <a:r>
              <a:rPr lang="zh-CN" altLang="zh-CN" sz="2000" dirty="0" smtClean="0"/>
              <a:t>重复。</a:t>
            </a:r>
            <a:endParaRPr lang="zh-CN" altLang="en-US" sz="20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Tree>
    <p:extLst>
      <p:ext uri="{BB962C8B-B14F-4D97-AF65-F5344CB8AC3E}">
        <p14:creationId xmlns:p14="http://schemas.microsoft.com/office/powerpoint/2010/main" val="3817599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000" dirty="0"/>
              <a:t>模式集成平台应能</a:t>
            </a:r>
            <a:r>
              <a:rPr lang="zh-CN" altLang="zh-CN" sz="2000" b="1" dirty="0">
                <a:solidFill>
                  <a:srgbClr val="FF0000"/>
                </a:solidFill>
              </a:rPr>
              <a:t>接收</a:t>
            </a:r>
            <a:r>
              <a:rPr lang="zh-CN" altLang="zh-CN" sz="2000" dirty="0"/>
              <a:t>标准的数据库模式，并尽可能的在多个维度上完成模式集成的功能，保证</a:t>
            </a:r>
            <a:r>
              <a:rPr lang="zh-CN" altLang="en-US" sz="2000" dirty="0"/>
              <a:t>多种</a:t>
            </a:r>
            <a:r>
              <a:rPr lang="zh-CN" altLang="zh-CN" sz="2000" dirty="0"/>
              <a:t>情况的类似属性都能够检测出并合理的</a:t>
            </a:r>
            <a:r>
              <a:rPr lang="zh-CN" altLang="zh-CN" sz="2000" b="1" dirty="0">
                <a:solidFill>
                  <a:srgbClr val="FF0000"/>
                </a:solidFill>
              </a:rPr>
              <a:t>整合</a:t>
            </a:r>
            <a:r>
              <a:rPr lang="zh-CN" altLang="zh-CN" sz="2000" dirty="0"/>
              <a:t>。</a:t>
            </a:r>
            <a:r>
              <a:rPr lang="zh-CN" altLang="en-US" sz="2000" dirty="0" smtClean="0"/>
              <a:t>同时为了保证</a:t>
            </a:r>
            <a:r>
              <a:rPr lang="zh-CN" altLang="zh-CN" sz="2000" dirty="0" smtClean="0"/>
              <a:t>这个</a:t>
            </a:r>
            <a:r>
              <a:rPr lang="zh-CN" altLang="zh-CN" sz="2000" dirty="0"/>
              <a:t>系统的可用性和展示效果，应设计友好的用户界面来</a:t>
            </a:r>
            <a:r>
              <a:rPr lang="zh-CN" altLang="zh-CN" sz="2000" b="1" dirty="0">
                <a:solidFill>
                  <a:srgbClr val="FF0000"/>
                </a:solidFill>
              </a:rPr>
              <a:t>指导</a:t>
            </a:r>
            <a:r>
              <a:rPr lang="zh-CN" altLang="zh-CN" sz="2000" dirty="0"/>
              <a:t>完成模式集成的工作，使这个抽象的操作更容易的进行。</a:t>
            </a:r>
          </a:p>
        </p:txBody>
      </p:sp>
      <p:pic>
        <p:nvPicPr>
          <p:cNvPr id="30" name="图片 29"/>
          <p:cNvPicPr/>
          <p:nvPr/>
        </p:nvPicPr>
        <p:blipFill>
          <a:blip r:embed="rId3">
            <a:extLst>
              <a:ext uri="{28A0092B-C50C-407E-A947-70E740481C1C}">
                <a14:useLocalDpi xmlns:a14="http://schemas.microsoft.com/office/drawing/2010/main" val="0"/>
              </a:ext>
            </a:extLst>
          </a:blip>
          <a:stretch>
            <a:fillRect/>
          </a:stretch>
        </p:blipFill>
        <p:spPr>
          <a:xfrm>
            <a:off x="1141060" y="2509301"/>
            <a:ext cx="9555502" cy="3790065"/>
          </a:xfrm>
          <a:prstGeom prst="rect">
            <a:avLst/>
          </a:prstGeom>
        </p:spPr>
      </p:pic>
    </p:spTree>
    <p:extLst>
      <p:ext uri="{BB962C8B-B14F-4D97-AF65-F5344CB8AC3E}">
        <p14:creationId xmlns:p14="http://schemas.microsoft.com/office/powerpoint/2010/main" val="371780050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系统设计</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t>模式集成平台应能接收标准的数据库模式，并利用数据库尽可能的在多个维度上完成模式匹配，保证多种情况的类似属性都能够检测出并合理的整合，最终生成全局模式。同时为了保证这个系统的可用性和展示效果，应设计友好的用户界面来指导完成模式集成的工作，使这个抽象的操作更容易的进行。</a:t>
            </a:r>
          </a:p>
        </p:txBody>
      </p:sp>
      <p:pic>
        <p:nvPicPr>
          <p:cNvPr id="9" name="图片 8" descr="系统流程图.png"/>
          <p:cNvPicPr/>
          <p:nvPr/>
        </p:nvPicPr>
        <p:blipFill>
          <a:blip r:embed="rId3">
            <a:extLst>
              <a:ext uri="{28A0092B-C50C-407E-A947-70E740481C1C}">
                <a14:useLocalDpi xmlns:a14="http://schemas.microsoft.com/office/drawing/2010/main" val="0"/>
              </a:ext>
            </a:extLst>
          </a:blip>
          <a:srcRect/>
          <a:stretch>
            <a:fillRect/>
          </a:stretch>
        </p:blipFill>
        <p:spPr bwMode="auto">
          <a:xfrm>
            <a:off x="969768" y="2362468"/>
            <a:ext cx="9898086" cy="4285289"/>
          </a:xfrm>
          <a:prstGeom prst="rect">
            <a:avLst/>
          </a:prstGeom>
          <a:noFill/>
          <a:ln>
            <a:noFill/>
          </a:ln>
        </p:spPr>
      </p:pic>
    </p:spTree>
    <p:extLst>
      <p:ext uri="{BB962C8B-B14F-4D97-AF65-F5344CB8AC3E}">
        <p14:creationId xmlns:p14="http://schemas.microsoft.com/office/powerpoint/2010/main" val="15911635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编辑距离</a:t>
            </a:r>
            <a:r>
              <a:rPr lang="zh-CN" altLang="en-US" sz="2000" dirty="0" smtClean="0"/>
              <a:t>是进行字符串相似匹配的比较优秀的算法，由</a:t>
            </a:r>
            <a:r>
              <a:rPr lang="en-US" altLang="zh-CN" sz="2000" dirty="0"/>
              <a:t>Vladimir </a:t>
            </a:r>
            <a:r>
              <a:rPr lang="en-US" altLang="zh-CN" sz="2000" dirty="0" err="1" smtClean="0"/>
              <a:t>Levenshtein</a:t>
            </a:r>
            <a:r>
              <a:rPr lang="zh-CN" altLang="en-US" sz="2000" dirty="0" smtClean="0"/>
              <a:t>于</a:t>
            </a:r>
            <a:r>
              <a:rPr lang="en-US" altLang="zh-CN" sz="2000" dirty="0" smtClean="0"/>
              <a:t>1965</a:t>
            </a:r>
            <a:r>
              <a:rPr lang="zh-CN" altLang="en-US" sz="2000" dirty="0" smtClean="0"/>
              <a:t>年提出，是指：</a:t>
            </a:r>
            <a:endParaRPr lang="en-US" altLang="zh-CN" sz="2000" dirty="0" smtClean="0"/>
          </a:p>
          <a:p>
            <a:endParaRPr lang="en-US" altLang="zh-CN" sz="2000" dirty="0" smtClean="0"/>
          </a:p>
          <a:p>
            <a:r>
              <a:rPr lang="zh-CN" altLang="en-US" sz="2000" i="1" dirty="0" smtClean="0"/>
              <a:t>“</a:t>
            </a:r>
            <a:r>
              <a:rPr lang="zh-CN" altLang="en-US" sz="2000" i="1" dirty="0"/>
              <a:t>两个字串之间，由一个转成另一个所需的最少编辑操作次数。</a:t>
            </a:r>
            <a:r>
              <a:rPr lang="zh-CN" altLang="en-US" sz="2000" i="1" dirty="0" smtClean="0"/>
              <a:t>许可</a:t>
            </a:r>
            <a:r>
              <a:rPr lang="zh-CN" altLang="en-US" sz="2000" i="1" dirty="0"/>
              <a:t>的编辑操作包括将一个字符替换成另一个字符，插入一个字符</a:t>
            </a:r>
            <a:r>
              <a:rPr lang="zh-CN" altLang="en-US" sz="2000" i="1" dirty="0" smtClean="0"/>
              <a:t>，删除</a:t>
            </a:r>
            <a:r>
              <a:rPr lang="zh-CN" altLang="en-US" sz="2000" i="1" dirty="0"/>
              <a:t>一个</a:t>
            </a:r>
            <a:r>
              <a:rPr lang="zh-CN" altLang="en-US" sz="2000" i="1" dirty="0" smtClean="0"/>
              <a:t>字符”</a:t>
            </a:r>
            <a:endParaRPr lang="en-US" altLang="zh-CN" sz="2000" i="1" dirty="0" smtClean="0"/>
          </a:p>
          <a:p>
            <a:endParaRPr lang="en-US" altLang="zh-CN" sz="2000" dirty="0" smtClean="0"/>
          </a:p>
          <a:p>
            <a:endParaRPr lang="en-US" altLang="zh-CN" sz="2000" dirty="0"/>
          </a:p>
          <a:p>
            <a:r>
              <a:rPr lang="zh-CN" altLang="is-IS" sz="2000" dirty="0" smtClean="0"/>
              <a:t>例</a:t>
            </a:r>
            <a:r>
              <a:rPr lang="is-IS" altLang="zh-CN" sz="2000" dirty="0" smtClean="0"/>
              <a:t>:</a:t>
            </a:r>
            <a:endParaRPr lang="is-IS" altLang="zh-CN" sz="2000" dirty="0"/>
          </a:p>
          <a:p>
            <a:pPr algn="ctr"/>
            <a:r>
              <a:rPr lang="is-IS" altLang="zh-CN" sz="2000" dirty="0"/>
              <a:t>s1: </a:t>
            </a:r>
            <a:r>
              <a:rPr lang="is-IS" altLang="zh-CN" sz="2000" dirty="0" smtClean="0"/>
              <a:t>To</a:t>
            </a:r>
            <a:r>
              <a:rPr lang="is-IS" altLang="zh-CN" sz="2000" dirty="0" smtClean="0">
                <a:solidFill>
                  <a:srgbClr val="FF0000"/>
                </a:solidFill>
              </a:rPr>
              <a:t>m</a:t>
            </a:r>
            <a:r>
              <a:rPr lang="is-IS" altLang="zh-CN" sz="2000" dirty="0" smtClean="0"/>
              <a:t> Hank</a:t>
            </a:r>
            <a:r>
              <a:rPr lang="is-IS" altLang="zh-CN" sz="2000" dirty="0" smtClean="0">
                <a:solidFill>
                  <a:srgbClr val="FF0000"/>
                </a:solidFill>
              </a:rPr>
              <a:t>s</a:t>
            </a:r>
            <a:endParaRPr lang="is-IS" altLang="zh-CN" sz="2000" dirty="0">
              <a:solidFill>
                <a:srgbClr val="FF0000"/>
              </a:solidFill>
            </a:endParaRPr>
          </a:p>
          <a:p>
            <a:pPr algn="ctr"/>
            <a:r>
              <a:rPr lang="is-IS" altLang="zh-CN" sz="2000" dirty="0"/>
              <a:t>s2: </a:t>
            </a:r>
            <a:r>
              <a:rPr lang="is-IS" altLang="zh-CN" sz="2000" dirty="0" smtClean="0"/>
              <a:t>To</a:t>
            </a:r>
            <a:r>
              <a:rPr lang="is-IS" altLang="zh-CN" sz="2000" dirty="0" smtClean="0">
                <a:solidFill>
                  <a:srgbClr val="FF0000"/>
                </a:solidFill>
              </a:rPr>
              <a:t>n</a:t>
            </a:r>
            <a:r>
              <a:rPr lang="is-IS" altLang="zh-CN" sz="2000" dirty="0" smtClean="0"/>
              <a:t> Hank</a:t>
            </a:r>
            <a:endParaRPr lang="is-IS" altLang="zh-CN" sz="2000" dirty="0"/>
          </a:p>
          <a:p>
            <a:pPr algn="ctr"/>
            <a:r>
              <a:rPr lang="is-IS" altLang="zh-CN" sz="2000" dirty="0"/>
              <a:t>ed(s1,s2) = 2</a:t>
            </a:r>
          </a:p>
          <a:p>
            <a:endParaRPr lang="en-US" altLang="zh-CN" sz="2000" dirty="0" smtClean="0"/>
          </a:p>
        </p:txBody>
      </p:sp>
      <p:grpSp>
        <p:nvGrpSpPr>
          <p:cNvPr id="10" name="组合 11"/>
          <p:cNvGrpSpPr>
            <a:grpSpLocks/>
          </p:cNvGrpSpPr>
          <p:nvPr/>
        </p:nvGrpSpPr>
        <p:grpSpPr bwMode="auto">
          <a:xfrm>
            <a:off x="4079242" y="4801413"/>
            <a:ext cx="2789989" cy="1261458"/>
            <a:chOff x="-234120" y="94263"/>
            <a:chExt cx="2790050" cy="1261409"/>
          </a:xfrm>
        </p:grpSpPr>
        <p:sp>
          <p:nvSpPr>
            <p:cNvPr id="11" name="文本框 12"/>
            <p:cNvSpPr>
              <a:spLocks noChangeArrowheads="1"/>
            </p:cNvSpPr>
            <p:nvPr/>
          </p:nvSpPr>
          <p:spPr bwMode="auto">
            <a:xfrm>
              <a:off x="-234120" y="94263"/>
              <a:ext cx="2514497" cy="40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逐字</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2" name="文本框 14"/>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3" name="文本框 15"/>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14" name="组合 16"/>
          <p:cNvGrpSpPr>
            <a:grpSpLocks/>
          </p:cNvGrpSpPr>
          <p:nvPr/>
        </p:nvGrpSpPr>
        <p:grpSpPr bwMode="auto">
          <a:xfrm>
            <a:off x="2844918" y="5438983"/>
            <a:ext cx="5392738" cy="1274763"/>
            <a:chOff x="0" y="0"/>
            <a:chExt cx="5392627" cy="1274078"/>
          </a:xfrm>
        </p:grpSpPr>
        <p:sp>
          <p:nvSpPr>
            <p:cNvPr id="15" name="文本框 17"/>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属性两两比较开销过大</a:t>
              </a:r>
              <a:endPar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O(n</a:t>
              </a:r>
              <a:r>
                <a:rPr lang="en-US" altLang="zh-CN" sz="1600" baseline="300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2</a:t>
              </a:r>
              <a:r>
                <a:rPr lang="en-US" altLang="zh-CN" sz="1600"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6" name="文本框 19"/>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7" name="文本框 20"/>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18" name="文本框 21"/>
          <p:cNvSpPr>
            <a:spLocks noChangeArrowheads="1"/>
          </p:cNvSpPr>
          <p:nvPr/>
        </p:nvSpPr>
        <p:spPr bwMode="auto">
          <a:xfrm>
            <a:off x="2927146" y="4765883"/>
            <a:ext cx="1881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solidFill>
                  <a:srgbClr val="21A3D0"/>
                </a:solidFill>
                <a:latin typeface="Impact" panose="020B0806030902050204" pitchFamily="34" charset="0"/>
                <a:sym typeface="Impact" panose="020B0806030902050204" pitchFamily="34" charset="0"/>
              </a:rPr>
              <a:t>批量</a:t>
            </a:r>
            <a:endParaRPr lang="zh-CN" altLang="en-US" sz="2800" dirty="0">
              <a:solidFill>
                <a:srgbClr val="21A3D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nvGrpSpPr>
          <p:cNvPr id="19" name="组合 23"/>
          <p:cNvGrpSpPr>
            <a:grpSpLocks/>
          </p:cNvGrpSpPr>
          <p:nvPr/>
        </p:nvGrpSpPr>
        <p:grpSpPr bwMode="auto">
          <a:xfrm>
            <a:off x="7391518" y="4801413"/>
            <a:ext cx="2944813" cy="1261457"/>
            <a:chOff x="-388949" y="94263"/>
            <a:chExt cx="2944879" cy="1261409"/>
          </a:xfrm>
        </p:grpSpPr>
        <p:sp>
          <p:nvSpPr>
            <p:cNvPr id="20" name="文本框 24"/>
            <p:cNvSpPr>
              <a:spLocks noChangeArrowheads="1"/>
            </p:cNvSpPr>
            <p:nvPr/>
          </p:nvSpPr>
          <p:spPr bwMode="auto">
            <a:xfrm>
              <a:off x="-388949" y="94263"/>
              <a:ext cx="2514497" cy="40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smtClean="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内存</a:t>
              </a:r>
              <a:endParaRPr lang="zh-CN" altLang="en-US" sz="2000" b="1"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1" name="文本框 26"/>
            <p:cNvSpPr>
              <a:spLocks noChangeArrowheads="1"/>
            </p:cNvSpPr>
            <p:nvPr/>
          </p:nvSpPr>
          <p:spPr bwMode="auto">
            <a:xfrm>
              <a:off x="25444"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2" name="文本框 27"/>
            <p:cNvSpPr>
              <a:spLocks noChangeArrowheads="1"/>
            </p:cNvSpPr>
            <p:nvPr/>
          </p:nvSpPr>
          <p:spPr bwMode="auto">
            <a:xfrm>
              <a:off x="41433"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grpSp>
        <p:nvGrpSpPr>
          <p:cNvPr id="23" name="组合 28"/>
          <p:cNvGrpSpPr>
            <a:grpSpLocks/>
          </p:cNvGrpSpPr>
          <p:nvPr/>
        </p:nvGrpSpPr>
        <p:grpSpPr bwMode="auto">
          <a:xfrm>
            <a:off x="6312018" y="5438983"/>
            <a:ext cx="5391150" cy="1274763"/>
            <a:chOff x="0" y="0"/>
            <a:chExt cx="5392627" cy="1274078"/>
          </a:xfrm>
        </p:grpSpPr>
        <p:sp>
          <p:nvSpPr>
            <p:cNvPr id="24" name="文本框 29"/>
            <p:cNvSpPr>
              <a:spLocks noChangeArrowheads="1"/>
            </p:cNvSpPr>
            <p:nvPr/>
          </p:nvSpPr>
          <p:spPr bwMode="auto">
            <a:xfrm>
              <a:off x="100393" y="0"/>
              <a:ext cx="5292234" cy="5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数据量巨大且不可避免</a:t>
              </a:r>
              <a:endParaRPr lang="en-US" altLang="zh-CN"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a:p>
              <a:r>
                <a:rPr lang="zh-CN" altLang="en-US" sz="16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rPr>
                <a:t>基于外存的算法和系统</a:t>
              </a:r>
              <a:endParaRPr lang="zh-CN" altLang="en-US" sz="2400"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5" name="文本框 31"/>
            <p:cNvSpPr>
              <a:spLocks noChangeArrowheads="1"/>
            </p:cNvSpPr>
            <p:nvPr/>
          </p:nvSpPr>
          <p:spPr bwMode="auto">
            <a:xfrm>
              <a:off x="0" y="58825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26" name="文本框 32"/>
            <p:cNvSpPr>
              <a:spLocks noChangeArrowheads="1"/>
            </p:cNvSpPr>
            <p:nvPr/>
          </p:nvSpPr>
          <p:spPr bwMode="auto">
            <a:xfrm>
              <a:off x="15989" y="904746"/>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dirty="0">
                <a:solidFill>
                  <a:srgbClr val="2B2E3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grpSp>
      <p:sp>
        <p:nvSpPr>
          <p:cNvPr id="27" name="文本框 33"/>
          <p:cNvSpPr>
            <a:spLocks noChangeArrowheads="1"/>
          </p:cNvSpPr>
          <p:nvPr/>
        </p:nvSpPr>
        <p:spPr bwMode="auto">
          <a:xfrm>
            <a:off x="6383434" y="4765883"/>
            <a:ext cx="18022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smtClean="0">
                <a:solidFill>
                  <a:srgbClr val="21A3D0"/>
                </a:solidFill>
                <a:latin typeface="Impact" panose="020B0806030902050204" pitchFamily="34" charset="0"/>
                <a:sym typeface="Impact" panose="020B0806030902050204" pitchFamily="34" charset="0"/>
              </a:rPr>
              <a:t>外存</a:t>
            </a:r>
            <a:endParaRPr lang="zh-CN" altLang="en-US" sz="2800" dirty="0">
              <a:solidFill>
                <a:srgbClr val="21A3D0"/>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20939565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基于</a:t>
            </a:r>
            <a:r>
              <a:rPr lang="en-US" altLang="zh-CN" sz="2000" b="1" dirty="0" smtClean="0">
                <a:solidFill>
                  <a:srgbClr val="FF0000"/>
                </a:solidFill>
              </a:rPr>
              <a:t>q-gram</a:t>
            </a:r>
            <a:r>
              <a:rPr lang="zh-CN" altLang="en-US" sz="2000" b="1" dirty="0" smtClean="0">
                <a:solidFill>
                  <a:srgbClr val="FF0000"/>
                </a:solidFill>
              </a:rPr>
              <a:t>的</a:t>
            </a:r>
            <a:r>
              <a:rPr lang="zh-CN" altLang="en-US" sz="2000" b="1" dirty="0">
                <a:solidFill>
                  <a:srgbClr val="FF0000"/>
                </a:solidFill>
              </a:rPr>
              <a:t>算法</a:t>
            </a:r>
          </a:p>
          <a:p>
            <a:r>
              <a:rPr lang="zh-CN" altLang="en-US" sz="2000" dirty="0" smtClean="0"/>
              <a:t>是对字符串以</a:t>
            </a:r>
            <a:r>
              <a:rPr lang="en-US" altLang="zh-CN" sz="2000" dirty="0" smtClean="0"/>
              <a:t>q</a:t>
            </a:r>
            <a:r>
              <a:rPr lang="zh-CN" altLang="en-US" sz="2000" dirty="0" smtClean="0"/>
              <a:t>的长度进行划分，利用分片计算编辑距离的算法</a:t>
            </a:r>
            <a:endParaRPr lang="en-US" altLang="zh-CN" sz="2000" dirty="0" smtClean="0"/>
          </a:p>
        </p:txBody>
      </p:sp>
      <p:pic>
        <p:nvPicPr>
          <p:cNvPr id="2" name="图片 1"/>
          <p:cNvPicPr>
            <a:picLocks noChangeAspect="1"/>
          </p:cNvPicPr>
          <p:nvPr/>
        </p:nvPicPr>
        <p:blipFill>
          <a:blip r:embed="rId3"/>
          <a:stretch>
            <a:fillRect/>
          </a:stretch>
        </p:blipFill>
        <p:spPr>
          <a:xfrm>
            <a:off x="983574" y="2996964"/>
            <a:ext cx="3949651" cy="2085879"/>
          </a:xfrm>
          <a:prstGeom prst="rect">
            <a:avLst/>
          </a:prstGeom>
        </p:spPr>
      </p:pic>
      <p:sp>
        <p:nvSpPr>
          <p:cNvPr id="4" name="文本框 3"/>
          <p:cNvSpPr txBox="1"/>
          <p:nvPr/>
        </p:nvSpPr>
        <p:spPr>
          <a:xfrm>
            <a:off x="5663964" y="3026286"/>
            <a:ext cx="5121915" cy="2031325"/>
          </a:xfrm>
          <a:prstGeom prst="rect">
            <a:avLst/>
          </a:prstGeom>
          <a:noFill/>
        </p:spPr>
        <p:txBody>
          <a:bodyPr wrap="none" rtlCol="0">
            <a:spAutoFit/>
          </a:bodyPr>
          <a:lstStyle/>
          <a:p>
            <a:r>
              <a:rPr lang="mr-IN" altLang="zh-CN" dirty="0" err="1" smtClean="0"/>
              <a:t>k</a:t>
            </a:r>
            <a:r>
              <a:rPr lang="zh-CN" altLang="mr-IN" dirty="0" smtClean="0"/>
              <a:t>个</a:t>
            </a:r>
            <a:r>
              <a:rPr lang="zh-CN" altLang="mr-IN" dirty="0"/>
              <a:t>操作会</a:t>
            </a:r>
            <a:r>
              <a:rPr lang="zh-CN" altLang="mr-IN" dirty="0" smtClean="0"/>
              <a:t>影响</a:t>
            </a:r>
            <a:r>
              <a:rPr lang="mr-IN" altLang="zh-CN" dirty="0" err="1" smtClean="0"/>
              <a:t>k</a:t>
            </a:r>
            <a:r>
              <a:rPr lang="mr-IN" altLang="zh-CN" dirty="0" smtClean="0"/>
              <a:t>*</a:t>
            </a:r>
            <a:r>
              <a:rPr lang="mr-IN" altLang="zh-CN" dirty="0" err="1" smtClean="0"/>
              <a:t>q</a:t>
            </a:r>
            <a:r>
              <a:rPr lang="zh-CN" altLang="mr-IN" dirty="0" smtClean="0"/>
              <a:t>个</a:t>
            </a:r>
            <a:r>
              <a:rPr lang="mr-IN" altLang="zh-CN" dirty="0" err="1" smtClean="0"/>
              <a:t>gram</a:t>
            </a:r>
            <a:endParaRPr lang="en-US" altLang="zh-CN" dirty="0" smtClean="0"/>
          </a:p>
          <a:p>
            <a:r>
              <a:rPr lang="en-US" altLang="zh-CN" dirty="0" smtClean="0"/>
              <a:t>(s1</a:t>
            </a:r>
            <a:r>
              <a:rPr lang="zh-CN" altLang="en-US" dirty="0" smtClean="0"/>
              <a:t>修改</a:t>
            </a:r>
            <a:r>
              <a:rPr lang="en-US" altLang="zh-CN" dirty="0" smtClean="0">
                <a:solidFill>
                  <a:srgbClr val="0070C0"/>
                </a:solidFill>
              </a:rPr>
              <a:t>n</a:t>
            </a:r>
            <a:r>
              <a:rPr lang="zh-CN" altLang="en-US" dirty="0" smtClean="0"/>
              <a:t>和</a:t>
            </a:r>
            <a:r>
              <a:rPr lang="en-US" altLang="zh-CN" dirty="0" smtClean="0">
                <a:solidFill>
                  <a:srgbClr val="0070C0"/>
                </a:solidFill>
              </a:rPr>
              <a:t>a</a:t>
            </a:r>
            <a:r>
              <a:rPr lang="zh-CN" altLang="en-US" dirty="0" smtClean="0"/>
              <a:t>变成</a:t>
            </a:r>
            <a:r>
              <a:rPr lang="en-US" altLang="zh-CN" dirty="0" smtClean="0">
                <a:solidFill>
                  <a:srgbClr val="0070C0"/>
                </a:solidFill>
              </a:rPr>
              <a:t>s2</a:t>
            </a:r>
            <a:r>
              <a:rPr lang="en-US" altLang="zh-CN" dirty="0" smtClean="0"/>
              <a:t>)</a:t>
            </a:r>
          </a:p>
          <a:p>
            <a:r>
              <a:rPr lang="en-US" altLang="zh-CN" dirty="0">
                <a:solidFill>
                  <a:srgbClr val="0070C0"/>
                </a:solidFill>
              </a:rPr>
              <a:t>k=2 q=2</a:t>
            </a:r>
            <a:endParaRPr lang="en-US" altLang="zh-CN" dirty="0" smtClean="0"/>
          </a:p>
          <a:p>
            <a:endParaRPr lang="mr-IN" altLang="zh-CN" dirty="0"/>
          </a:p>
          <a:p>
            <a:r>
              <a:rPr lang="zh-CN" altLang="mr-IN" dirty="0" smtClean="0"/>
              <a:t>如果</a:t>
            </a:r>
            <a:r>
              <a:rPr lang="mr-IN" altLang="zh-CN" dirty="0" err="1" smtClean="0"/>
              <a:t>ed</a:t>
            </a:r>
            <a:r>
              <a:rPr lang="mr-IN" altLang="zh-CN" dirty="0" smtClean="0"/>
              <a:t>(s1,s2</a:t>
            </a:r>
            <a:r>
              <a:rPr lang="mr-IN" altLang="zh-CN" dirty="0"/>
              <a:t>) &lt;= </a:t>
            </a:r>
            <a:r>
              <a:rPr lang="mr-IN" altLang="zh-CN" dirty="0" err="1"/>
              <a:t>k</a:t>
            </a:r>
            <a:r>
              <a:rPr lang="mr-IN" altLang="zh-CN" dirty="0"/>
              <a:t>, </a:t>
            </a:r>
            <a:r>
              <a:rPr lang="zh-CN" altLang="mr-IN" dirty="0" smtClean="0"/>
              <a:t>那么</a:t>
            </a:r>
            <a:r>
              <a:rPr lang="zh-CN" altLang="mr-IN" dirty="0"/>
              <a:t>他们</a:t>
            </a:r>
            <a:r>
              <a:rPr lang="zh-CN" altLang="mr-IN" dirty="0" smtClean="0"/>
              <a:t>公共</a:t>
            </a:r>
            <a:r>
              <a:rPr lang="mr-IN" altLang="zh-CN" dirty="0" err="1" smtClean="0"/>
              <a:t>gram</a:t>
            </a:r>
            <a:r>
              <a:rPr lang="zh-CN" altLang="mr-IN" dirty="0" smtClean="0"/>
              <a:t>的数量</a:t>
            </a:r>
            <a:r>
              <a:rPr lang="mr-IN" altLang="zh-CN" dirty="0" smtClean="0"/>
              <a:t>&gt;=</a:t>
            </a:r>
            <a:endParaRPr lang="mr-IN" altLang="zh-CN" dirty="0"/>
          </a:p>
          <a:p>
            <a:pPr algn="ctr"/>
            <a:r>
              <a:rPr lang="mr-IN" altLang="zh-CN" dirty="0" smtClean="0"/>
              <a:t>(|s1|</a:t>
            </a:r>
            <a:r>
              <a:rPr lang="en-US" altLang="zh-CN" dirty="0" smtClean="0"/>
              <a:t>-</a:t>
            </a:r>
            <a:r>
              <a:rPr lang="mr-IN" altLang="zh-CN" dirty="0" smtClean="0"/>
              <a:t>q+1)</a:t>
            </a:r>
            <a:r>
              <a:rPr lang="en-US" altLang="zh-CN" dirty="0" smtClean="0"/>
              <a:t>-</a:t>
            </a:r>
            <a:r>
              <a:rPr lang="mr-IN" altLang="zh-CN" dirty="0" err="1" smtClean="0">
                <a:solidFill>
                  <a:srgbClr val="0070C0"/>
                </a:solidFill>
              </a:rPr>
              <a:t>k</a:t>
            </a:r>
            <a:r>
              <a:rPr lang="mr-IN" altLang="zh-CN" dirty="0" smtClean="0">
                <a:solidFill>
                  <a:srgbClr val="0070C0"/>
                </a:solidFill>
              </a:rPr>
              <a:t>*</a:t>
            </a:r>
            <a:r>
              <a:rPr lang="mr-IN" altLang="zh-CN" dirty="0" err="1" smtClean="0">
                <a:solidFill>
                  <a:srgbClr val="0070C0"/>
                </a:solidFill>
              </a:rPr>
              <a:t>q</a:t>
            </a:r>
            <a:endParaRPr lang="mr-IN" altLang="zh-CN" dirty="0">
              <a:solidFill>
                <a:srgbClr val="0070C0"/>
              </a:solidFill>
            </a:endParaRPr>
          </a:p>
          <a:p>
            <a:pPr algn="ctr"/>
            <a:r>
              <a:rPr kumimoji="1" lang="en-US" altLang="zh-CN" dirty="0" smtClean="0">
                <a:solidFill>
                  <a:srgbClr val="0070C0"/>
                </a:solidFill>
              </a:rPr>
              <a:t>4</a:t>
            </a:r>
            <a:endParaRPr kumimoji="1" lang="zh-CN" altLang="en-US" dirty="0">
              <a:solidFill>
                <a:srgbClr val="0070C0"/>
              </a:solidFill>
            </a:endParaRPr>
          </a:p>
        </p:txBody>
      </p:sp>
    </p:spTree>
    <p:extLst>
      <p:ext uri="{BB962C8B-B14F-4D97-AF65-F5344CB8AC3E}">
        <p14:creationId xmlns:p14="http://schemas.microsoft.com/office/powerpoint/2010/main" val="1313432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1" name="矩形 28"/>
          <p:cNvSpPr>
            <a:spLocks noChangeArrowheads="1"/>
          </p:cNvSpPr>
          <p:nvPr/>
        </p:nvSpPr>
        <p:spPr bwMode="auto">
          <a:xfrm>
            <a:off x="0" y="260350"/>
            <a:ext cx="1271588"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2" name="矩形 29"/>
          <p:cNvSpPr>
            <a:spLocks noChangeArrowheads="1"/>
          </p:cNvSpPr>
          <p:nvPr/>
        </p:nvSpPr>
        <p:spPr bwMode="auto">
          <a:xfrm>
            <a:off x="1343025" y="260350"/>
            <a:ext cx="73025" cy="431800"/>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3" name="矩形 30"/>
          <p:cNvSpPr>
            <a:spLocks noChangeArrowheads="1"/>
          </p:cNvSpPr>
          <p:nvPr/>
        </p:nvSpPr>
        <p:spPr bwMode="auto">
          <a:xfrm>
            <a:off x="1481138" y="463550"/>
            <a:ext cx="63500" cy="225425"/>
          </a:xfrm>
          <a:prstGeom prst="rect">
            <a:avLst/>
          </a:prstGeom>
          <a:solidFill>
            <a:srgbClr val="21A3D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dirty="0">
              <a:solidFill>
                <a:srgbClr val="FFFFFF"/>
              </a:solidFill>
              <a:ea typeface="微软雅黑 Light" panose="020B0502040204020203" pitchFamily="34" charset="-122"/>
            </a:endParaRPr>
          </a:p>
        </p:txBody>
      </p:sp>
      <p:sp>
        <p:nvSpPr>
          <p:cNvPr id="11294" name="文本框 31"/>
          <p:cNvSpPr>
            <a:spLocks noChangeArrowheads="1"/>
          </p:cNvSpPr>
          <p:nvPr/>
        </p:nvSpPr>
        <p:spPr bwMode="auto">
          <a:xfrm>
            <a:off x="1544638" y="304800"/>
            <a:ext cx="2751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rPr>
              <a:t>形式整合</a:t>
            </a:r>
            <a:endParaRPr lang="zh-CN" altLang="en-US" sz="2400" b="1" dirty="0">
              <a:solidFill>
                <a:srgbClr val="000000"/>
              </a:solidFill>
              <a:latin typeface="微软雅黑 Light" panose="020B0502040204020203" pitchFamily="34" charset="-122"/>
              <a:ea typeface="微软雅黑 Light" panose="020B0502040204020203" pitchFamily="34" charset="-122"/>
              <a:sym typeface="造字工房悦黑体验版常规体" pitchFamily="2" charset="-122"/>
            </a:endParaRPr>
          </a:p>
        </p:txBody>
      </p:sp>
      <p:sp>
        <p:nvSpPr>
          <p:cNvPr id="11295" name="直接连接符 32"/>
          <p:cNvSpPr>
            <a:spLocks noChangeShapeType="1"/>
          </p:cNvSpPr>
          <p:nvPr/>
        </p:nvSpPr>
        <p:spPr bwMode="auto">
          <a:xfrm flipV="1">
            <a:off x="1685925" y="850900"/>
            <a:ext cx="8281988" cy="1588"/>
          </a:xfrm>
          <a:prstGeom prst="line">
            <a:avLst/>
          </a:prstGeom>
          <a:noFill/>
          <a:ln w="19050" cap="flat" cmpd="sng">
            <a:solidFill>
              <a:srgbClr val="21A3D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文本框 33"/>
          <p:cNvSpPr>
            <a:spLocks noChangeArrowheads="1"/>
          </p:cNvSpPr>
          <p:nvPr/>
        </p:nvSpPr>
        <p:spPr bwMode="auto">
          <a:xfrm>
            <a:off x="1565275" y="1019175"/>
            <a:ext cx="87070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rgbClr val="FF0000"/>
                </a:solidFill>
              </a:rPr>
              <a:t>使用倒排表</a:t>
            </a:r>
            <a:endParaRPr lang="en-US" altLang="zh-CN" sz="2000" b="1" dirty="0" smtClean="0">
              <a:solidFill>
                <a:srgbClr val="FF0000"/>
              </a:solidFill>
            </a:endParaRPr>
          </a:p>
          <a:p>
            <a:r>
              <a:rPr lang="zh-CN" altLang="en-US" sz="2000" dirty="0" smtClean="0"/>
              <a:t>对于模式集成系统，实际应用情景为在多个字符串中查找编辑距离小于一定阈值的字符串，使用倒排表会实现一次查找得到多个结果</a:t>
            </a:r>
            <a:endParaRPr lang="en-US" altLang="zh-CN" sz="2000" dirty="0" smtClean="0"/>
          </a:p>
        </p:txBody>
      </p:sp>
      <p:sp>
        <p:nvSpPr>
          <p:cNvPr id="4" name="文本框 3"/>
          <p:cNvSpPr txBox="1"/>
          <p:nvPr/>
        </p:nvSpPr>
        <p:spPr>
          <a:xfrm>
            <a:off x="6715093" y="3086369"/>
            <a:ext cx="3560590" cy="1477328"/>
          </a:xfrm>
          <a:prstGeom prst="rect">
            <a:avLst/>
          </a:prstGeom>
          <a:noFill/>
        </p:spPr>
        <p:txBody>
          <a:bodyPr wrap="none" rtlCol="0">
            <a:spAutoFit/>
          </a:bodyPr>
          <a:lstStyle/>
          <a:p>
            <a:r>
              <a:rPr lang="zh-CN" altLang="mr-IN" dirty="0" smtClean="0"/>
              <a:t>查询</a:t>
            </a:r>
            <a:r>
              <a:rPr lang="mr-IN" altLang="zh-CN" dirty="0" smtClean="0"/>
              <a:t>: “</a:t>
            </a:r>
            <a:r>
              <a:rPr lang="mr-IN" altLang="zh-CN" dirty="0" err="1" smtClean="0"/>
              <a:t>shtick</a:t>
            </a:r>
            <a:r>
              <a:rPr lang="mr-IN" altLang="zh-CN" dirty="0" smtClean="0"/>
              <a:t>”, </a:t>
            </a:r>
            <a:r>
              <a:rPr lang="mr-IN" altLang="zh-CN" dirty="0"/>
              <a:t>ED(</a:t>
            </a:r>
            <a:r>
              <a:rPr lang="mr-IN" altLang="zh-CN" dirty="0" err="1"/>
              <a:t>shtick</a:t>
            </a:r>
            <a:r>
              <a:rPr lang="mr-IN" altLang="zh-CN" dirty="0"/>
              <a:t>, </a:t>
            </a:r>
            <a:r>
              <a:rPr lang="mr-IN" altLang="zh-CN" dirty="0" smtClean="0"/>
              <a:t>?)≤1</a:t>
            </a:r>
            <a:endParaRPr lang="en-US" altLang="zh-CN" dirty="0" smtClean="0"/>
          </a:p>
          <a:p>
            <a:r>
              <a:rPr lang="en-US" altLang="zh-CN" dirty="0" smtClean="0"/>
              <a:t>s</a:t>
            </a:r>
            <a:r>
              <a:rPr lang="mr-IN" altLang="zh-CN" dirty="0" err="1" smtClean="0"/>
              <a:t>htick</a:t>
            </a:r>
            <a:r>
              <a:rPr lang="zh-CN" altLang="en-US" dirty="0" smtClean="0"/>
              <a:t>：</a:t>
            </a:r>
            <a:r>
              <a:rPr lang="en-US" altLang="zh-CN" dirty="0" err="1" smtClean="0"/>
              <a:t>sh</a:t>
            </a:r>
            <a:r>
              <a:rPr lang="zh-CN" altLang="en-US" dirty="0" smtClean="0"/>
              <a:t> </a:t>
            </a:r>
            <a:r>
              <a:rPr lang="en-US" altLang="zh-CN" dirty="0" err="1" smtClean="0"/>
              <a:t>ht</a:t>
            </a:r>
            <a:r>
              <a:rPr lang="zh-CN" altLang="en-US" dirty="0" smtClean="0"/>
              <a:t> </a:t>
            </a:r>
            <a:r>
              <a:rPr lang="en-US" altLang="zh-CN" dirty="0" err="1" smtClean="0"/>
              <a:t>ti</a:t>
            </a:r>
            <a:r>
              <a:rPr lang="zh-CN" altLang="en-US" dirty="0" smtClean="0"/>
              <a:t> </a:t>
            </a:r>
            <a:r>
              <a:rPr lang="en-US" altLang="zh-CN" dirty="0" err="1" smtClean="0"/>
              <a:t>ic</a:t>
            </a:r>
            <a:r>
              <a:rPr lang="zh-CN" altLang="en-US" dirty="0" smtClean="0"/>
              <a:t> </a:t>
            </a:r>
            <a:r>
              <a:rPr lang="en-US" altLang="zh-CN" dirty="0" err="1" smtClean="0"/>
              <a:t>ck</a:t>
            </a:r>
            <a:endParaRPr lang="en-US" altLang="zh-CN" dirty="0" smtClean="0"/>
          </a:p>
          <a:p>
            <a:r>
              <a:rPr lang="zh-CN" altLang="en-US" dirty="0" smtClean="0"/>
              <a:t>公共</a:t>
            </a:r>
            <a:r>
              <a:rPr lang="en-US" altLang="zh-CN" dirty="0" smtClean="0"/>
              <a:t>gram</a:t>
            </a:r>
            <a:r>
              <a:rPr lang="zh-CN" altLang="en-US" dirty="0" smtClean="0"/>
              <a:t>数量</a:t>
            </a:r>
            <a:r>
              <a:rPr lang="en-US" altLang="zh-CN" dirty="0" smtClean="0"/>
              <a:t>&gt;=</a:t>
            </a:r>
            <a:r>
              <a:rPr lang="mr-IN" altLang="zh-CN" dirty="0"/>
              <a:t>(|s1|</a:t>
            </a:r>
            <a:r>
              <a:rPr lang="en-US" altLang="zh-CN" dirty="0"/>
              <a:t>-</a:t>
            </a:r>
            <a:r>
              <a:rPr lang="mr-IN" altLang="zh-CN" dirty="0"/>
              <a:t>q+1)</a:t>
            </a:r>
            <a:r>
              <a:rPr lang="en-US" altLang="zh-CN" dirty="0"/>
              <a:t>-</a:t>
            </a:r>
            <a:r>
              <a:rPr lang="mr-IN" altLang="zh-CN" dirty="0" err="1" smtClean="0"/>
              <a:t>k</a:t>
            </a:r>
            <a:r>
              <a:rPr lang="mr-IN" altLang="zh-CN" dirty="0" smtClean="0"/>
              <a:t>*</a:t>
            </a:r>
            <a:r>
              <a:rPr lang="mr-IN" altLang="zh-CN" dirty="0" err="1" smtClean="0"/>
              <a:t>q</a:t>
            </a:r>
            <a:r>
              <a:rPr lang="en-US" altLang="zh-CN" dirty="0" smtClean="0"/>
              <a:t>=3</a:t>
            </a:r>
          </a:p>
          <a:p>
            <a:endParaRPr lang="en-US" altLang="zh-CN" dirty="0"/>
          </a:p>
          <a:p>
            <a:pPr algn="ctr"/>
            <a:r>
              <a:rPr lang="en-US" altLang="zh-CN" dirty="0" smtClean="0"/>
              <a:t>stick</a:t>
            </a:r>
            <a:endParaRPr lang="mr-IN" altLang="zh-CN" dirty="0"/>
          </a:p>
        </p:txBody>
      </p:sp>
      <p:pic>
        <p:nvPicPr>
          <p:cNvPr id="3" name="图片 2"/>
          <p:cNvPicPr>
            <a:picLocks noChangeAspect="1"/>
          </p:cNvPicPr>
          <p:nvPr/>
        </p:nvPicPr>
        <p:blipFill rotWithShape="1">
          <a:blip r:embed="rId3"/>
          <a:srcRect/>
          <a:stretch/>
        </p:blipFill>
        <p:spPr>
          <a:xfrm>
            <a:off x="320741" y="2204898"/>
            <a:ext cx="5724881" cy="3240270"/>
          </a:xfrm>
          <a:prstGeom prst="roundRect">
            <a:avLst>
              <a:gd name="adj" fmla="val 26627"/>
            </a:avLst>
          </a:prstGeom>
        </p:spPr>
      </p:pic>
    </p:spTree>
    <p:extLst>
      <p:ext uri="{BB962C8B-B14F-4D97-AF65-F5344CB8AC3E}">
        <p14:creationId xmlns:p14="http://schemas.microsoft.com/office/powerpoint/2010/main" val="163082461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新浪微博：@注龙">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新浪微博：@注龙">
      <a:majorFont>
        <a:latin typeface="Calibri"/>
        <a:ea typeface="造字工房悦黑体验版常规体"/>
        <a:cs typeface=""/>
      </a:majorFont>
      <a:minorFont>
        <a:latin typeface="Calibri"/>
        <a:ea typeface="造字工房悦黑体验版常规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TotalTime>
  <Pages>0</Pages>
  <Words>2574</Words>
  <Characters>0</Characters>
  <Application>Microsoft Macintosh PowerPoint</Application>
  <DocSecurity>0</DocSecurity>
  <PresentationFormat>宽屏</PresentationFormat>
  <Lines>0</Lines>
  <Paragraphs>246</Paragraphs>
  <Slides>18</Slides>
  <Notes>18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5" baseType="lpstr">
      <vt:lpstr>Arial</vt:lpstr>
      <vt:lpstr>Times New Roman</vt:lpstr>
      <vt:lpstr>方正正大黑简体</vt:lpstr>
      <vt:lpstr>微软雅黑</vt:lpstr>
      <vt:lpstr>幼圆</vt:lpstr>
      <vt:lpstr>微软雅黑 Light</vt:lpstr>
      <vt:lpstr>汉仪菱心体简</vt:lpstr>
      <vt:lpstr>楷体</vt:lpstr>
      <vt:lpstr>造字工房悦黑体验版常规体</vt:lpstr>
      <vt:lpstr>方正正黑简体</vt:lpstr>
      <vt:lpstr>Impact</vt:lpstr>
      <vt:lpstr>方正兰亭细黑_GBK</vt:lpstr>
      <vt:lpstr>华文行楷</vt:lpstr>
      <vt:lpstr>Calibri</vt:lpstr>
      <vt:lpstr>宋体</vt:lpstr>
      <vt:lpstr>新浪微博：@注龙</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Peter-冯</dc:creator>
  <cp:keywords/>
  <dc:description/>
  <cp:lastModifiedBy>Mac Turing</cp:lastModifiedBy>
  <cp:revision>117</cp:revision>
  <dcterms:created xsi:type="dcterms:W3CDTF">2013-10-08T09:05:00Z</dcterms:created>
  <dcterms:modified xsi:type="dcterms:W3CDTF">2017-03-16T11:26:46Z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