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9" r:id="rId4"/>
    <p:sldId id="258" r:id="rId5"/>
    <p:sldId id="266" r:id="rId6"/>
    <p:sldId id="261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3" r:id="rId20"/>
    <p:sldId id="292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27" autoAdjust="0"/>
  </p:normalViewPr>
  <p:slideViewPr>
    <p:cSldViewPr>
      <p:cViewPr varScale="1">
        <p:scale>
          <a:sx n="101" d="100"/>
          <a:sy n="101" d="100"/>
        </p:scale>
        <p:origin x="-18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3CBF8-7C88-4114-9A67-31B6E0C0276B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A2FE7-01E3-4A79-B225-693A279EC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6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5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8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SGRU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GMU</a:t>
            </a:r>
            <a:r>
              <a:rPr lang="zh-CN" altLang="en-US" dirty="0" smtClean="0"/>
              <a:t>更加详细</a:t>
            </a:r>
            <a:endParaRPr lang="en-US" altLang="zh-CN" dirty="0" smtClean="0"/>
          </a:p>
          <a:p>
            <a:r>
              <a:rPr lang="zh-CN" altLang="en-US" dirty="0" smtClean="0"/>
              <a:t>增加软件工程相关的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3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2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387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42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3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36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Alexnet</a:t>
            </a:r>
            <a:r>
              <a:rPr lang="en-US" altLang="zh-CN" dirty="0" smtClean="0"/>
              <a:t> 50m</a:t>
            </a:r>
            <a:r>
              <a:rPr lang="zh-CN" altLang="en-US" dirty="0" smtClean="0"/>
              <a:t>参数</a:t>
            </a:r>
            <a:r>
              <a:rPr lang="zh-CN" altLang="en-US" baseline="0" dirty="0" smtClean="0"/>
              <a:t> 两块</a:t>
            </a:r>
            <a:r>
              <a:rPr lang="en-US" altLang="zh-CN" baseline="0" dirty="0" smtClean="0"/>
              <a:t>580 </a:t>
            </a:r>
            <a:r>
              <a:rPr lang="zh-CN" altLang="en-US" baseline="0" dirty="0" smtClean="0"/>
              <a:t>训练</a:t>
            </a:r>
            <a:r>
              <a:rPr lang="en-US" altLang="zh-CN" baseline="0" dirty="0" smtClean="0"/>
              <a:t>5-6</a:t>
            </a:r>
            <a:r>
              <a:rPr lang="zh-CN" altLang="en-US" baseline="0" dirty="0" smtClean="0"/>
              <a:t>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76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r>
              <a:rPr lang="en-US" altLang="zh-CN" dirty="0" smtClean="0"/>
              <a:t>A</a:t>
            </a:r>
            <a:r>
              <a:rPr lang="zh-CN" altLang="en-US" dirty="0" smtClean="0"/>
              <a:t>乘矩阵</a:t>
            </a:r>
            <a:r>
              <a:rPr lang="en-US" altLang="zh-CN" dirty="0" smtClean="0"/>
              <a:t>B</a:t>
            </a:r>
            <a:r>
              <a:rPr lang="zh-CN" altLang="en-US" dirty="0" smtClean="0"/>
              <a:t>得到矩阵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，每个线程复杂计算矩阵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中的一个点</a:t>
            </a:r>
            <a:endParaRPr lang="en-US" altLang="zh-CN" dirty="0" smtClean="0"/>
          </a:p>
          <a:p>
            <a:r>
              <a:rPr lang="zh-CN" altLang="en-US" dirty="0" smtClean="0"/>
              <a:t>矩阵分块乘法主要加速快的原因</a:t>
            </a:r>
            <a:r>
              <a:rPr lang="zh-CN" altLang="en-US" baseline="0" dirty="0" smtClean="0"/>
              <a:t> 多线程和一级缓存共享</a:t>
            </a:r>
            <a:endParaRPr lang="en-US" altLang="zh-CN" baseline="0" dirty="0" smtClean="0"/>
          </a:p>
          <a:p>
            <a:r>
              <a:rPr lang="zh-CN" altLang="en-US" baseline="0" dirty="0" smtClean="0"/>
              <a:t>加速能够达到</a:t>
            </a:r>
            <a:r>
              <a:rPr lang="en-US" altLang="zh-CN" baseline="0" dirty="0" smtClean="0"/>
              <a:t>100x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A2FE7-01E3-4A79-B225-693A279EC4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ADF8-1BF3-4781-8769-1F44958708B3}" type="datetimeFigureOut">
              <a:rPr lang="zh-CN" altLang="en-US" smtClean="0"/>
              <a:t>2016/6/28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6747-EC41-4723-9B61-80717079DE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Visio___4.vsdx"/><Relationship Id="rId5" Type="http://schemas.openxmlformats.org/officeDocument/2006/relationships/image" Target="../media/image17.emf"/><Relationship Id="rId4" Type="http://schemas.openxmlformats.org/officeDocument/2006/relationships/package" Target="../embeddings/Microsoft_Visio___3.vsd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5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6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7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8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基于递归神经网络的联机手写汉字识别研究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670366" cy="1752600"/>
          </a:xfrm>
        </p:spPr>
        <p:txBody>
          <a:bodyPr/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学生 孙     黎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导师 苏统华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"/>
    </mc:Choice>
    <mc:Fallback xmlns="">
      <p:transition spd="slow" advTm="477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</a:t>
            </a:r>
            <a:r>
              <a:rPr lang="zh-CN" altLang="en-US" dirty="0"/>
              <a:t>：深度学习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深度学习来源于传统的人工神经网络的研究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6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05" y="3777005"/>
            <a:ext cx="4356000" cy="26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700808"/>
            <a:ext cx="4391025" cy="214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95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</a:t>
            </a:r>
            <a:r>
              <a:rPr lang="zh-CN" altLang="en-US" dirty="0"/>
              <a:t>：深度学习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深度神经网络相对于传统的</a:t>
            </a:r>
            <a:r>
              <a:rPr lang="en-US" altLang="zh-CN" dirty="0" smtClean="0"/>
              <a:t>MLP</a:t>
            </a:r>
            <a:r>
              <a:rPr lang="zh-CN" altLang="en-US" dirty="0" smtClean="0"/>
              <a:t>拥有更多的隐含层</a:t>
            </a:r>
            <a:endParaRPr lang="en-US" altLang="zh-CN" dirty="0" smtClean="0"/>
          </a:p>
          <a:p>
            <a:r>
              <a:rPr lang="zh-CN" altLang="en-US" dirty="0" smtClean="0"/>
              <a:t>多层的网络拥有更加强大的表示能力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7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772816"/>
            <a:ext cx="4464496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18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</a:t>
            </a:r>
            <a:r>
              <a:rPr lang="zh-CN" altLang="en-US" dirty="0"/>
              <a:t>：深度学习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103671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递归神经网络是前向神经网路在时序任务上的扩展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12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72571"/>
            <a:ext cx="6912768" cy="2426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2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项目来源</a:t>
            </a:r>
            <a:endParaRPr lang="en-US" altLang="zh-CN" dirty="0"/>
          </a:p>
          <a:p>
            <a:pPr lvl="1"/>
            <a:r>
              <a:rPr lang="zh-CN" altLang="en-US" dirty="0"/>
              <a:t>传统技术</a:t>
            </a:r>
            <a:endParaRPr lang="en-US" altLang="zh-CN" dirty="0"/>
          </a:p>
          <a:p>
            <a:pPr lvl="1"/>
            <a:r>
              <a:rPr lang="zh-CN" altLang="en-US" dirty="0"/>
              <a:t>深度学习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GPU</a:t>
            </a:r>
            <a:r>
              <a:rPr lang="zh-CN" altLang="en-US" dirty="0">
                <a:solidFill>
                  <a:srgbClr val="FF0000"/>
                </a:solidFill>
              </a:rPr>
              <a:t>的并行化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改进型递归神经单元</a:t>
            </a:r>
            <a:endParaRPr lang="en-US" altLang="zh-CN" dirty="0"/>
          </a:p>
          <a:p>
            <a:pPr lvl="1"/>
            <a:r>
              <a:rPr lang="zh-CN" altLang="en-US" dirty="0"/>
              <a:t>端到端的联机汉字手写识别框架</a:t>
            </a:r>
          </a:p>
        </p:txBody>
      </p:sp>
    </p:spTree>
    <p:extLst>
      <p:ext uri="{BB962C8B-B14F-4D97-AF65-F5344CB8AC3E}">
        <p14:creationId xmlns:p14="http://schemas.microsoft.com/office/powerpoint/2010/main" val="14664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研究内容：基于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的训练并行化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神经网络的性能依赖于网络参数和训练数据规模</a:t>
            </a:r>
            <a:endParaRPr lang="en-US" altLang="zh-CN" dirty="0" smtClean="0"/>
          </a:p>
          <a:p>
            <a:r>
              <a:rPr lang="zh-CN" altLang="en-US" dirty="0" smtClean="0"/>
              <a:t>项目主要研究递归神经的训练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72816"/>
            <a:ext cx="5472608" cy="28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01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研究内容</a:t>
            </a:r>
            <a:r>
              <a:rPr lang="zh-CN" altLang="en-US" dirty="0"/>
              <a:t>：基于</a:t>
            </a:r>
            <a:r>
              <a:rPr lang="en-US" altLang="zh-CN" dirty="0" err="1"/>
              <a:t>Gpu</a:t>
            </a:r>
            <a:r>
              <a:rPr lang="zh-CN" altLang="en-US" dirty="0" smtClean="0"/>
              <a:t>的训练并行化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altLang="zh-CN" dirty="0" err="1" smtClean="0"/>
              <a:t>Gpu</a:t>
            </a:r>
            <a:r>
              <a:rPr lang="zh-CN" altLang="en-US" dirty="0" smtClean="0"/>
              <a:t>是目前主要的通用并行化加速平台，</a:t>
            </a:r>
            <a:r>
              <a:rPr lang="en-US" altLang="zh-CN" dirty="0" smtClean="0"/>
              <a:t>NVIDIA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cudnn</a:t>
            </a:r>
            <a:r>
              <a:rPr lang="zh-CN" altLang="en-US" dirty="0" smtClean="0"/>
              <a:t>能够加速卷积神经网络训练</a:t>
            </a:r>
            <a:r>
              <a:rPr lang="en-US" altLang="zh-CN" dirty="0" smtClean="0"/>
              <a:t>50</a:t>
            </a:r>
            <a:r>
              <a:rPr lang="zh-CN" altLang="en-US" dirty="0" smtClean="0"/>
              <a:t>倍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4500000" cy="273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8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研究内容</a:t>
            </a:r>
            <a:r>
              <a:rPr lang="zh-CN" altLang="en-US" dirty="0"/>
              <a:t>：基于</a:t>
            </a:r>
            <a:r>
              <a:rPr lang="en-US" altLang="zh-CN" dirty="0" err="1"/>
              <a:t>Gpu</a:t>
            </a:r>
            <a:r>
              <a:rPr lang="zh-CN" altLang="en-US" dirty="0"/>
              <a:t>的并行化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/>
              <a:t>项目</a:t>
            </a:r>
            <a:r>
              <a:rPr lang="zh-CN" altLang="en-US" dirty="0" smtClean="0"/>
              <a:t>主要是加速递归神经网络，并行化模型分为三个部分：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输入连接</a:t>
            </a:r>
            <a:endParaRPr lang="en-US" altLang="zh-CN" dirty="0" smtClean="0"/>
          </a:p>
          <a:p>
            <a:pPr lvl="1"/>
            <a:r>
              <a:rPr lang="zh-CN" altLang="en-US" dirty="0"/>
              <a:t>自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激活输出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31604"/>
            <a:ext cx="54578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研究内容</a:t>
            </a:r>
            <a:r>
              <a:rPr lang="zh-CN" altLang="en-US" dirty="0"/>
              <a:t>：基于</a:t>
            </a:r>
            <a:r>
              <a:rPr lang="en-US" altLang="zh-CN" dirty="0" err="1"/>
              <a:t>Gpu</a:t>
            </a:r>
            <a:r>
              <a:rPr lang="zh-CN" altLang="en-US" dirty="0"/>
              <a:t>的并行化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输入连接和递归连接主要使用矩阵分块乘法加速</a:t>
            </a:r>
            <a:endParaRPr lang="en-US" altLang="zh-CN" dirty="0" smtClean="0"/>
          </a:p>
          <a:p>
            <a:r>
              <a:rPr lang="zh-CN" altLang="en-US" dirty="0"/>
              <a:t>输出激活使用多</a:t>
            </a:r>
            <a:r>
              <a:rPr lang="zh-CN" altLang="en-US" dirty="0" smtClean="0"/>
              <a:t>线程并行化加速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26" y="1757881"/>
            <a:ext cx="4356000" cy="361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4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研究</a:t>
            </a:r>
            <a:r>
              <a:rPr lang="zh-CN" altLang="en-US" dirty="0" smtClean="0"/>
              <a:t>内容</a:t>
            </a:r>
            <a:r>
              <a:rPr lang="zh-CN" altLang="en-US" dirty="0"/>
              <a:t>：基于</a:t>
            </a:r>
            <a:r>
              <a:rPr lang="en-US" altLang="zh-CN" dirty="0" err="1"/>
              <a:t>Gpu</a:t>
            </a:r>
            <a:r>
              <a:rPr lang="zh-CN" altLang="en-US" dirty="0" smtClean="0"/>
              <a:t>的训练并行化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计算的流程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47660"/>
              </p:ext>
            </p:extLst>
          </p:nvPr>
        </p:nvGraphicFramePr>
        <p:xfrm>
          <a:off x="3131840" y="1628800"/>
          <a:ext cx="2614659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Visio" r:id="rId4" imgW="1571760" imgH="2943305" progId="Visio.Drawing.15">
                  <p:embed/>
                </p:oleObj>
              </mc:Choice>
              <mc:Fallback>
                <p:oleObj name="Visio" r:id="rId4" imgW="1571760" imgH="294330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628800"/>
                        <a:ext cx="2614659" cy="48965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5043"/>
              </p:ext>
            </p:extLst>
          </p:nvPr>
        </p:nvGraphicFramePr>
        <p:xfrm>
          <a:off x="6300192" y="1700808"/>
          <a:ext cx="2663825" cy="483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Visio" r:id="rId6" imgW="1600200" imgH="2905178" progId="Visio.Drawing.15">
                  <p:embed/>
                </p:oleObj>
              </mc:Choice>
              <mc:Fallback>
                <p:oleObj name="Visio" r:id="rId6" imgW="1600200" imgH="2905178" progId="Visio.Drawing.15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700808"/>
                        <a:ext cx="2663825" cy="483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76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研究内容：基于</a:t>
            </a:r>
            <a:r>
              <a:rPr lang="en-US" altLang="zh-CN" dirty="0" err="1"/>
              <a:t>Gpu</a:t>
            </a:r>
            <a:r>
              <a:rPr lang="zh-CN" altLang="en-US" dirty="0"/>
              <a:t>的训练并行化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的加速比较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65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 descr="说明: H:\Users\Json\AppData\Roaming\Tencent\Users\820828449\QQ\WinTemp\RichOle\(BK`4_%OXM_F`FWDN2{]A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4248472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说明: H:\Users\Json\AppData\Roaming\Tencent\Users\466530738\QQ\WinTemp\RichOle\6O`M1KC7J4(_~O2JKW1C_E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276872"/>
            <a:ext cx="4392488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03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传统技术</a:t>
            </a:r>
            <a:endParaRPr lang="en-US" altLang="zh-CN" dirty="0" smtClean="0"/>
          </a:p>
          <a:p>
            <a:pPr lvl="1"/>
            <a:r>
              <a:rPr lang="zh-CN" altLang="en-US" dirty="0"/>
              <a:t>深度学习</a:t>
            </a:r>
            <a:endParaRPr lang="en-US" altLang="zh-CN" dirty="0" smtClean="0"/>
          </a:p>
          <a:p>
            <a:r>
              <a:rPr lang="zh-CN" altLang="en-US" dirty="0" smtClean="0"/>
              <a:t>研究内容</a:t>
            </a:r>
            <a:endParaRPr lang="en-US" altLang="zh-CN" dirty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的并行化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改进型递归神经单元</a:t>
            </a:r>
            <a:endParaRPr lang="en-US" altLang="zh-CN" dirty="0" smtClean="0"/>
          </a:p>
          <a:p>
            <a:pPr lvl="1"/>
            <a:r>
              <a:rPr lang="zh-CN" altLang="en-US" dirty="0"/>
              <a:t>端到</a:t>
            </a:r>
            <a:r>
              <a:rPr lang="zh-CN" altLang="en-US" dirty="0" smtClean="0"/>
              <a:t>端的联机汉字手写识别框架</a:t>
            </a:r>
          </a:p>
        </p:txBody>
      </p:sp>
    </p:spTree>
    <p:extLst>
      <p:ext uri="{BB962C8B-B14F-4D97-AF65-F5344CB8AC3E}">
        <p14:creationId xmlns:p14="http://schemas.microsoft.com/office/powerpoint/2010/main" val="18814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7"/>
    </mc:Choice>
    <mc:Fallback xmlns="">
      <p:transition spd="slow" advTm="579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研究内容：基于</a:t>
            </a:r>
            <a:r>
              <a:rPr lang="en-US" altLang="zh-CN" dirty="0" err="1"/>
              <a:t>Gpu</a:t>
            </a:r>
            <a:r>
              <a:rPr lang="zh-CN" altLang="en-US" dirty="0" smtClean="0"/>
              <a:t>的训练并行化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反向求导计算流程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923383"/>
              </p:ext>
            </p:extLst>
          </p:nvPr>
        </p:nvGraphicFramePr>
        <p:xfrm>
          <a:off x="4283968" y="1628800"/>
          <a:ext cx="2664296" cy="483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Visio" r:id="rId3" imgW="1600200" imgH="2905178" progId="Visio.Drawing.15">
                  <p:embed/>
                </p:oleObj>
              </mc:Choice>
              <mc:Fallback>
                <p:oleObj name="Visio" r:id="rId3" imgW="1600200" imgH="290517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628800"/>
                        <a:ext cx="2664296" cy="4836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55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项目来源</a:t>
            </a:r>
            <a:endParaRPr lang="en-US" altLang="zh-CN" dirty="0"/>
          </a:p>
          <a:p>
            <a:pPr lvl="1"/>
            <a:r>
              <a:rPr lang="zh-CN" altLang="en-US" dirty="0"/>
              <a:t>传统技术</a:t>
            </a:r>
            <a:endParaRPr lang="en-US" altLang="zh-CN" dirty="0"/>
          </a:p>
          <a:p>
            <a:pPr lvl="1"/>
            <a:r>
              <a:rPr lang="zh-CN" altLang="en-US" dirty="0"/>
              <a:t>深度学习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GPU</a:t>
            </a:r>
            <a:r>
              <a:rPr lang="zh-CN" altLang="en-US" dirty="0"/>
              <a:t>的并行化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改进型递归神经单元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端到端的联机汉字手写识别框架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6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研究内容：改进型递归神经单元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经典</a:t>
            </a:r>
            <a:r>
              <a:rPr lang="en-US" altLang="zh-CN" dirty="0" smtClean="0"/>
              <a:t>RNN</a:t>
            </a:r>
            <a:r>
              <a:rPr lang="zh-CN" altLang="en-US" dirty="0" smtClean="0"/>
              <a:t>的性能缺陷，出现多种改进型结构：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LSTM</a:t>
            </a:r>
          </a:p>
          <a:p>
            <a:pPr lvl="1"/>
            <a:r>
              <a:rPr lang="en-US" altLang="zh-CN" dirty="0" smtClean="0"/>
              <a:t>GRU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SGRU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GMU</a:t>
            </a:r>
          </a:p>
        </p:txBody>
      </p:sp>
    </p:spTree>
    <p:extLst>
      <p:ext uri="{BB962C8B-B14F-4D97-AF65-F5344CB8AC3E}">
        <p14:creationId xmlns:p14="http://schemas.microsoft.com/office/powerpoint/2010/main" val="29521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研究内容：改进型递归神经单元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12527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是最早提出的经典结构，并且首次提出了</a:t>
            </a:r>
            <a:r>
              <a:rPr lang="en-US" altLang="zh-CN" dirty="0" smtClean="0"/>
              <a:t>CEC(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58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5040560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4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研究内容：改进型递归神经单元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110872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GRU</a:t>
            </a:r>
            <a:r>
              <a:rPr lang="zh-CN" altLang="en-US" dirty="0" smtClean="0"/>
              <a:t>是另一种改进型的递归神经单元结构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60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420888"/>
            <a:ext cx="5976664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68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研究内容：改进型递归神经单元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108308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项目结果</a:t>
            </a:r>
            <a:r>
              <a:rPr lang="en-US" altLang="zh-CN" dirty="0" smtClean="0"/>
              <a:t>CEC</a:t>
            </a:r>
            <a:r>
              <a:rPr lang="zh-CN" altLang="en-US" dirty="0" smtClean="0"/>
              <a:t>简化版的</a:t>
            </a:r>
            <a:r>
              <a:rPr lang="en-US" altLang="zh-CN" dirty="0" smtClean="0"/>
              <a:t>GRU——SGRU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8" y="2524284"/>
            <a:ext cx="4176000" cy="36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96" y="2564904"/>
            <a:ext cx="41148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43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研究内容：改进型递归神经单元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715200" cy="103671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结合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GRU</a:t>
            </a:r>
            <a:r>
              <a:rPr lang="zh-CN" altLang="en-US" dirty="0" smtClean="0"/>
              <a:t>得到新的结构</a:t>
            </a:r>
            <a:r>
              <a:rPr lang="en-US" altLang="zh-CN" dirty="0" smtClean="0"/>
              <a:t>——GMU 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62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220000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3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研究内容：改进型递归神经单元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1252736"/>
          </a:xfrm>
        </p:spPr>
        <p:txBody>
          <a:bodyPr/>
          <a:lstStyle/>
          <a:p>
            <a:r>
              <a:rPr lang="zh-CN" altLang="en-US" dirty="0" smtClean="0"/>
              <a:t>联机手写英文识别上的应用和比较</a:t>
            </a:r>
            <a:endParaRPr lang="en-US" altLang="zh-CN" dirty="0" smtClean="0"/>
          </a:p>
          <a:p>
            <a:r>
              <a:rPr lang="zh-CN" altLang="en-US" dirty="0" smtClean="0"/>
              <a:t>实验使用数据集</a:t>
            </a:r>
            <a:r>
              <a:rPr lang="en-US" altLang="zh-CN" dirty="0" smtClean="0"/>
              <a:t>IAM-ODB(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64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29152"/>
              </p:ext>
            </p:extLst>
          </p:nvPr>
        </p:nvGraphicFramePr>
        <p:xfrm>
          <a:off x="683568" y="2852936"/>
          <a:ext cx="8064897" cy="38164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283"/>
                <a:gridCol w="2605133"/>
                <a:gridCol w="3366961"/>
                <a:gridCol w="953520"/>
              </a:tblGrid>
              <a:tr h="343119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Group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Type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Set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</a:rPr>
                        <a:t>Param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7331">
                <a:tc rowSpan="5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G1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RNN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3I-208R-5O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  <a:endParaRPr lang="zh-CN" sz="1600" b="1" kern="100" dirty="0">
                        <a:effectLst/>
                      </a:endParaRPr>
                    </a:p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 </a:t>
                      </a:r>
                    </a:p>
                    <a:p>
                      <a:pPr indent="316230" algn="just">
                        <a:spcAft>
                          <a:spcPts val="0"/>
                        </a:spcAft>
                      </a:pPr>
                      <a:endParaRPr lang="en-US" sz="1600" b="1" kern="100" dirty="0">
                        <a:effectLst/>
                      </a:endParaRPr>
                    </a:p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</a:rPr>
                        <a:t>124k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SGRU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3I-154R-85O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GRU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3I-128R-85O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GMU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3I-128R-85O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LSTM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3I-112R-85O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7331">
                <a:tc rowSpan="5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</a:endParaRPr>
                    </a:p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G2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RNN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</a:endParaRPr>
                    </a:p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</a:endParaRPr>
                    </a:p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3I-32R-32S-64R-64S-96R-85O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83k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SGRU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128k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GRU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174k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GMU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174k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47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LSTM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</a:rPr>
                        <a:t>220k</a:t>
                      </a:r>
                      <a:endParaRPr lang="zh-CN" sz="16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7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研究内容：改进型递归神经单元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/>
          <a:lstStyle/>
          <a:p>
            <a:r>
              <a:rPr lang="zh-CN" altLang="en-US" dirty="0" smtClean="0"/>
              <a:t>联机手写英文实验结果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65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66557"/>
              </p:ext>
            </p:extLst>
          </p:nvPr>
        </p:nvGraphicFramePr>
        <p:xfrm>
          <a:off x="1691680" y="2348880"/>
          <a:ext cx="6120679" cy="4176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784"/>
                <a:gridCol w="2111784"/>
                <a:gridCol w="1897111"/>
              </a:tblGrid>
              <a:tr h="340936"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Group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Type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Error(%)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rowSpan="5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G1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RNN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0070C0"/>
                          </a:solidFill>
                          <a:effectLst/>
                        </a:rPr>
                        <a:t>20.09</a:t>
                      </a:r>
                      <a:endParaRPr lang="zh-CN" sz="2400" b="1" kern="100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SGRU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13.47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GRU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13.85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GMU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13.19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LSTM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12.84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rowSpan="5"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</a:endParaRPr>
                    </a:p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RNN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14.92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SGRU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9.97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GRU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10.29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GMU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10.11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835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LSTM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FF0000"/>
                          </a:solidFill>
                          <a:effectLst/>
                        </a:rPr>
                        <a:t>9.88</a:t>
                      </a:r>
                      <a:endParaRPr lang="zh-CN" sz="24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8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项目来源</a:t>
            </a:r>
            <a:endParaRPr lang="en-US" altLang="zh-CN" dirty="0"/>
          </a:p>
          <a:p>
            <a:pPr lvl="1"/>
            <a:r>
              <a:rPr lang="zh-CN" altLang="en-US" dirty="0"/>
              <a:t>传统技术</a:t>
            </a:r>
            <a:endParaRPr lang="en-US" altLang="zh-CN" dirty="0"/>
          </a:p>
          <a:p>
            <a:pPr lvl="1"/>
            <a:r>
              <a:rPr lang="zh-CN" altLang="en-US" dirty="0"/>
              <a:t>深度学习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GPU</a:t>
            </a:r>
            <a:r>
              <a:rPr lang="zh-CN" altLang="en-US" dirty="0"/>
              <a:t>的并行化</a:t>
            </a:r>
            <a:endParaRPr lang="en-US" altLang="zh-CN" dirty="0"/>
          </a:p>
          <a:p>
            <a:pPr lvl="1"/>
            <a:r>
              <a:rPr lang="zh-CN" altLang="en-US" dirty="0"/>
              <a:t>改进型递归神经单元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端到端的联机汉字手写识别框架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3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项目来源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传统技术</a:t>
            </a:r>
            <a:endParaRPr lang="en-US" altLang="zh-CN" dirty="0"/>
          </a:p>
          <a:p>
            <a:pPr lvl="1"/>
            <a:r>
              <a:rPr lang="zh-CN" altLang="en-US" dirty="0"/>
              <a:t>深度学习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GPU</a:t>
            </a:r>
            <a:r>
              <a:rPr lang="zh-CN" altLang="en-US" dirty="0"/>
              <a:t>的并行化</a:t>
            </a:r>
            <a:endParaRPr lang="en-US" altLang="zh-CN" dirty="0"/>
          </a:p>
          <a:p>
            <a:pPr lvl="1"/>
            <a:r>
              <a:rPr lang="zh-CN" altLang="en-US" dirty="0"/>
              <a:t>改进型递归神经单元</a:t>
            </a:r>
            <a:endParaRPr lang="en-US" altLang="zh-CN" dirty="0"/>
          </a:p>
          <a:p>
            <a:pPr lvl="1"/>
            <a:r>
              <a:rPr lang="zh-CN" altLang="en-US" dirty="0"/>
              <a:t>端到端的联机汉字手写识别框架</a:t>
            </a:r>
          </a:p>
        </p:txBody>
      </p:sp>
    </p:spTree>
    <p:extLst>
      <p:ext uri="{BB962C8B-B14F-4D97-AF65-F5344CB8AC3E}">
        <p14:creationId xmlns:p14="http://schemas.microsoft.com/office/powerpoint/2010/main" val="28890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9"/>
    </mc:Choice>
    <mc:Fallback xmlns="">
      <p:transition spd="slow" advTm="1309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研究内容</a:t>
            </a:r>
            <a:r>
              <a:rPr lang="zh-CN" altLang="en-US" dirty="0" smtClean="0"/>
              <a:t>：联机手写汉字识别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/>
              <a:t>端到</a:t>
            </a:r>
            <a:r>
              <a:rPr lang="zh-CN" altLang="en-US" dirty="0" smtClean="0"/>
              <a:t>端的框架是指从输入原始数据直接识别得到输出结果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61973"/>
            <a:ext cx="4168773" cy="497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931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研究内容：联机手写汉字识别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目前基于深度学习的无切分识别框架主要</a:t>
            </a:r>
            <a:r>
              <a:rPr lang="zh-CN" altLang="en-US" dirty="0"/>
              <a:t>介绍</a:t>
            </a:r>
            <a:r>
              <a:rPr lang="zh-CN" altLang="en-US" dirty="0" smtClean="0"/>
              <a:t>如下几类：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CRNN(</a:t>
            </a:r>
            <a:r>
              <a:rPr lang="zh-CN" altLang="en-US" dirty="0" smtClean="0">
                <a:solidFill>
                  <a:srgbClr val="FF0000"/>
                </a:solidFill>
              </a:rPr>
              <a:t>论文</a:t>
            </a:r>
            <a:r>
              <a:rPr lang="en-US" altLang="zh-CN" dirty="0" smtClean="0">
                <a:solidFill>
                  <a:srgbClr val="FF0000"/>
                </a:solidFill>
              </a:rPr>
              <a:t>73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67493"/>
              </p:ext>
            </p:extLst>
          </p:nvPr>
        </p:nvGraphicFramePr>
        <p:xfrm>
          <a:off x="4139952" y="1772816"/>
          <a:ext cx="4752527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Visio" r:id="rId3" imgW="3381480" imgH="3171705" progId="Visio.Drawing.15">
                  <p:embed/>
                </p:oleObj>
              </mc:Choice>
              <mc:Fallback>
                <p:oleObj name="Visio" r:id="rId3" imgW="3381480" imgH="317170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772816"/>
                        <a:ext cx="4752527" cy="4608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研究内容：联机手写汉字识别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/>
              <a:t>目前基于深度学习的无切分识别框架主要介绍</a:t>
            </a:r>
            <a:r>
              <a:rPr lang="zh-CN" altLang="en-US" dirty="0" smtClean="0"/>
              <a:t>如下</a:t>
            </a:r>
            <a:r>
              <a:rPr lang="zh-CN" altLang="en-US" dirty="0"/>
              <a:t>两</a:t>
            </a:r>
            <a:r>
              <a:rPr lang="zh-CN" altLang="en-US" dirty="0" smtClean="0"/>
              <a:t>类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smtClean="0"/>
              <a:t>CRNN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HSRNN(</a:t>
            </a:r>
            <a:r>
              <a:rPr lang="zh-CN" altLang="en-US" dirty="0" smtClean="0">
                <a:solidFill>
                  <a:srgbClr val="FF0000"/>
                </a:solidFill>
              </a:rPr>
              <a:t>论文</a:t>
            </a:r>
            <a:r>
              <a:rPr lang="en-US" altLang="zh-CN" dirty="0" smtClean="0">
                <a:solidFill>
                  <a:srgbClr val="FF0000"/>
                </a:solidFill>
              </a:rPr>
              <a:t>77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11808"/>
              </p:ext>
            </p:extLst>
          </p:nvPr>
        </p:nvGraphicFramePr>
        <p:xfrm>
          <a:off x="4067944" y="1700808"/>
          <a:ext cx="4968552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3" imgW="3371760" imgH="2638292" progId="Visio.Drawing.15">
                  <p:embed/>
                </p:oleObj>
              </mc:Choice>
              <mc:Fallback>
                <p:oleObj name="Visio" r:id="rId3" imgW="3371760" imgH="26382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700808"/>
                        <a:ext cx="4968552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7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研究内容：联机手写汉字识别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6046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HSRNN</a:t>
            </a:r>
            <a:r>
              <a:rPr lang="zh-CN" altLang="en-US" dirty="0" smtClean="0"/>
              <a:t>：分层采样递归神经网络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76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192367"/>
              </p:ext>
            </p:extLst>
          </p:nvPr>
        </p:nvGraphicFramePr>
        <p:xfrm>
          <a:off x="1475656" y="2204864"/>
          <a:ext cx="6408712" cy="433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Visio" r:id="rId3" imgW="9353520" imgH="6743740" progId="Visio.Drawing.15">
                  <p:embed/>
                </p:oleObj>
              </mc:Choice>
              <mc:Fallback>
                <p:oleObj name="Visio" r:id="rId3" imgW="9353520" imgH="67437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4"/>
                        <a:ext cx="6408712" cy="4337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1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研究内容：联机手写汉字识别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/>
          <a:lstStyle/>
          <a:p>
            <a:r>
              <a:rPr lang="zh-CN" altLang="en-US" dirty="0" smtClean="0"/>
              <a:t>实验使用数据集</a:t>
            </a:r>
            <a:r>
              <a:rPr lang="en-US" altLang="zh-CN" dirty="0" smtClean="0"/>
              <a:t>CASIA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ICDAR2013</a:t>
            </a:r>
          </a:p>
          <a:p>
            <a:r>
              <a:rPr lang="zh-CN" altLang="en-US" dirty="0" smtClean="0"/>
              <a:t>实验设置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79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294612"/>
              </p:ext>
            </p:extLst>
          </p:nvPr>
        </p:nvGraphicFramePr>
        <p:xfrm>
          <a:off x="611559" y="2852936"/>
          <a:ext cx="7992889" cy="352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9837"/>
                <a:gridCol w="5050884"/>
                <a:gridCol w="1512168"/>
              </a:tblGrid>
              <a:tr h="42672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Type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Set</a:t>
                      </a:r>
                      <a:endParaRPr lang="zh-CN" sz="12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Param</a:t>
                      </a:r>
                      <a:endParaRPr lang="zh-CN" sz="12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1142720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5-layer</a:t>
                      </a:r>
                      <a:endParaRPr lang="zh-CN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3I-64R-128S-192R-3750O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1.63M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97947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7-layer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3I-64R-80S-96R-128S-160R-2765O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1.50M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979474"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8-layer</a:t>
                      </a:r>
                      <a:endParaRPr lang="zh-CN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3I-48R-64S-96R-128R-144S-160R-2765O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16230" algn="l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1.84M</a:t>
                      </a:r>
                      <a:endParaRPr lang="zh-CN" sz="2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研究内容：联机手写汉字识别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 smtClean="0"/>
              <a:t>实验结果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81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05811"/>
              </p:ext>
            </p:extLst>
          </p:nvPr>
        </p:nvGraphicFramePr>
        <p:xfrm>
          <a:off x="611560" y="2420888"/>
          <a:ext cx="8229599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2653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Type</a:t>
                      </a:r>
                      <a:endParaRPr lang="zh-CN" sz="24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No LM</a:t>
                      </a:r>
                      <a:endParaRPr lang="zh-CN" sz="2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bigram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trigram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3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65376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Test Set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3-layer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94.81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95.52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96.13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96.84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96.83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97.45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5-layer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95.08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95.63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96.34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96.92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97.04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97.58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6-layer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95.30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95.82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96.45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97.00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97.05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97.55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265376"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ICDAR2013 Comp Set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6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3-layer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88.06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89.40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91.42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92.87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93.00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94.28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5-layer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88.91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90.00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92.05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93.20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93.37</a:t>
                      </a:r>
                      <a:r>
                        <a:rPr lang="en-US" sz="2400" kern="100" dirty="0">
                          <a:effectLst/>
                        </a:rPr>
                        <a:t>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94.44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369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6-layer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89.12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90.18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92.12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93.25 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93.40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94.43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50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研究内容：联机手写汉字识别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zh-CN" altLang="en-US" dirty="0" smtClean="0"/>
              <a:t>结果比较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83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76746"/>
              </p:ext>
            </p:extLst>
          </p:nvPr>
        </p:nvGraphicFramePr>
        <p:xfrm>
          <a:off x="323528" y="2276872"/>
          <a:ext cx="8496943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347"/>
                <a:gridCol w="1638149"/>
                <a:gridCol w="1638149"/>
                <a:gridCol w="1638149"/>
                <a:gridCol w="1638149"/>
              </a:tblGrid>
              <a:tr h="432048">
                <a:tc row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Setup</a:t>
                      </a:r>
                      <a:endParaRPr lang="zh-CN" sz="20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test set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comp set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CR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AR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CR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 smtClean="0">
                          <a:effectLst/>
                        </a:rPr>
                        <a:t>DahanWang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91.97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92.76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--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--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Zhou2013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93.75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94.34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94.06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94.62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Zhou2014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94.69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95.32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94.22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94.76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VO-3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--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--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94.49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95.03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Xie2016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95.34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96.40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92.88*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95.00*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864097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Our Method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97.05 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97.55 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93.40 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</a:rPr>
                        <a:t>94.65*</a:t>
                      </a:r>
                      <a:endParaRPr lang="zh-CN" sz="2400" kern="1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94.43</a:t>
                      </a:r>
                      <a:endParaRPr lang="zh-CN" sz="2400" kern="100" dirty="0">
                        <a:effectLst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95.65*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48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solidFill>
                  <a:srgbClr val="FF0000"/>
                </a:solidFill>
              </a:rPr>
              <a:t>谢谢！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背景：项目来源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项目来源于</a:t>
            </a:r>
            <a:r>
              <a:rPr lang="en-US" altLang="zh-CN" dirty="0" smtClean="0"/>
              <a:t>WI</a:t>
            </a:r>
            <a:r>
              <a:rPr lang="zh-CN" altLang="en-US" dirty="0" smtClean="0"/>
              <a:t>输入法、手心输入法实际需求以及苏统华老师的自然科学基金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72816"/>
            <a:ext cx="3852000" cy="365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5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0"/>
    </mc:Choice>
    <mc:Fallback xmlns="">
      <p:transition spd="slow" advTm="822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背景：传统技术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项目来源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传统技术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深度学习</a:t>
            </a:r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GPU</a:t>
            </a:r>
            <a:r>
              <a:rPr lang="zh-CN" altLang="en-US" dirty="0"/>
              <a:t>的并行化</a:t>
            </a:r>
            <a:endParaRPr lang="en-US" altLang="zh-CN" dirty="0"/>
          </a:p>
          <a:p>
            <a:pPr lvl="1"/>
            <a:r>
              <a:rPr lang="zh-CN" altLang="en-US" dirty="0"/>
              <a:t>改进型递归神经单元</a:t>
            </a:r>
            <a:endParaRPr lang="en-US" altLang="zh-CN" dirty="0"/>
          </a:p>
          <a:p>
            <a:pPr lvl="1"/>
            <a:r>
              <a:rPr lang="zh-CN" altLang="en-US" dirty="0"/>
              <a:t>端到端的联机汉字手写识别框架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52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"/>
    </mc:Choice>
    <mc:Fallback xmlns="">
      <p:transition spd="slow" advTm="52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背景：传统技术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目前主要的手写汉字识别框架分为两类</a:t>
            </a:r>
            <a:r>
              <a:rPr lang="en-US" altLang="zh-CN" dirty="0" smtClean="0"/>
              <a:t>(</a:t>
            </a:r>
            <a:r>
              <a:rPr lang="zh-CN" altLang="en-US" dirty="0" smtClean="0"/>
              <a:t>论文第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页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切分识别框架</a:t>
            </a:r>
            <a:endParaRPr lang="en-US" altLang="zh-CN" dirty="0"/>
          </a:p>
          <a:p>
            <a:pPr lvl="1"/>
            <a:r>
              <a:rPr lang="zh-CN" altLang="en-US" dirty="0"/>
              <a:t>无切分识别框架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3852000" cy="321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26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0"/>
    </mc:Choice>
    <mc:Fallback xmlns="">
      <p:transition spd="slow" advTm="151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背景：传统技术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/>
              <a:t>目前主要的手写汉字识别框架分为两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切分</a:t>
            </a:r>
            <a:r>
              <a:rPr lang="zh-CN" altLang="en-US" dirty="0" smtClean="0">
                <a:solidFill>
                  <a:srgbClr val="FF0000"/>
                </a:solidFill>
              </a:rPr>
              <a:t>识别框架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论文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79987"/>
              </p:ext>
            </p:extLst>
          </p:nvPr>
        </p:nvGraphicFramePr>
        <p:xfrm>
          <a:off x="4211960" y="1772816"/>
          <a:ext cx="4608512" cy="432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Visio" r:id="rId3" imgW="2685960" imgH="2705193" progId="Visio.Drawing.15">
                  <p:embed/>
                </p:oleObj>
              </mc:Choice>
              <mc:Fallback>
                <p:oleObj name="Visio" r:id="rId3" imgW="2685960" imgH="270519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72816"/>
                        <a:ext cx="4608512" cy="43204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83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2"/>
    </mc:Choice>
    <mc:Fallback xmlns="">
      <p:transition spd="slow" advTm="146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</a:t>
            </a:r>
            <a:r>
              <a:rPr lang="zh-CN" altLang="en-US" dirty="0"/>
              <a:t>：传统技术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/>
              <a:t>目前主要的手写汉字识别框架分为两类</a:t>
            </a:r>
            <a:endParaRPr lang="en-US" altLang="zh-CN" dirty="0"/>
          </a:p>
          <a:p>
            <a:pPr lvl="1"/>
            <a:r>
              <a:rPr lang="zh-CN" altLang="en-US" dirty="0"/>
              <a:t>切分识别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无切分</a:t>
            </a:r>
            <a:r>
              <a:rPr lang="zh-CN" altLang="en-US" dirty="0" smtClean="0">
                <a:solidFill>
                  <a:srgbClr val="FF0000"/>
                </a:solidFill>
              </a:rPr>
              <a:t>识别框架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论文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74425"/>
              </p:ext>
            </p:extLst>
          </p:nvPr>
        </p:nvGraphicFramePr>
        <p:xfrm>
          <a:off x="3779912" y="2636912"/>
          <a:ext cx="5112568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Visio" r:id="rId3" imgW="3562200" imgH="2276448" progId="Visio.Drawing.15">
                  <p:embed/>
                </p:oleObj>
              </mc:Choice>
              <mc:Fallback>
                <p:oleObj name="Visio" r:id="rId3" imgW="3562200" imgH="22764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636912"/>
                        <a:ext cx="5112568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48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"/>
    </mc:Choice>
    <mc:Fallback xmlns="">
      <p:transition spd="slow" advTm="104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背景：深度学习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项目来源</a:t>
            </a:r>
            <a:endParaRPr lang="en-US" altLang="zh-CN" dirty="0"/>
          </a:p>
          <a:p>
            <a:pPr lvl="1"/>
            <a:r>
              <a:rPr lang="zh-CN" altLang="en-US" dirty="0"/>
              <a:t>传统技术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深度学习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GPU</a:t>
            </a:r>
            <a:r>
              <a:rPr lang="zh-CN" altLang="en-US" dirty="0"/>
              <a:t>的并行化</a:t>
            </a:r>
            <a:endParaRPr lang="en-US" altLang="zh-CN" dirty="0"/>
          </a:p>
          <a:p>
            <a:pPr lvl="1"/>
            <a:r>
              <a:rPr lang="zh-CN" altLang="en-US" dirty="0"/>
              <a:t>改进型递归神经单元</a:t>
            </a:r>
            <a:endParaRPr lang="en-US" altLang="zh-CN" dirty="0"/>
          </a:p>
          <a:p>
            <a:pPr lvl="1"/>
            <a:r>
              <a:rPr lang="zh-CN" altLang="en-US" dirty="0"/>
              <a:t>端到端的联机汉字手写识别框架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35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1397</TotalTime>
  <Words>1039</Words>
  <Application>Microsoft Office PowerPoint</Application>
  <PresentationFormat>全屏显示(4:3)</PresentationFormat>
  <Paragraphs>342</Paragraphs>
  <Slides>37</Slides>
  <Notes>16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龙腾四海</vt:lpstr>
      <vt:lpstr>Visio</vt:lpstr>
      <vt:lpstr>基于递归神经网络的联机手写汉字识别研究</vt:lpstr>
      <vt:lpstr>目录</vt:lpstr>
      <vt:lpstr>目录</vt:lpstr>
      <vt:lpstr>背景：项目来源</vt:lpstr>
      <vt:lpstr>背景：传统技术</vt:lpstr>
      <vt:lpstr>背景：传统技术</vt:lpstr>
      <vt:lpstr>背景：传统技术</vt:lpstr>
      <vt:lpstr>背景：传统技术</vt:lpstr>
      <vt:lpstr>背景：深度学习</vt:lpstr>
      <vt:lpstr>背景：深度学习</vt:lpstr>
      <vt:lpstr>背景：深度学习</vt:lpstr>
      <vt:lpstr>背景：深度学习</vt:lpstr>
      <vt:lpstr>目录</vt:lpstr>
      <vt:lpstr>研究内容：基于Gpu的训练并行化</vt:lpstr>
      <vt:lpstr>研究内容：基于Gpu的训练并行化</vt:lpstr>
      <vt:lpstr>研究内容：基于Gpu的并行化</vt:lpstr>
      <vt:lpstr>研究内容：基于Gpu的并行化</vt:lpstr>
      <vt:lpstr>研究内容：基于Gpu的训练并行化</vt:lpstr>
      <vt:lpstr>研究内容：基于Gpu的训练并行化</vt:lpstr>
      <vt:lpstr>研究内容：基于Gpu的训练并行化</vt:lpstr>
      <vt:lpstr>目录</vt:lpstr>
      <vt:lpstr>研究内容：改进型递归神经单元</vt:lpstr>
      <vt:lpstr>研究内容：改进型递归神经单元</vt:lpstr>
      <vt:lpstr>研究内容：改进型递归神经单元</vt:lpstr>
      <vt:lpstr>研究内容：改进型递归神经单元</vt:lpstr>
      <vt:lpstr>研究内容：改进型递归神经单元</vt:lpstr>
      <vt:lpstr>研究内容：改进型递归神经单元</vt:lpstr>
      <vt:lpstr>研究内容：改进型递归神经单元</vt:lpstr>
      <vt:lpstr>目录</vt:lpstr>
      <vt:lpstr>研究内容：联机手写汉字识别</vt:lpstr>
      <vt:lpstr>研究内容：联机手写汉字识别</vt:lpstr>
      <vt:lpstr>研究内容：联机手写汉字识别</vt:lpstr>
      <vt:lpstr>研究内容：联机手写汉字识别</vt:lpstr>
      <vt:lpstr>研究内容：联机手写汉字识别</vt:lpstr>
      <vt:lpstr>研究内容：联机手写汉字识别</vt:lpstr>
      <vt:lpstr>研究内容：联机手写汉字识别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基于递归神经网络的联机手写汉字识别</dc:title>
  <dc:creator>Json</dc:creator>
  <cp:lastModifiedBy>Json</cp:lastModifiedBy>
  <cp:revision>73</cp:revision>
  <dcterms:created xsi:type="dcterms:W3CDTF">2016-06-24T04:12:58Z</dcterms:created>
  <dcterms:modified xsi:type="dcterms:W3CDTF">2016-06-28T11:49:04Z</dcterms:modified>
</cp:coreProperties>
</file>