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488" r:id="rId2"/>
    <p:sldId id="489" r:id="rId3"/>
    <p:sldId id="490" r:id="rId4"/>
    <p:sldId id="491" r:id="rId5"/>
    <p:sldId id="492" r:id="rId6"/>
    <p:sldId id="493" r:id="rId7"/>
    <p:sldId id="494" r:id="rId8"/>
    <p:sldId id="495" r:id="rId9"/>
    <p:sldId id="496" r:id="rId10"/>
    <p:sldId id="507" r:id="rId11"/>
    <p:sldId id="497" r:id="rId12"/>
    <p:sldId id="500" r:id="rId13"/>
    <p:sldId id="501" r:id="rId14"/>
    <p:sldId id="502" r:id="rId15"/>
    <p:sldId id="516" r:id="rId16"/>
    <p:sldId id="517" r:id="rId17"/>
    <p:sldId id="509" r:id="rId18"/>
    <p:sldId id="510" r:id="rId19"/>
    <p:sldId id="515" r:id="rId20"/>
    <p:sldId id="503" r:id="rId21"/>
    <p:sldId id="511" r:id="rId22"/>
    <p:sldId id="512" r:id="rId23"/>
    <p:sldId id="513" r:id="rId24"/>
    <p:sldId id="514" r:id="rId25"/>
    <p:sldId id="506" r:id="rId26"/>
  </p:sldIdLst>
  <p:sldSz cx="9144000" cy="6858000" type="screen4x3"/>
  <p:notesSz cx="6834188" cy="9979025"/>
  <p:defaultTextStyle>
    <a:defPPr>
      <a:defRPr lang="zh-CN"/>
    </a:defPPr>
    <a:lvl1pPr algn="l" rtl="0" eaLnBrk="0" fontAlgn="base" hangingPunct="0">
      <a:spcBef>
        <a:spcPct val="0"/>
      </a:spcBef>
      <a:spcAft>
        <a:spcPct val="0"/>
      </a:spcAft>
      <a:defRPr sz="3000" kern="1200">
        <a:solidFill>
          <a:schemeClr val="tx2"/>
        </a:solidFill>
        <a:latin typeface="Arial" charset="0"/>
        <a:ea typeface="宋体" charset="-122"/>
        <a:cs typeface="+mn-cs"/>
      </a:defRPr>
    </a:lvl1pPr>
    <a:lvl2pPr marL="457200" algn="l" rtl="0" eaLnBrk="0" fontAlgn="base" hangingPunct="0">
      <a:spcBef>
        <a:spcPct val="0"/>
      </a:spcBef>
      <a:spcAft>
        <a:spcPct val="0"/>
      </a:spcAft>
      <a:defRPr sz="3000" kern="1200">
        <a:solidFill>
          <a:schemeClr val="tx2"/>
        </a:solidFill>
        <a:latin typeface="Arial" charset="0"/>
        <a:ea typeface="宋体" charset="-122"/>
        <a:cs typeface="+mn-cs"/>
      </a:defRPr>
    </a:lvl2pPr>
    <a:lvl3pPr marL="914400" algn="l" rtl="0" eaLnBrk="0" fontAlgn="base" hangingPunct="0">
      <a:spcBef>
        <a:spcPct val="0"/>
      </a:spcBef>
      <a:spcAft>
        <a:spcPct val="0"/>
      </a:spcAft>
      <a:defRPr sz="3000" kern="1200">
        <a:solidFill>
          <a:schemeClr val="tx2"/>
        </a:solidFill>
        <a:latin typeface="Arial" charset="0"/>
        <a:ea typeface="宋体" charset="-122"/>
        <a:cs typeface="+mn-cs"/>
      </a:defRPr>
    </a:lvl3pPr>
    <a:lvl4pPr marL="1371600" algn="l" rtl="0" eaLnBrk="0" fontAlgn="base" hangingPunct="0">
      <a:spcBef>
        <a:spcPct val="0"/>
      </a:spcBef>
      <a:spcAft>
        <a:spcPct val="0"/>
      </a:spcAft>
      <a:defRPr sz="3000" kern="1200">
        <a:solidFill>
          <a:schemeClr val="tx2"/>
        </a:solidFill>
        <a:latin typeface="Arial" charset="0"/>
        <a:ea typeface="宋体" charset="-122"/>
        <a:cs typeface="+mn-cs"/>
      </a:defRPr>
    </a:lvl4pPr>
    <a:lvl5pPr marL="1828800" algn="l" rtl="0" eaLnBrk="0" fontAlgn="base" hangingPunct="0">
      <a:spcBef>
        <a:spcPct val="0"/>
      </a:spcBef>
      <a:spcAft>
        <a:spcPct val="0"/>
      </a:spcAft>
      <a:defRPr sz="3000" kern="1200">
        <a:solidFill>
          <a:schemeClr val="tx2"/>
        </a:solidFill>
        <a:latin typeface="Arial" charset="0"/>
        <a:ea typeface="宋体" charset="-122"/>
        <a:cs typeface="+mn-cs"/>
      </a:defRPr>
    </a:lvl5pPr>
    <a:lvl6pPr marL="2286000" algn="l" defTabSz="914400" rtl="0" eaLnBrk="1" latinLnBrk="0" hangingPunct="1">
      <a:defRPr sz="3000" kern="1200">
        <a:solidFill>
          <a:schemeClr val="tx2"/>
        </a:solidFill>
        <a:latin typeface="Arial" charset="0"/>
        <a:ea typeface="宋体" charset="-122"/>
        <a:cs typeface="+mn-cs"/>
      </a:defRPr>
    </a:lvl6pPr>
    <a:lvl7pPr marL="2743200" algn="l" defTabSz="914400" rtl="0" eaLnBrk="1" latinLnBrk="0" hangingPunct="1">
      <a:defRPr sz="3000" kern="1200">
        <a:solidFill>
          <a:schemeClr val="tx2"/>
        </a:solidFill>
        <a:latin typeface="Arial" charset="0"/>
        <a:ea typeface="宋体" charset="-122"/>
        <a:cs typeface="+mn-cs"/>
      </a:defRPr>
    </a:lvl7pPr>
    <a:lvl8pPr marL="3200400" algn="l" defTabSz="914400" rtl="0" eaLnBrk="1" latinLnBrk="0" hangingPunct="1">
      <a:defRPr sz="3000" kern="1200">
        <a:solidFill>
          <a:schemeClr val="tx2"/>
        </a:solidFill>
        <a:latin typeface="Arial" charset="0"/>
        <a:ea typeface="宋体" charset="-122"/>
        <a:cs typeface="+mn-cs"/>
      </a:defRPr>
    </a:lvl8pPr>
    <a:lvl9pPr marL="3657600" algn="l" defTabSz="914400" rtl="0" eaLnBrk="1" latinLnBrk="0" hangingPunct="1">
      <a:defRPr sz="3000" kern="1200">
        <a:solidFill>
          <a:schemeClr val="tx2"/>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996633"/>
    <a:srgbClr val="CC9900"/>
    <a:srgbClr val="003399"/>
    <a:srgbClr val="3399FF"/>
    <a:srgbClr val="9999FF"/>
    <a:srgbClr val="0000FF"/>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6"/>
    <p:restoredTop sz="77869" autoAdjust="0"/>
  </p:normalViewPr>
  <p:slideViewPr>
    <p:cSldViewPr>
      <p:cViewPr varScale="1">
        <p:scale>
          <a:sx n="73" d="100"/>
          <a:sy n="73" d="100"/>
        </p:scale>
        <p:origin x="54" y="288"/>
      </p:cViewPr>
      <p:guideLst>
        <p:guide orient="horz" pos="2160"/>
        <p:guide pos="2880"/>
      </p:guideLst>
    </p:cSldViewPr>
  </p:slideViewPr>
  <p:notesTextViewPr>
    <p:cViewPr>
      <p:scale>
        <a:sx n="1" d="1"/>
        <a:sy n="1" d="1"/>
      </p:scale>
      <p:origin x="0" y="0"/>
    </p:cViewPr>
  </p:notesText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22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solidFill>
                  <a:schemeClr val="tx1"/>
                </a:solidFill>
                <a:latin typeface="Arial" panose="020B0604020202020204" pitchFamily="34" charset="0"/>
                <a:ea typeface="宋体" panose="02010600030101010101" pitchFamily="2" charset="-122"/>
              </a:defRPr>
            </a:lvl1pPr>
          </a:lstStyle>
          <a:p>
            <a:pPr>
              <a:defRPr/>
            </a:pPr>
            <a:endParaRPr lang="zh-CN" altLang="zh-CN"/>
          </a:p>
        </p:txBody>
      </p:sp>
      <p:sp>
        <p:nvSpPr>
          <p:cNvPr id="3075" name="Rectangle 3"/>
          <p:cNvSpPr>
            <a:spLocks noGrp="1" noChangeArrowheads="1"/>
          </p:cNvSpPr>
          <p:nvPr>
            <p:ph type="dt" idx="1"/>
          </p:nvPr>
        </p:nvSpPr>
        <p:spPr bwMode="auto">
          <a:xfrm>
            <a:off x="3871913" y="0"/>
            <a:ext cx="2960687"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solidFill>
                  <a:schemeClr val="tx1"/>
                </a:solidFill>
                <a:latin typeface="Arial" panose="020B0604020202020204" pitchFamily="34" charset="0"/>
                <a:ea typeface="宋体" panose="02010600030101010101" pitchFamily="2" charset="-122"/>
              </a:defRPr>
            </a:lvl1pPr>
          </a:lstStyle>
          <a:p>
            <a:pPr>
              <a:defRPr/>
            </a:pPr>
            <a:endParaRPr lang="zh-CN" altLang="zh-CN"/>
          </a:p>
        </p:txBody>
      </p:sp>
      <p:sp>
        <p:nvSpPr>
          <p:cNvPr id="3076" name="Rectangle 4"/>
          <p:cNvSpPr>
            <a:spLocks noGrp="1" noRot="1" noChangeAspect="1" noChangeArrowheads="1"/>
          </p:cNvSpPr>
          <p:nvPr>
            <p:ph type="sldImg" idx="2"/>
          </p:nvPr>
        </p:nvSpPr>
        <p:spPr bwMode="auto">
          <a:xfrm>
            <a:off x="922338" y="747713"/>
            <a:ext cx="49911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sp>
      <p:sp>
        <p:nvSpPr>
          <p:cNvPr id="3077" name="Rectangle 5"/>
          <p:cNvSpPr>
            <a:spLocks noGrp="1" noRot="1" noChangeArrowheads="1"/>
          </p:cNvSpPr>
          <p:nvPr>
            <p:ph type="body" sz="quarter" idx="3"/>
          </p:nvPr>
        </p:nvSpPr>
        <p:spPr bwMode="auto">
          <a:xfrm>
            <a:off x="684213" y="4740275"/>
            <a:ext cx="5467350" cy="449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78" name="Rectangle 6"/>
          <p:cNvSpPr>
            <a:spLocks noGrp="1" noChangeArrowheads="1"/>
          </p:cNvSpPr>
          <p:nvPr>
            <p:ph type="ftr" sz="quarter" idx="4"/>
          </p:nvPr>
        </p:nvSpPr>
        <p:spPr bwMode="auto">
          <a:xfrm>
            <a:off x="0" y="9478963"/>
            <a:ext cx="29622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solidFill>
                  <a:schemeClr val="tx1"/>
                </a:solidFill>
                <a:latin typeface="Arial" panose="020B0604020202020204" pitchFamily="34" charset="0"/>
                <a:ea typeface="宋体" panose="02010600030101010101" pitchFamily="2" charset="-122"/>
              </a:defRPr>
            </a:lvl1pPr>
          </a:lstStyle>
          <a:p>
            <a:pPr>
              <a:defRPr/>
            </a:pPr>
            <a:endParaRPr lang="zh-CN" altLang="zh-CN"/>
          </a:p>
        </p:txBody>
      </p:sp>
      <p:sp>
        <p:nvSpPr>
          <p:cNvPr id="3079" name="Rectangle 7"/>
          <p:cNvSpPr>
            <a:spLocks noGrp="1" noChangeArrowheads="1"/>
          </p:cNvSpPr>
          <p:nvPr>
            <p:ph type="sldNum" sz="quarter" idx="5"/>
          </p:nvPr>
        </p:nvSpPr>
        <p:spPr bwMode="auto">
          <a:xfrm>
            <a:off x="3871913" y="9478963"/>
            <a:ext cx="2960687"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latin typeface="Arial" panose="020B0604020202020204" pitchFamily="34" charset="0"/>
                <a:ea typeface="宋体" panose="02010600030101010101" pitchFamily="2" charset="-122"/>
              </a:defRPr>
            </a:lvl1pPr>
          </a:lstStyle>
          <a:p>
            <a:pPr>
              <a:defRPr/>
            </a:pPr>
            <a:fld id="{BB7265F2-0FDE-2B49-B1E0-A5660B054F71}"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各位老师好，我是来自物联网工程的李天宝</a:t>
            </a:r>
            <a:r>
              <a:rPr lang="zh-CN" altLang="en-US" dirty="0" smtClean="0"/>
              <a:t>，校内导师是王宏志教授。</a:t>
            </a:r>
            <a:r>
              <a:rPr lang="zh-CN" altLang="en-US" dirty="0" smtClean="0"/>
              <a:t>我的毕业设计题目是“基于知识库的海量异构数据集成系统的设计与实现”。</a:t>
            </a:r>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a:t>
            </a:fld>
            <a:endParaRPr lang="zh-CN" altLang="en-US"/>
          </a:p>
        </p:txBody>
      </p:sp>
    </p:spTree>
    <p:extLst>
      <p:ext uri="{BB962C8B-B14F-4D97-AF65-F5344CB8AC3E}">
        <p14:creationId xmlns:p14="http://schemas.microsoft.com/office/powerpoint/2010/main" val="156534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indent="304800" algn="just">
                  <a:lnSpc>
                    <a:spcPct val="125000"/>
                  </a:lnSpc>
                  <a:spcAft>
                    <a:spcPts val="0"/>
                  </a:spcAft>
                </a:pPr>
                <a:r>
                  <a:rPr lang="zh-CN" altLang="zh-CN" sz="1200" kern="100" dirty="0" smtClean="0">
                    <a:effectLst/>
                    <a:latin typeface="Times New Roman" panose="02020603050405020304" pitchFamily="18" charset="0"/>
                    <a:ea typeface="宋体" panose="02010600030101010101" pitchFamily="2" charset="-122"/>
                  </a:rPr>
                  <a:t>该算法大体可以分为以下几个阶段：</a:t>
                </a:r>
              </a:p>
              <a:p>
                <a:pPr marL="342900" lvl="0" indent="-342900" algn="just">
                  <a:lnSpc>
                    <a:spcPct val="125000"/>
                  </a:lnSpc>
                  <a:spcAft>
                    <a:spcPts val="0"/>
                  </a:spcAft>
                  <a:buFont typeface="+mj-lt"/>
                  <a:buAutoNum type="arabicParenBoth"/>
                </a:pPr>
                <a:r>
                  <a:rPr lang="zh-CN" altLang="zh-CN" sz="1200" kern="100" dirty="0" smtClean="0">
                    <a:effectLst/>
                    <a:latin typeface="Times New Roman" panose="02020603050405020304" pitchFamily="18" charset="0"/>
                    <a:ea typeface="宋体" panose="02010600030101010101" pitchFamily="2" charset="-122"/>
                  </a:rPr>
                  <a:t>构造</a:t>
                </a:r>
                <a:r>
                  <a:rPr lang="en-US" altLang="zh-CN" sz="1200" kern="100" dirty="0" smtClean="0">
                    <a:effectLst/>
                    <a:latin typeface="Times New Roman" panose="02020603050405020304" pitchFamily="18" charset="0"/>
                    <a:ea typeface="宋体" panose="02010600030101010101" pitchFamily="2" charset="-122"/>
                  </a:rPr>
                  <a:t>R</a:t>
                </a:r>
                <a:r>
                  <a:rPr lang="zh-CN" altLang="zh-CN" sz="1200" kern="100" dirty="0" smtClean="0">
                    <a:effectLst/>
                    <a:latin typeface="Times New Roman" panose="02020603050405020304" pitchFamily="18" charset="0"/>
                    <a:ea typeface="宋体" panose="02010600030101010101" pitchFamily="2" charset="-122"/>
                  </a:rPr>
                  <a:t>和</a:t>
                </a:r>
                <a:r>
                  <a:rPr lang="en-US" altLang="zh-CN" sz="1200" kern="100" dirty="0" smtClean="0">
                    <a:effectLst/>
                    <a:latin typeface="Times New Roman" panose="02020603050405020304" pitchFamily="18" charset="0"/>
                    <a:ea typeface="宋体" panose="02010600030101010101" pitchFamily="2" charset="-122"/>
                  </a:rPr>
                  <a:t>T</a:t>
                </a:r>
                <a:r>
                  <a:rPr lang="zh-CN" altLang="zh-CN" sz="1200" kern="100" dirty="0" smtClean="0">
                    <a:effectLst/>
                    <a:latin typeface="Times New Roman" panose="02020603050405020304" pitchFamily="18" charset="0"/>
                    <a:ea typeface="宋体" panose="02010600030101010101" pitchFamily="2" charset="-122"/>
                  </a:rPr>
                  <a:t>的</a:t>
                </a:r>
                <a:r>
                  <a:rPr lang="en-US" altLang="zh-CN" sz="1200" kern="100" dirty="0" smtClean="0">
                    <a:effectLst/>
                    <a:latin typeface="Times New Roman" panose="02020603050405020304" pitchFamily="18" charset="0"/>
                    <a:ea typeface="宋体" panose="02010600030101010101" pitchFamily="2" charset="-122"/>
                  </a:rPr>
                  <a:t>q-gram</a:t>
                </a:r>
                <a:r>
                  <a:rPr lang="zh-CN" altLang="zh-CN" sz="1200" kern="100" dirty="0" smtClean="0">
                    <a:effectLst/>
                    <a:latin typeface="Times New Roman" panose="02020603050405020304" pitchFamily="18" charset="0"/>
                    <a:ea typeface="宋体" panose="02010600030101010101" pitchFamily="2" charset="-122"/>
                  </a:rPr>
                  <a:t>倒排表（</a:t>
                </a:r>
                <a:r>
                  <a:rPr lang="en-US" altLang="zh-CN" sz="1200" kern="100" dirty="0" smtClean="0">
                    <a:effectLst/>
                    <a:latin typeface="Times New Roman" panose="02020603050405020304" pitchFamily="18" charset="0"/>
                    <a:ea typeface="宋体" panose="02010600030101010101" pitchFamily="2" charset="-122"/>
                  </a:rPr>
                  <a:t>1-4</a:t>
                </a:r>
                <a:r>
                  <a:rPr lang="zh-CN" altLang="zh-CN" sz="1200" kern="100" dirty="0" smtClean="0">
                    <a:effectLst/>
                    <a:latin typeface="Times New Roman" panose="02020603050405020304" pitchFamily="18" charset="0"/>
                    <a:ea typeface="宋体" panose="02010600030101010101" pitchFamily="2" charset="-122"/>
                  </a:rPr>
                  <a:t>行）</a:t>
                </a:r>
              </a:p>
              <a:p>
                <a:pPr marL="342900" lvl="0" indent="-342900" algn="just">
                  <a:lnSpc>
                    <a:spcPct val="125000"/>
                  </a:lnSpc>
                  <a:spcAft>
                    <a:spcPts val="0"/>
                  </a:spcAft>
                  <a:buFont typeface="+mj-lt"/>
                  <a:buAutoNum type="arabicParenBoth"/>
                </a:pPr>
                <a:r>
                  <a:rPr lang="zh-CN" altLang="zh-CN" sz="1200" kern="100" dirty="0" smtClean="0">
                    <a:effectLst/>
                    <a:latin typeface="Times New Roman" panose="02020603050405020304" pitchFamily="18" charset="0"/>
                    <a:ea typeface="宋体" panose="02010600030101010101" pitchFamily="2" charset="-122"/>
                  </a:rPr>
                  <a:t>调用</a:t>
                </a:r>
                <a:r>
                  <a:rPr lang="en-US" altLang="zh-CN" sz="1200" kern="100" dirty="0" err="1" smtClean="0">
                    <a:effectLst/>
                    <a:latin typeface="Times New Roman" panose="02020603050405020304" pitchFamily="18" charset="0"/>
                    <a:ea typeface="宋体" panose="02010600030101010101" pitchFamily="2" charset="-122"/>
                  </a:rPr>
                  <a:t>EDMerge</a:t>
                </a:r>
                <a:r>
                  <a:rPr lang="zh-CN" altLang="zh-CN" sz="1200" kern="100" dirty="0" smtClean="0">
                    <a:effectLst/>
                    <a:latin typeface="Times New Roman" panose="02020603050405020304" pitchFamily="18" charset="0"/>
                    <a:ea typeface="宋体" panose="02010600030101010101" pitchFamily="2" charset="-122"/>
                  </a:rPr>
                  <a:t>函数进行相似属性检测（</a:t>
                </a:r>
                <a:r>
                  <a:rPr lang="en-US" altLang="zh-CN" sz="1200" kern="100" dirty="0" smtClean="0">
                    <a:effectLst/>
                    <a:latin typeface="Times New Roman" panose="02020603050405020304" pitchFamily="18" charset="0"/>
                    <a:ea typeface="宋体" panose="02010600030101010101" pitchFamily="2" charset="-122"/>
                  </a:rPr>
                  <a:t>5-7</a:t>
                </a:r>
                <a:r>
                  <a:rPr lang="zh-CN" altLang="zh-CN" sz="1200" kern="100" dirty="0" smtClean="0">
                    <a:effectLst/>
                    <a:latin typeface="Times New Roman" panose="02020603050405020304" pitchFamily="18" charset="0"/>
                    <a:ea typeface="宋体" panose="02010600030101010101" pitchFamily="2" charset="-122"/>
                  </a:rPr>
                  <a:t>行）</a:t>
                </a:r>
                <a:endParaRPr lang="en-US" altLang="zh-CN" sz="1200" kern="100" dirty="0" smtClean="0">
                  <a:effectLst/>
                  <a:latin typeface="Times New Roman" panose="02020603050405020304" pitchFamily="18" charset="0"/>
                  <a:ea typeface="宋体" panose="02010600030101010101" pitchFamily="2" charset="-122"/>
                </a:endParaRPr>
              </a:p>
              <a:p>
                <a:pPr marL="342900" lvl="0" indent="-342900" algn="just">
                  <a:lnSpc>
                    <a:spcPct val="125000"/>
                  </a:lnSpc>
                  <a:spcAft>
                    <a:spcPts val="0"/>
                  </a:spcAft>
                  <a:buFont typeface="+mj-lt"/>
                  <a:buAutoNum type="arabicParenBoth"/>
                </a:pPr>
                <a:endParaRPr lang="zh-CN" altLang="zh-CN" sz="1200" kern="100" dirty="0" smtClean="0">
                  <a:effectLst/>
                  <a:latin typeface="Times New Roman" panose="02020603050405020304" pitchFamily="18" charset="0"/>
                  <a:ea typeface="宋体" panose="02010600030101010101" pitchFamily="2" charset="-122"/>
                </a:endParaRPr>
              </a:p>
              <a:p>
                <a:pPr marL="76200" indent="228600" algn="just">
                  <a:lnSpc>
                    <a:spcPct val="125000"/>
                  </a:lnSpc>
                  <a:spcAft>
                    <a:spcPts val="0"/>
                  </a:spcAft>
                </a:pPr>
                <a:r>
                  <a:rPr lang="en-US" altLang="zh-CN" sz="1200" kern="100" dirty="0" err="1" smtClean="0">
                    <a:effectLst/>
                    <a:latin typeface="Times New Roman" panose="02020603050405020304" pitchFamily="18" charset="0"/>
                    <a:ea typeface="宋体" panose="02010600030101010101" pitchFamily="2" charset="-122"/>
                  </a:rPr>
                  <a:t>EDMerge</a:t>
                </a:r>
                <a:r>
                  <a:rPr lang="zh-CN" altLang="zh-CN" sz="1200" kern="100" dirty="0" smtClean="0">
                    <a:effectLst/>
                    <a:latin typeface="Times New Roman" panose="02020603050405020304" pitchFamily="18" charset="0"/>
                    <a:ea typeface="宋体" panose="02010600030101010101" pitchFamily="2" charset="-122"/>
                  </a:rPr>
                  <a:t>函数接收倒排表</a:t>
                </a:r>
                <a:r>
                  <a:rPr lang="en-US" altLang="zh-CN" sz="1200" kern="100" dirty="0" smtClean="0">
                    <a:effectLst/>
                    <a:latin typeface="Times New Roman" panose="02020603050405020304" pitchFamily="18" charset="0"/>
                    <a:ea typeface="宋体" panose="02010600030101010101" pitchFamily="2" charset="-122"/>
                  </a:rPr>
                  <a:t>H</a:t>
                </a:r>
                <a:r>
                  <a:rPr lang="zh-CN" altLang="zh-CN" sz="1200" kern="100" dirty="0" smtClean="0">
                    <a:effectLst/>
                    <a:latin typeface="Times New Roman" panose="02020603050405020304" pitchFamily="18" charset="0"/>
                    <a:ea typeface="宋体" panose="02010600030101010101" pitchFamily="2" charset="-122"/>
                  </a:rPr>
                  <a:t>作为输入，</a:t>
                </a:r>
                <a:r>
                  <a:rPr lang="en-US" altLang="zh-CN" sz="1200" kern="100" dirty="0" smtClean="0">
                    <a:effectLst/>
                    <a:latin typeface="Times New Roman" panose="02020603050405020304" pitchFamily="18" charset="0"/>
                    <a:ea typeface="宋体" panose="02010600030101010101" pitchFamily="2" charset="-122"/>
                  </a:rPr>
                  <a:t>H</a:t>
                </a:r>
                <a:r>
                  <a:rPr lang="zh-CN" altLang="zh-CN" sz="1200" kern="100" dirty="0" smtClean="0">
                    <a:effectLst/>
                    <a:latin typeface="Times New Roman" panose="02020603050405020304" pitchFamily="18" charset="0"/>
                    <a:ea typeface="宋体" panose="02010600030101010101" pitchFamily="2" charset="-122"/>
                  </a:rPr>
                  <a:t>中每一个</a:t>
                </a:r>
                <a:r>
                  <a:rPr lang="en-US" altLang="zh-CN" sz="1200" kern="100" dirty="0" smtClean="0">
                    <a:effectLst/>
                    <a:latin typeface="Times New Roman" panose="02020603050405020304" pitchFamily="18" charset="0"/>
                    <a:ea typeface="宋体" panose="02010600030101010101" pitchFamily="2" charset="-122"/>
                  </a:rPr>
                  <a:t>gram</a:t>
                </a:r>
                <a:r>
                  <a:rPr lang="zh-CN" altLang="zh-CN" sz="1200" kern="100" dirty="0" smtClean="0">
                    <a:effectLst/>
                    <a:latin typeface="Times New Roman" panose="02020603050405020304" pitchFamily="18" charset="0"/>
                    <a:ea typeface="宋体" panose="02010600030101010101" pitchFamily="2" charset="-122"/>
                  </a:rPr>
                  <a:t>包含一个队列</a:t>
                </a:r>
                <a:r>
                  <a:rPr lang="en-US" altLang="zh-CN" sz="1200" kern="100" dirty="0" smtClean="0">
                    <a:effectLst/>
                    <a:latin typeface="Times New Roman" panose="02020603050405020304" pitchFamily="18" charset="0"/>
                    <a:ea typeface="宋体" panose="02010600030101010101" pitchFamily="2" charset="-122"/>
                  </a:rPr>
                  <a:t>{v</a:t>
                </a:r>
                <a:r>
                  <a:rPr lang="en-US" altLang="zh-CN" sz="1200" kern="100" baseline="-25000" dirty="0" smtClean="0">
                    <a:effectLst/>
                    <a:latin typeface="Times New Roman" panose="02020603050405020304" pitchFamily="18" charset="0"/>
                    <a:ea typeface="宋体" panose="02010600030101010101" pitchFamily="2" charset="-122"/>
                  </a:rPr>
                  <a:t>1</a:t>
                </a:r>
                <a:r>
                  <a:rPr lang="en-US" altLang="zh-CN" sz="1200" kern="100" dirty="0" smtClean="0">
                    <a:effectLst/>
                    <a:latin typeface="Times New Roman" panose="02020603050405020304" pitchFamily="18" charset="0"/>
                    <a:ea typeface="宋体" panose="02010600030101010101" pitchFamily="2" charset="-122"/>
                  </a:rPr>
                  <a:t>,v</a:t>
                </a:r>
                <a:r>
                  <a:rPr lang="en-US" altLang="zh-CN" sz="1200" kern="100" baseline="-25000" dirty="0" smtClean="0">
                    <a:effectLst/>
                    <a:latin typeface="Times New Roman" panose="02020603050405020304" pitchFamily="18" charset="0"/>
                    <a:ea typeface="宋体" panose="02010600030101010101" pitchFamily="2" charset="-122"/>
                  </a:rPr>
                  <a:t>2</a:t>
                </a:r>
                <a:r>
                  <a:rPr lang="en-US" altLang="zh-CN" sz="1200" kern="100" dirty="0" smtClean="0">
                    <a:effectLst/>
                    <a:latin typeface="Times New Roman" panose="02020603050405020304" pitchFamily="18" charset="0"/>
                    <a:ea typeface="宋体" panose="02010600030101010101" pitchFamily="2" charset="-122"/>
                  </a:rPr>
                  <a:t>, …}</a:t>
                </a:r>
                <a:r>
                  <a:rPr lang="zh-CN" altLang="zh-CN" sz="1200" kern="100" dirty="0" smtClean="0">
                    <a:effectLst/>
                    <a:latin typeface="Times New Roman" panose="02020603050405020304" pitchFamily="18" charset="0"/>
                    <a:ea typeface="宋体" panose="02010600030101010101" pitchFamily="2" charset="-122"/>
                  </a:rPr>
                  <a:t>，其中的每一项都含有这个</a:t>
                </a:r>
                <a:r>
                  <a:rPr lang="en-US" altLang="zh-CN" sz="1200" kern="100" dirty="0" smtClean="0">
                    <a:effectLst/>
                    <a:latin typeface="Times New Roman" panose="02020603050405020304" pitchFamily="18" charset="0"/>
                    <a:ea typeface="宋体" panose="02010600030101010101" pitchFamily="2" charset="-122"/>
                  </a:rPr>
                  <a:t>gram</a:t>
                </a:r>
                <a:r>
                  <a:rPr lang="zh-CN" altLang="zh-CN" sz="1200" kern="100" dirty="0" smtClean="0">
                    <a:effectLst/>
                    <a:latin typeface="Times New Roman" panose="02020603050405020304" pitchFamily="18" charset="0"/>
                    <a:ea typeface="宋体" panose="02010600030101010101" pitchFamily="2" charset="-122"/>
                  </a:rPr>
                  <a:t>。具体流程可以分为以下几个阶段：</a:t>
                </a:r>
              </a:p>
              <a:p>
                <a:pPr marL="342900" lvl="0" indent="-342900" algn="just">
                  <a:lnSpc>
                    <a:spcPct val="125000"/>
                  </a:lnSpc>
                  <a:spcAft>
                    <a:spcPts val="0"/>
                  </a:spcAft>
                  <a:buFont typeface="+mj-lt"/>
                  <a:buAutoNum type="arabicParenBoth"/>
                </a:pPr>
                <a:r>
                  <a:rPr lang="zh-CN" altLang="zh-CN" sz="1200" kern="100" dirty="0" smtClean="0">
                    <a:effectLst/>
                    <a:latin typeface="Times New Roman" panose="02020603050405020304" pitchFamily="18" charset="0"/>
                    <a:ea typeface="宋体" panose="02010600030101010101" pitchFamily="2" charset="-122"/>
                  </a:rPr>
                  <a:t>统计</a:t>
                </a:r>
                <a:r>
                  <a:rPr lang="en-US" altLang="zh-CN" sz="1200" kern="100" dirty="0" smtClean="0">
                    <a:effectLst/>
                    <a:latin typeface="Times New Roman" panose="02020603050405020304" pitchFamily="18" charset="0"/>
                    <a:ea typeface="宋体" panose="02010600030101010101" pitchFamily="2" charset="-122"/>
                  </a:rPr>
                  <a:t>H</a:t>
                </a:r>
                <a:r>
                  <a:rPr lang="zh-CN" altLang="zh-CN" sz="1200" kern="100" dirty="0" smtClean="0">
                    <a:effectLst/>
                    <a:latin typeface="Times New Roman" panose="02020603050405020304" pitchFamily="18" charset="0"/>
                    <a:ea typeface="宋体" panose="02010600030101010101" pitchFamily="2" charset="-122"/>
                  </a:rPr>
                  <a:t>中每个属性</a:t>
                </a:r>
                <a:r>
                  <a:rPr lang="en-US" altLang="zh-CN" sz="1200" kern="100" dirty="0" smtClean="0">
                    <a:effectLst/>
                    <a:latin typeface="Times New Roman" panose="02020603050405020304" pitchFamily="18" charset="0"/>
                    <a:ea typeface="宋体" panose="02010600030101010101" pitchFamily="2" charset="-122"/>
                  </a:rPr>
                  <a:t>v</a:t>
                </a:r>
                <a:r>
                  <a:rPr lang="zh-CN" altLang="zh-CN" sz="1200" kern="100" dirty="0" smtClean="0">
                    <a:effectLst/>
                    <a:latin typeface="Times New Roman" panose="02020603050405020304" pitchFamily="18" charset="0"/>
                    <a:ea typeface="宋体" panose="02010600030101010101" pitchFamily="2" charset="-122"/>
                  </a:rPr>
                  <a:t>的出现次数（</a:t>
                </a:r>
                <a:r>
                  <a:rPr lang="en-US" altLang="zh-CN" sz="1200" kern="100" dirty="0" smtClean="0">
                    <a:effectLst/>
                    <a:latin typeface="Times New Roman" panose="02020603050405020304" pitchFamily="18" charset="0"/>
                    <a:ea typeface="宋体" panose="02010600030101010101" pitchFamily="2" charset="-122"/>
                  </a:rPr>
                  <a:t>10</a:t>
                </a:r>
                <a:r>
                  <a:rPr lang="zh-CN" altLang="zh-CN" sz="1200" kern="100" dirty="0" smtClean="0">
                    <a:effectLst/>
                    <a:latin typeface="Times New Roman" panose="02020603050405020304" pitchFamily="18" charset="0"/>
                    <a:ea typeface="宋体" panose="02010600030101010101" pitchFamily="2" charset="-122"/>
                  </a:rPr>
                  <a:t>行）</a:t>
                </a:r>
              </a:p>
              <a:p>
                <a:pPr marL="342900" lvl="0" indent="-342900" algn="just">
                  <a:lnSpc>
                    <a:spcPct val="125000"/>
                  </a:lnSpc>
                  <a:spcAft>
                    <a:spcPts val="0"/>
                  </a:spcAft>
                  <a:buFont typeface="+mj-lt"/>
                  <a:buAutoNum type="arabicParenBoth"/>
                </a:pPr>
                <a:r>
                  <a:rPr lang="zh-CN" altLang="zh-CN" sz="1200" kern="100" dirty="0" smtClean="0">
                    <a:effectLst/>
                    <a:latin typeface="Times New Roman" panose="02020603050405020304" pitchFamily="18" charset="0"/>
                    <a:ea typeface="宋体" panose="02010600030101010101" pitchFamily="2" charset="-122"/>
                  </a:rPr>
                  <a:t>初始化结果集</a:t>
                </a:r>
                <a:r>
                  <a:rPr lang="en-US" altLang="zh-CN" sz="1200" kern="100" dirty="0" smtClean="0">
                    <a:effectLst/>
                    <a:latin typeface="Times New Roman" panose="02020603050405020304" pitchFamily="18" charset="0"/>
                    <a:ea typeface="宋体" panose="02010600030101010101" pitchFamily="2" charset="-122"/>
                  </a:rPr>
                  <a:t>K</a:t>
                </a:r>
                <a:r>
                  <a:rPr lang="zh-CN" altLang="zh-CN" sz="1200" kern="100" dirty="0" smtClean="0">
                    <a:effectLst/>
                    <a:latin typeface="Times New Roman" panose="02020603050405020304" pitchFamily="18" charset="0"/>
                    <a:ea typeface="宋体" panose="02010600030101010101" pitchFamily="2" charset="-122"/>
                  </a:rPr>
                  <a:t>（</a:t>
                </a:r>
                <a:r>
                  <a:rPr lang="en-US" altLang="zh-CN" sz="1200" kern="100" dirty="0" smtClean="0">
                    <a:effectLst/>
                    <a:latin typeface="Times New Roman" panose="02020603050405020304" pitchFamily="18" charset="0"/>
                    <a:ea typeface="宋体" panose="02010600030101010101" pitchFamily="2" charset="-122"/>
                  </a:rPr>
                  <a:t>11</a:t>
                </a:r>
                <a:r>
                  <a:rPr lang="zh-CN" altLang="zh-CN" sz="1200" kern="100" dirty="0" smtClean="0">
                    <a:effectLst/>
                    <a:latin typeface="Times New Roman" panose="02020603050405020304" pitchFamily="18" charset="0"/>
                    <a:ea typeface="宋体" panose="02010600030101010101" pitchFamily="2" charset="-122"/>
                  </a:rPr>
                  <a:t>行）</a:t>
                </a:r>
              </a:p>
              <a:p>
                <a:pPr marL="342900" lvl="0" indent="-342900" algn="just">
                  <a:lnSpc>
                    <a:spcPct val="125000"/>
                  </a:lnSpc>
                  <a:spcAft>
                    <a:spcPts val="0"/>
                  </a:spcAft>
                  <a:buFont typeface="+mj-lt"/>
                  <a:buAutoNum type="arabicParenBoth"/>
                </a:pPr>
                <a:r>
                  <a:rPr lang="zh-CN" altLang="zh-CN" sz="1200" kern="100" dirty="0" smtClean="0">
                    <a:effectLst/>
                    <a:latin typeface="Times New Roman" panose="02020603050405020304" pitchFamily="18" charset="0"/>
                    <a:ea typeface="宋体" panose="02010600030101010101" pitchFamily="2" charset="-122"/>
                  </a:rPr>
                  <a:t>对于每个出现次数超过</a:t>
                </a:r>
                <a:r>
                  <a:rPr lang="en-US" altLang="zh-CN" sz="1200" kern="100" dirty="0" smtClean="0">
                    <a:effectLst/>
                    <a:latin typeface="Times New Roman" panose="02020603050405020304" pitchFamily="18" charset="0"/>
                    <a:ea typeface="宋体" panose="02010600030101010101" pitchFamily="2" charset="-122"/>
                  </a:rPr>
                  <a:t>Count Filtering</a:t>
                </a:r>
                <a:r>
                  <a:rPr lang="zh-CN" altLang="zh-CN" sz="1200" kern="100" dirty="0" smtClean="0">
                    <a:effectLst/>
                    <a:latin typeface="Times New Roman" panose="02020603050405020304" pitchFamily="18" charset="0"/>
                    <a:ea typeface="宋体" panose="02010600030101010101" pitchFamily="2" charset="-122"/>
                  </a:rPr>
                  <a:t>中规则的属性</a:t>
                </a:r>
                <a:r>
                  <a:rPr lang="en-US" altLang="zh-CN" sz="1200" kern="100" dirty="0" smtClean="0">
                    <a:effectLst/>
                    <a:latin typeface="Times New Roman" panose="02020603050405020304" pitchFamily="18" charset="0"/>
                    <a:ea typeface="宋体" panose="02010600030101010101" pitchFamily="2" charset="-122"/>
                  </a:rPr>
                  <a:t>v</a:t>
                </a:r>
                <a:r>
                  <a:rPr lang="zh-CN" altLang="zh-CN" sz="1200" kern="100" dirty="0" smtClean="0">
                    <a:effectLst/>
                    <a:latin typeface="Times New Roman" panose="02020603050405020304" pitchFamily="18" charset="0"/>
                    <a:ea typeface="宋体" panose="02010600030101010101" pitchFamily="2" charset="-122"/>
                  </a:rPr>
                  <a:t>，比在</a:t>
                </a:r>
                <a:r>
                  <a:rPr lang="en-US" altLang="zh-CN" sz="1200" kern="100" dirty="0" smtClean="0">
                    <a:effectLst/>
                    <a:latin typeface="Times New Roman" panose="02020603050405020304" pitchFamily="18" charset="0"/>
                    <a:ea typeface="宋体" panose="02010600030101010101" pitchFamily="2" charset="-122"/>
                  </a:rPr>
                  <a:t>H</a:t>
                </a:r>
                <a:r>
                  <a:rPr lang="zh-CN" altLang="zh-CN" sz="1200" kern="100" dirty="0" smtClean="0">
                    <a:effectLst/>
                    <a:latin typeface="Times New Roman" panose="02020603050405020304" pitchFamily="18" charset="0"/>
                    <a:ea typeface="宋体" panose="02010600030101010101" pitchFamily="2" charset="-122"/>
                  </a:rPr>
                  <a:t>中能够找到和</a:t>
                </a:r>
                <a:r>
                  <a:rPr lang="en-US" altLang="zh-CN" sz="1200" kern="100" dirty="0" smtClean="0">
                    <a:effectLst/>
                    <a:latin typeface="Times New Roman" panose="02020603050405020304" pitchFamily="18" charset="0"/>
                    <a:ea typeface="宋体" panose="02010600030101010101" pitchFamily="2" charset="-122"/>
                  </a:rPr>
                  <a:t>v</a:t>
                </a:r>
                <a:r>
                  <a:rPr lang="zh-CN" altLang="zh-CN" sz="1200" kern="100" dirty="0" smtClean="0">
                    <a:effectLst/>
                    <a:latin typeface="Times New Roman" panose="02020603050405020304" pitchFamily="18" charset="0"/>
                    <a:ea typeface="宋体" panose="02010600030101010101" pitchFamily="2" charset="-122"/>
                  </a:rPr>
                  <a:t>相似的属性，这样就可以将</a:t>
                </a:r>
                <a:r>
                  <a:rPr lang="en-US" altLang="zh-CN" sz="1200" kern="100" dirty="0" smtClean="0">
                    <a:effectLst/>
                    <a:latin typeface="Times New Roman" panose="02020603050405020304" pitchFamily="18" charset="0"/>
                    <a:ea typeface="宋体" panose="02010600030101010101" pitchFamily="2" charset="-122"/>
                  </a:rPr>
                  <a:t>v</a:t>
                </a:r>
                <a:r>
                  <a:rPr lang="zh-CN" altLang="zh-CN" sz="1200" kern="100" dirty="0" smtClean="0">
                    <a:effectLst/>
                    <a:latin typeface="Times New Roman" panose="02020603050405020304" pitchFamily="18" charset="0"/>
                    <a:ea typeface="宋体" panose="02010600030101010101" pitchFamily="2" charset="-122"/>
                  </a:rPr>
                  <a:t>所在的</a:t>
                </a:r>
                <a:r>
                  <a:rPr lang="en-US" altLang="zh-CN" sz="1200" kern="100" dirty="0" smtClean="0">
                    <a:effectLst/>
                    <a:latin typeface="Times New Roman" panose="02020603050405020304" pitchFamily="18" charset="0"/>
                    <a:ea typeface="宋体" panose="02010600030101010101" pitchFamily="2" charset="-122"/>
                  </a:rPr>
                  <a:t>cluster set</a:t>
                </a:r>
                <a:r>
                  <a:rPr lang="zh-CN" altLang="zh-CN" sz="1200" kern="100" dirty="0" smtClean="0">
                    <a:effectLst/>
                    <a:latin typeface="Times New Roman" panose="02020603050405020304" pitchFamily="18" charset="0"/>
                    <a:ea typeface="宋体" panose="02010600030101010101" pitchFamily="2" charset="-122"/>
                  </a:rPr>
                  <a:t>与结果集</a:t>
                </a:r>
                <a:r>
                  <a:rPr lang="en-US" altLang="zh-CN" sz="1200" kern="100" dirty="0" smtClean="0">
                    <a:effectLst/>
                    <a:latin typeface="Times New Roman" panose="02020603050405020304" pitchFamily="18" charset="0"/>
                    <a:ea typeface="宋体" panose="02010600030101010101" pitchFamily="2" charset="-122"/>
                  </a:rPr>
                  <a:t>K</a:t>
                </a:r>
                <a:r>
                  <a:rPr lang="zh-CN" altLang="zh-CN" sz="1200" kern="100" dirty="0" smtClean="0">
                    <a:effectLst/>
                    <a:latin typeface="Times New Roman" panose="02020603050405020304" pitchFamily="18" charset="0"/>
                    <a:ea typeface="宋体" panose="02010600030101010101" pitchFamily="2" charset="-122"/>
                  </a:rPr>
                  <a:t>合并（</a:t>
                </a:r>
                <a:r>
                  <a:rPr lang="en-US" altLang="zh-CN" sz="1200" kern="100" dirty="0" smtClean="0">
                    <a:effectLst/>
                    <a:latin typeface="Times New Roman" panose="02020603050405020304" pitchFamily="18" charset="0"/>
                    <a:ea typeface="宋体" panose="02010600030101010101" pitchFamily="2" charset="-122"/>
                  </a:rPr>
                  <a:t>12-16</a:t>
                </a:r>
                <a:r>
                  <a:rPr lang="zh-CN" altLang="zh-CN" sz="1200" kern="100" dirty="0" smtClean="0">
                    <a:effectLst/>
                    <a:latin typeface="Times New Roman" panose="02020603050405020304" pitchFamily="18" charset="0"/>
                    <a:ea typeface="宋体" panose="02010600030101010101" pitchFamily="2" charset="-122"/>
                  </a:rPr>
                  <a:t>行）</a:t>
                </a:r>
                <a:endParaRPr lang="zh-CN" altLang="zh-CN" sz="1200" kern="100" dirty="0">
                  <a:effectLst/>
                  <a:latin typeface="Times New Roman" panose="02020603050405020304" pitchFamily="18" charset="0"/>
                  <a:ea typeface="宋体" panose="02010600030101010101" pitchFamily="2" charset="-122"/>
                </a:endParaRPr>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该算法大体可以分为以下三个阶段：</a:t>
                </a:r>
              </a:p>
              <a:p>
                <a:pPr lvl="0"/>
                <a:r>
                  <a:rPr lang="zh-CN" altLang="zh-CN" sz="1200" kern="1200" dirty="0">
                    <a:solidFill>
                      <a:schemeClr val="tx1"/>
                    </a:solidFill>
                    <a:effectLst/>
                    <a:latin typeface="+mn-lt"/>
                    <a:ea typeface="+mn-ea"/>
                    <a:cs typeface="+mn-cs"/>
                  </a:rPr>
                  <a:t>初始化（</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行）：这一阶段扫描输入的属性集</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，并将以</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中的每一个属性</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起始的路径加入到路径集合</a:t>
                </a:r>
                <a:r>
                  <a:rPr lang="en-US" altLang="zh-CN" sz="1200" i="1"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中，其中</a:t>
                </a:r>
                <a:r>
                  <a:rPr lang="en-US" altLang="zh-CN" sz="1200" i="1"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定义</a:t>
                </a:r>
                <a:r>
                  <a:rPr lang="zh-CN" altLang="en-US" sz="1200" kern="1200" dirty="0" smtClean="0">
                    <a:solidFill>
                      <a:schemeClr val="tx1"/>
                    </a:solidFill>
                    <a:effectLst/>
                    <a:latin typeface="+mn-lt"/>
                    <a:ea typeface="+mn-ea"/>
                    <a:cs typeface="+mn-cs"/>
                  </a:rPr>
                  <a:t>是类似于</a:t>
                </a:r>
                <a:r>
                  <a:rPr lang="en-US" altLang="zh-CN" sz="1200" kern="1200" dirty="0" smtClean="0">
                    <a:solidFill>
                      <a:schemeClr val="tx1"/>
                    </a:solidFill>
                    <a:effectLst/>
                    <a:latin typeface="+mn-lt"/>
                    <a:ea typeface="+mn-ea"/>
                    <a:cs typeface="+mn-cs"/>
                  </a:rPr>
                  <a:t>neighbor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table</a:t>
                </a:r>
                <a:r>
                  <a:rPr lang="zh-CN" altLang="en-US" sz="1200" kern="1200" dirty="0" smtClean="0">
                    <a:solidFill>
                      <a:schemeClr val="tx1"/>
                    </a:solidFill>
                    <a:effectLst/>
                    <a:latin typeface="+mn-lt"/>
                    <a:ea typeface="+mn-ea"/>
                    <a:cs typeface="+mn-cs"/>
                  </a:rPr>
                  <a:t>的结构</a:t>
                </a:r>
                <a:r>
                  <a:rPr lang="zh-CN" altLang="en-US" sz="1200" kern="1200" dirty="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当前</a:t>
                </a:r>
                <a:r>
                  <a:rPr lang="zh-CN" altLang="zh-CN" sz="1200" kern="1200" dirty="0">
                    <a:solidFill>
                      <a:schemeClr val="tx1"/>
                    </a:solidFill>
                    <a:effectLst/>
                    <a:latin typeface="+mn-lt"/>
                    <a:ea typeface="+mn-ea"/>
                    <a:cs typeface="+mn-cs"/>
                  </a:rPr>
                  <a:t>过程得到的路径集合只包含了以目标属性开头的边，并按照其终点进行分组</a:t>
                </a:r>
              </a:p>
              <a:p>
                <a:pPr lvl="0"/>
                <a:r>
                  <a:rPr lang="zh-CN" altLang="zh-CN" sz="1200" kern="1200" dirty="0">
                    <a:solidFill>
                      <a:schemeClr val="tx1"/>
                    </a:solidFill>
                    <a:effectLst/>
                    <a:latin typeface="+mn-lt"/>
                    <a:ea typeface="+mn-ea"/>
                    <a:cs typeface="+mn-cs"/>
                  </a:rPr>
                  <a:t>路径扩展（</a:t>
                </a:r>
                <a:r>
                  <a:rPr lang="en-US" altLang="zh-CN" sz="1200" kern="1200" dirty="0">
                    <a:solidFill>
                      <a:schemeClr val="tx1"/>
                    </a:solidFill>
                    <a:effectLst/>
                    <a:latin typeface="+mn-lt"/>
                    <a:ea typeface="+mn-ea"/>
                    <a:cs typeface="+mn-cs"/>
                  </a:rPr>
                  <a:t>7-10</a:t>
                </a:r>
                <a:r>
                  <a:rPr lang="zh-CN" altLang="zh-CN" sz="1200" kern="1200" dirty="0">
                    <a:solidFill>
                      <a:schemeClr val="tx1"/>
                    </a:solidFill>
                    <a:effectLst/>
                    <a:latin typeface="+mn-lt"/>
                    <a:ea typeface="+mn-ea"/>
                    <a:cs typeface="+mn-cs"/>
                  </a:rPr>
                  <a:t>行）：这一阶段在知识库中每执行一次</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操作，即对于现有得到的属性集合再向外扩展一个单位距离。整个算法共计执行</a:t>
                </a:r>
                <a:r>
                  <a:rPr lang="en-US" altLang="zh-CN" sz="1200" i="0" kern="1200">
                    <a:solidFill>
                      <a:schemeClr val="tx1"/>
                    </a:solidFill>
                    <a:effectLst/>
                    <a:latin typeface="+mn-lt"/>
                    <a:ea typeface="+mn-ea"/>
                    <a:cs typeface="+mn-cs"/>
                  </a:rPr>
                  <a:t>γ−1</a:t>
                </a:r>
                <a:r>
                  <a:rPr lang="zh-CN" altLang="zh-CN" sz="1200" kern="1200" dirty="0">
                    <a:solidFill>
                      <a:schemeClr val="tx1"/>
                    </a:solidFill>
                    <a:effectLst/>
                    <a:latin typeface="+mn-lt"/>
                    <a:ea typeface="+mn-ea"/>
                    <a:cs typeface="+mn-cs"/>
                  </a:rPr>
                  <a:t>次</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操作，使得能够包含与</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中属性相距至多为</a:t>
                </a:r>
                <a:r>
                  <a:rPr lang="en-US" altLang="zh-CN" sz="1200" i="1" kern="1200" dirty="0" err="1">
                    <a:solidFill>
                      <a:schemeClr val="tx1"/>
                    </a:solidFill>
                    <a:effectLst/>
                    <a:latin typeface="+mn-lt"/>
                    <a:ea typeface="+mn-ea"/>
                    <a:cs typeface="+mn-cs"/>
                  </a:rPr>
                  <a:t>γ</a:t>
                </a:r>
                <a:r>
                  <a:rPr lang="zh-CN" altLang="zh-CN" sz="1200" kern="1200" dirty="0">
                    <a:solidFill>
                      <a:schemeClr val="tx1"/>
                    </a:solidFill>
                    <a:effectLst/>
                    <a:latin typeface="+mn-lt"/>
                    <a:ea typeface="+mn-ea"/>
                    <a:cs typeface="+mn-cs"/>
                  </a:rPr>
                  <a:t>的概念，即满足给定阈值范围的相似属性</a:t>
                </a:r>
              </a:p>
              <a:p>
                <a:pPr lvl="0"/>
                <a:r>
                  <a:rPr lang="zh-CN" altLang="zh-CN" sz="1200" kern="1200" dirty="0">
                    <a:solidFill>
                      <a:schemeClr val="tx1"/>
                    </a:solidFill>
                    <a:effectLst/>
                    <a:latin typeface="+mn-lt"/>
                    <a:ea typeface="+mn-ea"/>
                    <a:cs typeface="+mn-cs"/>
                  </a:rPr>
                  <a:t>集合维护（</a:t>
                </a:r>
                <a:r>
                  <a:rPr lang="en-US" altLang="zh-CN" sz="1200" kern="1200" dirty="0">
                    <a:solidFill>
                      <a:schemeClr val="tx1"/>
                    </a:solidFill>
                    <a:effectLst/>
                    <a:latin typeface="+mn-lt"/>
                    <a:ea typeface="+mn-ea"/>
                    <a:cs typeface="+mn-cs"/>
                  </a:rPr>
                  <a:t>11-20</a:t>
                </a:r>
                <a:r>
                  <a:rPr lang="zh-CN" altLang="zh-CN" sz="1200" kern="1200" dirty="0">
                    <a:solidFill>
                      <a:schemeClr val="tx1"/>
                    </a:solidFill>
                    <a:effectLst/>
                    <a:latin typeface="+mn-lt"/>
                    <a:ea typeface="+mn-ea"/>
                    <a:cs typeface="+mn-cs"/>
                  </a:rPr>
                  <a:t>行）：这一阶段是将相似属性所处的集合合并，即已知</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中的</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中的</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相似，需要将</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合并，包括合并</a:t>
                </a:r>
                <a:r>
                  <a:rPr lang="en-US" altLang="zh-CN" sz="1200" i="1"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集合和维护对应的</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集合</a:t>
                </a:r>
              </a:p>
            </p:txBody>
          </p:sp>
        </mc:Fallback>
      </mc:AlternateContent>
      <p:sp>
        <p:nvSpPr>
          <p:cNvPr id="4" name="灯片编号占位符 3"/>
          <p:cNvSpPr>
            <a:spLocks noGrp="1"/>
          </p:cNvSpPr>
          <p:nvPr>
            <p:ph type="sldNum" sz="quarter" idx="10"/>
          </p:nvPr>
        </p:nvSpPr>
        <p:spPr/>
        <p:txBody>
          <a:bodyPr/>
          <a:lstStyle/>
          <a:p>
            <a:fld id="{DE49CEA1-4865-4C3D-9488-DE78CE33F6AB}" type="slidenum">
              <a:rPr lang="zh-CN" altLang="en-US" smtClean="0"/>
              <a:t>10</a:t>
            </a:fld>
            <a:endParaRPr lang="zh-CN" altLang="en-US"/>
          </a:p>
        </p:txBody>
      </p:sp>
    </p:spTree>
    <p:extLst>
      <p:ext uri="{BB962C8B-B14F-4D97-AF65-F5344CB8AC3E}">
        <p14:creationId xmlns:p14="http://schemas.microsoft.com/office/powerpoint/2010/main" val="128667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模式集成系统中另外一个必要重要的部分是语义集成，我们选用知识库进行辅助实现。</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a:t>
            </a:r>
            <a:r>
              <a:rPr lang="en-US" altLang="zh-CN" sz="1200" dirty="0" smtClean="0"/>
              <a:t>PPT</a:t>
            </a:r>
            <a:r>
              <a:rPr lang="zh-CN" altLang="en-US" sz="1200" dirty="0" smtClean="0"/>
              <a:t>原文</a:t>
            </a:r>
            <a:r>
              <a:rPr lang="zh-CN" altLang="en-US" sz="1200" dirty="0" smtClean="0"/>
              <a:t>”</a:t>
            </a:r>
            <a:endParaRPr lang="en-US" altLang="zh-CN" sz="1200"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11</a:t>
            </a:fld>
            <a:endParaRPr lang="zh-CN" altLang="en-US"/>
          </a:p>
        </p:txBody>
      </p:sp>
    </p:spTree>
    <p:extLst>
      <p:ext uri="{BB962C8B-B14F-4D97-AF65-F5344CB8AC3E}">
        <p14:creationId xmlns:p14="http://schemas.microsoft.com/office/powerpoint/2010/main" val="3884006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smtClean="0"/>
              <a:t>这里的</a:t>
            </a:r>
            <a:r>
              <a:rPr lang="en-US" altLang="zh-CN" sz="1200" i="1" dirty="0" err="1" smtClean="0"/>
              <a:t>γ</a:t>
            </a:r>
            <a:r>
              <a:rPr lang="zh-CN" altLang="zh-CN" sz="1200" dirty="0" smtClean="0"/>
              <a:t>是用户根据数据具体情况给定的一个语义阈值，具体来说是用来限定知识库</a:t>
            </a:r>
            <a:r>
              <a:rPr lang="zh-CN" altLang="en-US" sz="1200" dirty="0" smtClean="0"/>
              <a:t>中</a:t>
            </a:r>
            <a:r>
              <a:rPr lang="zh-CN" altLang="zh-CN" sz="1200" dirty="0" smtClean="0"/>
              <a:t>被认定为语义相似概念的距离上限。目前阶段这个值只能通过对知识库进行分析而给出，未来希望可以通过机器学习、关联挖掘等手段进行计算。</a:t>
            </a:r>
            <a:endParaRPr lang="en-US" altLang="zh-CN" sz="1200"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12</a:t>
            </a:fld>
            <a:endParaRPr lang="zh-CN" altLang="en-US"/>
          </a:p>
        </p:txBody>
      </p:sp>
    </p:spTree>
    <p:extLst>
      <p:ext uri="{BB962C8B-B14F-4D97-AF65-F5344CB8AC3E}">
        <p14:creationId xmlns:p14="http://schemas.microsoft.com/office/powerpoint/2010/main" val="3143144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a:t>
            </a:r>
            <a:r>
              <a:rPr lang="en-US" altLang="zh-CN" sz="1200" dirty="0" smtClean="0"/>
              <a:t>PPT</a:t>
            </a:r>
            <a:r>
              <a:rPr lang="zh-CN" altLang="en-US" sz="1200" dirty="0" smtClean="0"/>
              <a:t>原文”</a:t>
            </a:r>
            <a:endParaRPr lang="en-US" altLang="zh-CN" sz="1200"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13</a:t>
            </a:fld>
            <a:endParaRPr lang="zh-CN" altLang="en-US"/>
          </a:p>
        </p:txBody>
      </p:sp>
    </p:spTree>
    <p:extLst>
      <p:ext uri="{BB962C8B-B14F-4D97-AF65-F5344CB8AC3E}">
        <p14:creationId xmlns:p14="http://schemas.microsoft.com/office/powerpoint/2010/main" val="3100500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该算法大体可以分为以下三个阶段：</a:t>
                </a:r>
              </a:p>
              <a:p>
                <a:pPr lvl="0"/>
                <a:r>
                  <a:rPr lang="zh-CN" altLang="zh-CN" sz="1200" kern="1200" dirty="0">
                    <a:solidFill>
                      <a:schemeClr val="tx1"/>
                    </a:solidFill>
                    <a:effectLst/>
                    <a:latin typeface="+mn-lt"/>
                    <a:ea typeface="+mn-ea"/>
                    <a:cs typeface="+mn-cs"/>
                  </a:rPr>
                  <a:t>初始化（</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行）：这一阶段扫描输入的属性集</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，并将以</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中的每一个属性</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起始的路径加入到路径集合</a:t>
                </a:r>
                <a:r>
                  <a:rPr lang="en-US" altLang="zh-CN" sz="1200" i="1"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中，其中</a:t>
                </a:r>
                <a:r>
                  <a:rPr lang="en-US" altLang="zh-CN" sz="1200" i="1"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定义</a:t>
                </a:r>
                <a:r>
                  <a:rPr lang="zh-CN" altLang="en-US" sz="1200" kern="1200" dirty="0" smtClean="0">
                    <a:solidFill>
                      <a:schemeClr val="tx1"/>
                    </a:solidFill>
                    <a:effectLst/>
                    <a:latin typeface="+mn-lt"/>
                    <a:ea typeface="+mn-ea"/>
                    <a:cs typeface="+mn-cs"/>
                  </a:rPr>
                  <a:t>是类似于</a:t>
                </a:r>
                <a:r>
                  <a:rPr lang="en-US" altLang="zh-CN" sz="1200" kern="1200" dirty="0" smtClean="0">
                    <a:solidFill>
                      <a:schemeClr val="tx1"/>
                    </a:solidFill>
                    <a:effectLst/>
                    <a:latin typeface="+mn-lt"/>
                    <a:ea typeface="+mn-ea"/>
                    <a:cs typeface="+mn-cs"/>
                  </a:rPr>
                  <a:t>neighbor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table</a:t>
                </a:r>
                <a:r>
                  <a:rPr lang="zh-CN" altLang="en-US" sz="1200" kern="1200" dirty="0" smtClean="0">
                    <a:solidFill>
                      <a:schemeClr val="tx1"/>
                    </a:solidFill>
                    <a:effectLst/>
                    <a:latin typeface="+mn-lt"/>
                    <a:ea typeface="+mn-ea"/>
                    <a:cs typeface="+mn-cs"/>
                  </a:rPr>
                  <a:t>的结构</a:t>
                </a:r>
                <a:r>
                  <a:rPr lang="zh-CN" altLang="en-US" sz="1200" kern="1200" dirty="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当前</a:t>
                </a:r>
                <a:r>
                  <a:rPr lang="zh-CN" altLang="zh-CN" sz="1200" kern="1200" dirty="0">
                    <a:solidFill>
                      <a:schemeClr val="tx1"/>
                    </a:solidFill>
                    <a:effectLst/>
                    <a:latin typeface="+mn-lt"/>
                    <a:ea typeface="+mn-ea"/>
                    <a:cs typeface="+mn-cs"/>
                  </a:rPr>
                  <a:t>过程得到的路径集合只包含了以目标属性开头的边，并按照其终点进行分组</a:t>
                </a:r>
              </a:p>
              <a:p>
                <a:pPr lvl="0"/>
                <a:r>
                  <a:rPr lang="zh-CN" altLang="zh-CN" sz="1200" kern="1200" dirty="0">
                    <a:solidFill>
                      <a:schemeClr val="tx1"/>
                    </a:solidFill>
                    <a:effectLst/>
                    <a:latin typeface="+mn-lt"/>
                    <a:ea typeface="+mn-ea"/>
                    <a:cs typeface="+mn-cs"/>
                  </a:rPr>
                  <a:t>路径扩展（</a:t>
                </a:r>
                <a:r>
                  <a:rPr lang="en-US" altLang="zh-CN" sz="1200" kern="1200" dirty="0">
                    <a:solidFill>
                      <a:schemeClr val="tx1"/>
                    </a:solidFill>
                    <a:effectLst/>
                    <a:latin typeface="+mn-lt"/>
                    <a:ea typeface="+mn-ea"/>
                    <a:cs typeface="+mn-cs"/>
                  </a:rPr>
                  <a:t>7-10</a:t>
                </a:r>
                <a:r>
                  <a:rPr lang="zh-CN" altLang="zh-CN" sz="1200" kern="1200" dirty="0">
                    <a:solidFill>
                      <a:schemeClr val="tx1"/>
                    </a:solidFill>
                    <a:effectLst/>
                    <a:latin typeface="+mn-lt"/>
                    <a:ea typeface="+mn-ea"/>
                    <a:cs typeface="+mn-cs"/>
                  </a:rPr>
                  <a:t>行）：这一阶段在知识库中每执行一次</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操作，即对于现有得到的属性集合再向外扩展一个单位距离。整个算法共计执行</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γ</m:t>
                    </m:r>
                    <m:r>
                      <a:rPr lang="en-US" altLang="zh-CN" sz="1200" i="1" kern="1200">
                        <a:solidFill>
                          <a:schemeClr val="tx1"/>
                        </a:solidFill>
                        <a:effectLst/>
                        <a:latin typeface="Cambria Math" panose="02040503050406030204" pitchFamily="18" charset="0"/>
                        <a:ea typeface="+mn-ea"/>
                        <a:cs typeface="+mn-cs"/>
                      </a:rPr>
                      <m:t>−</m:t>
                    </m:r>
                    <m:r>
                      <a:rPr lang="en-US" altLang="zh-CN" sz="1200" kern="1200">
                        <a:solidFill>
                          <a:schemeClr val="tx1"/>
                        </a:solidFill>
                        <a:effectLst/>
                        <a:latin typeface="Cambria Math" panose="02040503050406030204" pitchFamily="18" charset="0"/>
                        <a:ea typeface="+mn-ea"/>
                        <a:cs typeface="+mn-cs"/>
                      </a:rPr>
                      <m:t>1</m:t>
                    </m:r>
                  </m:oMath>
                </a14:m>
                <a:r>
                  <a:rPr lang="zh-CN" altLang="zh-CN" sz="1200" kern="1200" dirty="0">
                    <a:solidFill>
                      <a:schemeClr val="tx1"/>
                    </a:solidFill>
                    <a:effectLst/>
                    <a:latin typeface="+mn-lt"/>
                    <a:ea typeface="+mn-ea"/>
                    <a:cs typeface="+mn-cs"/>
                  </a:rPr>
                  <a:t>次</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操作，使得能够包含与</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中属性相距至多为</a:t>
                </a:r>
                <a:r>
                  <a:rPr lang="en-US" altLang="zh-CN" sz="1200" i="1" kern="1200" dirty="0" err="1">
                    <a:solidFill>
                      <a:schemeClr val="tx1"/>
                    </a:solidFill>
                    <a:effectLst/>
                    <a:latin typeface="+mn-lt"/>
                    <a:ea typeface="+mn-ea"/>
                    <a:cs typeface="+mn-cs"/>
                  </a:rPr>
                  <a:t>γ</a:t>
                </a:r>
                <a:r>
                  <a:rPr lang="zh-CN" altLang="zh-CN" sz="1200" kern="1200" dirty="0">
                    <a:solidFill>
                      <a:schemeClr val="tx1"/>
                    </a:solidFill>
                    <a:effectLst/>
                    <a:latin typeface="+mn-lt"/>
                    <a:ea typeface="+mn-ea"/>
                    <a:cs typeface="+mn-cs"/>
                  </a:rPr>
                  <a:t>的概念，即满足给定阈值范围的相似属性</a:t>
                </a:r>
              </a:p>
              <a:p>
                <a:pPr lvl="0"/>
                <a:r>
                  <a:rPr lang="zh-CN" altLang="zh-CN" sz="1200" kern="1200" dirty="0">
                    <a:solidFill>
                      <a:schemeClr val="tx1"/>
                    </a:solidFill>
                    <a:effectLst/>
                    <a:latin typeface="+mn-lt"/>
                    <a:ea typeface="+mn-ea"/>
                    <a:cs typeface="+mn-cs"/>
                  </a:rPr>
                  <a:t>集合维护（</a:t>
                </a:r>
                <a:r>
                  <a:rPr lang="en-US" altLang="zh-CN" sz="1200" kern="1200" dirty="0">
                    <a:solidFill>
                      <a:schemeClr val="tx1"/>
                    </a:solidFill>
                    <a:effectLst/>
                    <a:latin typeface="+mn-lt"/>
                    <a:ea typeface="+mn-ea"/>
                    <a:cs typeface="+mn-cs"/>
                  </a:rPr>
                  <a:t>11-20</a:t>
                </a:r>
                <a:r>
                  <a:rPr lang="zh-CN" altLang="zh-CN" sz="1200" kern="1200" dirty="0">
                    <a:solidFill>
                      <a:schemeClr val="tx1"/>
                    </a:solidFill>
                    <a:effectLst/>
                    <a:latin typeface="+mn-lt"/>
                    <a:ea typeface="+mn-ea"/>
                    <a:cs typeface="+mn-cs"/>
                  </a:rPr>
                  <a:t>行）：这一阶段是将相似属性所处的集合合并，即已知</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中的</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中的</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相似，需要将</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合并，包括合并</a:t>
                </a:r>
                <a:r>
                  <a:rPr lang="en-US" altLang="zh-CN" sz="1200" i="1"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集合和维护对应的</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集合</a:t>
                </a:r>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该算法大体可以分为以下三个阶段：</a:t>
                </a:r>
              </a:p>
              <a:p>
                <a:pPr lvl="0"/>
                <a:r>
                  <a:rPr lang="zh-CN" altLang="zh-CN" sz="1200" kern="1200" dirty="0">
                    <a:solidFill>
                      <a:schemeClr val="tx1"/>
                    </a:solidFill>
                    <a:effectLst/>
                    <a:latin typeface="+mn-lt"/>
                    <a:ea typeface="+mn-ea"/>
                    <a:cs typeface="+mn-cs"/>
                  </a:rPr>
                  <a:t>初始化（</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行）：这一阶段扫描输入的属性集</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，并将以</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中的每一个属性</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起始的路径加入到路径集合</a:t>
                </a:r>
                <a:r>
                  <a:rPr lang="en-US" altLang="zh-CN" sz="1200" i="1"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中，其中</a:t>
                </a:r>
                <a:r>
                  <a:rPr lang="en-US" altLang="zh-CN" sz="1200" i="1"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定义</a:t>
                </a:r>
                <a:r>
                  <a:rPr lang="zh-CN" altLang="en-US" sz="1200" kern="1200" dirty="0" smtClean="0">
                    <a:solidFill>
                      <a:schemeClr val="tx1"/>
                    </a:solidFill>
                    <a:effectLst/>
                    <a:latin typeface="+mn-lt"/>
                    <a:ea typeface="+mn-ea"/>
                    <a:cs typeface="+mn-cs"/>
                  </a:rPr>
                  <a:t>是类似于</a:t>
                </a:r>
                <a:r>
                  <a:rPr lang="en-US" altLang="zh-CN" sz="1200" kern="1200" dirty="0" smtClean="0">
                    <a:solidFill>
                      <a:schemeClr val="tx1"/>
                    </a:solidFill>
                    <a:effectLst/>
                    <a:latin typeface="+mn-lt"/>
                    <a:ea typeface="+mn-ea"/>
                    <a:cs typeface="+mn-cs"/>
                  </a:rPr>
                  <a:t>neighbor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table</a:t>
                </a:r>
                <a:r>
                  <a:rPr lang="zh-CN" altLang="en-US" sz="1200" kern="1200" dirty="0" smtClean="0">
                    <a:solidFill>
                      <a:schemeClr val="tx1"/>
                    </a:solidFill>
                    <a:effectLst/>
                    <a:latin typeface="+mn-lt"/>
                    <a:ea typeface="+mn-ea"/>
                    <a:cs typeface="+mn-cs"/>
                  </a:rPr>
                  <a:t>的结构</a:t>
                </a:r>
                <a:r>
                  <a:rPr lang="zh-CN" altLang="en-US" sz="1200" kern="1200" dirty="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当前</a:t>
                </a:r>
                <a:r>
                  <a:rPr lang="zh-CN" altLang="zh-CN" sz="1200" kern="1200" dirty="0">
                    <a:solidFill>
                      <a:schemeClr val="tx1"/>
                    </a:solidFill>
                    <a:effectLst/>
                    <a:latin typeface="+mn-lt"/>
                    <a:ea typeface="+mn-ea"/>
                    <a:cs typeface="+mn-cs"/>
                  </a:rPr>
                  <a:t>过程得到的路径集合只包含了以目标属性开头的边，并按照其终点进行分组</a:t>
                </a:r>
              </a:p>
              <a:p>
                <a:pPr lvl="0"/>
                <a:r>
                  <a:rPr lang="zh-CN" altLang="zh-CN" sz="1200" kern="1200" dirty="0">
                    <a:solidFill>
                      <a:schemeClr val="tx1"/>
                    </a:solidFill>
                    <a:effectLst/>
                    <a:latin typeface="+mn-lt"/>
                    <a:ea typeface="+mn-ea"/>
                    <a:cs typeface="+mn-cs"/>
                  </a:rPr>
                  <a:t>路径扩展（</a:t>
                </a:r>
                <a:r>
                  <a:rPr lang="en-US" altLang="zh-CN" sz="1200" kern="1200" dirty="0">
                    <a:solidFill>
                      <a:schemeClr val="tx1"/>
                    </a:solidFill>
                    <a:effectLst/>
                    <a:latin typeface="+mn-lt"/>
                    <a:ea typeface="+mn-ea"/>
                    <a:cs typeface="+mn-cs"/>
                  </a:rPr>
                  <a:t>7-10</a:t>
                </a:r>
                <a:r>
                  <a:rPr lang="zh-CN" altLang="zh-CN" sz="1200" kern="1200" dirty="0">
                    <a:solidFill>
                      <a:schemeClr val="tx1"/>
                    </a:solidFill>
                    <a:effectLst/>
                    <a:latin typeface="+mn-lt"/>
                    <a:ea typeface="+mn-ea"/>
                    <a:cs typeface="+mn-cs"/>
                  </a:rPr>
                  <a:t>行）：这一阶段在知识库中每执行一次</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操作，即对于现有得到的属性集合再向外扩展一个单位距离。整个算法共计执行</a:t>
                </a:r>
                <a:r>
                  <a:rPr lang="en-US" altLang="zh-CN" sz="1200" i="0" kern="1200">
                    <a:solidFill>
                      <a:schemeClr val="tx1"/>
                    </a:solidFill>
                    <a:effectLst/>
                    <a:latin typeface="+mn-lt"/>
                    <a:ea typeface="+mn-ea"/>
                    <a:cs typeface="+mn-cs"/>
                  </a:rPr>
                  <a:t>γ−1</a:t>
                </a:r>
                <a:r>
                  <a:rPr lang="zh-CN" altLang="zh-CN" sz="1200" kern="1200" dirty="0">
                    <a:solidFill>
                      <a:schemeClr val="tx1"/>
                    </a:solidFill>
                    <a:effectLst/>
                    <a:latin typeface="+mn-lt"/>
                    <a:ea typeface="+mn-ea"/>
                    <a:cs typeface="+mn-cs"/>
                  </a:rPr>
                  <a:t>次</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操作，使得能够包含与</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中属性相距至多为</a:t>
                </a:r>
                <a:r>
                  <a:rPr lang="en-US" altLang="zh-CN" sz="1200" i="1" kern="1200" dirty="0" err="1">
                    <a:solidFill>
                      <a:schemeClr val="tx1"/>
                    </a:solidFill>
                    <a:effectLst/>
                    <a:latin typeface="+mn-lt"/>
                    <a:ea typeface="+mn-ea"/>
                    <a:cs typeface="+mn-cs"/>
                  </a:rPr>
                  <a:t>γ</a:t>
                </a:r>
                <a:r>
                  <a:rPr lang="zh-CN" altLang="zh-CN" sz="1200" kern="1200" dirty="0">
                    <a:solidFill>
                      <a:schemeClr val="tx1"/>
                    </a:solidFill>
                    <a:effectLst/>
                    <a:latin typeface="+mn-lt"/>
                    <a:ea typeface="+mn-ea"/>
                    <a:cs typeface="+mn-cs"/>
                  </a:rPr>
                  <a:t>的概念，即满足给定阈值范围的相似属性</a:t>
                </a:r>
              </a:p>
              <a:p>
                <a:pPr lvl="0"/>
                <a:r>
                  <a:rPr lang="zh-CN" altLang="zh-CN" sz="1200" kern="1200" dirty="0">
                    <a:solidFill>
                      <a:schemeClr val="tx1"/>
                    </a:solidFill>
                    <a:effectLst/>
                    <a:latin typeface="+mn-lt"/>
                    <a:ea typeface="+mn-ea"/>
                    <a:cs typeface="+mn-cs"/>
                  </a:rPr>
                  <a:t>集合维护（</a:t>
                </a:r>
                <a:r>
                  <a:rPr lang="en-US" altLang="zh-CN" sz="1200" kern="1200" dirty="0">
                    <a:solidFill>
                      <a:schemeClr val="tx1"/>
                    </a:solidFill>
                    <a:effectLst/>
                    <a:latin typeface="+mn-lt"/>
                    <a:ea typeface="+mn-ea"/>
                    <a:cs typeface="+mn-cs"/>
                  </a:rPr>
                  <a:t>11-20</a:t>
                </a:r>
                <a:r>
                  <a:rPr lang="zh-CN" altLang="zh-CN" sz="1200" kern="1200" dirty="0">
                    <a:solidFill>
                      <a:schemeClr val="tx1"/>
                    </a:solidFill>
                    <a:effectLst/>
                    <a:latin typeface="+mn-lt"/>
                    <a:ea typeface="+mn-ea"/>
                    <a:cs typeface="+mn-cs"/>
                  </a:rPr>
                  <a:t>行）：这一阶段是将相似属性所处的集合合并，即已知</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中的</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中的</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相似，需要将</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合并，包括合并</a:t>
                </a:r>
                <a:r>
                  <a:rPr lang="en-US" altLang="zh-CN" sz="1200" i="1"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集合和维护对应的</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集合</a:t>
                </a:r>
              </a:p>
            </p:txBody>
          </p:sp>
        </mc:Fallback>
      </mc:AlternateContent>
      <p:sp>
        <p:nvSpPr>
          <p:cNvPr id="4" name="灯片编号占位符 3"/>
          <p:cNvSpPr>
            <a:spLocks noGrp="1"/>
          </p:cNvSpPr>
          <p:nvPr>
            <p:ph type="sldNum" sz="quarter" idx="10"/>
          </p:nvPr>
        </p:nvSpPr>
        <p:spPr/>
        <p:txBody>
          <a:bodyPr/>
          <a:lstStyle/>
          <a:p>
            <a:fld id="{DE49CEA1-4865-4C3D-9488-DE78CE33F6AB}" type="slidenum">
              <a:rPr lang="zh-CN" altLang="en-US" smtClean="0"/>
              <a:t>14</a:t>
            </a:fld>
            <a:endParaRPr lang="zh-CN" altLang="en-US"/>
          </a:p>
        </p:txBody>
      </p:sp>
    </p:spTree>
    <p:extLst>
      <p:ext uri="{BB962C8B-B14F-4D97-AF65-F5344CB8AC3E}">
        <p14:creationId xmlns:p14="http://schemas.microsoft.com/office/powerpoint/2010/main" val="3659941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下面介绍实现系统时设计的数据结构，首先是</a:t>
            </a:r>
            <a:r>
              <a:rPr lang="en-US" altLang="zh-CN" sz="1200" dirty="0" smtClean="0"/>
              <a:t>cluster</a:t>
            </a:r>
            <a:r>
              <a:rPr lang="zh-CN" altLang="en-US" sz="1200" dirty="0" smtClean="0"/>
              <a:t> </a:t>
            </a:r>
            <a:r>
              <a:rPr lang="en-US" altLang="zh-CN" sz="1200" dirty="0" smtClean="0"/>
              <a:t>set</a:t>
            </a:r>
            <a:r>
              <a:rPr lang="zh-CN" altLang="en-US" sz="1200" dirty="0" smtClean="0"/>
              <a:t>。</a:t>
            </a:r>
            <a:endParaRPr lang="en-US" altLang="zh-CN" sz="1200" dirty="0" smtClean="0"/>
          </a:p>
          <a:p>
            <a:r>
              <a:rPr lang="zh-CN" altLang="en-US" sz="1200" dirty="0" smtClean="0"/>
              <a:t>“</a:t>
            </a:r>
            <a:r>
              <a:rPr lang="en-US" altLang="zh-CN" sz="1200" dirty="0" smtClean="0"/>
              <a:t>PPT</a:t>
            </a:r>
            <a:r>
              <a:rPr lang="zh-CN" altLang="en-US" sz="1200" dirty="0" smtClean="0"/>
              <a:t>原文”</a:t>
            </a:r>
            <a:endParaRPr lang="en-US" altLang="zh-CN" sz="1200"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15</a:t>
            </a:fld>
            <a:endParaRPr lang="zh-CN" altLang="en-US"/>
          </a:p>
        </p:txBody>
      </p:sp>
    </p:spTree>
    <p:extLst>
      <p:ext uri="{BB962C8B-B14F-4D97-AF65-F5344CB8AC3E}">
        <p14:creationId xmlns:p14="http://schemas.microsoft.com/office/powerpoint/2010/main" val="3997665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另外一个比较重要的数据结构式</a:t>
            </a:r>
            <a:r>
              <a:rPr lang="en-US" altLang="zh-CN" sz="1200" dirty="0" smtClean="0"/>
              <a:t>neighbor</a:t>
            </a:r>
            <a:r>
              <a:rPr lang="zh-CN" altLang="en-US" sz="1200" dirty="0" smtClean="0"/>
              <a:t> </a:t>
            </a:r>
            <a:r>
              <a:rPr lang="en-US" altLang="zh-CN" sz="1200" dirty="0" smtClean="0"/>
              <a:t>table</a:t>
            </a:r>
          </a:p>
          <a:p>
            <a:r>
              <a:rPr lang="zh-CN" altLang="en-US" sz="1200" dirty="0" smtClean="0"/>
              <a:t>“</a:t>
            </a:r>
            <a:r>
              <a:rPr lang="en-US" altLang="zh-CN" sz="1200" dirty="0" smtClean="0"/>
              <a:t>PPT</a:t>
            </a:r>
            <a:r>
              <a:rPr lang="zh-CN" altLang="en-US" sz="1200" dirty="0" smtClean="0"/>
              <a:t>原文”</a:t>
            </a:r>
            <a:endParaRPr lang="en-US" altLang="zh-CN" sz="1200"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16</a:t>
            </a:fld>
            <a:endParaRPr lang="zh-CN" altLang="en-US"/>
          </a:p>
        </p:txBody>
      </p:sp>
    </p:spTree>
    <p:extLst>
      <p:ext uri="{BB962C8B-B14F-4D97-AF65-F5344CB8AC3E}">
        <p14:creationId xmlns:p14="http://schemas.microsoft.com/office/powerpoint/2010/main" val="3401268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indent="304800" algn="just">
                  <a:lnSpc>
                    <a:spcPct val="125000"/>
                  </a:lnSpc>
                  <a:spcAft>
                    <a:spcPts val="0"/>
                  </a:spcAft>
                </a:pP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在实现系统过程中，面向不同情况封装了两种不同的系统流程。</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pPr indent="304800" algn="just">
                  <a:lnSpc>
                    <a:spcPct val="125000"/>
                  </a:lnSpc>
                  <a:spcAft>
                    <a:spcPts val="0"/>
                  </a:spcAft>
                </a:pP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Batch Integration</a:t>
                </a:r>
                <a:r>
                  <a:rPr lang="zh-CN" altLang="zh-CN" sz="1200" kern="1200" dirty="0" smtClean="0">
                    <a:solidFill>
                      <a:schemeClr val="tx1"/>
                    </a:solidFill>
                    <a:effectLst/>
                    <a:latin typeface="Arial" panose="020B0604020202020204" pitchFamily="34" charset="0"/>
                    <a:ea typeface="宋体" panose="02010600030101010101" pitchFamily="2" charset="-122"/>
                    <a:cs typeface="+mn-cs"/>
                  </a:rPr>
                  <a:t>是批量地集成模式中所有的属性</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zh-CN" sz="1200" kern="100" dirty="0" smtClean="0">
                    <a:effectLst/>
                    <a:latin typeface="Times New Roman" panose="02020603050405020304" pitchFamily="18" charset="0"/>
                    <a:ea typeface="宋体" panose="02010600030101010101" pitchFamily="2" charset="-122"/>
                  </a:rPr>
                  <a:t>在</a:t>
                </a:r>
                <a:r>
                  <a:rPr lang="en-US" altLang="zh-CN" sz="1200" kern="100" dirty="0" smtClean="0">
                    <a:effectLst/>
                    <a:latin typeface="Times New Roman" panose="02020603050405020304" pitchFamily="18" charset="0"/>
                    <a:ea typeface="宋体" panose="02010600030101010101" pitchFamily="2" charset="-122"/>
                  </a:rPr>
                  <a:t>Batch Integration</a:t>
                </a:r>
                <a:r>
                  <a:rPr lang="zh-CN" altLang="zh-CN" sz="1200" kern="100" dirty="0" smtClean="0">
                    <a:effectLst/>
                    <a:latin typeface="Times New Roman" panose="02020603050405020304" pitchFamily="18" charset="0"/>
                    <a:ea typeface="宋体" panose="02010600030101010101" pitchFamily="2" charset="-122"/>
                  </a:rPr>
                  <a:t>的流程中，所涉及的步骤如下：</a:t>
                </a:r>
              </a:p>
              <a:p>
                <a:pPr marL="342900" lvl="0" indent="-342900" algn="just">
                  <a:lnSpc>
                    <a:spcPct val="125000"/>
                  </a:lnSpc>
                  <a:spcAft>
                    <a:spcPts val="0"/>
                  </a:spcAft>
                  <a:buFont typeface="+mj-lt"/>
                  <a:buAutoNum type="arabicParenBoth"/>
                </a:pPr>
                <a:r>
                  <a:rPr lang="zh-CN" altLang="zh-CN" sz="1200" kern="100" dirty="0" smtClean="0">
                    <a:effectLst/>
                    <a:latin typeface="Times New Roman" panose="02020603050405020304" pitchFamily="18" charset="0"/>
                    <a:ea typeface="宋体" panose="02010600030101010101" pitchFamily="2" charset="-122"/>
                  </a:rPr>
                  <a:t>将输入的模式中所有的属性都添加到集合</a:t>
                </a:r>
                <a:r>
                  <a:rPr lang="en-US" altLang="zh-CN" sz="1200" kern="100" dirty="0" smtClean="0">
                    <a:effectLst/>
                    <a:latin typeface="Times New Roman" panose="02020603050405020304" pitchFamily="18" charset="0"/>
                    <a:ea typeface="宋体" panose="02010600030101010101" pitchFamily="2" charset="-122"/>
                  </a:rPr>
                  <a:t>U</a:t>
                </a:r>
                <a:r>
                  <a:rPr lang="zh-CN" altLang="zh-CN" sz="1200" kern="100" dirty="0" smtClean="0">
                    <a:effectLst/>
                    <a:latin typeface="Times New Roman" panose="02020603050405020304" pitchFamily="18" charset="0"/>
                    <a:ea typeface="宋体" panose="02010600030101010101" pitchFamily="2" charset="-122"/>
                  </a:rPr>
                  <a:t>中（</a:t>
                </a:r>
                <a:r>
                  <a:rPr lang="en-US" altLang="zh-CN" sz="1200" kern="100" dirty="0" smtClean="0">
                    <a:effectLst/>
                    <a:latin typeface="Times New Roman" panose="02020603050405020304" pitchFamily="18" charset="0"/>
                    <a:ea typeface="宋体" panose="02010600030101010101" pitchFamily="2" charset="-122"/>
                  </a:rPr>
                  <a:t>1-3</a:t>
                </a:r>
                <a:r>
                  <a:rPr lang="zh-CN" altLang="zh-CN" sz="1200" kern="100" dirty="0" smtClean="0">
                    <a:effectLst/>
                    <a:latin typeface="Times New Roman" panose="02020603050405020304" pitchFamily="18" charset="0"/>
                    <a:ea typeface="宋体" panose="02010600030101010101" pitchFamily="2" charset="-122"/>
                  </a:rPr>
                  <a:t>行）</a:t>
                </a:r>
              </a:p>
              <a:p>
                <a:pPr marL="342900" lvl="0" indent="-342900" algn="just">
                  <a:lnSpc>
                    <a:spcPct val="125000"/>
                  </a:lnSpc>
                  <a:spcAft>
                    <a:spcPts val="0"/>
                  </a:spcAft>
                  <a:buFont typeface="+mj-lt"/>
                  <a:buAutoNum type="arabicParenBoth"/>
                </a:pPr>
                <a:r>
                  <a:rPr lang="zh-CN" altLang="zh-CN" sz="1200" kern="100" dirty="0" smtClean="0">
                    <a:effectLst/>
                    <a:latin typeface="Times New Roman" panose="02020603050405020304" pitchFamily="18" charset="0"/>
                    <a:ea typeface="宋体" panose="02010600030101010101" pitchFamily="2" charset="-122"/>
                  </a:rPr>
                  <a:t>在</a:t>
                </a:r>
                <a:r>
                  <a:rPr lang="en-US" altLang="zh-CN" sz="1200" kern="100" dirty="0" smtClean="0">
                    <a:effectLst/>
                    <a:latin typeface="Times New Roman" panose="02020603050405020304" pitchFamily="18" charset="0"/>
                    <a:ea typeface="宋体" panose="02010600030101010101" pitchFamily="2" charset="-122"/>
                  </a:rPr>
                  <a:t>U</a:t>
                </a:r>
                <a:r>
                  <a:rPr lang="zh-CN" altLang="zh-CN" sz="1200" kern="100" dirty="0" smtClean="0">
                    <a:effectLst/>
                    <a:latin typeface="Times New Roman" panose="02020603050405020304" pitchFamily="18" charset="0"/>
                    <a:ea typeface="宋体" panose="02010600030101010101" pitchFamily="2" charset="-122"/>
                  </a:rPr>
                  <a:t>集合上执行</a:t>
                </a:r>
                <a:r>
                  <a:rPr lang="en-US" altLang="zh-CN" sz="1200" kern="100" dirty="0" smtClean="0">
                    <a:effectLst/>
                    <a:latin typeface="Times New Roman" panose="02020603050405020304" pitchFamily="18" charset="0"/>
                    <a:ea typeface="宋体" panose="02010600030101010101" pitchFamily="2" charset="-122"/>
                  </a:rPr>
                  <a:t>ED Join</a:t>
                </a:r>
                <a:r>
                  <a:rPr lang="zh-CN" altLang="zh-CN" sz="1200" kern="100" dirty="0" smtClean="0">
                    <a:effectLst/>
                    <a:latin typeface="Times New Roman" panose="02020603050405020304" pitchFamily="18" charset="0"/>
                    <a:ea typeface="宋体" panose="02010600030101010101" pitchFamily="2" charset="-122"/>
                  </a:rPr>
                  <a:t>，将</a:t>
                </a:r>
                <a:r>
                  <a:rPr lang="en-US" altLang="zh-CN" sz="1200" kern="100" dirty="0" smtClean="0">
                    <a:effectLst/>
                    <a:latin typeface="Times New Roman" panose="02020603050405020304" pitchFamily="18" charset="0"/>
                    <a:ea typeface="宋体" panose="02010600030101010101" pitchFamily="2" charset="-122"/>
                  </a:rPr>
                  <a:t>U</a:t>
                </a:r>
                <a:r>
                  <a:rPr lang="zh-CN" altLang="zh-CN" sz="1200" kern="100" dirty="0" smtClean="0">
                    <a:effectLst/>
                    <a:latin typeface="Times New Roman" panose="02020603050405020304" pitchFamily="18" charset="0"/>
                    <a:ea typeface="宋体" panose="02010600030101010101" pitchFamily="2" charset="-122"/>
                  </a:rPr>
                  <a:t>集合中形近的属性归并，达到将</a:t>
                </a:r>
                <a:r>
                  <a:rPr lang="en-US" altLang="zh-CN" sz="1200" kern="100" dirty="0" smtClean="0">
                    <a:effectLst/>
                    <a:latin typeface="Times New Roman" panose="02020603050405020304" pitchFamily="18" charset="0"/>
                    <a:ea typeface="宋体" panose="02010600030101010101" pitchFamily="2" charset="-122"/>
                  </a:rPr>
                  <a:t>U</a:t>
                </a:r>
                <a:r>
                  <a:rPr lang="zh-CN" altLang="zh-CN" sz="1200" kern="100" dirty="0" smtClean="0">
                    <a:effectLst/>
                    <a:latin typeface="Times New Roman" panose="02020603050405020304" pitchFamily="18" charset="0"/>
                    <a:ea typeface="宋体" panose="02010600030101010101" pitchFamily="2" charset="-122"/>
                  </a:rPr>
                  <a:t>集合压缩减少后续处理次数的作用（</a:t>
                </a:r>
                <a:r>
                  <a:rPr lang="en-US" altLang="zh-CN" sz="1200" kern="100" dirty="0" smtClean="0">
                    <a:effectLst/>
                    <a:latin typeface="Times New Roman" panose="02020603050405020304" pitchFamily="18" charset="0"/>
                    <a:ea typeface="宋体" panose="02010600030101010101" pitchFamily="2" charset="-122"/>
                  </a:rPr>
                  <a:t>4</a:t>
                </a:r>
                <a:r>
                  <a:rPr lang="zh-CN" altLang="zh-CN" sz="1200" kern="100" dirty="0" smtClean="0">
                    <a:effectLst/>
                    <a:latin typeface="Times New Roman" panose="02020603050405020304" pitchFamily="18" charset="0"/>
                    <a:ea typeface="宋体" panose="02010600030101010101" pitchFamily="2" charset="-122"/>
                  </a:rPr>
                  <a:t>行）</a:t>
                </a:r>
              </a:p>
              <a:p>
                <a:pPr marL="342900" lvl="0" indent="-342900" algn="just">
                  <a:lnSpc>
                    <a:spcPct val="125000"/>
                  </a:lnSpc>
                  <a:spcAft>
                    <a:spcPts val="0"/>
                  </a:spcAft>
                  <a:buFont typeface="+mj-lt"/>
                  <a:buAutoNum type="arabicParenBoth"/>
                </a:pPr>
                <a:r>
                  <a:rPr lang="zh-CN" altLang="zh-CN" sz="1200" kern="100" dirty="0" smtClean="0">
                    <a:effectLst/>
                    <a:latin typeface="Times New Roman" panose="02020603050405020304" pitchFamily="18" charset="0"/>
                    <a:ea typeface="宋体" panose="02010600030101010101" pitchFamily="2" charset="-122"/>
                  </a:rPr>
                  <a:t>执行</a:t>
                </a:r>
                <a:r>
                  <a:rPr lang="en-US" altLang="zh-CN" sz="1200" kern="100" dirty="0" smtClean="0">
                    <a:effectLst/>
                    <a:latin typeface="Times New Roman" panose="02020603050405020304" pitchFamily="18" charset="0"/>
                    <a:ea typeface="宋体" panose="02010600030101010101" pitchFamily="2" charset="-122"/>
                  </a:rPr>
                  <a:t>Semantic Join</a:t>
                </a:r>
                <a:r>
                  <a:rPr lang="zh-CN" altLang="zh-CN" sz="1200" kern="100" dirty="0" smtClean="0">
                    <a:effectLst/>
                    <a:latin typeface="Times New Roman" panose="02020603050405020304" pitchFamily="18" charset="0"/>
                    <a:ea typeface="宋体" panose="02010600030101010101" pitchFamily="2" charset="-122"/>
                  </a:rPr>
                  <a:t>，将语义相似的属性进行归并（</a:t>
                </a:r>
                <a:r>
                  <a:rPr lang="en-US" altLang="zh-CN" sz="1200" kern="100" dirty="0" smtClean="0">
                    <a:effectLst/>
                    <a:latin typeface="Times New Roman" panose="02020603050405020304" pitchFamily="18" charset="0"/>
                    <a:ea typeface="宋体" panose="02010600030101010101" pitchFamily="2" charset="-122"/>
                  </a:rPr>
                  <a:t>5</a:t>
                </a:r>
                <a:r>
                  <a:rPr lang="zh-CN" altLang="zh-CN" sz="1200" kern="100" dirty="0" smtClean="0">
                    <a:effectLst/>
                    <a:latin typeface="Times New Roman" panose="02020603050405020304" pitchFamily="18" charset="0"/>
                    <a:ea typeface="宋体" panose="02010600030101010101" pitchFamily="2" charset="-122"/>
                  </a:rPr>
                  <a:t>行）</a:t>
                </a:r>
              </a:p>
              <a:p>
                <a:pPr marL="342900" lvl="0" indent="-342900" algn="just">
                  <a:lnSpc>
                    <a:spcPct val="125000"/>
                  </a:lnSpc>
                  <a:spcAft>
                    <a:spcPts val="0"/>
                  </a:spcAft>
                  <a:buFont typeface="+mj-lt"/>
                  <a:buAutoNum type="arabicParenBoth"/>
                </a:pPr>
                <a:r>
                  <a:rPr lang="zh-CN" altLang="zh-CN" sz="1200" kern="100" dirty="0" smtClean="0">
                    <a:effectLst/>
                    <a:latin typeface="Times New Roman" panose="02020603050405020304" pitchFamily="18" charset="0"/>
                    <a:ea typeface="宋体" panose="02010600030101010101" pitchFamily="2" charset="-122"/>
                  </a:rPr>
                  <a:t>在结果集</a:t>
                </a:r>
                <a:r>
                  <a:rPr lang="en-US" altLang="zh-CN" sz="1200" kern="100" dirty="0" smtClean="0">
                    <a:effectLst/>
                    <a:latin typeface="Times New Roman" panose="02020603050405020304" pitchFamily="18" charset="0"/>
                    <a:ea typeface="宋体" panose="02010600030101010101" pitchFamily="2" charset="-122"/>
                  </a:rPr>
                  <a:t>U</a:t>
                </a:r>
                <a:r>
                  <a:rPr lang="zh-CN" altLang="zh-CN" sz="1200" kern="100" dirty="0" smtClean="0">
                    <a:effectLst/>
                    <a:latin typeface="Times New Roman" panose="02020603050405020304" pitchFamily="18" charset="0"/>
                    <a:ea typeface="宋体" panose="02010600030101010101" pitchFamily="2" charset="-122"/>
                  </a:rPr>
                  <a:t>中执行分解操作，一定程度上维持属性相似的闭包，这一过程也包含假阳性的检验（</a:t>
                </a:r>
                <a:r>
                  <a:rPr lang="en-US" altLang="zh-CN" sz="1200" kern="100" dirty="0" smtClean="0">
                    <a:effectLst/>
                    <a:latin typeface="Times New Roman" panose="02020603050405020304" pitchFamily="18" charset="0"/>
                    <a:ea typeface="宋体" panose="02010600030101010101" pitchFamily="2" charset="-122"/>
                  </a:rPr>
                  <a:t>6</a:t>
                </a:r>
                <a:r>
                  <a:rPr lang="zh-CN" altLang="zh-CN" sz="1200" kern="100" dirty="0" smtClean="0">
                    <a:effectLst/>
                    <a:latin typeface="Times New Roman" panose="02020603050405020304" pitchFamily="18" charset="0"/>
                    <a:ea typeface="宋体" panose="02010600030101010101" pitchFamily="2" charset="-122"/>
                  </a:rPr>
                  <a:t>行）</a:t>
                </a:r>
                <a:endParaRPr lang="zh-CN" altLang="zh-CN" sz="1200" kern="100" dirty="0">
                  <a:effectLst/>
                  <a:latin typeface="Times New Roman" panose="02020603050405020304" pitchFamily="18" charset="0"/>
                  <a:ea typeface="宋体" panose="02010600030101010101" pitchFamily="2" charset="-122"/>
                </a:endParaRPr>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该算法大体可以分为以下三个阶段：</a:t>
                </a:r>
              </a:p>
              <a:p>
                <a:pPr lvl="0"/>
                <a:r>
                  <a:rPr lang="zh-CN" altLang="zh-CN" sz="1200" kern="1200" dirty="0">
                    <a:solidFill>
                      <a:schemeClr val="tx1"/>
                    </a:solidFill>
                    <a:effectLst/>
                    <a:latin typeface="+mn-lt"/>
                    <a:ea typeface="+mn-ea"/>
                    <a:cs typeface="+mn-cs"/>
                  </a:rPr>
                  <a:t>初始化（</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行）：这一阶段扫描输入的属性集</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，并将以</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中的每一个属性</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起始的路径加入到路径集合</a:t>
                </a:r>
                <a:r>
                  <a:rPr lang="en-US" altLang="zh-CN" sz="1200" i="1"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中，其中</a:t>
                </a:r>
                <a:r>
                  <a:rPr lang="en-US" altLang="zh-CN" sz="1200" i="1"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定义</a:t>
                </a:r>
                <a:r>
                  <a:rPr lang="zh-CN" altLang="en-US" sz="1200" kern="1200" dirty="0" smtClean="0">
                    <a:solidFill>
                      <a:schemeClr val="tx1"/>
                    </a:solidFill>
                    <a:effectLst/>
                    <a:latin typeface="+mn-lt"/>
                    <a:ea typeface="+mn-ea"/>
                    <a:cs typeface="+mn-cs"/>
                  </a:rPr>
                  <a:t>是类似于</a:t>
                </a:r>
                <a:r>
                  <a:rPr lang="en-US" altLang="zh-CN" sz="1200" kern="1200" dirty="0" smtClean="0">
                    <a:solidFill>
                      <a:schemeClr val="tx1"/>
                    </a:solidFill>
                    <a:effectLst/>
                    <a:latin typeface="+mn-lt"/>
                    <a:ea typeface="+mn-ea"/>
                    <a:cs typeface="+mn-cs"/>
                  </a:rPr>
                  <a:t>neighbor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table</a:t>
                </a:r>
                <a:r>
                  <a:rPr lang="zh-CN" altLang="en-US" sz="1200" kern="1200" dirty="0" smtClean="0">
                    <a:solidFill>
                      <a:schemeClr val="tx1"/>
                    </a:solidFill>
                    <a:effectLst/>
                    <a:latin typeface="+mn-lt"/>
                    <a:ea typeface="+mn-ea"/>
                    <a:cs typeface="+mn-cs"/>
                  </a:rPr>
                  <a:t>的结构</a:t>
                </a:r>
                <a:r>
                  <a:rPr lang="zh-CN" altLang="en-US" sz="1200" kern="1200" dirty="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当前</a:t>
                </a:r>
                <a:r>
                  <a:rPr lang="zh-CN" altLang="zh-CN" sz="1200" kern="1200" dirty="0">
                    <a:solidFill>
                      <a:schemeClr val="tx1"/>
                    </a:solidFill>
                    <a:effectLst/>
                    <a:latin typeface="+mn-lt"/>
                    <a:ea typeface="+mn-ea"/>
                    <a:cs typeface="+mn-cs"/>
                  </a:rPr>
                  <a:t>过程得到的路径集合只包含了以目标属性开头的边，并按照其终点进行分组</a:t>
                </a:r>
              </a:p>
              <a:p>
                <a:pPr lvl="0"/>
                <a:r>
                  <a:rPr lang="zh-CN" altLang="zh-CN" sz="1200" kern="1200" dirty="0">
                    <a:solidFill>
                      <a:schemeClr val="tx1"/>
                    </a:solidFill>
                    <a:effectLst/>
                    <a:latin typeface="+mn-lt"/>
                    <a:ea typeface="+mn-ea"/>
                    <a:cs typeface="+mn-cs"/>
                  </a:rPr>
                  <a:t>路径扩展（</a:t>
                </a:r>
                <a:r>
                  <a:rPr lang="en-US" altLang="zh-CN" sz="1200" kern="1200" dirty="0">
                    <a:solidFill>
                      <a:schemeClr val="tx1"/>
                    </a:solidFill>
                    <a:effectLst/>
                    <a:latin typeface="+mn-lt"/>
                    <a:ea typeface="+mn-ea"/>
                    <a:cs typeface="+mn-cs"/>
                  </a:rPr>
                  <a:t>7-10</a:t>
                </a:r>
                <a:r>
                  <a:rPr lang="zh-CN" altLang="zh-CN" sz="1200" kern="1200" dirty="0">
                    <a:solidFill>
                      <a:schemeClr val="tx1"/>
                    </a:solidFill>
                    <a:effectLst/>
                    <a:latin typeface="+mn-lt"/>
                    <a:ea typeface="+mn-ea"/>
                    <a:cs typeface="+mn-cs"/>
                  </a:rPr>
                  <a:t>行）：这一阶段在知识库中每执行一次</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操作，即对于现有得到的属性集合再向外扩展一个单位距离。整个算法共计执行</a:t>
                </a:r>
                <a:r>
                  <a:rPr lang="en-US" altLang="zh-CN" sz="1200" i="0" kern="1200">
                    <a:solidFill>
                      <a:schemeClr val="tx1"/>
                    </a:solidFill>
                    <a:effectLst/>
                    <a:latin typeface="+mn-lt"/>
                    <a:ea typeface="+mn-ea"/>
                    <a:cs typeface="+mn-cs"/>
                  </a:rPr>
                  <a:t>γ−1</a:t>
                </a:r>
                <a:r>
                  <a:rPr lang="zh-CN" altLang="zh-CN" sz="1200" kern="1200" dirty="0">
                    <a:solidFill>
                      <a:schemeClr val="tx1"/>
                    </a:solidFill>
                    <a:effectLst/>
                    <a:latin typeface="+mn-lt"/>
                    <a:ea typeface="+mn-ea"/>
                    <a:cs typeface="+mn-cs"/>
                  </a:rPr>
                  <a:t>次</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操作，使得能够包含与</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中属性相距至多为</a:t>
                </a:r>
                <a:r>
                  <a:rPr lang="en-US" altLang="zh-CN" sz="1200" i="1" kern="1200" dirty="0" err="1">
                    <a:solidFill>
                      <a:schemeClr val="tx1"/>
                    </a:solidFill>
                    <a:effectLst/>
                    <a:latin typeface="+mn-lt"/>
                    <a:ea typeface="+mn-ea"/>
                    <a:cs typeface="+mn-cs"/>
                  </a:rPr>
                  <a:t>γ</a:t>
                </a:r>
                <a:r>
                  <a:rPr lang="zh-CN" altLang="zh-CN" sz="1200" kern="1200" dirty="0">
                    <a:solidFill>
                      <a:schemeClr val="tx1"/>
                    </a:solidFill>
                    <a:effectLst/>
                    <a:latin typeface="+mn-lt"/>
                    <a:ea typeface="+mn-ea"/>
                    <a:cs typeface="+mn-cs"/>
                  </a:rPr>
                  <a:t>的概念，即满足给定阈值范围的相似属性</a:t>
                </a:r>
              </a:p>
              <a:p>
                <a:pPr lvl="0"/>
                <a:r>
                  <a:rPr lang="zh-CN" altLang="zh-CN" sz="1200" kern="1200" dirty="0">
                    <a:solidFill>
                      <a:schemeClr val="tx1"/>
                    </a:solidFill>
                    <a:effectLst/>
                    <a:latin typeface="+mn-lt"/>
                    <a:ea typeface="+mn-ea"/>
                    <a:cs typeface="+mn-cs"/>
                  </a:rPr>
                  <a:t>集合维护（</a:t>
                </a:r>
                <a:r>
                  <a:rPr lang="en-US" altLang="zh-CN" sz="1200" kern="1200" dirty="0">
                    <a:solidFill>
                      <a:schemeClr val="tx1"/>
                    </a:solidFill>
                    <a:effectLst/>
                    <a:latin typeface="+mn-lt"/>
                    <a:ea typeface="+mn-ea"/>
                    <a:cs typeface="+mn-cs"/>
                  </a:rPr>
                  <a:t>11-20</a:t>
                </a:r>
                <a:r>
                  <a:rPr lang="zh-CN" altLang="zh-CN" sz="1200" kern="1200" dirty="0">
                    <a:solidFill>
                      <a:schemeClr val="tx1"/>
                    </a:solidFill>
                    <a:effectLst/>
                    <a:latin typeface="+mn-lt"/>
                    <a:ea typeface="+mn-ea"/>
                    <a:cs typeface="+mn-cs"/>
                  </a:rPr>
                  <a:t>行）：这一阶段是将相似属性所处的集合合并，即已知</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中的</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中的</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相似，需要将</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合并，包括合并</a:t>
                </a:r>
                <a:r>
                  <a:rPr lang="en-US" altLang="zh-CN" sz="1200" i="1"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集合和维护对应的</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集合</a:t>
                </a:r>
              </a:p>
            </p:txBody>
          </p:sp>
        </mc:Fallback>
      </mc:AlternateContent>
      <p:sp>
        <p:nvSpPr>
          <p:cNvPr id="4" name="灯片编号占位符 3"/>
          <p:cNvSpPr>
            <a:spLocks noGrp="1"/>
          </p:cNvSpPr>
          <p:nvPr>
            <p:ph type="sldNum" sz="quarter" idx="10"/>
          </p:nvPr>
        </p:nvSpPr>
        <p:spPr/>
        <p:txBody>
          <a:bodyPr/>
          <a:lstStyle/>
          <a:p>
            <a:fld id="{DE49CEA1-4865-4C3D-9488-DE78CE33F6AB}" type="slidenum">
              <a:rPr lang="zh-CN" altLang="en-US" smtClean="0"/>
              <a:t>17</a:t>
            </a:fld>
            <a:endParaRPr lang="zh-CN" altLang="en-US"/>
          </a:p>
        </p:txBody>
      </p:sp>
    </p:spTree>
    <p:extLst>
      <p:ext uri="{BB962C8B-B14F-4D97-AF65-F5344CB8AC3E}">
        <p14:creationId xmlns:p14="http://schemas.microsoft.com/office/powerpoint/2010/main" val="3058411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indent="304800" algn="just">
                  <a:lnSpc>
                    <a:spcPct val="125000"/>
                  </a:lnSpc>
                  <a:spcAft>
                    <a:spcPts val="0"/>
                  </a:spcAft>
                </a:pPr>
                <a:r>
                  <a:rPr lang="zh-CN" altLang="zh-CN" sz="1200" kern="1200" dirty="0" smtClean="0">
                    <a:solidFill>
                      <a:schemeClr val="tx1"/>
                    </a:solidFill>
                    <a:effectLst/>
                    <a:latin typeface="Arial" panose="020B0604020202020204" pitchFamily="34" charset="0"/>
                    <a:ea typeface="宋体" panose="02010600030101010101" pitchFamily="2" charset="-122"/>
                    <a:cs typeface="+mn-cs"/>
                  </a:rPr>
                  <a:t>与</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Batch Integration</a:t>
                </a:r>
                <a:r>
                  <a:rPr lang="zh-CN" altLang="zh-CN" sz="1200" kern="1200" dirty="0" smtClean="0">
                    <a:solidFill>
                      <a:schemeClr val="tx1"/>
                    </a:solidFill>
                    <a:effectLst/>
                    <a:latin typeface="Arial" panose="020B0604020202020204" pitchFamily="34" charset="0"/>
                    <a:ea typeface="宋体" panose="02010600030101010101" pitchFamily="2" charset="-122"/>
                    <a:cs typeface="+mn-cs"/>
                  </a:rPr>
                  <a:t>不同的是，</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Incremental Integration</a:t>
                </a:r>
                <a:r>
                  <a:rPr lang="zh-CN" altLang="zh-CN" sz="1200" kern="1200" dirty="0" smtClean="0">
                    <a:solidFill>
                      <a:schemeClr val="tx1"/>
                    </a:solidFill>
                    <a:effectLst/>
                    <a:latin typeface="Arial" panose="020B0604020202020204" pitchFamily="34" charset="0"/>
                    <a:ea typeface="宋体" panose="02010600030101010101" pitchFamily="2" charset="-122"/>
                    <a:cs typeface="+mn-cs"/>
                  </a:rPr>
                  <a:t>往往基于</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Batch Integration</a:t>
                </a:r>
                <a:r>
                  <a:rPr lang="zh-CN" altLang="zh-CN" sz="1200" kern="1200" dirty="0" smtClean="0">
                    <a:solidFill>
                      <a:schemeClr val="tx1"/>
                    </a:solidFill>
                    <a:effectLst/>
                    <a:latin typeface="Arial" panose="020B0604020202020204" pitchFamily="34" charset="0"/>
                    <a:ea typeface="宋体" panose="02010600030101010101" pitchFamily="2" charset="-122"/>
                    <a:cs typeface="+mn-cs"/>
                  </a:rPr>
                  <a:t>得到的全局模式</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U</a:t>
                </a:r>
                <a:r>
                  <a:rPr lang="zh-CN" altLang="zh-CN" sz="1200" kern="1200" dirty="0" smtClean="0">
                    <a:solidFill>
                      <a:schemeClr val="tx1"/>
                    </a:solidFill>
                    <a:effectLst/>
                    <a:latin typeface="Arial" panose="020B0604020202020204" pitchFamily="34" charset="0"/>
                    <a:ea typeface="宋体" panose="02010600030101010101" pitchFamily="2" charset="-122"/>
                    <a:cs typeface="+mn-cs"/>
                  </a:rPr>
                  <a:t>，可以在较短时间内添加少量的数据，这一情形往往应用在添加数据源的操作中</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pPr indent="304800" algn="just">
                  <a:lnSpc>
                    <a:spcPct val="125000"/>
                  </a:lnSpc>
                  <a:spcAft>
                    <a:spcPts val="0"/>
                  </a:spcAft>
                </a:pPr>
                <a:r>
                  <a:rPr lang="zh-CN" altLang="zh-CN" sz="1200" kern="100" dirty="0" smtClean="0">
                    <a:effectLst/>
                    <a:latin typeface="Times New Roman" panose="02020603050405020304" pitchFamily="18" charset="0"/>
                    <a:ea typeface="宋体" panose="02010600030101010101" pitchFamily="2" charset="-122"/>
                  </a:rPr>
                  <a:t>在</a:t>
                </a:r>
                <a:r>
                  <a:rPr lang="en-US" altLang="zh-CN" sz="1200" kern="100" dirty="0" smtClean="0">
                    <a:effectLst/>
                    <a:latin typeface="Times New Roman" panose="02020603050405020304" pitchFamily="18" charset="0"/>
                    <a:ea typeface="宋体" panose="02010600030101010101" pitchFamily="2" charset="-122"/>
                  </a:rPr>
                  <a:t>Incremental Integration</a:t>
                </a:r>
                <a:r>
                  <a:rPr lang="zh-CN" altLang="zh-CN" sz="1200" kern="100" dirty="0" smtClean="0">
                    <a:effectLst/>
                    <a:latin typeface="Times New Roman" panose="02020603050405020304" pitchFamily="18" charset="0"/>
                    <a:ea typeface="宋体" panose="02010600030101010101" pitchFamily="2" charset="-122"/>
                  </a:rPr>
                  <a:t>的流程中，所接受的输入是现有的全局模式</a:t>
                </a:r>
                <a:r>
                  <a:rPr lang="en-US" altLang="zh-CN" sz="1200" kern="100" dirty="0" smtClean="0">
                    <a:effectLst/>
                    <a:latin typeface="Times New Roman" panose="02020603050405020304" pitchFamily="18" charset="0"/>
                    <a:ea typeface="宋体" panose="02010600030101010101" pitchFamily="2" charset="-122"/>
                  </a:rPr>
                  <a:t>U</a:t>
                </a:r>
                <a:r>
                  <a:rPr lang="zh-CN" altLang="zh-CN" sz="1200" kern="100" dirty="0" smtClean="0">
                    <a:effectLst/>
                    <a:latin typeface="Times New Roman" panose="02020603050405020304" pitchFamily="18" charset="0"/>
                    <a:ea typeface="宋体" panose="02010600030101010101" pitchFamily="2" charset="-122"/>
                  </a:rPr>
                  <a:t>和新增的模式集合</a:t>
                </a:r>
                <a:r>
                  <a:rPr lang="en-US" altLang="zh-CN" sz="1200" kern="100" dirty="0" smtClean="0">
                    <a:effectLst/>
                    <a:latin typeface="Times New Roman" panose="02020603050405020304" pitchFamily="18" charset="0"/>
                    <a:ea typeface="宋体" panose="02010600030101010101" pitchFamily="2" charset="-122"/>
                  </a:rPr>
                  <a:t>K</a:t>
                </a:r>
                <a:r>
                  <a:rPr lang="zh-CN" altLang="zh-CN" sz="1200" kern="100" dirty="0" smtClean="0">
                    <a:effectLst/>
                    <a:latin typeface="Times New Roman" panose="02020603050405020304" pitchFamily="18" charset="0"/>
                    <a:ea typeface="宋体" panose="02010600030101010101" pitchFamily="2" charset="-122"/>
                  </a:rPr>
                  <a:t>，所涉及的步骤如下：</a:t>
                </a:r>
              </a:p>
              <a:p>
                <a:pPr marL="342900" lvl="0" indent="-342900" algn="just">
                  <a:lnSpc>
                    <a:spcPct val="125000"/>
                  </a:lnSpc>
                  <a:spcAft>
                    <a:spcPts val="0"/>
                  </a:spcAft>
                  <a:buFont typeface="+mj-lt"/>
                  <a:buAutoNum type="arabicParenBoth"/>
                </a:pPr>
                <a:r>
                  <a:rPr lang="zh-CN" altLang="zh-CN" sz="1200" kern="100" dirty="0" smtClean="0">
                    <a:effectLst/>
                    <a:latin typeface="Times New Roman" panose="02020603050405020304" pitchFamily="18" charset="0"/>
                    <a:ea typeface="宋体" panose="02010600030101010101" pitchFamily="2" charset="-122"/>
                  </a:rPr>
                  <a:t>将新增模式</a:t>
                </a:r>
                <a:r>
                  <a:rPr lang="en-US" altLang="zh-CN" sz="1200" kern="100" dirty="0" smtClean="0">
                    <a:effectLst/>
                    <a:latin typeface="Times New Roman" panose="02020603050405020304" pitchFamily="18" charset="0"/>
                    <a:ea typeface="宋体" panose="02010600030101010101" pitchFamily="2" charset="-122"/>
                  </a:rPr>
                  <a:t>K</a:t>
                </a:r>
                <a:r>
                  <a:rPr lang="zh-CN" altLang="zh-CN" sz="1200" kern="100" dirty="0" smtClean="0">
                    <a:effectLst/>
                    <a:latin typeface="Times New Roman" panose="02020603050405020304" pitchFamily="18" charset="0"/>
                    <a:ea typeface="宋体" panose="02010600030101010101" pitchFamily="2" charset="-122"/>
                  </a:rPr>
                  <a:t>中属性与现有全局模式</a:t>
                </a:r>
                <a:r>
                  <a:rPr lang="en-US" altLang="zh-CN" sz="1200" kern="100" dirty="0" smtClean="0">
                    <a:effectLst/>
                    <a:latin typeface="Times New Roman" panose="02020603050405020304" pitchFamily="18" charset="0"/>
                    <a:ea typeface="宋体" panose="02010600030101010101" pitchFamily="2" charset="-122"/>
                  </a:rPr>
                  <a:t>U</a:t>
                </a:r>
                <a:r>
                  <a:rPr lang="zh-CN" altLang="zh-CN" sz="1200" kern="100" dirty="0" smtClean="0">
                    <a:effectLst/>
                    <a:latin typeface="Times New Roman" panose="02020603050405020304" pitchFamily="18" charset="0"/>
                    <a:ea typeface="宋体" panose="02010600030101010101" pitchFamily="2" charset="-122"/>
                  </a:rPr>
                  <a:t>进行</a:t>
                </a:r>
                <a:r>
                  <a:rPr lang="en-US" altLang="zh-CN" sz="1200" kern="100" dirty="0" smtClean="0">
                    <a:effectLst/>
                    <a:latin typeface="Times New Roman" panose="02020603050405020304" pitchFamily="18" charset="0"/>
                    <a:ea typeface="宋体" panose="02010600030101010101" pitchFamily="2" charset="-122"/>
                  </a:rPr>
                  <a:t>ED Join</a:t>
                </a:r>
                <a:r>
                  <a:rPr lang="zh-CN" altLang="zh-CN" sz="1200" kern="100" dirty="0" smtClean="0">
                    <a:effectLst/>
                    <a:latin typeface="Times New Roman" panose="02020603050405020304" pitchFamily="18" charset="0"/>
                    <a:ea typeface="宋体" panose="02010600030101010101" pitchFamily="2" charset="-122"/>
                  </a:rPr>
                  <a:t>比对，得到相似属性所在的集合</a:t>
                </a:r>
                <a:r>
                  <a:rPr lang="en-US" altLang="zh-CN" sz="1200" kern="100" dirty="0" smtClean="0">
                    <a:effectLst/>
                    <a:latin typeface="Times New Roman" panose="02020603050405020304" pitchFamily="18" charset="0"/>
                    <a:ea typeface="宋体" panose="02010600030101010101" pitchFamily="2" charset="-122"/>
                  </a:rPr>
                  <a:t>T</a:t>
                </a:r>
                <a:r>
                  <a:rPr lang="zh-CN" altLang="zh-CN" sz="1200" kern="100" dirty="0" smtClean="0">
                    <a:effectLst/>
                    <a:latin typeface="Times New Roman" panose="02020603050405020304" pitchFamily="18" charset="0"/>
                    <a:ea typeface="宋体" panose="02010600030101010101" pitchFamily="2" charset="-122"/>
                  </a:rPr>
                  <a:t>，验证消除假阳性后得到</a:t>
                </a:r>
                <a:r>
                  <a:rPr lang="en-US" altLang="zh-CN" sz="1200" kern="100" dirty="0" smtClean="0">
                    <a:effectLst/>
                    <a:latin typeface="Times New Roman" panose="02020603050405020304" pitchFamily="18" charset="0"/>
                    <a:ea typeface="宋体" panose="02010600030101010101" pitchFamily="2" charset="-122"/>
                  </a:rPr>
                  <a:t>R</a:t>
                </a:r>
                <a:r>
                  <a:rPr lang="zh-CN" altLang="zh-CN" sz="1200" kern="100" dirty="0" smtClean="0">
                    <a:effectLst/>
                    <a:latin typeface="Times New Roman" panose="02020603050405020304" pitchFamily="18" charset="0"/>
                    <a:ea typeface="宋体" panose="02010600030101010101" pitchFamily="2" charset="-122"/>
                  </a:rPr>
                  <a:t>（</a:t>
                </a:r>
                <a:r>
                  <a:rPr lang="en-US" altLang="zh-CN" sz="1200" kern="100" dirty="0" smtClean="0">
                    <a:effectLst/>
                    <a:latin typeface="Times New Roman" panose="02020603050405020304" pitchFamily="18" charset="0"/>
                    <a:ea typeface="宋体" panose="02010600030101010101" pitchFamily="2" charset="-122"/>
                  </a:rPr>
                  <a:t>1-2</a:t>
                </a:r>
                <a:r>
                  <a:rPr lang="zh-CN" altLang="zh-CN" sz="1200" kern="100" dirty="0" smtClean="0">
                    <a:effectLst/>
                    <a:latin typeface="Times New Roman" panose="02020603050405020304" pitchFamily="18" charset="0"/>
                    <a:ea typeface="宋体" panose="02010600030101010101" pitchFamily="2" charset="-122"/>
                  </a:rPr>
                  <a:t>行）</a:t>
                </a:r>
              </a:p>
              <a:p>
                <a:pPr marL="342900" lvl="0" indent="-342900" algn="just">
                  <a:lnSpc>
                    <a:spcPct val="125000"/>
                  </a:lnSpc>
                  <a:spcAft>
                    <a:spcPts val="0"/>
                  </a:spcAft>
                  <a:buFont typeface="+mj-lt"/>
                  <a:buAutoNum type="arabicParenBoth"/>
                </a:pPr>
                <a:r>
                  <a:rPr lang="zh-CN" altLang="zh-CN" sz="1200" kern="100" dirty="0" smtClean="0">
                    <a:effectLst/>
                    <a:latin typeface="Times New Roman" panose="02020603050405020304" pitchFamily="18" charset="0"/>
                    <a:ea typeface="宋体" panose="02010600030101010101" pitchFamily="2" charset="-122"/>
                  </a:rPr>
                  <a:t>在新增集合中删除重复的属性（</a:t>
                </a:r>
                <a:r>
                  <a:rPr lang="en-US" altLang="zh-CN" sz="1200" kern="100" dirty="0" smtClean="0">
                    <a:effectLst/>
                    <a:latin typeface="Times New Roman" panose="02020603050405020304" pitchFamily="18" charset="0"/>
                    <a:ea typeface="宋体" panose="02010600030101010101" pitchFamily="2" charset="-122"/>
                  </a:rPr>
                  <a:t>R</a:t>
                </a:r>
                <a:r>
                  <a:rPr lang="zh-CN" altLang="zh-CN" sz="1200" kern="100" dirty="0" smtClean="0">
                    <a:effectLst/>
                    <a:latin typeface="Times New Roman" panose="02020603050405020304" pitchFamily="18" charset="0"/>
                    <a:ea typeface="宋体" panose="02010600030101010101" pitchFamily="2" charset="-122"/>
                  </a:rPr>
                  <a:t>集合中的属性）得到</a:t>
                </a:r>
                <a:r>
                  <a:rPr lang="en-US" altLang="zh-CN" sz="1200" kern="100" dirty="0" smtClean="0">
                    <a:effectLst/>
                    <a:latin typeface="Times New Roman" panose="02020603050405020304" pitchFamily="18" charset="0"/>
                    <a:ea typeface="宋体" panose="02010600030101010101" pitchFamily="2" charset="-122"/>
                  </a:rPr>
                  <a:t>V</a:t>
                </a:r>
                <a:r>
                  <a:rPr lang="zh-CN" altLang="zh-CN" sz="1200" kern="100" dirty="0" smtClean="0">
                    <a:effectLst/>
                    <a:latin typeface="Times New Roman" panose="02020603050405020304" pitchFamily="18" charset="0"/>
                    <a:ea typeface="宋体" panose="02010600030101010101" pitchFamily="2" charset="-122"/>
                  </a:rPr>
                  <a:t>，防止后续操作产生冗余（</a:t>
                </a:r>
                <a:r>
                  <a:rPr lang="en-US" altLang="zh-CN" sz="1200" kern="100" dirty="0" smtClean="0">
                    <a:effectLst/>
                    <a:latin typeface="Times New Roman" panose="02020603050405020304" pitchFamily="18" charset="0"/>
                    <a:ea typeface="宋体" panose="02010600030101010101" pitchFamily="2" charset="-122"/>
                  </a:rPr>
                  <a:t>3</a:t>
                </a:r>
                <a:r>
                  <a:rPr lang="zh-CN" altLang="zh-CN" sz="1200" kern="100" dirty="0" smtClean="0">
                    <a:effectLst/>
                    <a:latin typeface="Times New Roman" panose="02020603050405020304" pitchFamily="18" charset="0"/>
                    <a:ea typeface="宋体" panose="02010600030101010101" pitchFamily="2" charset="-122"/>
                  </a:rPr>
                  <a:t>行）</a:t>
                </a:r>
              </a:p>
              <a:p>
                <a:pPr marL="342900" lvl="0" indent="-342900" algn="just">
                  <a:lnSpc>
                    <a:spcPct val="125000"/>
                  </a:lnSpc>
                  <a:spcAft>
                    <a:spcPts val="0"/>
                  </a:spcAft>
                  <a:buFont typeface="+mj-lt"/>
                  <a:buAutoNum type="arabicParenBoth"/>
                </a:pPr>
                <a:r>
                  <a:rPr lang="zh-CN" altLang="zh-CN" sz="1200" kern="100" dirty="0" smtClean="0">
                    <a:effectLst/>
                    <a:latin typeface="Times New Roman" panose="02020603050405020304" pitchFamily="18" charset="0"/>
                    <a:ea typeface="宋体" panose="02010600030101010101" pitchFamily="2" charset="-122"/>
                  </a:rPr>
                  <a:t>分别将</a:t>
                </a:r>
                <a:r>
                  <a:rPr lang="en-US" altLang="zh-CN" sz="1200" kern="100" dirty="0" smtClean="0">
                    <a:effectLst/>
                    <a:latin typeface="Times New Roman" panose="02020603050405020304" pitchFamily="18" charset="0"/>
                    <a:ea typeface="宋体" panose="02010600030101010101" pitchFamily="2" charset="-122"/>
                  </a:rPr>
                  <a:t>V</a:t>
                </a:r>
                <a:r>
                  <a:rPr lang="zh-CN" altLang="zh-CN" sz="1200" kern="100" dirty="0" smtClean="0">
                    <a:effectLst/>
                    <a:latin typeface="Times New Roman" panose="02020603050405020304" pitchFamily="18" charset="0"/>
                    <a:ea typeface="宋体" panose="02010600030101010101" pitchFamily="2" charset="-122"/>
                  </a:rPr>
                  <a:t>与知识库</a:t>
                </a:r>
                <a:r>
                  <a:rPr lang="en-US" altLang="zh-CN" sz="1200" kern="100" dirty="0" smtClean="0">
                    <a:effectLst/>
                    <a:latin typeface="Times New Roman" panose="02020603050405020304" pitchFamily="18" charset="0"/>
                    <a:ea typeface="宋体" panose="02010600030101010101" pitchFamily="2" charset="-122"/>
                  </a:rPr>
                  <a:t>S</a:t>
                </a:r>
                <a:r>
                  <a:rPr lang="zh-CN" altLang="zh-CN" sz="1200" kern="100" dirty="0" smtClean="0">
                    <a:effectLst/>
                    <a:latin typeface="Times New Roman" panose="02020603050405020304" pitchFamily="18" charset="0"/>
                    <a:ea typeface="宋体" panose="02010600030101010101" pitchFamily="2" charset="-122"/>
                  </a:rPr>
                  <a:t>进行</a:t>
                </a:r>
                <a:r>
                  <a:rPr lang="en-US" altLang="zh-CN" sz="1200" kern="100" dirty="0" smtClean="0">
                    <a:effectLst/>
                    <a:latin typeface="Times New Roman" panose="02020603050405020304" pitchFamily="18" charset="0"/>
                    <a:ea typeface="宋体" panose="02010600030101010101" pitchFamily="2" charset="-122"/>
                  </a:rPr>
                  <a:t>ED Join</a:t>
                </a:r>
                <a:r>
                  <a:rPr lang="zh-CN" altLang="zh-CN" sz="1200" kern="100" dirty="0" smtClean="0">
                    <a:effectLst/>
                    <a:latin typeface="Times New Roman" panose="02020603050405020304" pitchFamily="18" charset="0"/>
                    <a:ea typeface="宋体" panose="02010600030101010101" pitchFamily="2" charset="-122"/>
                  </a:rPr>
                  <a:t>和</a:t>
                </a:r>
                <a:r>
                  <a:rPr lang="en-US" altLang="zh-CN" sz="1200" kern="100" dirty="0" smtClean="0">
                    <a:effectLst/>
                    <a:latin typeface="Times New Roman" panose="02020603050405020304" pitchFamily="18" charset="0"/>
                    <a:ea typeface="宋体" panose="02010600030101010101" pitchFamily="2" charset="-122"/>
                  </a:rPr>
                  <a:t>Semantic Join</a:t>
                </a:r>
                <a:r>
                  <a:rPr lang="zh-CN" altLang="zh-CN" sz="1200" kern="100" dirty="0" smtClean="0">
                    <a:effectLst/>
                    <a:latin typeface="Times New Roman" panose="02020603050405020304" pitchFamily="18" charset="0"/>
                    <a:ea typeface="宋体" panose="02010600030101010101" pitchFamily="2" charset="-122"/>
                  </a:rPr>
                  <a:t>，维护</a:t>
                </a:r>
                <a:r>
                  <a:rPr lang="en-US" altLang="zh-CN" sz="1200" kern="100" dirty="0" smtClean="0">
                    <a:effectLst/>
                    <a:latin typeface="Times New Roman" panose="02020603050405020304" pitchFamily="18" charset="0"/>
                    <a:ea typeface="宋体" panose="02010600030101010101" pitchFamily="2" charset="-122"/>
                  </a:rPr>
                  <a:t>V</a:t>
                </a:r>
                <a:r>
                  <a:rPr lang="zh-CN" altLang="zh-CN" sz="1200" kern="100" dirty="0" smtClean="0">
                    <a:effectLst/>
                    <a:latin typeface="Times New Roman" panose="02020603050405020304" pitchFamily="18" charset="0"/>
                    <a:ea typeface="宋体" panose="02010600030101010101" pitchFamily="2" charset="-122"/>
                  </a:rPr>
                  <a:t>中的集合，保证新增至全局模式中的信息没有缺失（</a:t>
                </a:r>
                <a:r>
                  <a:rPr lang="en-US" altLang="zh-CN" sz="1200" kern="100" dirty="0" smtClean="0">
                    <a:effectLst/>
                    <a:latin typeface="Times New Roman" panose="02020603050405020304" pitchFamily="18" charset="0"/>
                    <a:ea typeface="宋体" panose="02010600030101010101" pitchFamily="2" charset="-122"/>
                  </a:rPr>
                  <a:t>4-5</a:t>
                </a:r>
                <a:r>
                  <a:rPr lang="zh-CN" altLang="zh-CN" sz="1200" kern="100" dirty="0" smtClean="0">
                    <a:effectLst/>
                    <a:latin typeface="Times New Roman" panose="02020603050405020304" pitchFamily="18" charset="0"/>
                    <a:ea typeface="宋体" panose="02010600030101010101" pitchFamily="2" charset="-122"/>
                  </a:rPr>
                  <a:t>行）</a:t>
                </a:r>
                <a:endParaRPr lang="en-US" altLang="zh-CN" sz="1200" kern="100" dirty="0" smtClean="0">
                  <a:effectLst/>
                  <a:latin typeface="Times New Roman" panose="02020603050405020304" pitchFamily="18" charset="0"/>
                  <a:ea typeface="宋体" panose="02010600030101010101" pitchFamily="2" charset="-122"/>
                </a:endParaRPr>
              </a:p>
              <a:p>
                <a:pPr marL="342900" lvl="0" indent="-342900" algn="just">
                  <a:lnSpc>
                    <a:spcPct val="125000"/>
                  </a:lnSpc>
                  <a:spcAft>
                    <a:spcPts val="0"/>
                  </a:spcAft>
                  <a:buFont typeface="+mj-lt"/>
                  <a:buAutoNum type="arabicParenBoth"/>
                </a:pPr>
                <a:r>
                  <a:rPr lang="zh-CN" altLang="zh-CN" sz="1200" kern="100" dirty="0" smtClean="0">
                    <a:effectLst/>
                    <a:latin typeface="Times New Roman" panose="02020603050405020304" pitchFamily="18" charset="0"/>
                    <a:ea typeface="宋体" panose="02010600030101010101" pitchFamily="2" charset="-122"/>
                    <a:cs typeface="Times New Roman" panose="02020603050405020304" pitchFamily="18" charset="0"/>
                  </a:rPr>
                  <a:t>将新得到的模式信息</a:t>
                </a:r>
                <a:r>
                  <a:rPr lang="en-US" altLang="zh-CN" sz="1200" kern="100" dirty="0" smtClean="0">
                    <a:effectLst/>
                    <a:latin typeface="Times New Roman" panose="02020603050405020304" pitchFamily="18" charset="0"/>
                    <a:ea typeface="宋体" panose="02010600030101010101" pitchFamily="2" charset="-122"/>
                  </a:rPr>
                  <a:t>V</a:t>
                </a:r>
                <a:r>
                  <a:rPr lang="zh-CN" altLang="zh-CN" sz="1200" kern="100" dirty="0" smtClean="0">
                    <a:effectLst/>
                    <a:latin typeface="Times New Roman" panose="02020603050405020304" pitchFamily="18" charset="0"/>
                    <a:ea typeface="宋体" panose="02010600030101010101" pitchFamily="2" charset="-122"/>
                    <a:cs typeface="Times New Roman" panose="02020603050405020304" pitchFamily="18" charset="0"/>
                  </a:rPr>
                  <a:t>添加至全局模式</a:t>
                </a:r>
                <a:r>
                  <a:rPr lang="en-US" altLang="zh-CN" sz="1200" kern="100" dirty="0" smtClean="0">
                    <a:effectLst/>
                    <a:latin typeface="Times New Roman" panose="02020603050405020304" pitchFamily="18" charset="0"/>
                    <a:ea typeface="宋体" panose="02010600030101010101" pitchFamily="2" charset="-122"/>
                  </a:rPr>
                  <a:t>U</a:t>
                </a:r>
                <a:r>
                  <a:rPr lang="zh-CN" altLang="zh-CN" sz="1200" kern="100" dirty="0" smtClean="0">
                    <a:effectLst/>
                    <a:latin typeface="Times New Roman" panose="02020603050405020304" pitchFamily="18" charset="0"/>
                    <a:ea typeface="宋体" panose="02010600030101010101" pitchFamily="2" charset="-122"/>
                    <a:cs typeface="Times New Roman" panose="02020603050405020304" pitchFamily="18" charset="0"/>
                  </a:rPr>
                  <a:t>中，并在结果集</a:t>
                </a:r>
                <a:r>
                  <a:rPr lang="en-US" altLang="zh-CN" sz="1200" kern="100" dirty="0" smtClean="0">
                    <a:effectLst/>
                    <a:latin typeface="Times New Roman" panose="02020603050405020304" pitchFamily="18" charset="0"/>
                    <a:ea typeface="宋体" panose="02010600030101010101" pitchFamily="2" charset="-122"/>
                  </a:rPr>
                  <a:t>U</a:t>
                </a:r>
                <a:r>
                  <a:rPr lang="zh-CN" altLang="zh-CN" sz="1200" kern="100" dirty="0" smtClean="0">
                    <a:effectLst/>
                    <a:latin typeface="Times New Roman" panose="02020603050405020304" pitchFamily="18" charset="0"/>
                    <a:ea typeface="宋体" panose="02010600030101010101" pitchFamily="2" charset="-122"/>
                    <a:cs typeface="Times New Roman" panose="02020603050405020304" pitchFamily="18" charset="0"/>
                  </a:rPr>
                  <a:t>中执行分解操作，一定程度上维持属性相似的闭包，这一过程也包含假阳性的检验（</a:t>
                </a:r>
                <a:r>
                  <a:rPr lang="en-US" altLang="zh-CN" sz="1200" kern="100" dirty="0" smtClean="0">
                    <a:effectLst/>
                    <a:latin typeface="Times New Roman" panose="02020603050405020304" pitchFamily="18" charset="0"/>
                    <a:ea typeface="宋体" panose="02010600030101010101" pitchFamily="2" charset="-122"/>
                  </a:rPr>
                  <a:t>7</a:t>
                </a:r>
                <a:r>
                  <a:rPr lang="zh-CN" altLang="zh-CN" sz="1200" kern="100" dirty="0" smtClean="0">
                    <a:effectLst/>
                    <a:latin typeface="Times New Roman" panose="02020603050405020304" pitchFamily="18" charset="0"/>
                    <a:ea typeface="宋体" panose="02010600030101010101" pitchFamily="2" charset="-122"/>
                    <a:cs typeface="Times New Roman" panose="02020603050405020304" pitchFamily="18" charset="0"/>
                  </a:rPr>
                  <a:t>行</a:t>
                </a:r>
                <a:r>
                  <a:rPr lang="zh-CN" altLang="en-US" sz="12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该算法大体可以分为以下三个阶段：</a:t>
                </a:r>
              </a:p>
              <a:p>
                <a:pPr lvl="0"/>
                <a:r>
                  <a:rPr lang="zh-CN" altLang="zh-CN" sz="1200" kern="1200" dirty="0">
                    <a:solidFill>
                      <a:schemeClr val="tx1"/>
                    </a:solidFill>
                    <a:effectLst/>
                    <a:latin typeface="+mn-lt"/>
                    <a:ea typeface="+mn-ea"/>
                    <a:cs typeface="+mn-cs"/>
                  </a:rPr>
                  <a:t>初始化（</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行）：这一阶段扫描输入的属性集</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，并将以</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中的每一个属性</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起始的路径加入到路径集合</a:t>
                </a:r>
                <a:r>
                  <a:rPr lang="en-US" altLang="zh-CN" sz="1200" i="1"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中，其中</a:t>
                </a:r>
                <a:r>
                  <a:rPr lang="en-US" altLang="zh-CN" sz="1200" i="1"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定义</a:t>
                </a:r>
                <a:r>
                  <a:rPr lang="zh-CN" altLang="en-US" sz="1200" kern="1200" dirty="0" smtClean="0">
                    <a:solidFill>
                      <a:schemeClr val="tx1"/>
                    </a:solidFill>
                    <a:effectLst/>
                    <a:latin typeface="+mn-lt"/>
                    <a:ea typeface="+mn-ea"/>
                    <a:cs typeface="+mn-cs"/>
                  </a:rPr>
                  <a:t>是类似于</a:t>
                </a:r>
                <a:r>
                  <a:rPr lang="en-US" altLang="zh-CN" sz="1200" kern="1200" dirty="0" smtClean="0">
                    <a:solidFill>
                      <a:schemeClr val="tx1"/>
                    </a:solidFill>
                    <a:effectLst/>
                    <a:latin typeface="+mn-lt"/>
                    <a:ea typeface="+mn-ea"/>
                    <a:cs typeface="+mn-cs"/>
                  </a:rPr>
                  <a:t>neighbor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table</a:t>
                </a:r>
                <a:r>
                  <a:rPr lang="zh-CN" altLang="en-US" sz="1200" kern="1200" dirty="0" smtClean="0">
                    <a:solidFill>
                      <a:schemeClr val="tx1"/>
                    </a:solidFill>
                    <a:effectLst/>
                    <a:latin typeface="+mn-lt"/>
                    <a:ea typeface="+mn-ea"/>
                    <a:cs typeface="+mn-cs"/>
                  </a:rPr>
                  <a:t>的结构</a:t>
                </a:r>
                <a:r>
                  <a:rPr lang="zh-CN" altLang="en-US" sz="1200" kern="1200" dirty="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当前</a:t>
                </a:r>
                <a:r>
                  <a:rPr lang="zh-CN" altLang="zh-CN" sz="1200" kern="1200" dirty="0">
                    <a:solidFill>
                      <a:schemeClr val="tx1"/>
                    </a:solidFill>
                    <a:effectLst/>
                    <a:latin typeface="+mn-lt"/>
                    <a:ea typeface="+mn-ea"/>
                    <a:cs typeface="+mn-cs"/>
                  </a:rPr>
                  <a:t>过程得到的路径集合只包含了以目标属性开头的边，并按照其终点进行分组</a:t>
                </a:r>
              </a:p>
              <a:p>
                <a:pPr lvl="0"/>
                <a:r>
                  <a:rPr lang="zh-CN" altLang="zh-CN" sz="1200" kern="1200" dirty="0">
                    <a:solidFill>
                      <a:schemeClr val="tx1"/>
                    </a:solidFill>
                    <a:effectLst/>
                    <a:latin typeface="+mn-lt"/>
                    <a:ea typeface="+mn-ea"/>
                    <a:cs typeface="+mn-cs"/>
                  </a:rPr>
                  <a:t>路径扩展（</a:t>
                </a:r>
                <a:r>
                  <a:rPr lang="en-US" altLang="zh-CN" sz="1200" kern="1200" dirty="0">
                    <a:solidFill>
                      <a:schemeClr val="tx1"/>
                    </a:solidFill>
                    <a:effectLst/>
                    <a:latin typeface="+mn-lt"/>
                    <a:ea typeface="+mn-ea"/>
                    <a:cs typeface="+mn-cs"/>
                  </a:rPr>
                  <a:t>7-10</a:t>
                </a:r>
                <a:r>
                  <a:rPr lang="zh-CN" altLang="zh-CN" sz="1200" kern="1200" dirty="0">
                    <a:solidFill>
                      <a:schemeClr val="tx1"/>
                    </a:solidFill>
                    <a:effectLst/>
                    <a:latin typeface="+mn-lt"/>
                    <a:ea typeface="+mn-ea"/>
                    <a:cs typeface="+mn-cs"/>
                  </a:rPr>
                  <a:t>行）：这一阶段在知识库中每执行一次</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操作，即对于现有得到的属性集合再向外扩展一个单位距离。整个算法共计执行</a:t>
                </a:r>
                <a:r>
                  <a:rPr lang="en-US" altLang="zh-CN" sz="1200" i="0" kern="1200">
                    <a:solidFill>
                      <a:schemeClr val="tx1"/>
                    </a:solidFill>
                    <a:effectLst/>
                    <a:latin typeface="+mn-lt"/>
                    <a:ea typeface="+mn-ea"/>
                    <a:cs typeface="+mn-cs"/>
                  </a:rPr>
                  <a:t>γ−1</a:t>
                </a:r>
                <a:r>
                  <a:rPr lang="zh-CN" altLang="zh-CN" sz="1200" kern="1200" dirty="0">
                    <a:solidFill>
                      <a:schemeClr val="tx1"/>
                    </a:solidFill>
                    <a:effectLst/>
                    <a:latin typeface="+mn-lt"/>
                    <a:ea typeface="+mn-ea"/>
                    <a:cs typeface="+mn-cs"/>
                  </a:rPr>
                  <a:t>次</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操作，使得能够包含与</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中属性相距至多为</a:t>
                </a:r>
                <a:r>
                  <a:rPr lang="en-US" altLang="zh-CN" sz="1200" i="1" kern="1200" dirty="0" err="1">
                    <a:solidFill>
                      <a:schemeClr val="tx1"/>
                    </a:solidFill>
                    <a:effectLst/>
                    <a:latin typeface="+mn-lt"/>
                    <a:ea typeface="+mn-ea"/>
                    <a:cs typeface="+mn-cs"/>
                  </a:rPr>
                  <a:t>γ</a:t>
                </a:r>
                <a:r>
                  <a:rPr lang="zh-CN" altLang="zh-CN" sz="1200" kern="1200" dirty="0">
                    <a:solidFill>
                      <a:schemeClr val="tx1"/>
                    </a:solidFill>
                    <a:effectLst/>
                    <a:latin typeface="+mn-lt"/>
                    <a:ea typeface="+mn-ea"/>
                    <a:cs typeface="+mn-cs"/>
                  </a:rPr>
                  <a:t>的概念，即满足给定阈值范围的相似属性</a:t>
                </a:r>
              </a:p>
              <a:p>
                <a:pPr lvl="0"/>
                <a:r>
                  <a:rPr lang="zh-CN" altLang="zh-CN" sz="1200" kern="1200" dirty="0">
                    <a:solidFill>
                      <a:schemeClr val="tx1"/>
                    </a:solidFill>
                    <a:effectLst/>
                    <a:latin typeface="+mn-lt"/>
                    <a:ea typeface="+mn-ea"/>
                    <a:cs typeface="+mn-cs"/>
                  </a:rPr>
                  <a:t>集合维护（</a:t>
                </a:r>
                <a:r>
                  <a:rPr lang="en-US" altLang="zh-CN" sz="1200" kern="1200" dirty="0">
                    <a:solidFill>
                      <a:schemeClr val="tx1"/>
                    </a:solidFill>
                    <a:effectLst/>
                    <a:latin typeface="+mn-lt"/>
                    <a:ea typeface="+mn-ea"/>
                    <a:cs typeface="+mn-cs"/>
                  </a:rPr>
                  <a:t>11-20</a:t>
                </a:r>
                <a:r>
                  <a:rPr lang="zh-CN" altLang="zh-CN" sz="1200" kern="1200" dirty="0">
                    <a:solidFill>
                      <a:schemeClr val="tx1"/>
                    </a:solidFill>
                    <a:effectLst/>
                    <a:latin typeface="+mn-lt"/>
                    <a:ea typeface="+mn-ea"/>
                    <a:cs typeface="+mn-cs"/>
                  </a:rPr>
                  <a:t>行）：这一阶段是将相似属性所处的集合合并，即已知</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中的</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中的</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相似，需要将</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合并，包括合并</a:t>
                </a:r>
                <a:r>
                  <a:rPr lang="en-US" altLang="zh-CN" sz="1200" i="1"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集合和维护对应的</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集合</a:t>
                </a:r>
              </a:p>
            </p:txBody>
          </p:sp>
        </mc:Fallback>
      </mc:AlternateContent>
      <p:sp>
        <p:nvSpPr>
          <p:cNvPr id="4" name="灯片编号占位符 3"/>
          <p:cNvSpPr>
            <a:spLocks noGrp="1"/>
          </p:cNvSpPr>
          <p:nvPr>
            <p:ph type="sldNum" sz="quarter" idx="10"/>
          </p:nvPr>
        </p:nvSpPr>
        <p:spPr/>
        <p:txBody>
          <a:bodyPr/>
          <a:lstStyle/>
          <a:p>
            <a:fld id="{DE49CEA1-4865-4C3D-9488-DE78CE33F6AB}" type="slidenum">
              <a:rPr lang="zh-CN" altLang="en-US" smtClean="0"/>
              <a:t>18</a:t>
            </a:fld>
            <a:endParaRPr lang="zh-CN" altLang="en-US"/>
          </a:p>
        </p:txBody>
      </p:sp>
    </p:spTree>
    <p:extLst>
      <p:ext uri="{BB962C8B-B14F-4D97-AF65-F5344CB8AC3E}">
        <p14:creationId xmlns:p14="http://schemas.microsoft.com/office/powerpoint/2010/main" val="3810420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现阶段已经完成的是对于准确度的实验。知识库采用</a:t>
            </a:r>
            <a:r>
              <a:rPr lang="en-US" altLang="zh-CN" sz="1200" kern="1200" dirty="0" smtClean="0">
                <a:solidFill>
                  <a:schemeClr val="tx1"/>
                </a:solidFill>
                <a:effectLst/>
                <a:latin typeface="+mn-lt"/>
                <a:ea typeface="+mn-ea"/>
                <a:cs typeface="+mn-cs"/>
              </a:rPr>
              <a:t>freebase</a:t>
            </a:r>
            <a:r>
              <a:rPr lang="zh-CN" altLang="en-US" sz="1200" kern="1200" dirty="0" smtClean="0">
                <a:solidFill>
                  <a:schemeClr val="tx1"/>
                </a:solidFill>
                <a:effectLst/>
                <a:latin typeface="+mn-lt"/>
                <a:ea typeface="+mn-ea"/>
                <a:cs typeface="+mn-cs"/>
              </a:rPr>
              <a:t>，模式来源于</a:t>
            </a:r>
            <a:r>
              <a:rPr lang="en-US" altLang="zh-CN" sz="1200" kern="1200" dirty="0" smtClean="0">
                <a:solidFill>
                  <a:schemeClr val="tx1"/>
                </a:solidFill>
                <a:effectLst/>
                <a:latin typeface="+mn-lt"/>
                <a:ea typeface="+mn-ea"/>
                <a:cs typeface="+mn-cs"/>
              </a:rPr>
              <a:t>NYC </a:t>
            </a:r>
            <a:r>
              <a:rPr lang="en-US" altLang="zh-CN" sz="1200" kern="1200" dirty="0" err="1" smtClean="0">
                <a:solidFill>
                  <a:schemeClr val="tx1"/>
                </a:solidFill>
                <a:effectLst/>
                <a:latin typeface="+mn-lt"/>
                <a:ea typeface="+mn-ea"/>
                <a:cs typeface="+mn-cs"/>
              </a:rPr>
              <a:t>OpenData</a:t>
            </a:r>
            <a:r>
              <a:rPr lang="en-US" altLang="zh-CN" sz="1200" kern="1200" dirty="0" smtClean="0">
                <a:solidFill>
                  <a:schemeClr val="tx1"/>
                </a:solidFill>
                <a:effectLst/>
                <a:latin typeface="+mn-lt"/>
                <a:ea typeface="+mn-ea"/>
                <a:cs typeface="+mn-cs"/>
              </a:rPr>
              <a:t>/SF </a:t>
            </a:r>
            <a:r>
              <a:rPr lang="en-US" altLang="zh-CN" sz="1200" kern="1200" dirty="0" err="1" smtClean="0">
                <a:solidFill>
                  <a:schemeClr val="tx1"/>
                </a:solidFill>
                <a:effectLst/>
                <a:latin typeface="+mn-lt"/>
                <a:ea typeface="+mn-ea"/>
                <a:cs typeface="+mn-cs"/>
              </a:rPr>
              <a:t>OpenData</a:t>
            </a:r>
            <a:r>
              <a:rPr lang="zh-CN" altLang="en-US" sz="1200" kern="1200" dirty="0" smtClean="0">
                <a:solidFill>
                  <a:schemeClr val="tx1"/>
                </a:solidFill>
                <a:effectLst/>
                <a:latin typeface="+mn-lt"/>
                <a:ea typeface="+mn-ea"/>
                <a:cs typeface="+mn-cs"/>
              </a:rPr>
              <a:t>，阈值为</a:t>
            </a:r>
            <a:r>
              <a:rPr lang="en-US" altLang="zh-CN" sz="1200" kern="1200" dirty="0" smtClean="0">
                <a:solidFill>
                  <a:schemeClr val="tx1"/>
                </a:solidFill>
                <a:effectLst/>
                <a:latin typeface="+mn-lt"/>
                <a:ea typeface="+mn-ea"/>
                <a:cs typeface="+mn-cs"/>
              </a:rPr>
              <a:t>𝜀_𝑡=1,𝛾=3</a:t>
            </a:r>
            <a:r>
              <a:rPr lang="zh-CN" altLang="en-US" sz="1200" kern="1200" dirty="0" smtClean="0">
                <a:solidFill>
                  <a:schemeClr val="tx1"/>
                </a:solidFill>
                <a:effectLst/>
                <a:latin typeface="+mn-lt"/>
                <a:ea typeface="+mn-ea"/>
                <a:cs typeface="+mn-cs"/>
              </a:rPr>
              <a:t>，评价</a:t>
            </a:r>
            <a:r>
              <a:rPr lang="en-US" altLang="zh-CN" sz="1200" kern="1200" dirty="0" smtClean="0">
                <a:solidFill>
                  <a:schemeClr val="tx1"/>
                </a:solidFill>
                <a:effectLst/>
                <a:latin typeface="+mn-lt"/>
                <a:ea typeface="+mn-ea"/>
                <a:cs typeface="+mn-cs"/>
              </a:rPr>
              <a:t>precision</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recall</a:t>
            </a:r>
            <a:r>
              <a:rPr lang="zh-CN" altLang="en-US" sz="1200" kern="1200" dirty="0" smtClean="0">
                <a:solidFill>
                  <a:schemeClr val="tx1"/>
                </a:solidFill>
                <a:effectLst/>
                <a:latin typeface="+mn-lt"/>
                <a:ea typeface="+mn-ea"/>
                <a:cs typeface="+mn-cs"/>
              </a:rPr>
              <a:t>两个指标。</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由于</a:t>
            </a:r>
            <a:r>
              <a:rPr lang="zh-CN" altLang="en-US" sz="1200" kern="1200" dirty="0" smtClean="0">
                <a:solidFill>
                  <a:schemeClr val="tx1"/>
                </a:solidFill>
                <a:effectLst/>
                <a:latin typeface="+mn-lt"/>
                <a:ea typeface="+mn-ea"/>
                <a:cs typeface="+mn-cs"/>
              </a:rPr>
              <a:t>集成系统是对于人们进行模式集成的模拟，</a:t>
            </a:r>
            <a:r>
              <a:rPr lang="zh-CN" altLang="zh-CN" sz="1200" kern="1200" dirty="0" smtClean="0">
                <a:solidFill>
                  <a:schemeClr val="tx1"/>
                </a:solidFill>
                <a:effectLst/>
                <a:latin typeface="+mn-lt"/>
                <a:ea typeface="+mn-ea"/>
                <a:cs typeface="+mn-cs"/>
              </a:rPr>
              <a:t>实验准确度的测定与人对属性之间相似度的判断有关，这里引入了人工判断作为对比组，因此这部分的实验不能有较大的数据量。对于每一组实验都只选取了一个属性构成了待集成的模式，并验证其在使用的数据集中匹配的情况。从结果中可以看到</a:t>
            </a:r>
            <a:r>
              <a:rPr lang="en-US" altLang="zh-CN" sz="1200" kern="1200" dirty="0" smtClean="0">
                <a:solidFill>
                  <a:schemeClr val="tx1"/>
                </a:solidFill>
                <a:effectLst/>
                <a:latin typeface="+mn-lt"/>
                <a:ea typeface="+mn-ea"/>
                <a:cs typeface="+mn-cs"/>
              </a:rPr>
              <a:t>recall</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precision</a:t>
            </a:r>
            <a:r>
              <a:rPr lang="zh-CN" altLang="zh-CN" sz="1200" kern="1200" dirty="0" smtClean="0">
                <a:solidFill>
                  <a:schemeClr val="tx1"/>
                </a:solidFill>
                <a:effectLst/>
                <a:latin typeface="+mn-lt"/>
                <a:ea typeface="+mn-ea"/>
                <a:cs typeface="+mn-cs"/>
              </a:rPr>
              <a:t>是依据输入属性而变化的，</a:t>
            </a:r>
            <a:r>
              <a:rPr lang="en-US" altLang="zh-CN" sz="1200" kern="1200" dirty="0" smtClean="0">
                <a:solidFill>
                  <a:schemeClr val="tx1"/>
                </a:solidFill>
                <a:effectLst/>
                <a:latin typeface="+mn-lt"/>
                <a:ea typeface="+mn-ea"/>
                <a:cs typeface="+mn-cs"/>
              </a:rPr>
              <a:t>recall</a:t>
            </a:r>
            <a:r>
              <a:rPr lang="zh-CN" altLang="zh-CN" sz="1200" kern="1200" dirty="0" smtClean="0">
                <a:solidFill>
                  <a:schemeClr val="tx1"/>
                </a:solidFill>
                <a:effectLst/>
                <a:latin typeface="+mn-lt"/>
                <a:ea typeface="+mn-ea"/>
                <a:cs typeface="+mn-cs"/>
              </a:rPr>
              <a:t>的平均值为</a:t>
            </a:r>
            <a:r>
              <a:rPr lang="en-US" altLang="zh-CN" sz="1200" kern="1200" dirty="0" smtClean="0">
                <a:solidFill>
                  <a:schemeClr val="tx1"/>
                </a:solidFill>
                <a:effectLst/>
                <a:latin typeface="+mn-lt"/>
                <a:ea typeface="+mn-ea"/>
                <a:cs typeface="+mn-cs"/>
              </a:rPr>
              <a:t>0.9266862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precision</a:t>
            </a:r>
            <a:r>
              <a:rPr lang="zh-CN" altLang="zh-CN" sz="1200" kern="1200" dirty="0" smtClean="0">
                <a:solidFill>
                  <a:schemeClr val="tx1"/>
                </a:solidFill>
                <a:effectLst/>
                <a:latin typeface="+mn-lt"/>
                <a:ea typeface="+mn-ea"/>
                <a:cs typeface="+mn-cs"/>
              </a:rPr>
              <a:t>的平均值为</a:t>
            </a:r>
            <a:r>
              <a:rPr lang="en-US" altLang="zh-CN" sz="1200" kern="1200" dirty="0" smtClean="0">
                <a:solidFill>
                  <a:schemeClr val="tx1"/>
                </a:solidFill>
                <a:effectLst/>
                <a:latin typeface="+mn-lt"/>
                <a:ea typeface="+mn-ea"/>
                <a:cs typeface="+mn-cs"/>
              </a:rPr>
              <a:t>0.7431666</a:t>
            </a:r>
            <a:r>
              <a:rPr lang="zh-CN" altLang="en-US" sz="1200" kern="1200" dirty="0" smtClean="0">
                <a:solidFill>
                  <a:schemeClr val="tx1"/>
                </a:solidFill>
                <a:effectLst/>
                <a:latin typeface="+mn-lt"/>
                <a:ea typeface="+mn-ea"/>
                <a:cs typeface="+mn-cs"/>
              </a:rPr>
              <a:t>，该系的准确度还是不错的</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E49CEA1-4865-4C3D-9488-DE78CE33F6AB}" type="slidenum">
              <a:rPr lang="zh-CN" altLang="en-US" smtClean="0"/>
              <a:t>19</a:t>
            </a:fld>
            <a:endParaRPr lang="zh-CN" altLang="en-US"/>
          </a:p>
        </p:txBody>
      </p:sp>
    </p:spTree>
    <p:extLst>
      <p:ext uri="{BB962C8B-B14F-4D97-AF65-F5344CB8AC3E}">
        <p14:creationId xmlns:p14="http://schemas.microsoft.com/office/powerpoint/2010/main" val="2618734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今天，我将从项目概述</a:t>
            </a:r>
            <a:r>
              <a:rPr lang="zh-CN" altLang="en-US" dirty="0" smtClean="0"/>
              <a:t>、核心技术、算法设计和结果展示几</a:t>
            </a:r>
            <a:r>
              <a:rPr lang="zh-CN" altLang="en-US" dirty="0" smtClean="0"/>
              <a:t>个方面对我的</a:t>
            </a:r>
            <a:r>
              <a:rPr lang="zh-CN" altLang="en-US" dirty="0" smtClean="0"/>
              <a:t>毕业设计进行</a:t>
            </a:r>
            <a:r>
              <a:rPr lang="zh-CN" altLang="en-US" dirty="0" smtClean="0"/>
              <a:t>介绍。</a:t>
            </a:r>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2</a:t>
            </a:fld>
            <a:endParaRPr lang="zh-CN" altLang="en-US"/>
          </a:p>
        </p:txBody>
      </p:sp>
    </p:spTree>
    <p:extLst>
      <p:ext uri="{BB962C8B-B14F-4D97-AF65-F5344CB8AC3E}">
        <p14:creationId xmlns:p14="http://schemas.microsoft.com/office/powerpoint/2010/main" val="326706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anose="020B0604020202020204" pitchFamily="34" charset="0"/>
                <a:ea typeface="宋体" panose="02010600030101010101" pitchFamily="2" charset="-122"/>
                <a:cs typeface="+mn-cs"/>
              </a:rPr>
              <a:t>具体而言，数据量大小可以分为输入数据集大小和输出数据集大小。从表 </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6‑2 </a:t>
            </a:r>
            <a:r>
              <a:rPr lang="zh-CN" altLang="zh-CN" sz="1200" kern="1200" dirty="0" smtClean="0">
                <a:solidFill>
                  <a:schemeClr val="tx1"/>
                </a:solidFill>
                <a:effectLst/>
                <a:latin typeface="Arial" panose="020B0604020202020204" pitchFamily="34" charset="0"/>
                <a:ea typeface="宋体" panose="02010600030101010101" pitchFamily="2" charset="-122"/>
                <a:cs typeface="+mn-cs"/>
              </a:rPr>
              <a:t>运行时间受数据量的影响（</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batch integration</a:t>
            </a:r>
            <a:r>
              <a:rPr lang="zh-CN" altLang="zh-CN" sz="1200" kern="1200" dirty="0" smtClean="0">
                <a:solidFill>
                  <a:schemeClr val="tx1"/>
                </a:solidFill>
                <a:effectLst/>
                <a:latin typeface="Arial" panose="020B0604020202020204" pitchFamily="34" charset="0"/>
                <a:ea typeface="宋体" panose="02010600030101010101" pitchFamily="2" charset="-122"/>
                <a:cs typeface="+mn-cs"/>
              </a:rPr>
              <a:t>）我们可以看出，运行时间更受到输出数据量大小的影响。究其原因，在知识库上不同的概念之间周围疏密度是不同的，如果集成过程中包含有着很多邻居的概念（处于图的稠密部分），往往处理过程是更耗时间的。</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fld id="{DE49CEA1-4865-4C3D-9488-DE78CE33F6AB}" type="slidenum">
              <a:rPr lang="zh-CN" altLang="en-US" smtClean="0"/>
              <a:t>20</a:t>
            </a:fld>
            <a:endParaRPr lang="zh-CN" altLang="en-US"/>
          </a:p>
        </p:txBody>
      </p:sp>
    </p:spTree>
    <p:extLst>
      <p:ext uri="{BB962C8B-B14F-4D97-AF65-F5344CB8AC3E}">
        <p14:creationId xmlns:p14="http://schemas.microsoft.com/office/powerpoint/2010/main" val="1300273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ct val="125000"/>
              </a:lnSpc>
              <a:spcAft>
                <a:spcPts val="0"/>
              </a:spcAft>
            </a:pPr>
            <a:r>
              <a:rPr lang="zh-CN" altLang="zh-CN" sz="1200" kern="100" dirty="0" smtClean="0">
                <a:effectLst/>
                <a:latin typeface="Times New Roman" panose="02020603050405020304" pitchFamily="18" charset="0"/>
                <a:ea typeface="宋体" panose="02010600030101010101" pitchFamily="2" charset="-122"/>
              </a:rPr>
              <a:t>对于</a:t>
            </a:r>
            <a:r>
              <a:rPr lang="en-US" altLang="zh-CN" sz="1200" kern="100" dirty="0" smtClean="0">
                <a:effectLst/>
                <a:latin typeface="Times New Roman" panose="02020603050405020304" pitchFamily="18" charset="0"/>
                <a:ea typeface="宋体" panose="02010600030101010101" pitchFamily="2" charset="-122"/>
              </a:rPr>
              <a:t>batch integration</a:t>
            </a:r>
            <a:r>
              <a:rPr lang="zh-CN" altLang="zh-CN" sz="1200" kern="100" dirty="0" smtClean="0">
                <a:effectLst/>
                <a:latin typeface="Times New Roman" panose="02020603050405020304" pitchFamily="18" charset="0"/>
                <a:ea typeface="宋体" panose="02010600030101010101" pitchFamily="2" charset="-122"/>
              </a:rPr>
              <a:t>，从结果中我们可以发现阈值对于时间消耗的影响很大。当阈值超过一定值是，随着阈值的增加，运行时间显著的提升。究其原因，是因为当阈值超过一定范围是，知识库中会被集成的概念越来越多，而且增长率远超线性。</a:t>
            </a:r>
          </a:p>
          <a:p>
            <a:pPr indent="304800" algn="just">
              <a:lnSpc>
                <a:spcPct val="125000"/>
              </a:lnSpc>
              <a:spcAft>
                <a:spcPts val="0"/>
              </a:spcAft>
            </a:pPr>
            <a:r>
              <a:rPr lang="zh-CN" altLang="zh-CN" sz="1200" kern="100" dirty="0" smtClean="0">
                <a:effectLst/>
                <a:latin typeface="Times New Roman" panose="02020603050405020304" pitchFamily="18" charset="0"/>
                <a:ea typeface="宋体" panose="02010600030101010101" pitchFamily="2" charset="-122"/>
              </a:rPr>
              <a:t>因此，在系统的实际使用过程中，应事先考虑到目标模式、知识库、实际需要的相似度等来确定阈值的取值。同时，这个阈值也不应设置的过高，否则会导致预期的相似度下降，差别较大的属性被认为相似，进而导致最终得到的全局属性存在数据的缺失。</a:t>
            </a:r>
            <a:endParaRPr lang="zh-CN" altLang="zh-CN" sz="12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DE49CEA1-4865-4C3D-9488-DE78CE33F6AB}" type="slidenum">
              <a:rPr lang="zh-CN" altLang="en-US" smtClean="0"/>
              <a:t>21</a:t>
            </a:fld>
            <a:endParaRPr lang="zh-CN" altLang="en-US"/>
          </a:p>
        </p:txBody>
      </p:sp>
    </p:spTree>
    <p:extLst>
      <p:ext uri="{BB962C8B-B14F-4D97-AF65-F5344CB8AC3E}">
        <p14:creationId xmlns:p14="http://schemas.microsoft.com/office/powerpoint/2010/main" val="2521774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anose="020B0604020202020204" pitchFamily="34" charset="0"/>
                <a:ea typeface="宋体" panose="02010600030101010101" pitchFamily="2" charset="-122"/>
                <a:cs typeface="+mn-cs"/>
              </a:rPr>
              <a:t>该界面是对系统的全面展示，包括近期任务、个人任务、系统负载、</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TODO List</a:t>
            </a:r>
            <a:r>
              <a:rPr lang="zh-CN" altLang="zh-CN" sz="1200" kern="1200" dirty="0" smtClean="0">
                <a:solidFill>
                  <a:schemeClr val="tx1"/>
                </a:solidFill>
                <a:effectLst/>
                <a:latin typeface="Arial" panose="020B0604020202020204" pitchFamily="34" charset="0"/>
                <a:ea typeface="宋体" panose="02010600030101010101" pitchFamily="2" charset="-122"/>
                <a:cs typeface="+mn-cs"/>
              </a:rPr>
              <a:t>等内容，直观的反映出系统的状态等信息。</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fld id="{DE49CEA1-4865-4C3D-9488-DE78CE33F6AB}" type="slidenum">
              <a:rPr lang="zh-CN" altLang="en-US" smtClean="0"/>
              <a:t>22</a:t>
            </a:fld>
            <a:endParaRPr lang="zh-CN" altLang="en-US"/>
          </a:p>
        </p:txBody>
      </p:sp>
    </p:spTree>
    <p:extLst>
      <p:ext uri="{BB962C8B-B14F-4D97-AF65-F5344CB8AC3E}">
        <p14:creationId xmlns:p14="http://schemas.microsoft.com/office/powerpoint/2010/main" val="313662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anose="020B0604020202020204" pitchFamily="34" charset="0"/>
                <a:ea typeface="宋体" panose="02010600030101010101" pitchFamily="2" charset="-122"/>
                <a:cs typeface="+mn-cs"/>
              </a:rPr>
              <a:t>本系统单独设计了集成操作执行的指导界面，在该界面中，用户可以手动设置集成的相关设置，包括数据集、阈值、知识库等等。用户可以在该页面中启动集成操作，关注任务进展和集成结果。</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fld id="{DE49CEA1-4865-4C3D-9488-DE78CE33F6AB}" type="slidenum">
              <a:rPr lang="zh-CN" altLang="en-US" smtClean="0"/>
              <a:t>23</a:t>
            </a:fld>
            <a:endParaRPr lang="zh-CN" altLang="en-US"/>
          </a:p>
        </p:txBody>
      </p:sp>
    </p:spTree>
    <p:extLst>
      <p:ext uri="{BB962C8B-B14F-4D97-AF65-F5344CB8AC3E}">
        <p14:creationId xmlns:p14="http://schemas.microsoft.com/office/powerpoint/2010/main" val="3545365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anose="020B0604020202020204" pitchFamily="34" charset="0"/>
                <a:ea typeface="宋体" panose="02010600030101010101" pitchFamily="2" charset="-122"/>
                <a:cs typeface="+mn-cs"/>
              </a:rPr>
              <a:t>为了直观反映多次任务的结果，比较任务中各参数对实验效率的影响，设计了统计界面并以图标的形式直观反映运行情况</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fld id="{DE49CEA1-4865-4C3D-9488-DE78CE33F6AB}" type="slidenum">
              <a:rPr lang="zh-CN" altLang="en-US" smtClean="0"/>
              <a:t>24</a:t>
            </a:fld>
            <a:endParaRPr lang="zh-CN" altLang="en-US"/>
          </a:p>
        </p:txBody>
      </p:sp>
    </p:spTree>
    <p:extLst>
      <p:ext uri="{BB962C8B-B14F-4D97-AF65-F5344CB8AC3E}">
        <p14:creationId xmlns:p14="http://schemas.microsoft.com/office/powerpoint/2010/main" val="3541928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以上便是我对个人在上海骇咕赛信息科技有限公司进行实习过程中，所做毕业设计项目的完成情况，希望在座的老师对于不当之处予以指导，谢谢</a:t>
            </a:r>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25</a:t>
            </a:fld>
            <a:endParaRPr lang="zh-CN" altLang="en-US"/>
          </a:p>
        </p:txBody>
      </p:sp>
    </p:spTree>
    <p:extLst>
      <p:ext uri="{BB962C8B-B14F-4D97-AF65-F5344CB8AC3E}">
        <p14:creationId xmlns:p14="http://schemas.microsoft.com/office/powerpoint/2010/main" val="176359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首先，我做的工作是数据集成，主要</a:t>
            </a:r>
            <a:r>
              <a:rPr lang="zh-CN" altLang="en-US" dirty="0" smtClean="0"/>
              <a:t>处理的是</a:t>
            </a:r>
            <a:endParaRPr lang="en-US" altLang="zh-CN" dirty="0" smtClean="0"/>
          </a:p>
          <a:p>
            <a:r>
              <a:rPr lang="zh-CN" altLang="en-US" dirty="0" smtClean="0"/>
              <a:t>异源数据、异构数据、不同上下文数据、不同逻辑关系数据</a:t>
            </a:r>
            <a:endParaRPr lang="en-US" altLang="zh-CN" dirty="0" smtClean="0"/>
          </a:p>
          <a:p>
            <a:r>
              <a:rPr lang="zh-CN" altLang="en-US" dirty="0" smtClean="0"/>
              <a:t>数据集成将把这些不同形式的数据整个成一个同一个模式进行展现，主要分为模式集成、记录连接、数据融合三个部分。而作为数据集成的基础，模式集成，即将不同数据表的模式</a:t>
            </a:r>
            <a:r>
              <a:rPr lang="zh-CN" altLang="en-US" dirty="0" smtClean="0"/>
              <a:t>（</a:t>
            </a:r>
            <a:r>
              <a:rPr lang="en-US" altLang="zh-CN" dirty="0" smtClean="0"/>
              <a:t>schema</a:t>
            </a:r>
            <a:r>
              <a:rPr lang="zh-CN" altLang="en-US" dirty="0" smtClean="0"/>
              <a:t>，也就是</a:t>
            </a:r>
            <a:r>
              <a:rPr lang="zh-CN" altLang="en-US" dirty="0" smtClean="0"/>
              <a:t>我们常说</a:t>
            </a:r>
            <a:r>
              <a:rPr lang="zh-CN" altLang="en-US" dirty="0" smtClean="0"/>
              <a:t>的每个表中数据库属性构成的集合）</a:t>
            </a:r>
            <a:r>
              <a:rPr lang="zh-CN" altLang="en-US" dirty="0" smtClean="0"/>
              <a:t>进行集成，这是数据集成很关键也是很有难度的一步。因此为了使题目更为专一、更具有针对性，我的毕设主要做的是模式集成这一部分。</a:t>
            </a:r>
            <a:endParaRPr lang="en-US" altLang="zh-CN" dirty="0" smtClean="0"/>
          </a:p>
          <a:p>
            <a:r>
              <a:rPr lang="zh-CN" altLang="en-US" dirty="0" smtClean="0"/>
              <a:t>模式集成面临的难题有：</a:t>
            </a:r>
            <a:endParaRPr lang="en-US" altLang="zh-CN" dirty="0" smtClean="0"/>
          </a:p>
          <a:p>
            <a:r>
              <a:rPr lang="zh-CN" altLang="en-US" dirty="0" smtClean="0"/>
              <a:t>多数据源、数据异构、数据动态性、属性的精度、一致性和集成的速度等，而核心是高效准确</a:t>
            </a:r>
          </a:p>
          <a:p>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3</a:t>
            </a:fld>
            <a:endParaRPr lang="zh-CN" altLang="en-US"/>
          </a:p>
        </p:txBody>
      </p:sp>
    </p:spTree>
    <p:extLst>
      <p:ext uri="{BB962C8B-B14F-4D97-AF65-F5344CB8AC3E}">
        <p14:creationId xmlns:p14="http://schemas.microsoft.com/office/powerpoint/2010/main" val="3056765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模式集成的主要工作是针对异源、异构数据表的模式，将相似的属性（形式和语义）进行集成，从而得到一个统一的模式，既能将多个数据源中的所有属性全部包含，又能保证产生的数据模式中属性彼此不重复。</a:t>
            </a:r>
            <a:endParaRPr lang="en-US" altLang="zh-CN" dirty="0" smtClean="0"/>
          </a:p>
          <a:p>
            <a:r>
              <a:rPr lang="zh-CN" altLang="en-US" dirty="0" smtClean="0"/>
              <a:t>可以认为相似的属性在数据库中往往以多种形式存在，比如两个表中都具有的</a:t>
            </a:r>
            <a:r>
              <a:rPr lang="en-US" altLang="zh-CN" dirty="0" smtClean="0"/>
              <a:t>Flight Number</a:t>
            </a:r>
            <a:r>
              <a:rPr lang="zh-CN" altLang="en-US" dirty="0" smtClean="0"/>
              <a:t>这个属性。然而其他指向同一概念的属性，如</a:t>
            </a:r>
            <a:r>
              <a:rPr lang="en-US" altLang="zh-CN" dirty="0" smtClean="0"/>
              <a:t>Actual Departure Time</a:t>
            </a:r>
            <a:r>
              <a:rPr lang="zh-CN" altLang="en-US" dirty="0" smtClean="0"/>
              <a:t>和</a:t>
            </a:r>
            <a:r>
              <a:rPr lang="en-US" altLang="zh-CN" sz="1200" dirty="0" smtClean="0">
                <a:solidFill>
                  <a:schemeClr val="bg1"/>
                </a:solidFill>
              </a:rPr>
              <a:t>Takeoff Time</a:t>
            </a:r>
            <a:r>
              <a:rPr lang="zh-CN" altLang="en-US" sz="1200" dirty="0" smtClean="0">
                <a:solidFill>
                  <a:schemeClr val="bg1"/>
                </a:solidFill>
              </a:rPr>
              <a:t>。这些相似的属性应在全局模式中存在且只存在一次</a:t>
            </a:r>
            <a:endParaRPr lang="en-US" altLang="zh-CN"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4</a:t>
            </a:fld>
            <a:endParaRPr lang="zh-CN" altLang="en-US"/>
          </a:p>
        </p:txBody>
      </p:sp>
    </p:spTree>
    <p:extLst>
      <p:ext uri="{BB962C8B-B14F-4D97-AF65-F5344CB8AC3E}">
        <p14:creationId xmlns:p14="http://schemas.microsoft.com/office/powerpoint/2010/main" val="1486315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我们设计的模式集成系统可分为用户界面模块、预处理模块、整合模块和全局模式模块，其中整合模块包括形式和语义两部分</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5</a:t>
            </a:fld>
            <a:endParaRPr lang="zh-CN" altLang="en-US"/>
          </a:p>
        </p:txBody>
      </p:sp>
    </p:spTree>
    <p:extLst>
      <p:ext uri="{BB962C8B-B14F-4D97-AF65-F5344CB8AC3E}">
        <p14:creationId xmlns:p14="http://schemas.microsoft.com/office/powerpoint/2010/main" val="382233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式集成平台应能接收标准的数据库模式，并利用知识库尽可能的在多个维度上完成模式匹配，保证多种情况的类似属性都能够检测出并合理的整合，最终生成全局模式。同时为了保证这个系统的可用性和展示效果，应设计友好的用户界面来指导完成模式集成的工作，使这个抽象的操作更容易的进行。</a:t>
            </a:r>
          </a:p>
        </p:txBody>
      </p:sp>
      <p:sp>
        <p:nvSpPr>
          <p:cNvPr id="4" name="灯片编号占位符 3"/>
          <p:cNvSpPr>
            <a:spLocks noGrp="1"/>
          </p:cNvSpPr>
          <p:nvPr>
            <p:ph type="sldNum" sz="quarter" idx="10"/>
          </p:nvPr>
        </p:nvSpPr>
        <p:spPr/>
        <p:txBody>
          <a:bodyPr/>
          <a:lstStyle/>
          <a:p>
            <a:fld id="{DE49CEA1-4865-4C3D-9488-DE78CE33F6AB}" type="slidenum">
              <a:rPr lang="zh-CN" altLang="en-US" smtClean="0"/>
              <a:t>6</a:t>
            </a:fld>
            <a:endParaRPr lang="zh-CN" altLang="en-US"/>
          </a:p>
        </p:txBody>
      </p:sp>
    </p:spTree>
    <p:extLst>
      <p:ext uri="{BB962C8B-B14F-4D97-AF65-F5344CB8AC3E}">
        <p14:creationId xmlns:p14="http://schemas.microsoft.com/office/powerpoint/2010/main" val="4106869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rgbClr val="FF0000"/>
                </a:solidFill>
              </a:rPr>
              <a:t>下面是对于系统实现和算法设计方面的介绍。</a:t>
            </a:r>
            <a:endParaRPr lang="en-US" altLang="zh-CN" sz="1200" b="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rgbClr val="FF0000"/>
                </a:solidFill>
              </a:rPr>
              <a:t>形式整合方面涉及字符串的近似匹配，编辑距离</a:t>
            </a:r>
            <a:r>
              <a:rPr lang="zh-CN" altLang="en-US" sz="1200" dirty="0" smtClean="0"/>
              <a:t>是进行字符串相似匹配的比较优秀的算法，由 </a:t>
            </a:r>
            <a:r>
              <a:rPr lang="zh-CN" altLang="en-US" dirty="0" smtClean="0"/>
              <a:t>弗拉基米尔</a:t>
            </a:r>
            <a:r>
              <a:rPr lang="en-US" altLang="zh-CN" dirty="0" smtClean="0"/>
              <a:t>·</a:t>
            </a:r>
            <a:r>
              <a:rPr lang="zh-CN" altLang="en-US" dirty="0" smtClean="0"/>
              <a:t>莱文斯坦</a:t>
            </a:r>
            <a:r>
              <a:rPr lang="zh-CN" altLang="en-US" baseline="0" dirty="0" smtClean="0"/>
              <a:t> </a:t>
            </a:r>
            <a:r>
              <a:rPr lang="zh-CN" altLang="en-US" sz="1200" dirty="0" smtClean="0"/>
              <a:t>于</a:t>
            </a:r>
            <a:r>
              <a:rPr lang="en-US" altLang="zh-CN" sz="1200" dirty="0" smtClean="0"/>
              <a:t>1965</a:t>
            </a:r>
            <a:r>
              <a:rPr lang="zh-CN" altLang="en-US" sz="1200" dirty="0" smtClean="0"/>
              <a:t>年提出，是指：</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i="0" dirty="0" smtClean="0"/>
              <a:t>两个字串之间，由一个转成另一个所需的最少编辑操作次数。许可的编辑操作包括将一个字符替换成另一个字符，插入一个字符，删除一个字符</a:t>
            </a:r>
            <a:endParaRPr lang="en-US" altLang="zh-CN" sz="1200" i="0" dirty="0" smtClean="0"/>
          </a:p>
          <a:p>
            <a:r>
              <a:rPr lang="zh-CN" altLang="en-US" sz="1200" dirty="0" smtClean="0"/>
              <a:t>例如这里的</a:t>
            </a:r>
            <a:r>
              <a:rPr lang="en-US" altLang="zh-CN" sz="1200" dirty="0" smtClean="0"/>
              <a:t>s1</a:t>
            </a:r>
            <a:r>
              <a:rPr lang="zh-CN" altLang="en-US" sz="1200" dirty="0" smtClean="0"/>
              <a:t>变为</a:t>
            </a:r>
            <a:r>
              <a:rPr lang="en-US" altLang="zh-CN" sz="1200" dirty="0" smtClean="0"/>
              <a:t>s2</a:t>
            </a:r>
            <a:r>
              <a:rPr lang="zh-CN" altLang="en-US" sz="1200" dirty="0" smtClean="0"/>
              <a:t>时会有一处修改（</a:t>
            </a:r>
            <a:r>
              <a:rPr lang="en-US" altLang="zh-CN" sz="1200" dirty="0" smtClean="0"/>
              <a:t>m</a:t>
            </a:r>
            <a:r>
              <a:rPr lang="zh-CN" altLang="en-US" sz="1200" dirty="0" smtClean="0"/>
              <a:t>到</a:t>
            </a:r>
            <a:r>
              <a:rPr lang="en-US" altLang="zh-CN" sz="1200" dirty="0" smtClean="0"/>
              <a:t>n</a:t>
            </a:r>
            <a:r>
              <a:rPr lang="zh-CN" altLang="en-US" sz="1200" dirty="0" smtClean="0"/>
              <a:t>），一处删除（</a:t>
            </a:r>
            <a:r>
              <a:rPr lang="en-US" altLang="zh-CN" sz="1200" dirty="0" smtClean="0"/>
              <a:t>s</a:t>
            </a:r>
            <a:r>
              <a:rPr lang="zh-CN" altLang="en-US" sz="1200" dirty="0" smtClean="0"/>
              <a:t>），因此编辑距离是</a:t>
            </a:r>
            <a:r>
              <a:rPr lang="en-US" altLang="zh-CN" sz="1200" dirty="0" smtClean="0"/>
              <a:t>2</a:t>
            </a:r>
          </a:p>
          <a:p>
            <a:r>
              <a:rPr lang="zh-CN" altLang="en-US" sz="1200" dirty="0" smtClean="0"/>
              <a:t>但是这样的最简单的编辑距离与我们的系统不是很适用，一是这样的比较是逐字的，而我们需要处理的属性过多，</a:t>
            </a:r>
            <a:r>
              <a:rPr lang="en-US" altLang="zh-CN" sz="1200" dirty="0" smtClean="0"/>
              <a:t>nested</a:t>
            </a:r>
            <a:r>
              <a:rPr lang="zh-CN" altLang="en-US" sz="1200" dirty="0" smtClean="0"/>
              <a:t> </a:t>
            </a:r>
            <a:r>
              <a:rPr lang="en-US" altLang="zh-CN" sz="1200" dirty="0" smtClean="0"/>
              <a:t>loop</a:t>
            </a:r>
            <a:r>
              <a:rPr lang="zh-CN" altLang="en-US" sz="1200" dirty="0" smtClean="0"/>
              <a:t>的时间复杂度太大；其次由于数据过多我们的系统是基于外存的，而这样的计算需要在内存中保存过所有字符串进行比对</a:t>
            </a:r>
            <a:endParaRPr lang="en-US" altLang="zh-CN" sz="1200"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7</a:t>
            </a:fld>
            <a:endParaRPr lang="zh-CN" altLang="en-US"/>
          </a:p>
        </p:txBody>
      </p:sp>
    </p:spTree>
    <p:extLst>
      <p:ext uri="{BB962C8B-B14F-4D97-AF65-F5344CB8AC3E}">
        <p14:creationId xmlns:p14="http://schemas.microsoft.com/office/powerpoint/2010/main" val="82213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由于以上的矛盾，我们这里使用基于</a:t>
            </a:r>
            <a:r>
              <a:rPr lang="en-US" altLang="zh-CN" dirty="0" smtClean="0"/>
              <a:t>q-gram</a:t>
            </a:r>
            <a:r>
              <a:rPr lang="zh-CN" altLang="en-US" dirty="0" smtClean="0"/>
              <a:t>的算法</a:t>
            </a:r>
          </a:p>
          <a:p>
            <a:r>
              <a:rPr lang="zh-CN" altLang="en-US" dirty="0" smtClean="0"/>
              <a:t>即</a:t>
            </a:r>
            <a:r>
              <a:rPr lang="zh-CN" altLang="en-US" sz="1200" dirty="0" smtClean="0"/>
              <a:t>对字符串以</a:t>
            </a:r>
            <a:r>
              <a:rPr lang="en-US" altLang="zh-CN" sz="1200" dirty="0" smtClean="0"/>
              <a:t>q</a:t>
            </a:r>
            <a:r>
              <a:rPr lang="zh-CN" altLang="en-US" sz="1200" dirty="0" smtClean="0"/>
              <a:t>的长度进行划分，利用分片计算编辑距离</a:t>
            </a:r>
            <a:endParaRPr lang="en-US" altLang="zh-CN" sz="1200" dirty="0" smtClean="0"/>
          </a:p>
          <a:p>
            <a:r>
              <a:rPr lang="zh-CN" altLang="en-US" sz="1200" dirty="0" smtClean="0"/>
              <a:t>假设对</a:t>
            </a:r>
            <a:r>
              <a:rPr lang="en-US" altLang="zh-CN" sz="1200" dirty="0" smtClean="0"/>
              <a:t>s1</a:t>
            </a:r>
            <a:r>
              <a:rPr lang="zh-CN" altLang="en-US" sz="1200" dirty="0" smtClean="0"/>
              <a:t>：</a:t>
            </a:r>
            <a:r>
              <a:rPr lang="en-US" altLang="zh-CN" sz="1200" dirty="0" smtClean="0"/>
              <a:t>universal</a:t>
            </a:r>
            <a:r>
              <a:rPr lang="zh-CN" altLang="en-US" sz="1200" dirty="0" smtClean="0"/>
              <a:t>与另一个字符串</a:t>
            </a:r>
            <a:r>
              <a:rPr lang="en-US" altLang="zh-CN" sz="1200" dirty="0" smtClean="0"/>
              <a:t>s2</a:t>
            </a:r>
            <a:r>
              <a:rPr lang="zh-CN" altLang="en-US" sz="1200" dirty="0" smtClean="0"/>
              <a:t>的编辑距离为</a:t>
            </a:r>
            <a:r>
              <a:rPr lang="en-US" altLang="zh-CN" sz="1200" dirty="0" smtClean="0"/>
              <a:t>2</a:t>
            </a:r>
            <a:r>
              <a:rPr lang="zh-CN" altLang="en-US" sz="1200" dirty="0" smtClean="0"/>
              <a:t>，差异在于修改</a:t>
            </a:r>
            <a:r>
              <a:rPr lang="en-US" altLang="zh-CN" sz="1200" dirty="0" smtClean="0"/>
              <a:t>n</a:t>
            </a:r>
            <a:r>
              <a:rPr lang="zh-CN" altLang="en-US" sz="1200" dirty="0" smtClean="0"/>
              <a:t>和</a:t>
            </a:r>
            <a:r>
              <a:rPr lang="en-US" altLang="zh-CN" sz="1200" dirty="0" smtClean="0"/>
              <a:t>a</a:t>
            </a:r>
            <a:r>
              <a:rPr lang="zh-CN" altLang="en-US" sz="1200" dirty="0" smtClean="0"/>
              <a:t>得到，这里</a:t>
            </a:r>
            <a:r>
              <a:rPr lang="en-US" altLang="zh-CN" sz="1200" dirty="0" smtClean="0"/>
              <a:t>k=2</a:t>
            </a:r>
            <a:r>
              <a:rPr lang="zh-CN" altLang="en-US" sz="1200" dirty="0" smtClean="0"/>
              <a:t> </a:t>
            </a:r>
            <a:r>
              <a:rPr lang="en-US" altLang="zh-CN" sz="1200" dirty="0" smtClean="0"/>
              <a:t>q=2</a:t>
            </a:r>
            <a:r>
              <a:rPr lang="zh-CN" altLang="en-US" sz="1200" dirty="0" smtClean="0"/>
              <a:t>。</a:t>
            </a:r>
            <a:endParaRPr lang="en-US" altLang="zh-CN" sz="1200" dirty="0" smtClean="0"/>
          </a:p>
          <a:p>
            <a:r>
              <a:rPr lang="zh-CN" altLang="en-US" sz="1200" dirty="0" smtClean="0"/>
              <a:t>由此影响到的</a:t>
            </a:r>
            <a:r>
              <a:rPr lang="en-US" altLang="zh-CN" sz="1200" dirty="0" smtClean="0"/>
              <a:t>gram</a:t>
            </a:r>
            <a:r>
              <a:rPr lang="zh-CN" altLang="en-US" sz="1200" dirty="0" smtClean="0"/>
              <a:t>有</a:t>
            </a:r>
            <a:r>
              <a:rPr lang="en-US" altLang="zh-CN" sz="1200" dirty="0" smtClean="0"/>
              <a:t>un</a:t>
            </a:r>
            <a:r>
              <a:rPr lang="zh-CN" altLang="en-US" sz="1200" dirty="0" smtClean="0"/>
              <a:t> </a:t>
            </a:r>
            <a:r>
              <a:rPr lang="en-US" altLang="zh-CN" sz="1200" dirty="0" err="1" smtClean="0"/>
              <a:t>ni</a:t>
            </a:r>
            <a:r>
              <a:rPr lang="zh-CN" altLang="en-US" sz="1200" dirty="0" smtClean="0"/>
              <a:t> </a:t>
            </a:r>
            <a:r>
              <a:rPr lang="en-US" altLang="zh-CN" sz="1200" dirty="0" err="1" smtClean="0"/>
              <a:t>sa</a:t>
            </a:r>
            <a:r>
              <a:rPr lang="zh-CN" altLang="en-US" sz="1200" dirty="0" smtClean="0"/>
              <a:t> </a:t>
            </a:r>
            <a:r>
              <a:rPr lang="en-US" altLang="zh-CN" sz="1200" dirty="0" smtClean="0"/>
              <a:t>al</a:t>
            </a:r>
            <a:r>
              <a:rPr lang="zh-CN" altLang="en-US" sz="1200" dirty="0" smtClean="0"/>
              <a:t>共四个，而在当前情况下剩下的四个分片一致，我们就可以将编辑距离为</a:t>
            </a:r>
            <a:r>
              <a:rPr lang="en-US" altLang="zh-CN" sz="1200" dirty="0" smtClean="0"/>
              <a:t>2</a:t>
            </a:r>
            <a:r>
              <a:rPr lang="zh-CN" altLang="en-US" sz="1200" dirty="0" smtClean="0"/>
              <a:t>的情况等同于他们拥有</a:t>
            </a:r>
            <a:r>
              <a:rPr lang="en-US" altLang="zh-CN" sz="1200" dirty="0" smtClean="0"/>
              <a:t>4</a:t>
            </a:r>
            <a:r>
              <a:rPr lang="zh-CN" altLang="en-US" sz="1200" dirty="0" smtClean="0"/>
              <a:t>个相同的</a:t>
            </a:r>
            <a:r>
              <a:rPr lang="en-US" altLang="zh-CN" sz="1200" dirty="0" smtClean="0"/>
              <a:t>gram</a:t>
            </a:r>
          </a:p>
          <a:p>
            <a:r>
              <a:rPr lang="zh-CN" altLang="en-US" dirty="0" smtClean="0"/>
              <a:t>下面通过数学推导得到的公式描述了这一特性，被称为</a:t>
            </a:r>
            <a:r>
              <a:rPr lang="en-US" altLang="zh-CN" dirty="0" smtClean="0"/>
              <a:t>count</a:t>
            </a:r>
            <a:r>
              <a:rPr lang="zh-CN" altLang="en-US" dirty="0" smtClean="0"/>
              <a:t> </a:t>
            </a:r>
            <a:r>
              <a:rPr lang="en-US" altLang="zh-CN" dirty="0" smtClean="0"/>
              <a:t>filter</a:t>
            </a:r>
            <a:endParaRPr lang="zh-CN" altLang="en-US"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8</a:t>
            </a:fld>
            <a:endParaRPr lang="zh-CN" altLang="en-US"/>
          </a:p>
        </p:txBody>
      </p:sp>
    </p:spTree>
    <p:extLst>
      <p:ext uri="{BB962C8B-B14F-4D97-AF65-F5344CB8AC3E}">
        <p14:creationId xmlns:p14="http://schemas.microsoft.com/office/powerpoint/2010/main" val="2407728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对于模式集成系统，实际应用情景为在多个字符串中查找编辑距离小于一定阈值的字符串，使用倒排表会实现一次查找得到多个结果</a:t>
            </a:r>
            <a:endParaRPr lang="en-US" altLang="zh-CN" sz="1200" dirty="0" smtClean="0"/>
          </a:p>
          <a:p>
            <a:r>
              <a:rPr lang="zh-CN" altLang="en-US" sz="1200" dirty="0" smtClean="0"/>
              <a:t>倒排表是将现有的字符串按照</a:t>
            </a:r>
            <a:r>
              <a:rPr lang="en-US" altLang="zh-CN" sz="1200" dirty="0" smtClean="0"/>
              <a:t>q-gram</a:t>
            </a:r>
            <a:r>
              <a:rPr lang="zh-CN" altLang="en-US" sz="1200" dirty="0" smtClean="0"/>
              <a:t>进行划分，按照每一个</a:t>
            </a:r>
            <a:r>
              <a:rPr lang="en-US" altLang="zh-CN" sz="1200" dirty="0" smtClean="0"/>
              <a:t>gram</a:t>
            </a:r>
            <a:r>
              <a:rPr lang="zh-CN" altLang="en-US" sz="1200" dirty="0" smtClean="0"/>
              <a:t>进行分组，以便根据</a:t>
            </a:r>
            <a:r>
              <a:rPr lang="en-US" altLang="zh-CN" sz="1200" dirty="0" smtClean="0"/>
              <a:t>gram</a:t>
            </a:r>
            <a:r>
              <a:rPr lang="zh-CN" altLang="en-US" sz="1200" dirty="0" smtClean="0"/>
              <a:t>进行反查的</a:t>
            </a:r>
            <a:r>
              <a:rPr lang="zh-CN" altLang="en-US" sz="1200" dirty="0" smtClean="0"/>
              <a:t>结构</a:t>
            </a:r>
            <a:endParaRPr lang="en-US" altLang="zh-CN" sz="1200"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9</a:t>
            </a:fld>
            <a:endParaRPr lang="zh-CN" altLang="en-US"/>
          </a:p>
        </p:txBody>
      </p:sp>
    </p:spTree>
    <p:extLst>
      <p:ext uri="{BB962C8B-B14F-4D97-AF65-F5344CB8AC3E}">
        <p14:creationId xmlns:p14="http://schemas.microsoft.com/office/powerpoint/2010/main" val="321874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0425"/>
            <a:ext cx="7772400" cy="1470025"/>
          </a:xfrm>
        </p:spPr>
        <p:txBody>
          <a:bodyPr/>
          <a:lstStyle>
            <a:lvl1pPr>
              <a:defRPr/>
            </a:lvl1pPr>
          </a:lstStyle>
          <a:p>
            <a:pPr lvl="0"/>
            <a:r>
              <a:rPr lang="zh-CN" altLang="zh-CN" noProof="0" smtClean="0"/>
              <a:t>单击此处编辑母版标题样式</a:t>
            </a:r>
          </a:p>
        </p:txBody>
      </p:sp>
      <p:sp>
        <p:nvSpPr>
          <p:cNvPr id="20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zh-CN" noProof="0" smtClean="0"/>
              <a:t>单击此处编辑母版副标题样式</a:t>
            </a:r>
          </a:p>
        </p:txBody>
      </p:sp>
    </p:spTree>
    <p:extLst>
      <p:ext uri="{BB962C8B-B14F-4D97-AF65-F5344CB8AC3E}">
        <p14:creationId xmlns:p14="http://schemas.microsoft.com/office/powerpoint/2010/main" val="74812220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96564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1919750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1"/>
            <a:ext cx="2133600" cy="365125"/>
          </a:xfrm>
        </p:spPr>
        <p:txBody>
          <a:bodyPr/>
          <a:lstStyle>
            <a:lvl1pPr>
              <a:defRPr/>
            </a:lvl1pPr>
          </a:lstStyle>
          <a:p>
            <a:fld id="{73EF2DBD-A9F7-4BBB-AF87-3457B801ACE5}" type="datetime1">
              <a:rPr lang="zh-CN" altLang="en-US"/>
              <a:pPr/>
              <a:t>2017/6/23</a:t>
            </a:fld>
            <a:endParaRPr lang="zh-CN" altLang="en-US" sz="1350">
              <a:solidFill>
                <a:schemeClr val="tx1"/>
              </a:solidFill>
              <a:ea typeface="宋体" panose="02010600030101010101" pitchFamily="2" charset="-122"/>
            </a:endParaRPr>
          </a:p>
        </p:txBody>
      </p:sp>
      <p:sp>
        <p:nvSpPr>
          <p:cNvPr id="4" name="页脚占位符 3"/>
          <p:cNvSpPr>
            <a:spLocks noGrp="1"/>
          </p:cNvSpPr>
          <p:nvPr>
            <p:ph type="ftr" sz="quarter" idx="11"/>
          </p:nvPr>
        </p:nvSpPr>
        <p:spPr>
          <a:xfrm>
            <a:off x="3124200" y="6356351"/>
            <a:ext cx="28956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553200" y="6356351"/>
            <a:ext cx="2133600" cy="365125"/>
          </a:xfrm>
        </p:spPr>
        <p:txBody>
          <a:bodyPr/>
          <a:lstStyle>
            <a:lvl1pPr>
              <a:defRPr/>
            </a:lvl1pPr>
          </a:lstStyle>
          <a:p>
            <a:fld id="{D37FE981-A574-44CD-995C-666181207E34}" type="slidenum">
              <a:rPr lang="zh-CN" altLang="en-US"/>
              <a:pPr/>
              <a:t>‹#›</a:t>
            </a:fld>
            <a:endParaRPr lang="zh-CN" altLang="en-US" sz="1350">
              <a:solidFill>
                <a:schemeClr val="tx1"/>
              </a:solidFill>
              <a:ea typeface="宋体" panose="02010600030101010101" pitchFamily="2" charset="-122"/>
            </a:endParaRPr>
          </a:p>
        </p:txBody>
      </p:sp>
    </p:spTree>
    <p:extLst>
      <p:ext uri="{BB962C8B-B14F-4D97-AF65-F5344CB8AC3E}">
        <p14:creationId xmlns:p14="http://schemas.microsoft.com/office/powerpoint/2010/main" val="41178509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599899" cy="409179"/>
          </a:xfrm>
        </p:spPr>
        <p:txBody>
          <a:bodyPr/>
          <a:lstStyle>
            <a:lvl1pPr algn="l">
              <a:defRPr sz="28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88844"/>
            <a:ext cx="8229600" cy="5040336"/>
          </a:xfrm>
        </p:spPr>
        <p:txBody>
          <a:bodyPr/>
          <a:lstStyle>
            <a:lvl1pPr>
              <a:defRPr sz="2000" b="0"/>
            </a:lvl1pPr>
            <a:lvl2pPr>
              <a:defRPr b="0"/>
            </a:lvl2pPr>
            <a:lvl3pPr>
              <a:defRPr b="0"/>
            </a:lvl3pPr>
            <a:lvl4pPr>
              <a:defRPr b="0"/>
            </a:lvl4pPr>
            <a:lvl5pPr>
              <a:defRPr b="0"/>
            </a:lvl5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24968408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5740397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64755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9497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4862081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40876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1351429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026054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9" name="图片 1"/>
          <p:cNvPicPr>
            <a:picLocks noChangeAspect="1"/>
          </p:cNvPicPr>
          <p:nvPr userDrawn="1"/>
        </p:nvPicPr>
        <p:blipFill rotWithShape="1">
          <a:blip r:embed="rId14">
            <a:extLst>
              <a:ext uri="{28A0092B-C50C-407E-A947-70E740481C1C}">
                <a14:useLocalDpi xmlns:a14="http://schemas.microsoft.com/office/drawing/2010/main" val="0"/>
              </a:ext>
            </a:extLst>
          </a:blip>
          <a:srcRect r="784"/>
          <a:stretch/>
        </p:blipFill>
        <p:spPr bwMode="auto">
          <a:xfrm>
            <a:off x="0" y="12700"/>
            <a:ext cx="9144000" cy="683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a:off x="206709" y="773823"/>
            <a:ext cx="8556291"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a:latin typeface="Microsoft YaHei" charset="-122"/>
              <a:ea typeface="Microsoft YaHei" charset="-122"/>
              <a:cs typeface="Microsoft YaHei" charset="-122"/>
            </a:endParaRPr>
          </a:p>
        </p:txBody>
      </p:sp>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Text Box 4"/>
          <p:cNvSpPr txBox="1">
            <a:spLocks noChangeArrowheads="1"/>
          </p:cNvSpPr>
          <p:nvPr userDrawn="1"/>
        </p:nvSpPr>
        <p:spPr bwMode="auto">
          <a:xfrm>
            <a:off x="533400" y="6400800"/>
            <a:ext cx="8153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1600" b="1" dirty="0" smtClean="0">
                <a:solidFill>
                  <a:srgbClr val="003399"/>
                </a:solidFill>
                <a:effectLst>
                  <a:outerShdw blurRad="38100" dist="38100" dir="2700000" algn="tl">
                    <a:srgbClr val="C0C0C0"/>
                  </a:outerShdw>
                </a:effectLst>
                <a:latin typeface="Microsoft YaHei" charset="-122"/>
                <a:ea typeface="Microsoft YaHei" charset="-122"/>
                <a:cs typeface="Microsoft YaHei" charset="-122"/>
              </a:rPr>
              <a:t>哈尔滨工业大学 软件学院</a:t>
            </a:r>
            <a:endParaRPr lang="zh-CN" altLang="zh-CN" sz="1600" b="1" dirty="0">
              <a:solidFill>
                <a:srgbClr val="003399"/>
              </a:solidFill>
              <a:effectLst>
                <a:outerShdw blurRad="38100" dist="38100" dir="2700000" algn="tl">
                  <a:srgbClr val="C0C0C0"/>
                </a:outerShdw>
              </a:effectLst>
              <a:latin typeface="Microsoft YaHei" charset="-122"/>
              <a:ea typeface="Microsoft YaHei" charset="-122"/>
              <a:cs typeface="Microsoft YaHei" charset="-122"/>
            </a:endParaRPr>
          </a:p>
        </p:txBody>
      </p:sp>
      <p:sp>
        <p:nvSpPr>
          <p:cNvPr id="1029" name="Line 5"/>
          <p:cNvSpPr>
            <a:spLocks noChangeShapeType="1"/>
          </p:cNvSpPr>
          <p:nvPr userDrawn="1"/>
        </p:nvSpPr>
        <p:spPr bwMode="auto">
          <a:xfrm>
            <a:off x="304800" y="6324600"/>
            <a:ext cx="8458200"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a:latin typeface="Microsoft YaHei" charset="-122"/>
              <a:ea typeface="Microsoft YaHei" charset="-122"/>
              <a:cs typeface="Microsoft YaHei" charset="-122"/>
            </a:endParaRPr>
          </a:p>
        </p:txBody>
      </p:sp>
      <p:sp>
        <p:nvSpPr>
          <p:cNvPr id="1030" name="Line 6"/>
          <p:cNvSpPr>
            <a:spLocks noChangeShapeType="1"/>
          </p:cNvSpPr>
          <p:nvPr userDrawn="1"/>
        </p:nvSpPr>
        <p:spPr bwMode="auto">
          <a:xfrm>
            <a:off x="304800" y="6357938"/>
            <a:ext cx="8458200"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a:latin typeface="Microsoft YaHei" charset="-122"/>
              <a:ea typeface="Microsoft YaHei" charset="-122"/>
              <a:cs typeface="Microsoft YaHei" charset="-122"/>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transition/>
  <p:txStyles>
    <p:titleStyle>
      <a:lvl1pPr algn="ctr" rtl="0" eaLnBrk="0" fontAlgn="base" hangingPunct="0">
        <a:spcBef>
          <a:spcPct val="0"/>
        </a:spcBef>
        <a:spcAft>
          <a:spcPct val="0"/>
        </a:spcAft>
        <a:defRPr sz="4400" kern="1200">
          <a:solidFill>
            <a:schemeClr val="tx2"/>
          </a:solidFill>
          <a:latin typeface="Microsoft YaHei" charset="-122"/>
          <a:ea typeface="Microsoft YaHei" charset="-122"/>
          <a:cs typeface="Microsoft YaHei" charset="-122"/>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kern="1200">
          <a:solidFill>
            <a:schemeClr val="tx1"/>
          </a:solidFill>
          <a:effectLst>
            <a:outerShdw blurRad="38100" dist="38100" dir="2700000" algn="tl">
              <a:srgbClr val="C0C0C0"/>
            </a:outerShdw>
          </a:effectLst>
          <a:latin typeface="Microsoft YaHei" charset="-122"/>
          <a:ea typeface="Microsoft YaHei" charset="-122"/>
          <a:cs typeface="Microsoft YaHei" charset="-122"/>
        </a:defRPr>
      </a:lvl1pPr>
      <a:lvl2pPr marL="742950" indent="-285750" algn="l" rtl="0" eaLnBrk="0" fontAlgn="base" hangingPunct="0">
        <a:spcBef>
          <a:spcPct val="20000"/>
        </a:spcBef>
        <a:spcAft>
          <a:spcPct val="0"/>
        </a:spcAft>
        <a:buChar char="–"/>
        <a:defRPr sz="2800" b="1" kern="1200">
          <a:solidFill>
            <a:schemeClr val="tx1"/>
          </a:solidFill>
          <a:effectLst>
            <a:outerShdw blurRad="38100" dist="38100" dir="2700000" algn="tl">
              <a:srgbClr val="C0C0C0"/>
            </a:outerShdw>
          </a:effectLst>
          <a:latin typeface="Microsoft YaHei" charset="-122"/>
          <a:ea typeface="Microsoft YaHei" charset="-122"/>
          <a:cs typeface="Microsoft YaHei" charset="-122"/>
        </a:defRPr>
      </a:lvl2pPr>
      <a:lvl3pPr marL="1143000" indent="-228600" algn="l" rtl="0" eaLnBrk="0" fontAlgn="base" hangingPunct="0">
        <a:spcBef>
          <a:spcPct val="20000"/>
        </a:spcBef>
        <a:spcAft>
          <a:spcPct val="0"/>
        </a:spcAft>
        <a:buChar char="•"/>
        <a:defRPr sz="2400" kern="1200">
          <a:solidFill>
            <a:schemeClr val="tx1"/>
          </a:solidFill>
          <a:latin typeface="Microsoft YaHei" charset="-122"/>
          <a:ea typeface="Microsoft YaHei" charset="-122"/>
          <a:cs typeface="Microsoft YaHei" charset="-122"/>
        </a:defRPr>
      </a:lvl3pPr>
      <a:lvl4pPr marL="1600200" indent="-228600" algn="l" rtl="0" eaLnBrk="0" fontAlgn="base" hangingPunct="0">
        <a:spcBef>
          <a:spcPct val="20000"/>
        </a:spcBef>
        <a:spcAft>
          <a:spcPct val="0"/>
        </a:spcAft>
        <a:buChar char="–"/>
        <a:defRPr sz="2000" kern="1200">
          <a:solidFill>
            <a:schemeClr val="tx1"/>
          </a:solidFill>
          <a:latin typeface="Microsoft YaHei" charset="-122"/>
          <a:ea typeface="Microsoft YaHei" charset="-122"/>
          <a:cs typeface="Microsoft YaHei" charset="-122"/>
        </a:defRPr>
      </a:lvl4pPr>
      <a:lvl5pPr marL="2057400" indent="-228600" algn="l" rtl="0" eaLnBrk="0" fontAlgn="base" hangingPunct="0">
        <a:spcBef>
          <a:spcPct val="20000"/>
        </a:spcBef>
        <a:spcAft>
          <a:spcPct val="0"/>
        </a:spcAft>
        <a:buChar char="»"/>
        <a:defRPr sz="20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Visio___.vsd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图文框 8"/>
          <p:cNvSpPr>
            <a:spLocks noChangeArrowheads="1"/>
          </p:cNvSpPr>
          <p:nvPr/>
        </p:nvSpPr>
        <p:spPr bwMode="auto">
          <a:xfrm rot="19177476">
            <a:off x="6582797" y="1746087"/>
            <a:ext cx="4060733" cy="3635843"/>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ea typeface="微软雅黑 Light" panose="020B0502040204020203" pitchFamily="34" charset="-122"/>
            </a:endParaRPr>
          </a:p>
        </p:txBody>
      </p:sp>
      <p:pic>
        <p:nvPicPr>
          <p:cNvPr id="3076"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60277" flipH="1">
            <a:off x="7636902" y="2028333"/>
            <a:ext cx="113876" cy="47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178286" flipH="1">
            <a:off x="6914965" y="4547178"/>
            <a:ext cx="524844" cy="127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矩形 16"/>
          <p:cNvSpPr>
            <a:spLocks noChangeArrowheads="1"/>
          </p:cNvSpPr>
          <p:nvPr/>
        </p:nvSpPr>
        <p:spPr bwMode="auto">
          <a:xfrm>
            <a:off x="169068" y="1166812"/>
            <a:ext cx="2026734" cy="548879"/>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3081" name="文本框 17"/>
          <p:cNvSpPr>
            <a:spLocks noChangeArrowheads="1"/>
          </p:cNvSpPr>
          <p:nvPr/>
        </p:nvSpPr>
        <p:spPr bwMode="auto">
          <a:xfrm>
            <a:off x="169069" y="1128713"/>
            <a:ext cx="20267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800" dirty="0">
                <a:solidFill>
                  <a:schemeClr val="bg1"/>
                </a:solidFill>
                <a:latin typeface="华文行楷" panose="02010800040101010101" pitchFamily="2" charset="-122"/>
                <a:ea typeface="华文行楷" panose="02010800040101010101" pitchFamily="2" charset="-122"/>
                <a:sym typeface="汉仪菱心体简" pitchFamily="1" charset="-122"/>
              </a:rPr>
              <a:t>哈尔滨工业大学</a:t>
            </a:r>
            <a:endParaRPr lang="en-US" altLang="zh-CN" sz="1800" dirty="0">
              <a:solidFill>
                <a:schemeClr val="bg1"/>
              </a:solidFill>
              <a:latin typeface="华文行楷" panose="02010800040101010101" pitchFamily="2" charset="-122"/>
              <a:ea typeface="华文行楷" panose="02010800040101010101" pitchFamily="2" charset="-122"/>
              <a:sym typeface="汉仪菱心体简" pitchFamily="1" charset="-122"/>
            </a:endParaRPr>
          </a:p>
          <a:p>
            <a:pPr algn="ctr"/>
            <a:r>
              <a:rPr lang="zh-CN" altLang="en-US" sz="1800" dirty="0" smtClean="0">
                <a:solidFill>
                  <a:schemeClr val="bg1"/>
                </a:solidFill>
                <a:latin typeface="华文行楷" panose="02010800040101010101" pitchFamily="2" charset="-122"/>
                <a:ea typeface="华文行楷" panose="02010800040101010101" pitchFamily="2" charset="-122"/>
                <a:sym typeface="汉仪菱心体简" pitchFamily="1" charset="-122"/>
              </a:rPr>
              <a:t>毕业设计答辩</a:t>
            </a:r>
            <a:endParaRPr lang="zh-CN" altLang="en-US" sz="1800" dirty="0">
              <a:solidFill>
                <a:schemeClr val="bg1"/>
              </a:solidFill>
              <a:latin typeface="华文行楷" panose="02010800040101010101" pitchFamily="2" charset="-122"/>
              <a:ea typeface="华文行楷" panose="02010800040101010101" pitchFamily="2" charset="-122"/>
              <a:sym typeface="汉仪菱心体简" pitchFamily="1" charset="-122"/>
            </a:endParaRPr>
          </a:p>
        </p:txBody>
      </p:sp>
      <p:sp>
        <p:nvSpPr>
          <p:cNvPr id="3086" name="直接连接符 23"/>
          <p:cNvSpPr>
            <a:spLocks noChangeShapeType="1"/>
          </p:cNvSpPr>
          <p:nvPr/>
        </p:nvSpPr>
        <p:spPr bwMode="auto">
          <a:xfrm flipH="1">
            <a:off x="1331119" y="4400550"/>
            <a:ext cx="1243013" cy="1191"/>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p:sp>
        <p:nvSpPr>
          <p:cNvPr id="3087" name="直接连接符 24"/>
          <p:cNvSpPr>
            <a:spLocks noChangeShapeType="1"/>
          </p:cNvSpPr>
          <p:nvPr/>
        </p:nvSpPr>
        <p:spPr bwMode="auto">
          <a:xfrm flipV="1">
            <a:off x="3243263" y="4395788"/>
            <a:ext cx="1312069" cy="2381"/>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p:sp>
        <p:nvSpPr>
          <p:cNvPr id="3088" name="椭圆 27"/>
          <p:cNvSpPr>
            <a:spLocks noChangeArrowheads="1"/>
          </p:cNvSpPr>
          <p:nvPr/>
        </p:nvSpPr>
        <p:spPr bwMode="auto">
          <a:xfrm>
            <a:off x="2551510" y="4352925"/>
            <a:ext cx="91678" cy="90488"/>
          </a:xfrm>
          <a:prstGeom prst="ellipse">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3089" name="椭圆 29"/>
          <p:cNvSpPr>
            <a:spLocks noChangeArrowheads="1"/>
          </p:cNvSpPr>
          <p:nvPr/>
        </p:nvSpPr>
        <p:spPr bwMode="auto">
          <a:xfrm>
            <a:off x="3152775" y="4352925"/>
            <a:ext cx="90488" cy="90488"/>
          </a:xfrm>
          <a:prstGeom prst="ellipse">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3090" name="矩形 32"/>
          <p:cNvSpPr>
            <a:spLocks noChangeArrowheads="1"/>
          </p:cNvSpPr>
          <p:nvPr/>
        </p:nvSpPr>
        <p:spPr bwMode="auto">
          <a:xfrm>
            <a:off x="1162685" y="4755356"/>
            <a:ext cx="811372" cy="779819"/>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3091" name="矩形 33"/>
          <p:cNvSpPr>
            <a:spLocks noChangeArrowheads="1"/>
          </p:cNvSpPr>
          <p:nvPr/>
        </p:nvSpPr>
        <p:spPr bwMode="auto">
          <a:xfrm>
            <a:off x="2064543" y="4755357"/>
            <a:ext cx="2777479" cy="779819"/>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pic>
        <p:nvPicPr>
          <p:cNvPr id="3092" name="图片 34"/>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392158" y="4969052"/>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3" name="文本框 36"/>
          <p:cNvSpPr>
            <a:spLocks noChangeArrowheads="1"/>
          </p:cNvSpPr>
          <p:nvPr/>
        </p:nvSpPr>
        <p:spPr bwMode="auto">
          <a:xfrm>
            <a:off x="2088357" y="4836255"/>
            <a:ext cx="26456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smtClean="0">
                <a:solidFill>
                  <a:schemeClr val="bg1"/>
                </a:solidFill>
                <a:latin typeface="微软雅黑 Light" panose="020B0502040204020203" pitchFamily="34" charset="-122"/>
                <a:ea typeface="微软雅黑 Light" panose="020B0502040204020203" pitchFamily="34" charset="-122"/>
                <a:sym typeface="造字工房悦黑体验版常规体" pitchFamily="2" charset="-122"/>
              </a:rPr>
              <a:t>学生 李天宝</a:t>
            </a:r>
            <a:endParaRPr lang="en-US" altLang="zh-CN" sz="2000" b="1" dirty="0" smtClean="0">
              <a:solidFill>
                <a:schemeClr val="bg1"/>
              </a:solidFill>
              <a:latin typeface="微软雅黑 Light" panose="020B0502040204020203" pitchFamily="34" charset="-122"/>
              <a:ea typeface="微软雅黑 Light" panose="020B0502040204020203" pitchFamily="34" charset="-122"/>
              <a:sym typeface="造字工房悦黑体验版常规体" pitchFamily="2" charset="-122"/>
            </a:endParaRPr>
          </a:p>
          <a:p>
            <a:r>
              <a:rPr lang="zh-CN" altLang="en-US" sz="2000" b="1" dirty="0" smtClean="0">
                <a:solidFill>
                  <a:schemeClr val="bg1"/>
                </a:solidFill>
                <a:latin typeface="微软雅黑 Light" panose="020B0502040204020203" pitchFamily="34" charset="-122"/>
                <a:ea typeface="微软雅黑 Light" panose="020B0502040204020203" pitchFamily="34" charset="-122"/>
                <a:sym typeface="造字工房悦黑体验版常规体" pitchFamily="2" charset="-122"/>
              </a:rPr>
              <a:t>导师 王宏志</a:t>
            </a:r>
            <a:endParaRPr lang="zh-CN" altLang="en-US" sz="1800" b="1" dirty="0">
              <a:solidFill>
                <a:schemeClr val="bg1"/>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3" name="文本框 2"/>
          <p:cNvSpPr txBox="1"/>
          <p:nvPr/>
        </p:nvSpPr>
        <p:spPr>
          <a:xfrm>
            <a:off x="336566" y="3050969"/>
            <a:ext cx="5262979" cy="1107996"/>
          </a:xfrm>
          <a:prstGeom prst="rect">
            <a:avLst/>
          </a:prstGeom>
          <a:noFill/>
        </p:spPr>
        <p:txBody>
          <a:bodyPr wrap="none" rtlCol="0">
            <a:spAutoFit/>
          </a:bodyPr>
          <a:lstStyle/>
          <a:p>
            <a:pPr algn="ctr"/>
            <a:r>
              <a:rPr lang="zh-CN" altLang="en-US" sz="3300" b="1" dirty="0">
                <a:latin typeface="微软雅黑 Light" panose="020B0502040204020203" pitchFamily="34" charset="-122"/>
                <a:ea typeface="微软雅黑 Light" panose="020B0502040204020203" pitchFamily="34" charset="-122"/>
              </a:rPr>
              <a:t>基于知识库的海量异构</a:t>
            </a:r>
            <a:r>
              <a:rPr lang="zh-CN" altLang="en-US" sz="3300" b="1" dirty="0">
                <a:latin typeface="微软雅黑 Light" panose="020B0502040204020203" pitchFamily="34" charset="-122"/>
                <a:ea typeface="微软雅黑 Light" panose="020B0502040204020203" pitchFamily="34" charset="-122"/>
              </a:rPr>
              <a:t>数据</a:t>
            </a:r>
            <a:endParaRPr lang="en-US" altLang="zh-CN" sz="3300" b="1" dirty="0">
              <a:latin typeface="微软雅黑 Light" panose="020B0502040204020203" pitchFamily="34" charset="-122"/>
              <a:ea typeface="微软雅黑 Light" panose="020B0502040204020203" pitchFamily="34" charset="-122"/>
            </a:endParaRPr>
          </a:p>
          <a:p>
            <a:pPr algn="ctr"/>
            <a:r>
              <a:rPr lang="zh-CN" altLang="en-US" sz="3300" b="1" dirty="0">
                <a:latin typeface="微软雅黑 Light" panose="020B0502040204020203" pitchFamily="34" charset="-122"/>
                <a:ea typeface="微软雅黑 Light" panose="020B0502040204020203" pitchFamily="34" charset="-122"/>
              </a:rPr>
              <a:t>集成</a:t>
            </a:r>
            <a:r>
              <a:rPr lang="zh-CN" altLang="en-US" sz="3300" b="1" dirty="0">
                <a:latin typeface="微软雅黑 Light" panose="020B0502040204020203" pitchFamily="34" charset="-122"/>
                <a:ea typeface="微软雅黑 Light" panose="020B0502040204020203" pitchFamily="34" charset="-122"/>
              </a:rPr>
              <a:t>系统的设计与实现</a:t>
            </a:r>
          </a:p>
        </p:txBody>
      </p:sp>
    </p:spTree>
    <p:extLst>
      <p:ext uri="{BB962C8B-B14F-4D97-AF65-F5344CB8AC3E}">
        <p14:creationId xmlns:p14="http://schemas.microsoft.com/office/powerpoint/2010/main" val="1063753373"/>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158479" y="1085850"/>
            <a:ext cx="33685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核心</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算法（论文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25</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 </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ED Join</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264444" y="1495425"/>
            <a:ext cx="6211491" cy="1191"/>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1264444" y="1542192"/>
            <a:ext cx="6435429" cy="4527392"/>
          </a:xfrm>
          <a:prstGeom prst="rect">
            <a:avLst/>
          </a:prstGeom>
          <a:noFill/>
          <a:ln>
            <a:noFill/>
          </a:ln>
        </p:spPr>
      </p:pic>
    </p:spTree>
    <p:extLst>
      <p:ext uri="{BB962C8B-B14F-4D97-AF65-F5344CB8AC3E}">
        <p14:creationId xmlns:p14="http://schemas.microsoft.com/office/powerpoint/2010/main" val="316618439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158479" y="1085850"/>
            <a:ext cx="24684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语义</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整合（论文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18</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264444" y="1495425"/>
            <a:ext cx="6211491" cy="1191"/>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mc:AlternateContent xmlns:mc="http://schemas.openxmlformats.org/markup-compatibility/2006">
        <mc:Choice xmlns:a14="http://schemas.microsoft.com/office/drawing/2010/main" Requires="a14">
          <p:sp>
            <p:nvSpPr>
              <p:cNvPr id="11296" name="文本框 33"/>
              <p:cNvSpPr>
                <a:spLocks noChangeArrowheads="1"/>
              </p:cNvSpPr>
              <p:nvPr/>
            </p:nvSpPr>
            <p:spPr bwMode="auto">
              <a:xfrm>
                <a:off x="1173957" y="1621632"/>
                <a:ext cx="6530305" cy="40461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zh-CN" altLang="en-US" sz="1500" b="1" dirty="0">
                    <a:solidFill>
                      <a:srgbClr val="FF0000"/>
                    </a:solidFill>
                  </a:rPr>
                  <a:t>知识库</a:t>
                </a:r>
                <a:endParaRPr lang="en-US" altLang="zh-CN" sz="1500" b="1" dirty="0">
                  <a:solidFill>
                    <a:srgbClr val="FF0000"/>
                  </a:solidFill>
                </a:endParaRPr>
              </a:p>
              <a:p>
                <a:r>
                  <a:rPr lang="en-US" altLang="zh-CN" sz="1500" dirty="0"/>
                  <a:t>Freebase</a:t>
                </a:r>
                <a:r>
                  <a:rPr lang="zh-CN" altLang="en-US" sz="1500" dirty="0"/>
                  <a:t>等知识库蕴含着“</a:t>
                </a:r>
                <a:r>
                  <a:rPr lang="en-US" altLang="zh-CN" sz="1500" dirty="0"/>
                  <a:t>is</a:t>
                </a:r>
                <a:r>
                  <a:rPr lang="zh-CN" altLang="en-US" sz="1500" dirty="0"/>
                  <a:t> </a:t>
                </a:r>
                <a:r>
                  <a:rPr lang="en-US" altLang="zh-CN" sz="1500" dirty="0"/>
                  <a:t>a</a:t>
                </a:r>
                <a:r>
                  <a:rPr lang="zh-CN" altLang="en-US" sz="1500" dirty="0"/>
                  <a:t>”关系的数据，可以用来表示种类归属（</a:t>
                </a:r>
                <a:r>
                  <a:rPr lang="en-US" altLang="zh-CN" sz="1500" dirty="0"/>
                  <a:t>subclass</a:t>
                </a:r>
                <a:r>
                  <a:rPr lang="zh-CN" altLang="en-US" sz="1500" dirty="0"/>
                  <a:t> </a:t>
                </a:r>
                <a:r>
                  <a:rPr lang="en-US" altLang="zh-CN" sz="1500" dirty="0"/>
                  <a:t>of</a:t>
                </a:r>
                <a:r>
                  <a:rPr lang="zh-CN" altLang="en-US" sz="1500" dirty="0"/>
                  <a:t>等类似的概念），这种</a:t>
                </a:r>
                <a:r>
                  <a:rPr lang="zh-CN" altLang="en-US" sz="1500" dirty="0"/>
                  <a:t>“</a:t>
                </a:r>
                <a:r>
                  <a:rPr lang="en-US" altLang="zh-CN" sz="1500" dirty="0"/>
                  <a:t>is</a:t>
                </a:r>
                <a:r>
                  <a:rPr lang="zh-CN" altLang="en-US" sz="1500" dirty="0"/>
                  <a:t> </a:t>
                </a:r>
                <a:r>
                  <a:rPr lang="en-US" altLang="zh-CN" sz="1500" dirty="0"/>
                  <a:t>a</a:t>
                </a:r>
                <a:r>
                  <a:rPr lang="zh-CN" altLang="en-US" sz="1500" dirty="0"/>
                  <a:t>”</a:t>
                </a:r>
                <a:r>
                  <a:rPr lang="zh-CN" altLang="en-US" sz="1500" dirty="0"/>
                  <a:t>关系在知识库中以一条边</a:t>
                </a:r>
                <a:r>
                  <a:rPr lang="en-US" altLang="zh-CN" sz="1500" dirty="0"/>
                  <a:t>e</a:t>
                </a:r>
                <a:r>
                  <a:rPr lang="zh-CN" altLang="en-US" sz="1500" dirty="0"/>
                  <a:t>的形式存在，描述着两个概念</a:t>
                </a:r>
                <a:r>
                  <a:rPr lang="en-US" altLang="zh-CN" sz="1500" dirty="0"/>
                  <a:t>c</a:t>
                </a:r>
                <a:r>
                  <a:rPr lang="zh-CN" altLang="en-US" sz="1500" dirty="0"/>
                  <a:t>之间的关系，整个知识图谱（知识库）</a:t>
                </a:r>
                <a:r>
                  <a:rPr lang="en-US" altLang="zh-CN" sz="1500" dirty="0"/>
                  <a:t>G</a:t>
                </a:r>
                <a:r>
                  <a:rPr lang="zh-CN" altLang="en-US" sz="1500" dirty="0"/>
                  <a:t>是由这样的概念和边构成。</a:t>
                </a:r>
                <a:endParaRPr lang="en-US" altLang="zh-CN" sz="1500" dirty="0"/>
              </a:p>
              <a:p>
                <a:endParaRPr lang="en-US" altLang="zh-CN" sz="1500" dirty="0"/>
              </a:p>
              <a:p>
                <a:r>
                  <a:rPr lang="zh-CN" altLang="zh-CN" sz="1500" dirty="0"/>
                  <a:t>虽然</a:t>
                </a:r>
                <a:r>
                  <a:rPr lang="zh-CN" altLang="en-US" sz="1500" dirty="0"/>
                  <a:t>按照如上的表达，</a:t>
                </a:r>
                <a:r>
                  <a:rPr lang="zh-CN" altLang="zh-CN" sz="1500" dirty="0"/>
                  <a:t>同</a:t>
                </a:r>
                <a:r>
                  <a:rPr lang="zh-CN" altLang="zh-CN" sz="1500" dirty="0"/>
                  <a:t>义词数据库可以直接的表达我们希望得到的关系，但是现有的同义词数据库并不完善，并且在某些专业领域内，并不能简单地通过同义词来判定两个属性是相似的。而这种“</a:t>
                </a:r>
                <a:r>
                  <a:rPr lang="en-US" altLang="zh-CN" sz="1500" dirty="0"/>
                  <a:t>is a</a:t>
                </a:r>
                <a:r>
                  <a:rPr lang="zh-CN" altLang="zh-CN" sz="1500" dirty="0"/>
                  <a:t>”关系型的知识库一定程度上可以解决我们的需求（表达数据库表之间相关联的外键结构）</a:t>
                </a:r>
                <a:r>
                  <a:rPr lang="zh-CN" altLang="zh-CN" sz="1500" dirty="0"/>
                  <a:t>，</a:t>
                </a:r>
                <a:r>
                  <a:rPr lang="zh-CN" altLang="en-US" sz="1500" dirty="0"/>
                  <a:t>并且</a:t>
                </a:r>
                <a:r>
                  <a:rPr lang="en-US" altLang="zh-CN" sz="1500" i="1" dirty="0"/>
                  <a:t>Freebase</a:t>
                </a:r>
                <a:r>
                  <a:rPr lang="zh-CN" altLang="zh-CN" sz="1500" dirty="0"/>
                  <a:t>等知识库在专业术语范围内有着很好的描述能力</a:t>
                </a:r>
                <a:r>
                  <a:rPr lang="zh-CN" altLang="zh-CN" sz="1500" dirty="0"/>
                  <a:t>。</a:t>
                </a:r>
                <a:endParaRPr lang="en-US" altLang="zh-CN" sz="1500" dirty="0"/>
              </a:p>
              <a:p>
                <a:endParaRPr lang="en-US" altLang="zh-CN" sz="1500" dirty="0"/>
              </a:p>
              <a:p>
                <a:r>
                  <a:rPr lang="zh-CN" altLang="en-US" sz="1500" dirty="0"/>
                  <a:t>从知识库来看，概念之间的差异是与其之间的距离呈正相关的，两个概念相差越大，他们在知识库中的距离越远。在此使用知识库上的距离对语义距离给出定义：</a:t>
                </a:r>
                <a:endParaRPr lang="en-US" altLang="zh-CN" sz="1500" dirty="0"/>
              </a:p>
              <a:p>
                <a:pPr algn="ctr"/>
                <a14:m>
                  <m:oMathPara xmlns:m="http://schemas.openxmlformats.org/officeDocument/2006/math">
                    <m:oMathParaPr>
                      <m:jc m:val="centerGroup"/>
                    </m:oMathParaPr>
                    <m:oMath xmlns:m="http://schemas.openxmlformats.org/officeDocument/2006/math">
                      <m:r>
                        <a:rPr lang="en-US" altLang="zh-CN" sz="1500">
                          <a:latin typeface="Cambria Math" panose="02040503050406030204" pitchFamily="18" charset="0"/>
                        </a:rPr>
                        <m:t>∃</m:t>
                      </m:r>
                      <m:r>
                        <a:rPr lang="en-US" altLang="zh-CN" sz="1500" i="1">
                          <a:latin typeface="Cambria Math" panose="02040503050406030204" pitchFamily="18" charset="0"/>
                        </a:rPr>
                        <m:t>𝑎</m:t>
                      </m:r>
                      <m:r>
                        <a:rPr lang="en-US" altLang="zh-CN" sz="1500">
                          <a:latin typeface="Cambria Math" panose="02040503050406030204" pitchFamily="18" charset="0"/>
                        </a:rPr>
                        <m:t>,</m:t>
                      </m:r>
                      <m:r>
                        <a:rPr lang="en-US" altLang="zh-CN" sz="1500" i="1">
                          <a:latin typeface="Cambria Math" panose="02040503050406030204" pitchFamily="18" charset="0"/>
                        </a:rPr>
                        <m:t>𝑏</m:t>
                      </m:r>
                      <m:r>
                        <a:rPr lang="en-US" altLang="zh-CN" sz="1500">
                          <a:latin typeface="Cambria Math" panose="02040503050406030204" pitchFamily="18" charset="0"/>
                        </a:rPr>
                        <m:t>∈</m:t>
                      </m:r>
                      <m:r>
                        <a:rPr lang="en-US" altLang="zh-CN" sz="1500" i="1">
                          <a:latin typeface="Cambria Math" panose="02040503050406030204" pitchFamily="18" charset="0"/>
                        </a:rPr>
                        <m:t>𝐺</m:t>
                      </m:r>
                      <m:r>
                        <a:rPr lang="en-US" altLang="zh-CN" sz="1500">
                          <a:latin typeface="Cambria Math" panose="02040503050406030204" pitchFamily="18" charset="0"/>
                        </a:rPr>
                        <m:t>, </m:t>
                      </m:r>
                      <m:r>
                        <a:rPr lang="en-US" altLang="zh-CN" sz="1500" i="1">
                          <a:latin typeface="Cambria Math" panose="02040503050406030204" pitchFamily="18" charset="0"/>
                        </a:rPr>
                        <m:t>𝑒</m:t>
                      </m:r>
                      <m:d>
                        <m:dPr>
                          <m:ctrlPr>
                            <a:rPr lang="zh-CN" altLang="zh-CN" sz="1500" i="1">
                              <a:latin typeface="Cambria Math" panose="02040503050406030204" pitchFamily="18" charset="0"/>
                            </a:rPr>
                          </m:ctrlPr>
                        </m:dPr>
                        <m:e>
                          <m:r>
                            <a:rPr lang="en-US" altLang="zh-CN" sz="1500" i="1">
                              <a:latin typeface="Cambria Math" panose="02040503050406030204" pitchFamily="18" charset="0"/>
                            </a:rPr>
                            <m:t>𝑎</m:t>
                          </m:r>
                          <m:r>
                            <a:rPr lang="en-US" altLang="zh-CN" sz="1500">
                              <a:latin typeface="Cambria Math" panose="02040503050406030204" pitchFamily="18" charset="0"/>
                            </a:rPr>
                            <m:t>,</m:t>
                          </m:r>
                          <m:r>
                            <a:rPr lang="en-US" altLang="zh-CN" sz="1500" i="1">
                              <a:latin typeface="Cambria Math" panose="02040503050406030204" pitchFamily="18" charset="0"/>
                            </a:rPr>
                            <m:t>𝑏</m:t>
                          </m:r>
                        </m:e>
                      </m:d>
                      <m:r>
                        <a:rPr lang="en-US" altLang="zh-CN" sz="1500">
                          <a:latin typeface="Cambria Math" panose="02040503050406030204" pitchFamily="18" charset="0"/>
                        </a:rPr>
                        <m:t>∈</m:t>
                      </m:r>
                      <m:r>
                        <a:rPr lang="en-US" altLang="zh-CN" sz="1500" i="1">
                          <a:latin typeface="Cambria Math" panose="02040503050406030204" pitchFamily="18" charset="0"/>
                        </a:rPr>
                        <m:t>𝑆</m:t>
                      </m:r>
                      <m:r>
                        <a:rPr lang="en-US" altLang="zh-CN" sz="1500">
                          <a:latin typeface="Cambria Math" panose="02040503050406030204" pitchFamily="18" charset="0"/>
                        </a:rPr>
                        <m:t>, </m:t>
                      </m:r>
                      <m:r>
                        <m:rPr>
                          <m:sty m:val="p"/>
                        </m:rPr>
                        <a:rPr lang="en-US" altLang="zh-CN" sz="1500">
                          <a:latin typeface="Cambria Math" panose="02040503050406030204" pitchFamily="18" charset="0"/>
                        </a:rPr>
                        <m:t>then</m:t>
                      </m:r>
                      <m:r>
                        <a:rPr lang="en-US" altLang="zh-CN" sz="1500">
                          <a:latin typeface="Cambria Math" panose="02040503050406030204" pitchFamily="18" charset="0"/>
                        </a:rPr>
                        <m:t> </m:t>
                      </m:r>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𝑑𝑖𝑠</m:t>
                          </m:r>
                        </m:e>
                        <m:sub>
                          <m:r>
                            <a:rPr lang="en-US" altLang="zh-CN" sz="1500" i="1">
                              <a:latin typeface="Cambria Math" panose="02040503050406030204" pitchFamily="18" charset="0"/>
                            </a:rPr>
                            <m:t>𝑟</m:t>
                          </m:r>
                        </m:sub>
                      </m:sSub>
                      <m:d>
                        <m:dPr>
                          <m:ctrlPr>
                            <a:rPr lang="zh-CN" altLang="zh-CN" sz="1500" i="1">
                              <a:latin typeface="Cambria Math" panose="02040503050406030204" pitchFamily="18" charset="0"/>
                            </a:rPr>
                          </m:ctrlPr>
                        </m:dPr>
                        <m:e>
                          <m:r>
                            <a:rPr lang="en-US" altLang="zh-CN" sz="1500" i="1">
                              <a:latin typeface="Cambria Math" panose="02040503050406030204" pitchFamily="18" charset="0"/>
                            </a:rPr>
                            <m:t>𝑎</m:t>
                          </m:r>
                          <m:r>
                            <a:rPr lang="en-US" altLang="zh-CN" sz="1500" i="1">
                              <a:latin typeface="Cambria Math" panose="02040503050406030204" pitchFamily="18" charset="0"/>
                            </a:rPr>
                            <m:t>,</m:t>
                          </m:r>
                          <m:r>
                            <a:rPr lang="en-US" altLang="zh-CN" sz="1500" i="1">
                              <a:latin typeface="Cambria Math" panose="02040503050406030204" pitchFamily="18" charset="0"/>
                            </a:rPr>
                            <m:t>𝑏</m:t>
                          </m:r>
                        </m:e>
                      </m:d>
                      <m:r>
                        <a:rPr lang="en-US" altLang="zh-CN" sz="1500" i="1">
                          <a:latin typeface="Cambria Math" panose="02040503050406030204" pitchFamily="18" charset="0"/>
                        </a:rPr>
                        <m:t>=</m:t>
                      </m:r>
                      <m:r>
                        <a:rPr lang="en-US" altLang="zh-CN" sz="1500" i="1">
                          <a:latin typeface="Cambria Math" panose="02040503050406030204" pitchFamily="18" charset="0"/>
                        </a:rPr>
                        <m:t>𝑙𝑒𝑛</m:t>
                      </m:r>
                      <m:d>
                        <m:dPr>
                          <m:ctrlPr>
                            <a:rPr lang="zh-CN" altLang="zh-CN" sz="1500" i="1">
                              <a:latin typeface="Cambria Math" panose="02040503050406030204" pitchFamily="18" charset="0"/>
                            </a:rPr>
                          </m:ctrlPr>
                        </m:dPr>
                        <m:e>
                          <m:r>
                            <a:rPr lang="en-US" altLang="zh-CN" sz="1500" i="1">
                              <a:latin typeface="Cambria Math" panose="02040503050406030204" pitchFamily="18" charset="0"/>
                            </a:rPr>
                            <m:t>𝑒</m:t>
                          </m:r>
                          <m:d>
                            <m:dPr>
                              <m:ctrlPr>
                                <a:rPr lang="zh-CN" altLang="zh-CN" sz="1500" i="1">
                                  <a:latin typeface="Cambria Math" panose="02040503050406030204" pitchFamily="18" charset="0"/>
                                </a:rPr>
                              </m:ctrlPr>
                            </m:dPr>
                            <m:e>
                              <m:r>
                                <a:rPr lang="en-US" altLang="zh-CN" sz="1500" i="1">
                                  <a:latin typeface="Cambria Math" panose="02040503050406030204" pitchFamily="18" charset="0"/>
                                </a:rPr>
                                <m:t>𝑎</m:t>
                              </m:r>
                              <m:r>
                                <a:rPr lang="en-US" altLang="zh-CN" sz="1500" i="1">
                                  <a:latin typeface="Cambria Math" panose="02040503050406030204" pitchFamily="18" charset="0"/>
                                </a:rPr>
                                <m:t>,</m:t>
                              </m:r>
                              <m:r>
                                <a:rPr lang="en-US" altLang="zh-CN" sz="1500" i="1">
                                  <a:latin typeface="Cambria Math" panose="02040503050406030204" pitchFamily="18" charset="0"/>
                                </a:rPr>
                                <m:t>𝑏</m:t>
                              </m:r>
                            </m:e>
                          </m:d>
                        </m:e>
                      </m:d>
                    </m:oMath>
                  </m:oMathPara>
                </a14:m>
                <a:endParaRPr lang="en-US" altLang="zh-CN" sz="1500" dirty="0"/>
              </a:p>
              <a:p>
                <a:r>
                  <a:rPr lang="zh-CN" altLang="en-US" sz="1500" dirty="0"/>
                  <a:t>有了这样的距离，类似于编辑距离，用户在此也可以给出语义阈值</a:t>
                </a:r>
                <a:endParaRPr lang="en-US" altLang="zh-CN" sz="1500" dirty="0"/>
              </a:p>
            </p:txBody>
          </p:sp>
        </mc:Choice>
        <mc:Fallback>
          <p:sp>
            <p:nvSpPr>
              <p:cNvPr id="11296" name="文本框 33"/>
              <p:cNvSpPr>
                <a:spLocks noRot="1" noChangeAspect="1" noMove="1" noResize="1" noEditPoints="1" noAdjustHandles="1" noChangeArrowheads="1" noChangeShapeType="1" noTextEdit="1"/>
              </p:cNvSpPr>
              <p:nvPr/>
            </p:nvSpPr>
            <p:spPr bwMode="auto">
              <a:xfrm>
                <a:off x="1173957" y="1621632"/>
                <a:ext cx="6530305" cy="4046172"/>
              </a:xfrm>
              <a:prstGeom prst="rect">
                <a:avLst/>
              </a:prstGeom>
              <a:blipFill>
                <a:blip r:embed="rId3"/>
                <a:stretch>
                  <a:fillRect l="-373" t="-452" b="-6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1128160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9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9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158479" y="1085850"/>
            <a:ext cx="2873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Join</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操作符（论文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23</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264444" y="1495425"/>
            <a:ext cx="6211491" cy="1191"/>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mc:AlternateContent xmlns:mc="http://schemas.openxmlformats.org/markup-compatibility/2006">
        <mc:Choice xmlns:a14="http://schemas.microsoft.com/office/drawing/2010/main" Requires="a14">
          <p:sp>
            <p:nvSpPr>
              <p:cNvPr id="11296" name="文本框 33"/>
              <p:cNvSpPr>
                <a:spLocks noChangeArrowheads="1"/>
              </p:cNvSpPr>
              <p:nvPr/>
            </p:nvSpPr>
            <p:spPr bwMode="auto">
              <a:xfrm>
                <a:off x="1173957" y="1621632"/>
                <a:ext cx="6530305" cy="37957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en-US" altLang="zh-CN" sz="1500" b="1" dirty="0">
                    <a:solidFill>
                      <a:srgbClr val="FF0000"/>
                    </a:solidFill>
                  </a:rPr>
                  <a:t>Semantic Join</a:t>
                </a:r>
                <a:r>
                  <a:rPr lang="zh-CN" altLang="en-US" sz="1500" b="1" dirty="0">
                    <a:solidFill>
                      <a:srgbClr val="FF0000"/>
                    </a:solidFill>
                  </a:rPr>
                  <a:t>操作符</a:t>
                </a:r>
                <a:r>
                  <a:rPr lang="zh-CN" altLang="en-US" sz="1500" b="1" dirty="0">
                    <a:solidFill>
                      <a:srgbClr val="FF0000"/>
                    </a:solidFill>
                  </a:rPr>
                  <a:t>⋈</a:t>
                </a:r>
                <a:endParaRPr lang="en-US" altLang="zh-CN" sz="1500" b="1" dirty="0">
                  <a:solidFill>
                    <a:srgbClr val="FF0000"/>
                  </a:solidFill>
                </a:endParaRPr>
              </a:p>
              <a:p>
                <a:r>
                  <a:rPr lang="zh-CN" altLang="zh-CN" sz="1500" dirty="0"/>
                  <a:t>为了对语义相似的属性进行匹配，本系统首先定义了一个</a:t>
                </a:r>
                <a:r>
                  <a:rPr lang="en-US" altLang="zh-CN" sz="1500" dirty="0"/>
                  <a:t>Semantic Join</a:t>
                </a:r>
                <a:r>
                  <a:rPr lang="zh-CN" altLang="zh-CN" sz="1500" dirty="0"/>
                  <a:t>操作符</a:t>
                </a:r>
                <a14:m>
                  <m:oMath xmlns:m="http://schemas.openxmlformats.org/officeDocument/2006/math">
                    <m:r>
                      <a:rPr lang="en-US" altLang="zh-CN" sz="1500">
                        <a:latin typeface="Cambria Math" panose="02040503050406030204" pitchFamily="18" charset="0"/>
                      </a:rPr>
                      <m:t>⋈</m:t>
                    </m:r>
                  </m:oMath>
                </a14:m>
                <a:r>
                  <a:rPr lang="zh-CN" altLang="zh-CN" sz="1500" dirty="0"/>
                  <a:t>，主要任务是将至少满足如下三条之一的属性认为是语义相似的属性，将这些属性进行归并，并根据新生成的</a:t>
                </a:r>
                <a:r>
                  <a:rPr lang="en-US" altLang="zh-CN" sz="1500" i="1" dirty="0"/>
                  <a:t>U</a:t>
                </a:r>
                <a:r>
                  <a:rPr lang="zh-CN" altLang="zh-CN" sz="1500" dirty="0"/>
                  <a:t>集的结果维护</a:t>
                </a:r>
                <a:r>
                  <a:rPr lang="en-US" altLang="zh-CN" sz="1500" i="1" dirty="0"/>
                  <a:t>S</a:t>
                </a:r>
                <a:r>
                  <a:rPr lang="en-US" altLang="zh-CN" sz="1500" i="1" baseline="-25000" dirty="0"/>
                  <a:t>U</a:t>
                </a:r>
                <a:r>
                  <a:rPr lang="zh-CN" altLang="zh-CN" sz="1500" dirty="0"/>
                  <a:t>，其定义如下：</a:t>
                </a:r>
              </a:p>
              <a:p>
                <a:r>
                  <a:rPr lang="en-US" altLang="zh-CN" sz="1500" b="1" dirty="0"/>
                  <a:t>[</a:t>
                </a:r>
                <a:r>
                  <a:rPr lang="en-US" altLang="zh-CN" sz="1500" b="1" i="1" dirty="0"/>
                  <a:t>Semantic Join Operator</a:t>
                </a:r>
                <a:r>
                  <a:rPr lang="en-US" altLang="zh-CN" sz="1500" b="1" dirty="0"/>
                  <a:t>]</a:t>
                </a:r>
                <a:endParaRPr lang="zh-CN" altLang="zh-CN" sz="1500" dirty="0"/>
              </a:p>
              <a:p>
                <a:r>
                  <a:rPr lang="en-US" altLang="zh-CN" sz="1500" dirty="0"/>
                  <a:t>Given two families of cluster sets </a:t>
                </a:r>
                <a:r>
                  <a:rPr lang="en-US" altLang="zh-CN" sz="1500" i="1" dirty="0"/>
                  <a:t>R</a:t>
                </a:r>
                <a:r>
                  <a:rPr lang="en-US" altLang="zh-CN" sz="1500" dirty="0"/>
                  <a:t>, </a:t>
                </a:r>
                <a:r>
                  <a:rPr lang="en-US" altLang="zh-CN" sz="1500" i="1" dirty="0"/>
                  <a:t>T</a:t>
                </a:r>
                <a:r>
                  <a:rPr lang="en-US" altLang="zh-CN" sz="1500" dirty="0"/>
                  <a:t>, and a threshold </a:t>
                </a:r>
                <a:r>
                  <a:rPr lang="en-US" altLang="zh-CN" sz="1500" i="1" dirty="0"/>
                  <a:t>d</a:t>
                </a:r>
                <a:r>
                  <a:rPr lang="en-US" altLang="zh-CN" sz="1500" dirty="0"/>
                  <a:t>, two elements (</a:t>
                </a:r>
                <a:r>
                  <a:rPr lang="en-US" altLang="zh-CN" sz="1500" i="1" dirty="0"/>
                  <a:t>U</a:t>
                </a:r>
                <a:r>
                  <a:rPr lang="en-US" altLang="zh-CN" sz="1500" i="1" baseline="-25000" dirty="0"/>
                  <a:t>1</a:t>
                </a:r>
                <a:r>
                  <a:rPr lang="en-US" altLang="zh-CN" sz="1500" dirty="0"/>
                  <a:t>, </a:t>
                </a:r>
                <a:r>
                  <a:rPr lang="en-US" altLang="zh-CN" sz="1500" i="1" dirty="0"/>
                  <a:t>S</a:t>
                </a:r>
                <a:r>
                  <a:rPr lang="en-US" altLang="zh-CN" sz="1500" i="1" baseline="-25000" dirty="0"/>
                  <a:t>1</a:t>
                </a:r>
                <a:r>
                  <a:rPr lang="en-US" altLang="zh-CN" sz="1500" dirty="0"/>
                  <a:t>) and (</a:t>
                </a:r>
                <a:r>
                  <a:rPr lang="en-US" altLang="zh-CN" sz="1500" i="1" dirty="0"/>
                  <a:t>U</a:t>
                </a:r>
                <a:r>
                  <a:rPr lang="en-US" altLang="zh-CN" sz="1500" i="1" baseline="-25000" dirty="0"/>
                  <a:t>2</a:t>
                </a:r>
                <a:r>
                  <a:rPr lang="en-US" altLang="zh-CN" sz="1500" dirty="0"/>
                  <a:t>, </a:t>
                </a:r>
                <a:r>
                  <a:rPr lang="en-US" altLang="zh-CN" sz="1500" i="1" dirty="0"/>
                  <a:t>S</a:t>
                </a:r>
                <a:r>
                  <a:rPr lang="en-US" altLang="zh-CN" sz="1500" i="1" baseline="-25000" dirty="0"/>
                  <a:t>2</a:t>
                </a:r>
                <a:r>
                  <a:rPr lang="en-US" altLang="zh-CN" sz="1500" dirty="0"/>
                  <a:t>) are from </a:t>
                </a:r>
                <a:r>
                  <a:rPr lang="en-US" altLang="zh-CN" sz="1500" i="1" dirty="0"/>
                  <a:t>R</a:t>
                </a:r>
                <a:r>
                  <a:rPr lang="en-US" altLang="zh-CN" sz="1500" dirty="0"/>
                  <a:t> and </a:t>
                </a:r>
                <a:r>
                  <a:rPr lang="en-US" altLang="zh-CN" sz="1500" i="1" dirty="0"/>
                  <a:t>T</a:t>
                </a:r>
                <a:r>
                  <a:rPr lang="en-US" altLang="zh-CN" sz="1500" dirty="0"/>
                  <a:t>, respectively are semantically joined if they satisfy one of the following constraints.</a:t>
                </a:r>
                <a:endParaRPr lang="zh-CN" altLang="zh-CN" sz="1500" dirty="0"/>
              </a:p>
              <a:p>
                <a:pPr lvl="0"/>
                <a14:m>
                  <m:oMathPara xmlns:m="http://schemas.openxmlformats.org/officeDocument/2006/math">
                    <m:oMathParaPr>
                      <m:jc m:val="centerGroup"/>
                    </m:oMathParaPr>
                    <m:oMath xmlns:m="http://schemas.openxmlformats.org/officeDocument/2006/math">
                      <m:func>
                        <m:funcPr>
                          <m:ctrlPr>
                            <a:rPr lang="zh-CN" altLang="zh-CN" sz="1500" i="1">
                              <a:latin typeface="Cambria Math" panose="02040503050406030204" pitchFamily="18" charset="0"/>
                            </a:rPr>
                          </m:ctrlPr>
                        </m:funcPr>
                        <m:fName>
                          <m:limLow>
                            <m:limLowPr>
                              <m:ctrlPr>
                                <a:rPr lang="zh-CN" altLang="zh-CN" sz="1500" i="1">
                                  <a:latin typeface="Cambria Math" panose="02040503050406030204" pitchFamily="18" charset="0"/>
                                </a:rPr>
                              </m:ctrlPr>
                            </m:limLowPr>
                            <m:e>
                              <m:r>
                                <m:rPr>
                                  <m:sty m:val="p"/>
                                </m:rPr>
                                <a:rPr lang="en-US" altLang="zh-CN" sz="1500">
                                  <a:latin typeface="Cambria Math" panose="02040503050406030204" pitchFamily="18" charset="0"/>
                                </a:rPr>
                                <m:t>min</m:t>
                              </m:r>
                            </m:e>
                            <m:lim>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𝑟</m:t>
                                  </m:r>
                                </m:e>
                                <m:sub>
                                  <m:r>
                                    <a:rPr lang="en-US" altLang="zh-CN" sz="1500" i="1">
                                      <a:latin typeface="Cambria Math" panose="02040503050406030204" pitchFamily="18" charset="0"/>
                                    </a:rPr>
                                    <m:t>1</m:t>
                                  </m:r>
                                </m:sub>
                              </m:sSub>
                              <m:r>
                                <a:rPr lang="en-US" altLang="zh-CN" sz="1500" i="1">
                                  <a:latin typeface="Cambria Math" panose="02040503050406030204" pitchFamily="18" charset="0"/>
                                </a:rPr>
                                <m:t>∈</m:t>
                              </m:r>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𝑈</m:t>
                                  </m:r>
                                </m:e>
                                <m:sub>
                                  <m:r>
                                    <a:rPr lang="en-US" altLang="zh-CN" sz="1500" i="1">
                                      <a:latin typeface="Cambria Math" panose="02040503050406030204" pitchFamily="18" charset="0"/>
                                    </a:rPr>
                                    <m:t>1</m:t>
                                  </m:r>
                                </m:sub>
                              </m:sSub>
                              <m:r>
                                <a:rPr lang="en-US" altLang="zh-CN" sz="1500" i="1">
                                  <a:latin typeface="Cambria Math" panose="02040503050406030204" pitchFamily="18" charset="0"/>
                                </a:rPr>
                                <m:t>,</m:t>
                              </m:r>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𝑟</m:t>
                                  </m:r>
                                </m:e>
                                <m:sub>
                                  <m:r>
                                    <a:rPr lang="en-US" altLang="zh-CN" sz="1500" i="1">
                                      <a:latin typeface="Cambria Math" panose="02040503050406030204" pitchFamily="18" charset="0"/>
                                    </a:rPr>
                                    <m:t>2</m:t>
                                  </m:r>
                                </m:sub>
                              </m:sSub>
                              <m:r>
                                <a:rPr lang="en-US" altLang="zh-CN" sz="1500" i="1">
                                  <a:latin typeface="Cambria Math" panose="02040503050406030204" pitchFamily="18" charset="0"/>
                                </a:rPr>
                                <m:t>∈</m:t>
                              </m:r>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𝑈</m:t>
                                  </m:r>
                                </m:e>
                                <m:sub>
                                  <m:r>
                                    <a:rPr lang="en-US" altLang="zh-CN" sz="1500" i="1">
                                      <a:latin typeface="Cambria Math" panose="02040503050406030204" pitchFamily="18" charset="0"/>
                                    </a:rPr>
                                    <m:t>2</m:t>
                                  </m:r>
                                </m:sub>
                              </m:sSub>
                            </m:lim>
                          </m:limLow>
                        </m:fName>
                        <m:e>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𝑑𝑖𝑠</m:t>
                              </m:r>
                            </m:e>
                            <m:sub>
                              <m:r>
                                <a:rPr lang="en-US" altLang="zh-CN" sz="1500" i="1">
                                  <a:latin typeface="Cambria Math" panose="02040503050406030204" pitchFamily="18" charset="0"/>
                                </a:rPr>
                                <m:t>𝑟</m:t>
                              </m:r>
                            </m:sub>
                          </m:sSub>
                          <m:d>
                            <m:dPr>
                              <m:ctrlPr>
                                <a:rPr lang="zh-CN" altLang="zh-CN" sz="1500" i="1">
                                  <a:latin typeface="Cambria Math" panose="02040503050406030204" pitchFamily="18" charset="0"/>
                                </a:rPr>
                              </m:ctrlPr>
                            </m:dPr>
                            <m:e>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𝑟</m:t>
                                  </m:r>
                                </m:e>
                                <m:sub>
                                  <m:r>
                                    <a:rPr lang="en-US" altLang="zh-CN" sz="1500" i="1">
                                      <a:latin typeface="Cambria Math" panose="02040503050406030204" pitchFamily="18" charset="0"/>
                                    </a:rPr>
                                    <m:t>1</m:t>
                                  </m:r>
                                </m:sub>
                              </m:sSub>
                              <m:r>
                                <a:rPr lang="en-US" altLang="zh-CN" sz="1500" i="1">
                                  <a:latin typeface="Cambria Math" panose="02040503050406030204" pitchFamily="18" charset="0"/>
                                </a:rPr>
                                <m:t>,</m:t>
                              </m:r>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𝑟</m:t>
                                  </m:r>
                                </m:e>
                                <m:sub>
                                  <m:r>
                                    <a:rPr lang="en-US" altLang="zh-CN" sz="1500" i="1">
                                      <a:latin typeface="Cambria Math" panose="02040503050406030204" pitchFamily="18" charset="0"/>
                                    </a:rPr>
                                    <m:t>2</m:t>
                                  </m:r>
                                </m:sub>
                              </m:sSub>
                            </m:e>
                          </m:d>
                          <m:r>
                            <a:rPr lang="en-US" altLang="zh-CN" sz="1500" i="1">
                              <a:latin typeface="Cambria Math" panose="02040503050406030204" pitchFamily="18" charset="0"/>
                            </a:rPr>
                            <m:t>≤</m:t>
                          </m:r>
                          <m:r>
                            <a:rPr lang="en-US" altLang="zh-CN" sz="1500" i="1">
                              <a:latin typeface="Cambria Math" panose="02040503050406030204" pitchFamily="18" charset="0"/>
                            </a:rPr>
                            <m:t>𝛾</m:t>
                          </m:r>
                        </m:e>
                      </m:func>
                    </m:oMath>
                  </m:oMathPara>
                </a14:m>
                <a:endParaRPr lang="zh-CN" altLang="zh-CN" sz="1500" dirty="0"/>
              </a:p>
              <a:p>
                <a:pPr lvl="0"/>
                <a14:m>
                  <m:oMathPara xmlns:m="http://schemas.openxmlformats.org/officeDocument/2006/math">
                    <m:oMathParaPr>
                      <m:jc m:val="centerGroup"/>
                    </m:oMathParaPr>
                    <m:oMath xmlns:m="http://schemas.openxmlformats.org/officeDocument/2006/math">
                      <m:r>
                        <a:rPr lang="en-US" altLang="zh-CN" sz="1500" i="1">
                          <a:latin typeface="Cambria Math" panose="02040503050406030204" pitchFamily="18" charset="0"/>
                        </a:rPr>
                        <m:t>∃</m:t>
                      </m:r>
                      <m:d>
                        <m:dPr>
                          <m:ctrlPr>
                            <a:rPr lang="zh-CN" altLang="zh-CN" sz="1500" i="1">
                              <a:latin typeface="Cambria Math" panose="02040503050406030204" pitchFamily="18" charset="0"/>
                            </a:rPr>
                          </m:ctrlPr>
                        </m:dPr>
                        <m:e>
                          <m:r>
                            <a:rPr lang="en-US" altLang="zh-CN" sz="1500" i="1">
                              <a:latin typeface="Cambria Math" panose="02040503050406030204" pitchFamily="18" charset="0"/>
                            </a:rPr>
                            <m:t>𝑟</m:t>
                          </m:r>
                          <m:r>
                            <a:rPr lang="en-US" altLang="zh-CN" sz="1500" i="1">
                              <a:latin typeface="Cambria Math" panose="02040503050406030204" pitchFamily="18" charset="0"/>
                            </a:rPr>
                            <m:t>,</m:t>
                          </m:r>
                          <m:r>
                            <a:rPr lang="en-US" altLang="zh-CN" sz="1500" i="1">
                              <a:latin typeface="Cambria Math" panose="02040503050406030204" pitchFamily="18" charset="0"/>
                            </a:rPr>
                            <m:t>𝑑</m:t>
                          </m:r>
                        </m:e>
                      </m:d>
                      <m:r>
                        <a:rPr lang="en-US" altLang="zh-CN" sz="1500" i="1">
                          <a:latin typeface="Cambria Math" panose="02040503050406030204" pitchFamily="18" charset="0"/>
                        </a:rPr>
                        <m:t>∈</m:t>
                      </m:r>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𝑆</m:t>
                          </m:r>
                        </m:e>
                        <m:sub>
                          <m:r>
                            <a:rPr lang="en-US" altLang="zh-CN" sz="1500" i="1">
                              <a:latin typeface="Cambria Math" panose="02040503050406030204" pitchFamily="18" charset="0"/>
                            </a:rPr>
                            <m:t>2</m:t>
                          </m:r>
                        </m:sub>
                      </m:sSub>
                      <m:r>
                        <a:rPr lang="en-US" altLang="zh-CN" sz="1500" i="1">
                          <a:latin typeface="Cambria Math" panose="02040503050406030204" pitchFamily="18" charset="0"/>
                        </a:rPr>
                        <m:t>,</m:t>
                      </m:r>
                      <m:r>
                        <a:rPr lang="en-US" altLang="zh-CN" sz="1500">
                          <a:latin typeface="Cambria Math" panose="02040503050406030204" pitchFamily="18" charset="0"/>
                        </a:rPr>
                        <m:t> </m:t>
                      </m:r>
                      <m:func>
                        <m:funcPr>
                          <m:ctrlPr>
                            <a:rPr lang="zh-CN" altLang="zh-CN" sz="1500" i="1">
                              <a:latin typeface="Cambria Math" panose="02040503050406030204" pitchFamily="18" charset="0"/>
                            </a:rPr>
                          </m:ctrlPr>
                        </m:funcPr>
                        <m:fName>
                          <m:limLow>
                            <m:limLowPr>
                              <m:ctrlPr>
                                <a:rPr lang="zh-CN" altLang="zh-CN" sz="1500" i="1">
                                  <a:latin typeface="Cambria Math" panose="02040503050406030204" pitchFamily="18" charset="0"/>
                                </a:rPr>
                              </m:ctrlPr>
                            </m:limLowPr>
                            <m:e>
                              <m:r>
                                <m:rPr>
                                  <m:sty m:val="p"/>
                                </m:rPr>
                                <a:rPr lang="en-US" altLang="zh-CN" sz="1500">
                                  <a:latin typeface="Cambria Math" panose="02040503050406030204" pitchFamily="18" charset="0"/>
                                </a:rPr>
                                <m:t>min</m:t>
                              </m:r>
                            </m:e>
                            <m:lim>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𝑟</m:t>
                                  </m:r>
                                </m:e>
                                <m:sub>
                                  <m:r>
                                    <a:rPr lang="en-US" altLang="zh-CN" sz="1500" i="1">
                                      <a:latin typeface="Cambria Math" panose="02040503050406030204" pitchFamily="18" charset="0"/>
                                    </a:rPr>
                                    <m:t>1</m:t>
                                  </m:r>
                                </m:sub>
                              </m:sSub>
                              <m:r>
                                <a:rPr lang="en-US" altLang="zh-CN" sz="1500" i="1">
                                  <a:latin typeface="Cambria Math" panose="02040503050406030204" pitchFamily="18" charset="0"/>
                                </a:rPr>
                                <m:t>∈</m:t>
                              </m:r>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𝑈</m:t>
                                  </m:r>
                                </m:e>
                                <m:sub>
                                  <m:r>
                                    <a:rPr lang="en-US" altLang="zh-CN" sz="1500" i="1">
                                      <a:latin typeface="Cambria Math" panose="02040503050406030204" pitchFamily="18" charset="0"/>
                                    </a:rPr>
                                    <m:t>1</m:t>
                                  </m:r>
                                </m:sub>
                              </m:sSub>
                            </m:lim>
                          </m:limLow>
                        </m:fName>
                        <m:e>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𝑑𝑖𝑠</m:t>
                              </m:r>
                            </m:e>
                            <m:sub>
                              <m:r>
                                <a:rPr lang="en-US" altLang="zh-CN" sz="1500" i="1">
                                  <a:latin typeface="Cambria Math" panose="02040503050406030204" pitchFamily="18" charset="0"/>
                                </a:rPr>
                                <m:t>𝑟</m:t>
                              </m:r>
                            </m:sub>
                          </m:sSub>
                          <m:d>
                            <m:dPr>
                              <m:ctrlPr>
                                <a:rPr lang="zh-CN" altLang="zh-CN" sz="1500" i="1">
                                  <a:latin typeface="Cambria Math" panose="02040503050406030204" pitchFamily="18" charset="0"/>
                                </a:rPr>
                              </m:ctrlPr>
                            </m:dPr>
                            <m:e>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𝑟</m:t>
                                  </m:r>
                                </m:e>
                                <m:sub>
                                  <m:r>
                                    <a:rPr lang="en-US" altLang="zh-CN" sz="1500" i="1">
                                      <a:latin typeface="Cambria Math" panose="02040503050406030204" pitchFamily="18" charset="0"/>
                                    </a:rPr>
                                    <m:t>1</m:t>
                                  </m:r>
                                </m:sub>
                              </m:sSub>
                              <m:r>
                                <a:rPr lang="en-US" altLang="zh-CN" sz="1500" i="1">
                                  <a:latin typeface="Cambria Math" panose="02040503050406030204" pitchFamily="18" charset="0"/>
                                </a:rPr>
                                <m:t>,</m:t>
                              </m:r>
                              <m:r>
                                <a:rPr lang="en-US" altLang="zh-CN" sz="1500" i="1">
                                  <a:latin typeface="Cambria Math" panose="02040503050406030204" pitchFamily="18" charset="0"/>
                                </a:rPr>
                                <m:t>𝑟</m:t>
                              </m:r>
                            </m:e>
                          </m:d>
                          <m:r>
                            <a:rPr lang="en-US" altLang="zh-CN" sz="1500" i="1">
                              <a:latin typeface="Cambria Math" panose="02040503050406030204" pitchFamily="18" charset="0"/>
                            </a:rPr>
                            <m:t>≤</m:t>
                          </m:r>
                          <m:r>
                            <a:rPr lang="en-US" altLang="zh-CN" sz="1500" i="1">
                              <a:latin typeface="Cambria Math" panose="02040503050406030204" pitchFamily="18" charset="0"/>
                            </a:rPr>
                            <m:t>𝛾</m:t>
                          </m:r>
                          <m:r>
                            <a:rPr lang="en-US" altLang="zh-CN" sz="1500" i="1">
                              <a:latin typeface="Cambria Math" panose="02040503050406030204" pitchFamily="18" charset="0"/>
                            </a:rPr>
                            <m:t>−</m:t>
                          </m:r>
                          <m:r>
                            <a:rPr lang="en-US" altLang="zh-CN" sz="1500" i="1">
                              <a:latin typeface="Cambria Math" panose="02040503050406030204" pitchFamily="18" charset="0"/>
                            </a:rPr>
                            <m:t>𝑑</m:t>
                          </m:r>
                        </m:e>
                      </m:func>
                    </m:oMath>
                  </m:oMathPara>
                </a14:m>
                <a:endParaRPr lang="zh-CN" altLang="zh-CN" sz="1500" dirty="0"/>
              </a:p>
              <a:p>
                <a:pPr lvl="0"/>
                <a14:m>
                  <m:oMathPara xmlns:m="http://schemas.openxmlformats.org/officeDocument/2006/math">
                    <m:oMathParaPr>
                      <m:jc m:val="centerGroup"/>
                    </m:oMathParaPr>
                    <m:oMath xmlns:m="http://schemas.openxmlformats.org/officeDocument/2006/math">
                      <m:r>
                        <a:rPr lang="en-US" altLang="zh-CN" sz="1500" i="1">
                          <a:latin typeface="Cambria Math" panose="02040503050406030204" pitchFamily="18" charset="0"/>
                        </a:rPr>
                        <m:t>∃</m:t>
                      </m:r>
                      <m:d>
                        <m:dPr>
                          <m:ctrlPr>
                            <a:rPr lang="zh-CN" altLang="zh-CN" sz="1500" i="1">
                              <a:latin typeface="Cambria Math" panose="02040503050406030204" pitchFamily="18" charset="0"/>
                            </a:rPr>
                          </m:ctrlPr>
                        </m:dPr>
                        <m:e>
                          <m:r>
                            <a:rPr lang="en-US" altLang="zh-CN" sz="1500" i="1">
                              <a:latin typeface="Cambria Math" panose="02040503050406030204" pitchFamily="18" charset="0"/>
                            </a:rPr>
                            <m:t>𝑟</m:t>
                          </m:r>
                          <m:r>
                            <a:rPr lang="en-US" altLang="zh-CN" sz="1500" i="1">
                              <a:latin typeface="Cambria Math" panose="02040503050406030204" pitchFamily="18" charset="0"/>
                            </a:rPr>
                            <m:t>,</m:t>
                          </m:r>
                          <m:r>
                            <a:rPr lang="en-US" altLang="zh-CN" sz="1500" i="1">
                              <a:latin typeface="Cambria Math" panose="02040503050406030204" pitchFamily="18" charset="0"/>
                            </a:rPr>
                            <m:t>𝑑</m:t>
                          </m:r>
                        </m:e>
                      </m:d>
                      <m:r>
                        <a:rPr lang="en-US" altLang="zh-CN" sz="1500" i="1">
                          <a:latin typeface="Cambria Math" panose="02040503050406030204" pitchFamily="18" charset="0"/>
                        </a:rPr>
                        <m:t>∈</m:t>
                      </m:r>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𝑆</m:t>
                          </m:r>
                        </m:e>
                        <m:sub>
                          <m:r>
                            <a:rPr lang="en-US" altLang="zh-CN" sz="1500" i="1">
                              <a:latin typeface="Cambria Math" panose="02040503050406030204" pitchFamily="18" charset="0"/>
                            </a:rPr>
                            <m:t>1</m:t>
                          </m:r>
                        </m:sub>
                      </m:sSub>
                      <m:r>
                        <a:rPr lang="en-US" altLang="zh-CN" sz="1500" i="1">
                          <a:latin typeface="Cambria Math" panose="02040503050406030204" pitchFamily="18" charset="0"/>
                        </a:rPr>
                        <m:t>,</m:t>
                      </m:r>
                      <m:r>
                        <a:rPr lang="en-US" altLang="zh-CN" sz="1500">
                          <a:latin typeface="Cambria Math" panose="02040503050406030204" pitchFamily="18" charset="0"/>
                        </a:rPr>
                        <m:t> </m:t>
                      </m:r>
                      <m:func>
                        <m:funcPr>
                          <m:ctrlPr>
                            <a:rPr lang="zh-CN" altLang="zh-CN" sz="1500" i="1">
                              <a:latin typeface="Cambria Math" panose="02040503050406030204" pitchFamily="18" charset="0"/>
                            </a:rPr>
                          </m:ctrlPr>
                        </m:funcPr>
                        <m:fName>
                          <m:limLow>
                            <m:limLowPr>
                              <m:ctrlPr>
                                <a:rPr lang="zh-CN" altLang="zh-CN" sz="1500" i="1">
                                  <a:latin typeface="Cambria Math" panose="02040503050406030204" pitchFamily="18" charset="0"/>
                                </a:rPr>
                              </m:ctrlPr>
                            </m:limLowPr>
                            <m:e>
                              <m:r>
                                <m:rPr>
                                  <m:sty m:val="p"/>
                                </m:rPr>
                                <a:rPr lang="en-US" altLang="zh-CN" sz="1500">
                                  <a:latin typeface="Cambria Math" panose="02040503050406030204" pitchFamily="18" charset="0"/>
                                </a:rPr>
                                <m:t>min</m:t>
                              </m:r>
                            </m:e>
                            <m:lim>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𝑟</m:t>
                                  </m:r>
                                </m:e>
                                <m:sub>
                                  <m:r>
                                    <a:rPr lang="en-US" altLang="zh-CN" sz="1500" i="1">
                                      <a:latin typeface="Cambria Math" panose="02040503050406030204" pitchFamily="18" charset="0"/>
                                    </a:rPr>
                                    <m:t>2</m:t>
                                  </m:r>
                                </m:sub>
                              </m:sSub>
                              <m:r>
                                <a:rPr lang="en-US" altLang="zh-CN" sz="1500" i="1">
                                  <a:latin typeface="Cambria Math" panose="02040503050406030204" pitchFamily="18" charset="0"/>
                                </a:rPr>
                                <m:t>∈</m:t>
                              </m:r>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𝑈</m:t>
                                  </m:r>
                                </m:e>
                                <m:sub>
                                  <m:r>
                                    <a:rPr lang="en-US" altLang="zh-CN" sz="1500" i="1">
                                      <a:latin typeface="Cambria Math" panose="02040503050406030204" pitchFamily="18" charset="0"/>
                                    </a:rPr>
                                    <m:t>2</m:t>
                                  </m:r>
                                </m:sub>
                              </m:sSub>
                            </m:lim>
                          </m:limLow>
                        </m:fName>
                        <m:e>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𝑑𝑖𝑠</m:t>
                              </m:r>
                            </m:e>
                            <m:sub>
                              <m:r>
                                <a:rPr lang="en-US" altLang="zh-CN" sz="1500" i="1">
                                  <a:latin typeface="Cambria Math" panose="02040503050406030204" pitchFamily="18" charset="0"/>
                                </a:rPr>
                                <m:t>𝑟</m:t>
                              </m:r>
                            </m:sub>
                          </m:sSub>
                          <m:d>
                            <m:dPr>
                              <m:ctrlPr>
                                <a:rPr lang="zh-CN" altLang="zh-CN" sz="1500" i="1">
                                  <a:latin typeface="Cambria Math" panose="02040503050406030204" pitchFamily="18" charset="0"/>
                                </a:rPr>
                              </m:ctrlPr>
                            </m:dPr>
                            <m:e>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𝑟</m:t>
                                  </m:r>
                                </m:e>
                                <m:sub>
                                  <m:r>
                                    <a:rPr lang="en-US" altLang="zh-CN" sz="1500" i="1">
                                      <a:latin typeface="Cambria Math" panose="02040503050406030204" pitchFamily="18" charset="0"/>
                                    </a:rPr>
                                    <m:t>2</m:t>
                                  </m:r>
                                </m:sub>
                              </m:sSub>
                              <m:r>
                                <a:rPr lang="en-US" altLang="zh-CN" sz="1500" i="1">
                                  <a:latin typeface="Cambria Math" panose="02040503050406030204" pitchFamily="18" charset="0"/>
                                </a:rPr>
                                <m:t>,</m:t>
                              </m:r>
                              <m:r>
                                <a:rPr lang="en-US" altLang="zh-CN" sz="1500" i="1">
                                  <a:latin typeface="Cambria Math" panose="02040503050406030204" pitchFamily="18" charset="0"/>
                                </a:rPr>
                                <m:t>𝑟</m:t>
                              </m:r>
                            </m:e>
                          </m:d>
                          <m:r>
                            <a:rPr lang="en-US" altLang="zh-CN" sz="1500" i="1">
                              <a:latin typeface="Cambria Math" panose="02040503050406030204" pitchFamily="18" charset="0"/>
                            </a:rPr>
                            <m:t>≤</m:t>
                          </m:r>
                          <m:r>
                            <a:rPr lang="en-US" altLang="zh-CN" sz="1500" i="1">
                              <a:latin typeface="Cambria Math" panose="02040503050406030204" pitchFamily="18" charset="0"/>
                            </a:rPr>
                            <m:t>𝛾</m:t>
                          </m:r>
                          <m:r>
                            <a:rPr lang="en-US" altLang="zh-CN" sz="1500" i="1">
                              <a:latin typeface="Cambria Math" panose="02040503050406030204" pitchFamily="18" charset="0"/>
                            </a:rPr>
                            <m:t>−</m:t>
                          </m:r>
                          <m:r>
                            <a:rPr lang="en-US" altLang="zh-CN" sz="1500" i="1">
                              <a:latin typeface="Cambria Math" panose="02040503050406030204" pitchFamily="18" charset="0"/>
                            </a:rPr>
                            <m:t>𝑑</m:t>
                          </m:r>
                        </m:e>
                      </m:func>
                    </m:oMath>
                  </m:oMathPara>
                </a14:m>
                <a:endParaRPr lang="zh-CN" altLang="zh-CN" sz="1500" dirty="0"/>
              </a:p>
              <a:p>
                <a:r>
                  <a:rPr lang="en-US" altLang="zh-CN" sz="1500" dirty="0"/>
                  <a:t>The result of Semantic join on (</a:t>
                </a:r>
                <a:r>
                  <a:rPr lang="en-US" altLang="zh-CN" sz="1500" i="1" dirty="0"/>
                  <a:t>U</a:t>
                </a:r>
                <a:r>
                  <a:rPr lang="en-US" altLang="zh-CN" sz="1500" i="1" baseline="-25000" dirty="0"/>
                  <a:t>1</a:t>
                </a:r>
                <a:r>
                  <a:rPr lang="en-US" altLang="zh-CN" sz="1500" dirty="0"/>
                  <a:t>, </a:t>
                </a:r>
                <a:r>
                  <a:rPr lang="en-US" altLang="zh-CN" sz="1500" i="1" dirty="0"/>
                  <a:t>S</a:t>
                </a:r>
                <a:r>
                  <a:rPr lang="en-US" altLang="zh-CN" sz="1500" i="1" baseline="-25000" dirty="0"/>
                  <a:t>1</a:t>
                </a:r>
                <a:r>
                  <a:rPr lang="en-US" altLang="zh-CN" sz="1500" dirty="0"/>
                  <a:t>) and (</a:t>
                </a:r>
                <a:r>
                  <a:rPr lang="en-US" altLang="zh-CN" sz="1500" i="1" dirty="0"/>
                  <a:t>U</a:t>
                </a:r>
                <a:r>
                  <a:rPr lang="en-US" altLang="zh-CN" sz="1500" i="1" baseline="-25000" dirty="0"/>
                  <a:t>2</a:t>
                </a:r>
                <a:r>
                  <a:rPr lang="en-US" altLang="zh-CN" sz="1500" dirty="0"/>
                  <a:t>, </a:t>
                </a:r>
                <a:r>
                  <a:rPr lang="en-US" altLang="zh-CN" sz="1500" i="1" dirty="0"/>
                  <a:t>S</a:t>
                </a:r>
                <a:r>
                  <a:rPr lang="en-US" altLang="zh-CN" sz="1500" i="1" baseline="-25000" dirty="0"/>
                  <a:t>2</a:t>
                </a:r>
                <a:r>
                  <a:rPr lang="en-US" altLang="zh-CN" sz="1500" dirty="0"/>
                  <a:t>) is a pair (</a:t>
                </a:r>
                <a:r>
                  <a:rPr lang="en-US" altLang="zh-CN" sz="1500" i="1" dirty="0"/>
                  <a:t>U</a:t>
                </a:r>
                <a:r>
                  <a:rPr lang="en-US" altLang="zh-CN" sz="1500" dirty="0"/>
                  <a:t>, </a:t>
                </a:r>
                <a:r>
                  <a:rPr lang="en-US" altLang="zh-CN" sz="1500" i="1" dirty="0"/>
                  <a:t>S</a:t>
                </a:r>
                <a:r>
                  <a:rPr lang="en-US" altLang="zh-CN" sz="1500" i="1" baseline="-25000" dirty="0"/>
                  <a:t>U</a:t>
                </a:r>
                <a:r>
                  <a:rPr lang="en-US" altLang="zh-CN" sz="1500" dirty="0"/>
                  <a:t>), where</a:t>
                </a:r>
                <a:endParaRPr lang="zh-CN" altLang="zh-CN" sz="1500" dirty="0"/>
              </a:p>
              <a:p>
                <a:pPr/>
                <a14:m>
                  <m:oMathPara xmlns:m="http://schemas.openxmlformats.org/officeDocument/2006/math">
                    <m:oMathParaPr>
                      <m:jc m:val="centerGroup"/>
                    </m:oMathParaPr>
                    <m:oMath xmlns:m="http://schemas.openxmlformats.org/officeDocument/2006/math">
                      <m:r>
                        <a:rPr lang="en-US" altLang="zh-CN" sz="1500" i="1">
                          <a:latin typeface="Cambria Math" panose="02040503050406030204" pitchFamily="18" charset="0"/>
                        </a:rPr>
                        <m:t>𝑈</m:t>
                      </m:r>
                      <m:r>
                        <a:rPr lang="en-US" altLang="zh-CN" sz="1500" i="1">
                          <a:latin typeface="Cambria Math" panose="02040503050406030204" pitchFamily="18" charset="0"/>
                        </a:rPr>
                        <m:t>=</m:t>
                      </m:r>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𝑈</m:t>
                          </m:r>
                        </m:e>
                        <m:sub>
                          <m:r>
                            <a:rPr lang="en-US" altLang="zh-CN" sz="1500" i="1">
                              <a:latin typeface="Cambria Math" panose="02040503050406030204" pitchFamily="18" charset="0"/>
                            </a:rPr>
                            <m:t>1</m:t>
                          </m:r>
                        </m:sub>
                      </m:sSub>
                      <m:r>
                        <a:rPr lang="en-US" altLang="zh-CN" sz="1500" i="1">
                          <a:latin typeface="Cambria Math" panose="02040503050406030204" pitchFamily="18" charset="0"/>
                        </a:rPr>
                        <m:t>∪</m:t>
                      </m:r>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𝑈</m:t>
                          </m:r>
                        </m:e>
                        <m:sub>
                          <m:r>
                            <a:rPr lang="en-US" altLang="zh-CN" sz="1500" i="1">
                              <a:latin typeface="Cambria Math" panose="02040503050406030204" pitchFamily="18" charset="0"/>
                            </a:rPr>
                            <m:t>2</m:t>
                          </m:r>
                        </m:sub>
                      </m:sSub>
                    </m:oMath>
                  </m:oMathPara>
                </a14:m>
                <a:endParaRPr lang="zh-CN" altLang="zh-CN" sz="1500" dirty="0"/>
              </a:p>
              <a:p>
                <a:pPr/>
                <a14:m>
                  <m:oMathPara xmlns:m="http://schemas.openxmlformats.org/officeDocument/2006/math">
                    <m:oMathParaPr>
                      <m:jc m:val="centerGroup"/>
                    </m:oMathParaPr>
                    <m:oMath xmlns:m="http://schemas.openxmlformats.org/officeDocument/2006/math">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𝑆</m:t>
                          </m:r>
                        </m:e>
                        <m:sub>
                          <m:r>
                            <a:rPr lang="en-US" altLang="zh-CN" sz="1500" i="1">
                              <a:latin typeface="Cambria Math" panose="02040503050406030204" pitchFamily="18" charset="0"/>
                            </a:rPr>
                            <m:t>𝑈</m:t>
                          </m:r>
                        </m:sub>
                      </m:sSub>
                      <m:r>
                        <a:rPr lang="en-US" altLang="zh-CN" sz="1500" i="1">
                          <a:latin typeface="Cambria Math" panose="02040503050406030204" pitchFamily="18" charset="0"/>
                        </a:rPr>
                        <m:t>=</m:t>
                      </m:r>
                      <m:d>
                        <m:dPr>
                          <m:begChr m:val="{"/>
                          <m:endChr m:val="}"/>
                          <m:ctrlPr>
                            <a:rPr lang="zh-CN" altLang="zh-CN" sz="1500" i="1">
                              <a:latin typeface="Cambria Math" panose="02040503050406030204" pitchFamily="18" charset="0"/>
                            </a:rPr>
                          </m:ctrlPr>
                        </m:dPr>
                        <m:e>
                          <m:d>
                            <m:dPr>
                              <m:ctrlPr>
                                <a:rPr lang="zh-CN" altLang="zh-CN" sz="1500" i="1">
                                  <a:latin typeface="Cambria Math" panose="02040503050406030204" pitchFamily="18" charset="0"/>
                                </a:rPr>
                              </m:ctrlPr>
                            </m:dPr>
                            <m:e>
                              <m:r>
                                <a:rPr lang="en-US" altLang="zh-CN" sz="1500" i="1">
                                  <a:latin typeface="Cambria Math" panose="02040503050406030204" pitchFamily="18" charset="0"/>
                                </a:rPr>
                                <m:t>𝑟</m:t>
                              </m:r>
                              <m:r>
                                <a:rPr lang="en-US" altLang="zh-CN" sz="1500" i="1">
                                  <a:latin typeface="Cambria Math" panose="02040503050406030204" pitchFamily="18" charset="0"/>
                                </a:rPr>
                                <m:t>,</m:t>
                              </m:r>
                              <m:r>
                                <a:rPr lang="en-US" altLang="zh-CN" sz="1500" i="1">
                                  <a:latin typeface="Cambria Math" panose="02040503050406030204" pitchFamily="18" charset="0"/>
                                </a:rPr>
                                <m:t>𝑑</m:t>
                              </m:r>
                            </m:e>
                          </m:d>
                          <m:d>
                            <m:dPr>
                              <m:begChr m:val="|"/>
                              <m:endChr m:val=""/>
                              <m:ctrlPr>
                                <a:rPr lang="zh-CN" altLang="zh-CN" sz="1500" i="1">
                                  <a:latin typeface="Cambria Math" panose="02040503050406030204" pitchFamily="18" charset="0"/>
                                </a:rPr>
                              </m:ctrlPr>
                            </m:dPr>
                            <m:e>
                              <m:r>
                                <a:rPr lang="en-US" altLang="zh-CN" sz="1500" i="1">
                                  <a:latin typeface="Cambria Math" panose="02040503050406030204" pitchFamily="18" charset="0"/>
                                </a:rPr>
                                <m:t>𝑑</m:t>
                              </m:r>
                              <m:r>
                                <a:rPr lang="en-US" altLang="zh-CN" sz="1500" i="1">
                                  <a:latin typeface="Cambria Math" panose="02040503050406030204" pitchFamily="18" charset="0"/>
                                </a:rPr>
                                <m:t>=</m:t>
                              </m:r>
                              <m:func>
                                <m:funcPr>
                                  <m:ctrlPr>
                                    <a:rPr lang="zh-CN" altLang="zh-CN" sz="1500" i="1">
                                      <a:latin typeface="Cambria Math" panose="02040503050406030204" pitchFamily="18" charset="0"/>
                                    </a:rPr>
                                  </m:ctrlPr>
                                </m:funcPr>
                                <m:fName>
                                  <m:limLow>
                                    <m:limLowPr>
                                      <m:ctrlPr>
                                        <a:rPr lang="zh-CN" altLang="zh-CN" sz="1500" i="1">
                                          <a:latin typeface="Cambria Math" panose="02040503050406030204" pitchFamily="18" charset="0"/>
                                        </a:rPr>
                                      </m:ctrlPr>
                                    </m:limLowPr>
                                    <m:e>
                                      <m:r>
                                        <m:rPr>
                                          <m:sty m:val="p"/>
                                        </m:rPr>
                                        <a:rPr lang="en-US" altLang="zh-CN" sz="1500">
                                          <a:latin typeface="Cambria Math" panose="02040503050406030204" pitchFamily="18" charset="0"/>
                                        </a:rPr>
                                        <m:t>min</m:t>
                                      </m:r>
                                    </m:e>
                                    <m:lim>
                                      <m:r>
                                        <a:rPr lang="en-US" altLang="zh-CN" sz="1500" i="1">
                                          <a:latin typeface="Cambria Math" panose="02040503050406030204" pitchFamily="18" charset="0"/>
                                        </a:rPr>
                                        <m:t>∀</m:t>
                                      </m:r>
                                      <m:r>
                                        <a:rPr lang="en-US" altLang="zh-CN" sz="1500" i="1">
                                          <a:latin typeface="Cambria Math" panose="02040503050406030204" pitchFamily="18" charset="0"/>
                                        </a:rPr>
                                        <m:t>𝑡</m:t>
                                      </m:r>
                                      <m:r>
                                        <a:rPr lang="en-US" altLang="zh-CN" sz="1500" i="1">
                                          <a:latin typeface="Cambria Math" panose="02040503050406030204" pitchFamily="18" charset="0"/>
                                        </a:rPr>
                                        <m:t>∈</m:t>
                                      </m:r>
                                      <m:r>
                                        <a:rPr lang="en-US" altLang="zh-CN" sz="1500" i="1">
                                          <a:latin typeface="Cambria Math" panose="02040503050406030204" pitchFamily="18" charset="0"/>
                                        </a:rPr>
                                        <m:t>𝑈</m:t>
                                      </m:r>
                                    </m:lim>
                                  </m:limLow>
                                </m:fName>
                                <m:e>
                                  <m:d>
                                    <m:dPr>
                                      <m:begChr m:val="{"/>
                                      <m:endChr m:val="}"/>
                                      <m:ctrlPr>
                                        <a:rPr lang="zh-CN" altLang="zh-CN" sz="1500" i="1">
                                          <a:latin typeface="Cambria Math" panose="02040503050406030204" pitchFamily="18" charset="0"/>
                                        </a:rPr>
                                      </m:ctrlPr>
                                    </m:dPr>
                                    <m:e>
                                      <m:r>
                                        <a:rPr lang="en-US" altLang="zh-CN" sz="1500" i="1">
                                          <a:latin typeface="Cambria Math" panose="02040503050406030204" pitchFamily="18" charset="0"/>
                                        </a:rPr>
                                        <m:t>𝑑𝑖𝑠</m:t>
                                      </m:r>
                                      <m:d>
                                        <m:dPr>
                                          <m:ctrlPr>
                                            <a:rPr lang="zh-CN" altLang="zh-CN" sz="1500" i="1">
                                              <a:latin typeface="Cambria Math" panose="02040503050406030204" pitchFamily="18" charset="0"/>
                                            </a:rPr>
                                          </m:ctrlPr>
                                        </m:dPr>
                                        <m:e>
                                          <m:r>
                                            <a:rPr lang="en-US" altLang="zh-CN" sz="1500" i="1">
                                              <a:latin typeface="Cambria Math" panose="02040503050406030204" pitchFamily="18" charset="0"/>
                                            </a:rPr>
                                            <m:t>𝑡</m:t>
                                          </m:r>
                                          <m:r>
                                            <a:rPr lang="en-US" altLang="zh-CN" sz="1500" i="1">
                                              <a:latin typeface="Cambria Math" panose="02040503050406030204" pitchFamily="18" charset="0"/>
                                            </a:rPr>
                                            <m:t>,</m:t>
                                          </m:r>
                                          <m:r>
                                            <a:rPr lang="en-US" altLang="zh-CN" sz="1500" i="1">
                                              <a:latin typeface="Cambria Math" panose="02040503050406030204" pitchFamily="18" charset="0"/>
                                            </a:rPr>
                                            <m:t>𝑟</m:t>
                                          </m:r>
                                        </m:e>
                                      </m:d>
                                    </m:e>
                                  </m:d>
                                  <m:r>
                                    <a:rPr lang="en-US" altLang="zh-CN" sz="1500" i="1">
                                      <a:latin typeface="Cambria Math" panose="02040503050406030204" pitchFamily="18" charset="0"/>
                                    </a:rPr>
                                    <m:t>&lt;</m:t>
                                  </m:r>
                                  <m:r>
                                    <a:rPr lang="en-US" altLang="zh-CN" sz="1500" i="1">
                                      <a:latin typeface="Cambria Math" panose="02040503050406030204" pitchFamily="18" charset="0"/>
                                    </a:rPr>
                                    <m:t>𝜀</m:t>
                                  </m:r>
                                  <m:r>
                                    <a:rPr lang="en-US" altLang="zh-CN" sz="1500" i="1">
                                      <a:latin typeface="Cambria Math" panose="02040503050406030204" pitchFamily="18" charset="0"/>
                                    </a:rPr>
                                    <m:t>⋀</m:t>
                                  </m:r>
                                  <m:r>
                                    <a:rPr lang="en-US" altLang="zh-CN" sz="1500" i="1">
                                      <a:latin typeface="Cambria Math" panose="02040503050406030204" pitchFamily="18" charset="0"/>
                                    </a:rPr>
                                    <m:t>𝑟</m:t>
                                  </m:r>
                                  <m:r>
                                    <a:rPr lang="en-US" altLang="zh-CN" sz="1500" i="1">
                                      <a:latin typeface="Cambria Math" panose="02040503050406030204" pitchFamily="18" charset="0"/>
                                    </a:rPr>
                                    <m:t>∈</m:t>
                                  </m:r>
                                  <m:r>
                                    <a:rPr lang="en-US" altLang="zh-CN" sz="1500" i="1">
                                      <a:latin typeface="Cambria Math" panose="02040503050406030204" pitchFamily="18" charset="0"/>
                                    </a:rPr>
                                    <m:t>𝑆</m:t>
                                  </m:r>
                                </m:e>
                              </m:func>
                            </m:e>
                          </m:d>
                        </m:e>
                      </m:d>
                    </m:oMath>
                  </m:oMathPara>
                </a14:m>
                <a:endParaRPr lang="zh-CN" altLang="zh-CN" sz="1500" dirty="0"/>
              </a:p>
            </p:txBody>
          </p:sp>
        </mc:Choice>
        <mc:Fallback>
          <p:sp>
            <p:nvSpPr>
              <p:cNvPr id="11296" name="文本框 33"/>
              <p:cNvSpPr>
                <a:spLocks noRot="1" noChangeAspect="1" noMove="1" noResize="1" noEditPoints="1" noAdjustHandles="1" noChangeArrowheads="1" noChangeShapeType="1" noTextEdit="1"/>
              </p:cNvSpPr>
              <p:nvPr/>
            </p:nvSpPr>
            <p:spPr bwMode="auto">
              <a:xfrm>
                <a:off x="1173957" y="1621632"/>
                <a:ext cx="6530305" cy="3795719"/>
              </a:xfrm>
              <a:prstGeom prst="rect">
                <a:avLst/>
              </a:prstGeom>
              <a:blipFill>
                <a:blip r:embed="rId3"/>
                <a:stretch>
                  <a:fillRect l="-373" t="-482" r="-467" b="-325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0735595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9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9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9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9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9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9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9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9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158479" y="1085850"/>
            <a:ext cx="255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核心</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算法（论文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27</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264444" y="1495425"/>
            <a:ext cx="6211491" cy="1191"/>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mc:AlternateContent xmlns:mc="http://schemas.openxmlformats.org/markup-compatibility/2006">
        <mc:Choice xmlns:a14="http://schemas.microsoft.com/office/drawing/2010/main" Requires="a14">
          <p:sp>
            <p:nvSpPr>
              <p:cNvPr id="11296" name="文本框 33"/>
              <p:cNvSpPr>
                <a:spLocks noChangeArrowheads="1"/>
              </p:cNvSpPr>
              <p:nvPr/>
            </p:nvSpPr>
            <p:spPr bwMode="auto">
              <a:xfrm>
                <a:off x="1173957" y="1621631"/>
                <a:ext cx="6530305" cy="30931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zh-CN" altLang="en-US" sz="1500" b="1" dirty="0">
                    <a:solidFill>
                      <a:srgbClr val="FF0000"/>
                    </a:solidFill>
                  </a:rPr>
                  <a:t>算法目标</a:t>
                </a:r>
                <a:endParaRPr lang="en-US" altLang="zh-CN" sz="1500" b="1" dirty="0">
                  <a:solidFill>
                    <a:srgbClr val="FF0000"/>
                  </a:solidFill>
                </a:endParaRPr>
              </a:p>
              <a:p>
                <a:r>
                  <a:rPr lang="zh-CN" altLang="zh-CN" sz="1500" dirty="0"/>
                  <a:t>在</a:t>
                </a:r>
                <a:r>
                  <a:rPr lang="zh-CN" altLang="zh-CN" sz="1500" dirty="0"/>
                  <a:t>给定目标属性集</a:t>
                </a:r>
                <a:r>
                  <a:rPr lang="en-US" altLang="zh-CN" sz="1500" i="1" dirty="0"/>
                  <a:t>R</a:t>
                </a:r>
                <a:r>
                  <a:rPr lang="zh-CN" altLang="zh-CN" sz="1500" dirty="0"/>
                  <a:t>和知识库边集</a:t>
                </a:r>
                <a:r>
                  <a:rPr lang="en-US" altLang="zh-CN" sz="1500" i="1" dirty="0"/>
                  <a:t>E</a:t>
                </a:r>
                <a:r>
                  <a:rPr lang="zh-CN" altLang="zh-CN" sz="1500" dirty="0"/>
                  <a:t>的前提下，</a:t>
                </a:r>
                <a:r>
                  <a:rPr lang="en-US" altLang="zh-CN" sz="1500" dirty="0"/>
                  <a:t>Semantic Join</a:t>
                </a:r>
                <a:r>
                  <a:rPr lang="zh-CN" altLang="zh-CN" sz="1500" dirty="0"/>
                  <a:t>算法的功能需求是将知识库上</a:t>
                </a:r>
                <a:r>
                  <a:rPr lang="en-US" altLang="zh-CN" sz="1500" i="1" dirty="0" err="1"/>
                  <a:t>γ</a:t>
                </a:r>
                <a:r>
                  <a:rPr lang="zh-CN" altLang="zh-CN" sz="1500" dirty="0"/>
                  <a:t>距离内的属性进行归</a:t>
                </a:r>
                <a:r>
                  <a:rPr lang="zh-CN" altLang="zh-CN" sz="1500" dirty="0"/>
                  <a:t>并</a:t>
                </a:r>
                <a:r>
                  <a:rPr lang="zh-CN" altLang="en-US" sz="1500" dirty="0"/>
                  <a:t>（用户给定的阈值，小于该阈值的概念被认定为语义上相似）</a:t>
                </a:r>
                <a:r>
                  <a:rPr lang="zh-CN" altLang="zh-CN" sz="1500" dirty="0"/>
                  <a:t>，</a:t>
                </a:r>
                <a:r>
                  <a:rPr lang="zh-CN" altLang="zh-CN" sz="1500" dirty="0"/>
                  <a:t>其过程可抽象为下面的公式：</a:t>
                </a:r>
              </a:p>
              <a:p>
                <a:pPr/>
                <a14:m>
                  <m:oMathPara xmlns:m="http://schemas.openxmlformats.org/officeDocument/2006/math">
                    <m:oMathParaPr>
                      <m:jc m:val="centerGroup"/>
                    </m:oMathParaPr>
                    <m:oMath xmlns:m="http://schemas.openxmlformats.org/officeDocument/2006/math">
                      <m:d>
                        <m:dPr>
                          <m:ctrlPr>
                            <a:rPr lang="zh-CN" altLang="zh-CN" sz="1500" i="1">
                              <a:latin typeface="Cambria Math" panose="02040503050406030204" pitchFamily="18" charset="0"/>
                            </a:rPr>
                          </m:ctrlPr>
                        </m:dPr>
                        <m:e>
                          <m:r>
                            <a:rPr lang="en-US" altLang="zh-CN" sz="1500" i="1">
                              <a:latin typeface="Cambria Math" panose="02040503050406030204" pitchFamily="18" charset="0"/>
                            </a:rPr>
                            <m:t>𝑅</m:t>
                          </m:r>
                        </m:e>
                      </m:d>
                      <m:r>
                        <a:rPr lang="en-US" altLang="zh-CN" sz="1500" i="1">
                          <a:latin typeface="Cambria Math" panose="02040503050406030204" pitchFamily="18" charset="0"/>
                        </a:rPr>
                        <m:t>∪</m:t>
                      </m:r>
                      <m:d>
                        <m:dPr>
                          <m:ctrlPr>
                            <a:rPr lang="zh-CN" altLang="zh-CN" sz="1500" i="1">
                              <a:latin typeface="Cambria Math" panose="02040503050406030204" pitchFamily="18" charset="0"/>
                            </a:rPr>
                          </m:ctrlPr>
                        </m:dPr>
                        <m:e>
                          <m:r>
                            <a:rPr lang="en-US" altLang="zh-CN" sz="1500" i="1">
                              <a:latin typeface="Cambria Math" panose="02040503050406030204" pitchFamily="18" charset="0"/>
                            </a:rPr>
                            <m:t>𝑅</m:t>
                          </m:r>
                          <m:r>
                            <a:rPr lang="en-US" altLang="zh-CN" sz="1500" i="1">
                              <a:latin typeface="Cambria Math" panose="02040503050406030204" pitchFamily="18" charset="0"/>
                            </a:rPr>
                            <m:t>⋈</m:t>
                          </m:r>
                          <m:r>
                            <a:rPr lang="en-US" altLang="zh-CN" sz="1500" i="1">
                              <a:latin typeface="Cambria Math" panose="02040503050406030204" pitchFamily="18" charset="0"/>
                            </a:rPr>
                            <m:t>𝐸</m:t>
                          </m:r>
                        </m:e>
                      </m:d>
                      <m:r>
                        <a:rPr lang="en-US" altLang="zh-CN" sz="1500" i="1">
                          <a:latin typeface="Cambria Math" panose="02040503050406030204" pitchFamily="18" charset="0"/>
                        </a:rPr>
                        <m:t>∪</m:t>
                      </m:r>
                      <m:d>
                        <m:dPr>
                          <m:ctrlPr>
                            <a:rPr lang="zh-CN" altLang="zh-CN" sz="1500" i="1">
                              <a:latin typeface="Cambria Math" panose="02040503050406030204" pitchFamily="18" charset="0"/>
                            </a:rPr>
                          </m:ctrlPr>
                        </m:dPr>
                        <m:e>
                          <m:r>
                            <a:rPr lang="en-US" altLang="zh-CN" sz="1500" i="1">
                              <a:latin typeface="Cambria Math" panose="02040503050406030204" pitchFamily="18" charset="0"/>
                            </a:rPr>
                            <m:t>𝑅</m:t>
                          </m:r>
                          <m:sSup>
                            <m:sSupPr>
                              <m:ctrlPr>
                                <a:rPr lang="zh-CN" altLang="zh-CN" sz="1500" i="1">
                                  <a:latin typeface="Cambria Math" panose="02040503050406030204" pitchFamily="18" charset="0"/>
                                </a:rPr>
                              </m:ctrlPr>
                            </m:sSupPr>
                            <m:e>
                              <m:r>
                                <a:rPr lang="en-US" altLang="zh-CN" sz="1500" i="1">
                                  <a:latin typeface="Cambria Math" panose="02040503050406030204" pitchFamily="18" charset="0"/>
                                </a:rPr>
                                <m:t>⋈</m:t>
                              </m:r>
                            </m:e>
                            <m:sup>
                              <m:r>
                                <a:rPr lang="en-US" altLang="zh-CN" sz="1500" i="1">
                                  <a:latin typeface="Cambria Math" panose="02040503050406030204" pitchFamily="18" charset="0"/>
                                </a:rPr>
                                <m:t>2</m:t>
                              </m:r>
                            </m:sup>
                          </m:sSup>
                          <m:r>
                            <a:rPr lang="en-US" altLang="zh-CN" sz="1500" i="1">
                              <a:latin typeface="Cambria Math" panose="02040503050406030204" pitchFamily="18" charset="0"/>
                            </a:rPr>
                            <m:t>𝐸</m:t>
                          </m:r>
                        </m:e>
                      </m:d>
                      <m:r>
                        <a:rPr lang="en-US" altLang="zh-CN" sz="1500" i="1">
                          <a:latin typeface="Cambria Math" panose="02040503050406030204" pitchFamily="18" charset="0"/>
                        </a:rPr>
                        <m:t>∪⋯∪</m:t>
                      </m:r>
                      <m:d>
                        <m:dPr>
                          <m:ctrlPr>
                            <a:rPr lang="zh-CN" altLang="zh-CN" sz="1500" i="1">
                              <a:latin typeface="Cambria Math" panose="02040503050406030204" pitchFamily="18" charset="0"/>
                            </a:rPr>
                          </m:ctrlPr>
                        </m:dPr>
                        <m:e>
                          <m:r>
                            <a:rPr lang="en-US" altLang="zh-CN" sz="1500" i="1">
                              <a:latin typeface="Cambria Math" panose="02040503050406030204" pitchFamily="18" charset="0"/>
                            </a:rPr>
                            <m:t>𝑅</m:t>
                          </m:r>
                          <m:sSup>
                            <m:sSupPr>
                              <m:ctrlPr>
                                <a:rPr lang="zh-CN" altLang="zh-CN" sz="1500" i="1">
                                  <a:latin typeface="Cambria Math" panose="02040503050406030204" pitchFamily="18" charset="0"/>
                                </a:rPr>
                              </m:ctrlPr>
                            </m:sSupPr>
                            <m:e>
                              <m:r>
                                <a:rPr lang="en-US" altLang="zh-CN" sz="1500" i="1">
                                  <a:latin typeface="Cambria Math" panose="02040503050406030204" pitchFamily="18" charset="0"/>
                                </a:rPr>
                                <m:t>⋈</m:t>
                              </m:r>
                            </m:e>
                            <m:sup>
                              <m:r>
                                <a:rPr lang="en-US" altLang="zh-CN" sz="1500" i="1">
                                  <a:latin typeface="Cambria Math" panose="02040503050406030204" pitchFamily="18" charset="0"/>
                                </a:rPr>
                                <m:t>𝛾</m:t>
                              </m:r>
                              <m:r>
                                <a:rPr lang="en-US" altLang="zh-CN" sz="1500" i="1">
                                  <a:latin typeface="Cambria Math" panose="02040503050406030204" pitchFamily="18" charset="0"/>
                                </a:rPr>
                                <m:t>−1</m:t>
                              </m:r>
                            </m:sup>
                          </m:sSup>
                          <m:r>
                            <a:rPr lang="en-US" altLang="zh-CN" sz="1500" i="1">
                              <a:latin typeface="Cambria Math" panose="02040503050406030204" pitchFamily="18" charset="0"/>
                            </a:rPr>
                            <m:t>𝐸</m:t>
                          </m:r>
                        </m:e>
                      </m:d>
                      <m:r>
                        <a:rPr lang="en-US" altLang="zh-CN" sz="1500" i="1">
                          <a:latin typeface="Cambria Math" panose="02040503050406030204" pitchFamily="18" charset="0"/>
                        </a:rPr>
                        <m:t>∪</m:t>
                      </m:r>
                      <m:d>
                        <m:dPr>
                          <m:ctrlPr>
                            <a:rPr lang="zh-CN" altLang="zh-CN" sz="1500" i="1">
                              <a:latin typeface="Cambria Math" panose="02040503050406030204" pitchFamily="18" charset="0"/>
                            </a:rPr>
                          </m:ctrlPr>
                        </m:dPr>
                        <m:e>
                          <m:r>
                            <a:rPr lang="en-US" altLang="zh-CN" sz="1500" i="1">
                              <a:latin typeface="Cambria Math" panose="02040503050406030204" pitchFamily="18" charset="0"/>
                            </a:rPr>
                            <m:t>𝑅</m:t>
                          </m:r>
                          <m:sSup>
                            <m:sSupPr>
                              <m:ctrlPr>
                                <a:rPr lang="zh-CN" altLang="zh-CN" sz="1500" i="1">
                                  <a:latin typeface="Cambria Math" panose="02040503050406030204" pitchFamily="18" charset="0"/>
                                </a:rPr>
                              </m:ctrlPr>
                            </m:sSupPr>
                            <m:e>
                              <m:r>
                                <a:rPr lang="en-US" altLang="zh-CN" sz="1500" i="1">
                                  <a:latin typeface="Cambria Math" panose="02040503050406030204" pitchFamily="18" charset="0"/>
                                </a:rPr>
                                <m:t>⋈</m:t>
                              </m:r>
                            </m:e>
                            <m:sup>
                              <m:r>
                                <a:rPr lang="en-US" altLang="zh-CN" sz="1500" i="1">
                                  <a:latin typeface="Cambria Math" panose="02040503050406030204" pitchFamily="18" charset="0"/>
                                </a:rPr>
                                <m:t>𝛾</m:t>
                              </m:r>
                            </m:sup>
                          </m:sSup>
                          <m:r>
                            <a:rPr lang="en-US" altLang="zh-CN" sz="1500" i="1">
                              <a:latin typeface="Cambria Math" panose="02040503050406030204" pitchFamily="18" charset="0"/>
                            </a:rPr>
                            <m:t>𝐸</m:t>
                          </m:r>
                        </m:e>
                      </m:d>
                    </m:oMath>
                  </m:oMathPara>
                </a14:m>
                <a:endParaRPr lang="zh-CN" altLang="zh-CN" sz="1500" dirty="0"/>
              </a:p>
              <a:p>
                <a:r>
                  <a:rPr lang="zh-CN" altLang="zh-CN" sz="1500" dirty="0"/>
                  <a:t>将上述功能映射到知识库的图结构时，可以理解为是从目标属性集</a:t>
                </a:r>
                <a:r>
                  <a:rPr lang="en-US" altLang="zh-CN" sz="1500" i="1" dirty="0"/>
                  <a:t>R</a:t>
                </a:r>
                <a:r>
                  <a:rPr lang="zh-CN" altLang="zh-CN" sz="1500" dirty="0"/>
                  <a:t>起始，将边逐步进行连接成长度在</a:t>
                </a:r>
                <a14:m>
                  <m:oMath xmlns:m="http://schemas.openxmlformats.org/officeDocument/2006/math">
                    <m:r>
                      <a:rPr lang="en-US" altLang="zh-CN" sz="1500">
                        <a:latin typeface="Cambria Math" panose="02040503050406030204" pitchFamily="18" charset="0"/>
                      </a:rPr>
                      <m:t>1~</m:t>
                    </m:r>
                    <m:r>
                      <m:rPr>
                        <m:sty m:val="p"/>
                      </m:rPr>
                      <a:rPr lang="en-US" altLang="zh-CN" sz="1500">
                        <a:latin typeface="Cambria Math" panose="02040503050406030204" pitchFamily="18" charset="0"/>
                      </a:rPr>
                      <m:t>γ</m:t>
                    </m:r>
                  </m:oMath>
                </a14:m>
                <a:r>
                  <a:rPr lang="zh-CN" altLang="zh-CN" sz="1500" dirty="0"/>
                  <a:t>之间的路径，这些路径的起始于</a:t>
                </a:r>
                <a:r>
                  <a:rPr lang="en-US" altLang="zh-CN" sz="1500" i="1" dirty="0"/>
                  <a:t>R</a:t>
                </a:r>
                <a:r>
                  <a:rPr lang="zh-CN" altLang="zh-CN" sz="1500" dirty="0"/>
                  <a:t>中的属性，终点属性可以看作是与</a:t>
                </a:r>
                <a:r>
                  <a:rPr lang="en-US" altLang="zh-CN" sz="1500" i="1" dirty="0"/>
                  <a:t>R</a:t>
                </a:r>
                <a:r>
                  <a:rPr lang="zh-CN" altLang="zh-CN" sz="1500" dirty="0"/>
                  <a:t>中属性相似的属性。</a:t>
                </a:r>
              </a:p>
              <a:p>
                <a:endParaRPr lang="en-US" altLang="zh-CN" sz="1500" b="1" dirty="0">
                  <a:solidFill>
                    <a:srgbClr val="FF0000"/>
                  </a:solidFill>
                </a:endParaRPr>
              </a:p>
              <a:p>
                <a:r>
                  <a:rPr lang="en-US" altLang="zh-CN" sz="1500" dirty="0"/>
                  <a:t>Semantic Join</a:t>
                </a:r>
                <a:r>
                  <a:rPr lang="zh-CN" altLang="zh-CN" sz="1500" dirty="0"/>
                  <a:t>算法接收的输入变量有：</a:t>
                </a:r>
              </a:p>
              <a:p>
                <a:pPr lvl="0"/>
                <a:r>
                  <a:rPr lang="en-US" altLang="zh-CN" sz="1500" i="1" dirty="0"/>
                  <a:t>R</a:t>
                </a:r>
                <a:r>
                  <a:rPr lang="zh-CN" altLang="zh-CN" sz="1500" dirty="0"/>
                  <a:t>：待集成的属性集合（以</a:t>
                </a:r>
                <a:r>
                  <a:rPr lang="en-US" altLang="zh-CN" sz="1500" dirty="0"/>
                  <a:t>cluster set</a:t>
                </a:r>
                <a:r>
                  <a:rPr lang="zh-CN" altLang="zh-CN" sz="1500" dirty="0"/>
                  <a:t>形式储存）</a:t>
                </a:r>
              </a:p>
              <a:p>
                <a:pPr lvl="0"/>
                <a:r>
                  <a:rPr lang="en-US" altLang="zh-CN" sz="1500" i="1" dirty="0" err="1"/>
                  <a:t>γ</a:t>
                </a:r>
                <a:r>
                  <a:rPr lang="zh-CN" altLang="zh-CN" sz="1500" dirty="0"/>
                  <a:t>：用户指定的语义距离阈值</a:t>
                </a:r>
              </a:p>
              <a:p>
                <a:pPr lvl="0"/>
                <a:r>
                  <a:rPr lang="en-US" altLang="zh-CN" sz="1500" i="1" dirty="0"/>
                  <a:t>H</a:t>
                </a:r>
                <a:r>
                  <a:rPr lang="en-US" altLang="zh-CN" sz="1500" i="1" baseline="-25000" dirty="0"/>
                  <a:t>1</a:t>
                </a:r>
                <a:r>
                  <a:rPr lang="zh-CN" altLang="zh-CN" sz="1500" dirty="0"/>
                  <a:t>：知识库的边集（以</a:t>
                </a:r>
                <a:r>
                  <a:rPr lang="en-US" altLang="zh-CN" sz="1500" dirty="0"/>
                  <a:t>neighbor table</a:t>
                </a:r>
                <a:r>
                  <a:rPr lang="zh-CN" altLang="zh-CN" sz="1500" dirty="0"/>
                  <a:t>形式储存</a:t>
                </a:r>
                <a:r>
                  <a:rPr lang="zh-CN" altLang="zh-CN" sz="1500" dirty="0"/>
                  <a:t>）</a:t>
                </a:r>
                <a:endParaRPr lang="zh-CN" altLang="zh-CN" sz="1500" dirty="0"/>
              </a:p>
            </p:txBody>
          </p:sp>
        </mc:Choice>
        <mc:Fallback>
          <p:sp>
            <p:nvSpPr>
              <p:cNvPr id="11296" name="文本框 33"/>
              <p:cNvSpPr>
                <a:spLocks noRot="1" noChangeAspect="1" noMove="1" noResize="1" noEditPoints="1" noAdjustHandles="1" noChangeArrowheads="1" noChangeShapeType="1" noTextEdit="1"/>
              </p:cNvSpPr>
              <p:nvPr/>
            </p:nvSpPr>
            <p:spPr bwMode="auto">
              <a:xfrm>
                <a:off x="1173957" y="1621631"/>
                <a:ext cx="6530305" cy="3093154"/>
              </a:xfrm>
              <a:prstGeom prst="rect">
                <a:avLst/>
              </a:prstGeom>
              <a:blipFill>
                <a:blip r:embed="rId3"/>
                <a:stretch>
                  <a:fillRect l="-373" t="-592" b="-157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392726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9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9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9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158479" y="1085850"/>
            <a:ext cx="255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核心</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算法（论文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27</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264444" y="1495425"/>
            <a:ext cx="6211491" cy="1191"/>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1134666" y="1551162"/>
            <a:ext cx="6426536" cy="4417109"/>
          </a:xfrm>
          <a:prstGeom prst="rect">
            <a:avLst/>
          </a:prstGeom>
        </p:spPr>
      </p:pic>
    </p:spTree>
    <p:extLst>
      <p:ext uri="{BB962C8B-B14F-4D97-AF65-F5344CB8AC3E}">
        <p14:creationId xmlns:p14="http://schemas.microsoft.com/office/powerpoint/2010/main" val="285508171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158479" y="1085850"/>
            <a:ext cx="255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数据结构（论文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22</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264444" y="1495425"/>
            <a:ext cx="6211491" cy="1191"/>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mc:AlternateContent xmlns:mc="http://schemas.openxmlformats.org/markup-compatibility/2006">
        <mc:Choice xmlns:a14="http://schemas.microsoft.com/office/drawing/2010/main" Requires="a14">
          <p:sp>
            <p:nvSpPr>
              <p:cNvPr id="11296" name="文本框 33"/>
              <p:cNvSpPr>
                <a:spLocks noChangeArrowheads="1"/>
              </p:cNvSpPr>
              <p:nvPr/>
            </p:nvSpPr>
            <p:spPr bwMode="auto">
              <a:xfrm>
                <a:off x="1173957" y="1621632"/>
                <a:ext cx="6530305" cy="39663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en-US" altLang="zh-CN" sz="1500" b="1" dirty="0">
                    <a:solidFill>
                      <a:srgbClr val="FF0000"/>
                    </a:solidFill>
                  </a:rPr>
                  <a:t>Cluster Set</a:t>
                </a:r>
              </a:p>
              <a:p>
                <a:r>
                  <a:rPr lang="zh-CN" altLang="zh-CN" sz="1500" dirty="0"/>
                  <a:t>集成</a:t>
                </a:r>
                <a:r>
                  <a:rPr lang="zh-CN" altLang="zh-CN" sz="1500" dirty="0"/>
                  <a:t>系统运行过程中需要考虑语义相似和拼写相似，而其中利用知识库进行语义相似判定的部分其实是更困难的。由于知识库巨大</a:t>
                </a:r>
                <a:r>
                  <a:rPr lang="zh-CN" altLang="zh-CN" sz="1500" dirty="0"/>
                  <a:t>，同时</a:t>
                </a:r>
                <a:r>
                  <a:rPr lang="zh-CN" altLang="zh-CN" sz="1500" dirty="0"/>
                  <a:t>为了减少遍历次数，尽量使基于</a:t>
                </a:r>
                <a:r>
                  <a:rPr lang="zh-CN" altLang="zh-CN" sz="1500" dirty="0"/>
                  <a:t>拼写</a:t>
                </a:r>
                <a:r>
                  <a:rPr lang="zh-CN" altLang="en-US" sz="1500" dirty="0"/>
                  <a:t>和语义</a:t>
                </a:r>
                <a:r>
                  <a:rPr lang="zh-CN" altLang="zh-CN" sz="1500" dirty="0"/>
                  <a:t>相似</a:t>
                </a:r>
                <a:r>
                  <a:rPr lang="zh-CN" altLang="zh-CN" sz="1500" dirty="0"/>
                  <a:t>的集成一同完成，我们设计了如下的数据结构</a:t>
                </a:r>
                <a:r>
                  <a:rPr lang="en-US" altLang="zh-CN" sz="1500" i="1" dirty="0"/>
                  <a:t>Cluster Set</a:t>
                </a:r>
                <a:r>
                  <a:rPr lang="zh-CN" altLang="zh-CN" sz="1500" dirty="0"/>
                  <a:t>，这种结构适用于算法执行过程中的中间结果和系统最后的输出。</a:t>
                </a:r>
              </a:p>
              <a:p>
                <a:r>
                  <a:rPr lang="en-US" altLang="zh-CN" sz="1500" b="1" dirty="0"/>
                  <a:t>[</a:t>
                </a:r>
                <a:r>
                  <a:rPr lang="en-US" altLang="zh-CN" sz="1500" b="1" i="1" dirty="0"/>
                  <a:t>Cluster Set</a:t>
                </a:r>
                <a:r>
                  <a:rPr lang="en-US" altLang="zh-CN" sz="1500" b="1" dirty="0"/>
                  <a:t>]</a:t>
                </a:r>
                <a:endParaRPr lang="zh-CN" altLang="zh-CN" sz="1500" dirty="0"/>
              </a:p>
              <a:p>
                <a:r>
                  <a:rPr lang="en-US" altLang="zh-CN" sz="1500" i="1" dirty="0"/>
                  <a:t>S</a:t>
                </a:r>
                <a:r>
                  <a:rPr lang="en-US" altLang="zh-CN" sz="1500" dirty="0"/>
                  <a:t> as the concepts set of the knowledge base, a cluster set is a set of pairs {</a:t>
                </a:r>
                <a:r>
                  <a:rPr lang="en-US" altLang="zh-CN" sz="1500" i="1" dirty="0"/>
                  <a:t>U</a:t>
                </a:r>
                <a:r>
                  <a:rPr lang="en-US" altLang="zh-CN" sz="1500" dirty="0"/>
                  <a:t>, </a:t>
                </a:r>
                <a:r>
                  <a:rPr lang="en-US" altLang="zh-CN" sz="1500" i="1" dirty="0"/>
                  <a:t>S</a:t>
                </a:r>
                <a:r>
                  <a:rPr lang="en-US" altLang="zh-CN" sz="1500" i="1" baseline="-25000" dirty="0"/>
                  <a:t>U</a:t>
                </a:r>
                <a:r>
                  <a:rPr lang="en-US" altLang="zh-CN" sz="1500" dirty="0"/>
                  <a:t>}, where </a:t>
                </a:r>
                <a:r>
                  <a:rPr lang="en-US" altLang="zh-CN" sz="1500" i="1" dirty="0"/>
                  <a:t>U</a:t>
                </a:r>
                <a:r>
                  <a:rPr lang="en-US" altLang="zh-CN" sz="1500" dirty="0"/>
                  <a:t> is a set of attributes and</a:t>
                </a:r>
                <a:endParaRPr lang="zh-CN" altLang="zh-CN" sz="1500" dirty="0"/>
              </a:p>
              <a:p>
                <a:pPr/>
                <a14:m>
                  <m:oMathPara xmlns:m="http://schemas.openxmlformats.org/officeDocument/2006/math">
                    <m:oMathParaPr>
                      <m:jc m:val="centerGroup"/>
                    </m:oMathParaPr>
                    <m:oMath xmlns:m="http://schemas.openxmlformats.org/officeDocument/2006/math">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𝑆</m:t>
                          </m:r>
                        </m:e>
                        <m:sub>
                          <m:r>
                            <a:rPr lang="en-US" altLang="zh-CN" sz="1500" i="1">
                              <a:latin typeface="Cambria Math" panose="02040503050406030204" pitchFamily="18" charset="0"/>
                            </a:rPr>
                            <m:t>𝑈</m:t>
                          </m:r>
                        </m:sub>
                      </m:sSub>
                      <m:r>
                        <a:rPr lang="en-US" altLang="zh-CN" sz="1500" i="1">
                          <a:latin typeface="Cambria Math" panose="02040503050406030204" pitchFamily="18" charset="0"/>
                        </a:rPr>
                        <m:t>=</m:t>
                      </m:r>
                      <m:d>
                        <m:dPr>
                          <m:begChr m:val="{"/>
                          <m:endChr m:val="}"/>
                          <m:ctrlPr>
                            <a:rPr lang="zh-CN" altLang="zh-CN" sz="1500" i="1">
                              <a:latin typeface="Cambria Math" panose="02040503050406030204" pitchFamily="18" charset="0"/>
                            </a:rPr>
                          </m:ctrlPr>
                        </m:dPr>
                        <m:e>
                          <m:d>
                            <m:dPr>
                              <m:ctrlPr>
                                <a:rPr lang="zh-CN" altLang="zh-CN" sz="1500" i="1">
                                  <a:latin typeface="Cambria Math" panose="02040503050406030204" pitchFamily="18" charset="0"/>
                                </a:rPr>
                              </m:ctrlPr>
                            </m:dPr>
                            <m:e>
                              <m:r>
                                <a:rPr lang="en-US" altLang="zh-CN" sz="1500" i="1">
                                  <a:latin typeface="Cambria Math" panose="02040503050406030204" pitchFamily="18" charset="0"/>
                                </a:rPr>
                                <m:t>𝑟</m:t>
                              </m:r>
                              <m:r>
                                <a:rPr lang="en-US" altLang="zh-CN" sz="1500" i="1">
                                  <a:latin typeface="Cambria Math" panose="02040503050406030204" pitchFamily="18" charset="0"/>
                                </a:rPr>
                                <m:t>,</m:t>
                              </m:r>
                              <m:r>
                                <a:rPr lang="en-US" altLang="zh-CN" sz="1500" i="1">
                                  <a:latin typeface="Cambria Math" panose="02040503050406030204" pitchFamily="18" charset="0"/>
                                </a:rPr>
                                <m:t>𝑑</m:t>
                              </m:r>
                            </m:e>
                          </m:d>
                          <m:d>
                            <m:dPr>
                              <m:begChr m:val="|"/>
                              <m:endChr m:val=""/>
                              <m:ctrlPr>
                                <a:rPr lang="zh-CN" altLang="zh-CN" sz="1500" i="1">
                                  <a:latin typeface="Cambria Math" panose="02040503050406030204" pitchFamily="18" charset="0"/>
                                </a:rPr>
                              </m:ctrlPr>
                            </m:dPr>
                            <m:e>
                              <m:r>
                                <a:rPr lang="en-US" altLang="zh-CN" sz="1500" i="1">
                                  <a:latin typeface="Cambria Math" panose="02040503050406030204" pitchFamily="18" charset="0"/>
                                </a:rPr>
                                <m:t>𝑑</m:t>
                              </m:r>
                              <m:r>
                                <a:rPr lang="en-US" altLang="zh-CN" sz="1500" i="1">
                                  <a:latin typeface="Cambria Math" panose="02040503050406030204" pitchFamily="18" charset="0"/>
                                </a:rPr>
                                <m:t>=</m:t>
                              </m:r>
                              <m:func>
                                <m:funcPr>
                                  <m:ctrlPr>
                                    <a:rPr lang="zh-CN" altLang="zh-CN" sz="1500" i="1">
                                      <a:latin typeface="Cambria Math" panose="02040503050406030204" pitchFamily="18" charset="0"/>
                                    </a:rPr>
                                  </m:ctrlPr>
                                </m:funcPr>
                                <m:fName>
                                  <m:limLow>
                                    <m:limLowPr>
                                      <m:ctrlPr>
                                        <a:rPr lang="zh-CN" altLang="zh-CN" sz="1500" i="1">
                                          <a:latin typeface="Cambria Math" panose="02040503050406030204" pitchFamily="18" charset="0"/>
                                        </a:rPr>
                                      </m:ctrlPr>
                                    </m:limLowPr>
                                    <m:e>
                                      <m:r>
                                        <m:rPr>
                                          <m:sty m:val="p"/>
                                        </m:rPr>
                                        <a:rPr lang="en-US" altLang="zh-CN" sz="1500">
                                          <a:latin typeface="Cambria Math" panose="02040503050406030204" pitchFamily="18" charset="0"/>
                                        </a:rPr>
                                        <m:t>min</m:t>
                                      </m:r>
                                    </m:e>
                                    <m:lim>
                                      <m:r>
                                        <a:rPr lang="en-US" altLang="zh-CN" sz="1500" i="1">
                                          <a:latin typeface="Cambria Math" panose="02040503050406030204" pitchFamily="18" charset="0"/>
                                        </a:rPr>
                                        <m:t>∀</m:t>
                                      </m:r>
                                      <m:r>
                                        <a:rPr lang="en-US" altLang="zh-CN" sz="1500" i="1">
                                          <a:latin typeface="Cambria Math" panose="02040503050406030204" pitchFamily="18" charset="0"/>
                                        </a:rPr>
                                        <m:t>𝑡</m:t>
                                      </m:r>
                                      <m:r>
                                        <a:rPr lang="en-US" altLang="zh-CN" sz="1500" i="1">
                                          <a:latin typeface="Cambria Math" panose="02040503050406030204" pitchFamily="18" charset="0"/>
                                        </a:rPr>
                                        <m:t>∈</m:t>
                                      </m:r>
                                      <m:r>
                                        <a:rPr lang="en-US" altLang="zh-CN" sz="1500" i="1">
                                          <a:latin typeface="Cambria Math" panose="02040503050406030204" pitchFamily="18" charset="0"/>
                                        </a:rPr>
                                        <m:t>𝑈</m:t>
                                      </m:r>
                                    </m:lim>
                                  </m:limLow>
                                </m:fName>
                                <m:e>
                                  <m:d>
                                    <m:dPr>
                                      <m:begChr m:val="{"/>
                                      <m:endChr m:val="}"/>
                                      <m:ctrlPr>
                                        <a:rPr lang="zh-CN" altLang="zh-CN" sz="1500" i="1">
                                          <a:latin typeface="Cambria Math" panose="02040503050406030204" pitchFamily="18" charset="0"/>
                                        </a:rPr>
                                      </m:ctrlPr>
                                    </m:dPr>
                                    <m:e>
                                      <m:r>
                                        <a:rPr lang="en-US" altLang="zh-CN" sz="1500" i="1">
                                          <a:latin typeface="Cambria Math" panose="02040503050406030204" pitchFamily="18" charset="0"/>
                                        </a:rPr>
                                        <m:t>𝑑𝑖𝑠</m:t>
                                      </m:r>
                                      <m:d>
                                        <m:dPr>
                                          <m:ctrlPr>
                                            <a:rPr lang="zh-CN" altLang="zh-CN" sz="1500" i="1">
                                              <a:latin typeface="Cambria Math" panose="02040503050406030204" pitchFamily="18" charset="0"/>
                                            </a:rPr>
                                          </m:ctrlPr>
                                        </m:dPr>
                                        <m:e>
                                          <m:r>
                                            <a:rPr lang="en-US" altLang="zh-CN" sz="1500" i="1">
                                              <a:latin typeface="Cambria Math" panose="02040503050406030204" pitchFamily="18" charset="0"/>
                                            </a:rPr>
                                            <m:t>𝑡</m:t>
                                          </m:r>
                                          <m:r>
                                            <a:rPr lang="en-US" altLang="zh-CN" sz="1500" i="1">
                                              <a:latin typeface="Cambria Math" panose="02040503050406030204" pitchFamily="18" charset="0"/>
                                            </a:rPr>
                                            <m:t>,</m:t>
                                          </m:r>
                                          <m:r>
                                            <a:rPr lang="en-US" altLang="zh-CN" sz="1500" i="1">
                                              <a:latin typeface="Cambria Math" panose="02040503050406030204" pitchFamily="18" charset="0"/>
                                            </a:rPr>
                                            <m:t>𝑟</m:t>
                                          </m:r>
                                        </m:e>
                                      </m:d>
                                    </m:e>
                                  </m:d>
                                  <m:r>
                                    <a:rPr lang="en-US" altLang="zh-CN" sz="1500" i="1">
                                      <a:latin typeface="Cambria Math" panose="02040503050406030204" pitchFamily="18" charset="0"/>
                                    </a:rPr>
                                    <m:t>&lt;</m:t>
                                  </m:r>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𝜀</m:t>
                                      </m:r>
                                    </m:e>
                                    <m:sub>
                                      <m:r>
                                        <a:rPr lang="en-US" altLang="zh-CN" sz="1500" i="1">
                                          <a:latin typeface="Cambria Math" panose="02040503050406030204" pitchFamily="18" charset="0"/>
                                        </a:rPr>
                                        <m:t>𝑡</m:t>
                                      </m:r>
                                    </m:sub>
                                  </m:sSub>
                                  <m:r>
                                    <a:rPr lang="en-US" altLang="zh-CN" sz="1500" i="1">
                                      <a:latin typeface="Cambria Math" panose="02040503050406030204" pitchFamily="18" charset="0"/>
                                    </a:rPr>
                                    <m:t>⋀</m:t>
                                  </m:r>
                                  <m:r>
                                    <a:rPr lang="en-US" altLang="zh-CN" sz="1500" i="1">
                                      <a:latin typeface="Cambria Math" panose="02040503050406030204" pitchFamily="18" charset="0"/>
                                    </a:rPr>
                                    <m:t>𝑟</m:t>
                                  </m:r>
                                  <m:r>
                                    <a:rPr lang="en-US" altLang="zh-CN" sz="1500" i="1">
                                      <a:latin typeface="Cambria Math" panose="02040503050406030204" pitchFamily="18" charset="0"/>
                                    </a:rPr>
                                    <m:t>∈</m:t>
                                  </m:r>
                                  <m:r>
                                    <a:rPr lang="en-US" altLang="zh-CN" sz="1500" i="1">
                                      <a:latin typeface="Cambria Math" panose="02040503050406030204" pitchFamily="18" charset="0"/>
                                    </a:rPr>
                                    <m:t>𝑆</m:t>
                                  </m:r>
                                </m:e>
                              </m:func>
                            </m:e>
                          </m:d>
                        </m:e>
                      </m:d>
                    </m:oMath>
                  </m:oMathPara>
                </a14:m>
                <a:endParaRPr lang="zh-CN" altLang="zh-CN" sz="1500" dirty="0"/>
              </a:p>
              <a:p>
                <a:r>
                  <a:rPr lang="en-US" altLang="zh-CN" sz="1500" i="1" dirty="0"/>
                  <a:t>Cluster Set</a:t>
                </a:r>
                <a:r>
                  <a:rPr lang="zh-CN" altLang="zh-CN" sz="1500" dirty="0"/>
                  <a:t>实际上是一个用来储存经过匹配后的集合，其中</a:t>
                </a:r>
                <a:r>
                  <a:rPr lang="en-US" altLang="zh-CN" sz="1500" i="1" dirty="0"/>
                  <a:t>U</a:t>
                </a:r>
                <a:r>
                  <a:rPr lang="zh-CN" altLang="zh-CN" sz="1500" dirty="0"/>
                  <a:t>集合储存着</a:t>
                </a:r>
                <a:r>
                  <a:rPr lang="zh-CN" altLang="zh-CN" sz="1500" dirty="0"/>
                  <a:t>被算法</a:t>
                </a:r>
                <a:r>
                  <a:rPr lang="zh-CN" altLang="zh-CN" sz="1500" dirty="0"/>
                  <a:t>认定为相似的属性，而为了加速这个算法在</a:t>
                </a:r>
                <a:r>
                  <a:rPr lang="zh-CN" altLang="zh-CN" sz="1500" dirty="0"/>
                  <a:t>拼写匹配</a:t>
                </a:r>
                <a:r>
                  <a:rPr lang="zh-CN" altLang="zh-CN" sz="1500" dirty="0"/>
                  <a:t>阶段的运行，</a:t>
                </a:r>
                <a:r>
                  <a:rPr lang="en-US" altLang="zh-CN" sz="1500" i="1" dirty="0"/>
                  <a:t>S</a:t>
                </a:r>
                <a:r>
                  <a:rPr lang="en-US" altLang="zh-CN" sz="1500" i="1" baseline="-25000" dirty="0"/>
                  <a:t>U</a:t>
                </a:r>
                <a:r>
                  <a:rPr lang="zh-CN" altLang="zh-CN" sz="1500" dirty="0"/>
                  <a:t>中储存的一些属性，每个至少和</a:t>
                </a:r>
                <a:r>
                  <a:rPr lang="en-US" altLang="zh-CN" sz="1500" i="1" dirty="0"/>
                  <a:t>U</a:t>
                </a:r>
                <a:r>
                  <a:rPr lang="zh-CN" altLang="zh-CN" sz="1500" dirty="0"/>
                  <a:t>中的一个元素距离小于</a:t>
                </a:r>
                <a14:m>
                  <m:oMath xmlns:m="http://schemas.openxmlformats.org/officeDocument/2006/math">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𝜀</m:t>
                        </m:r>
                      </m:e>
                      <m:sub>
                        <m:r>
                          <a:rPr lang="en-US" altLang="zh-CN" sz="1500" i="1">
                            <a:latin typeface="Cambria Math" panose="02040503050406030204" pitchFamily="18" charset="0"/>
                          </a:rPr>
                          <m:t>𝑡</m:t>
                        </m:r>
                      </m:sub>
                    </m:sSub>
                  </m:oMath>
                </a14:m>
                <a:r>
                  <a:rPr lang="zh-CN" altLang="zh-CN" sz="1500" dirty="0"/>
                  <a:t>。这些属性是可能在接下来的集成过程中归并到集合</a:t>
                </a:r>
                <a:r>
                  <a:rPr lang="en-US" altLang="zh-CN" sz="1500" i="1" dirty="0"/>
                  <a:t>U</a:t>
                </a:r>
                <a:r>
                  <a:rPr lang="zh-CN" altLang="zh-CN" sz="1500" dirty="0"/>
                  <a:t>中的，相比于每次在知识库上进行查找和匹配，提前将可能用到的属性以较小的代价储存下来，以空间换时间，能够提升算法的运行效率</a:t>
                </a:r>
                <a:r>
                  <a:rPr lang="zh-CN" altLang="zh-CN" sz="1500" dirty="0"/>
                  <a:t>。</a:t>
                </a:r>
                <a:endParaRPr lang="zh-CN" altLang="zh-CN" sz="1500" dirty="0"/>
              </a:p>
            </p:txBody>
          </p:sp>
        </mc:Choice>
        <mc:Fallback>
          <p:sp>
            <p:nvSpPr>
              <p:cNvPr id="11296" name="文本框 33"/>
              <p:cNvSpPr>
                <a:spLocks noRot="1" noChangeAspect="1" noMove="1" noResize="1" noEditPoints="1" noAdjustHandles="1" noChangeArrowheads="1" noChangeShapeType="1" noTextEdit="1"/>
              </p:cNvSpPr>
              <p:nvPr/>
            </p:nvSpPr>
            <p:spPr bwMode="auto">
              <a:xfrm>
                <a:off x="1173957" y="1621632"/>
                <a:ext cx="6530305" cy="3966342"/>
              </a:xfrm>
              <a:prstGeom prst="rect">
                <a:avLst/>
              </a:prstGeom>
              <a:blipFill>
                <a:blip r:embed="rId3"/>
                <a:stretch>
                  <a:fillRect l="-373" t="-307" b="-6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136037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9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9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9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158479" y="1085850"/>
            <a:ext cx="25134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数据结构（论文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23</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264444" y="1495425"/>
            <a:ext cx="6211491" cy="1191"/>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mc:AlternateContent xmlns:mc="http://schemas.openxmlformats.org/markup-compatibility/2006">
        <mc:Choice xmlns:a14="http://schemas.microsoft.com/office/drawing/2010/main" Requires="a14">
          <p:sp>
            <p:nvSpPr>
              <p:cNvPr id="11296" name="文本框 33"/>
              <p:cNvSpPr>
                <a:spLocks noChangeArrowheads="1"/>
              </p:cNvSpPr>
              <p:nvPr/>
            </p:nvSpPr>
            <p:spPr bwMode="auto">
              <a:xfrm>
                <a:off x="1173957" y="1621632"/>
                <a:ext cx="6530305" cy="40164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en-US" altLang="zh-CN" sz="1500" b="1" dirty="0">
                    <a:solidFill>
                      <a:srgbClr val="FF0000"/>
                    </a:solidFill>
                  </a:rPr>
                  <a:t>Neighbor</a:t>
                </a:r>
                <a:r>
                  <a:rPr lang="zh-CN" altLang="en-US" sz="1500" b="1" dirty="0">
                    <a:solidFill>
                      <a:srgbClr val="FF0000"/>
                    </a:solidFill>
                  </a:rPr>
                  <a:t> </a:t>
                </a:r>
                <a:r>
                  <a:rPr lang="en-US" altLang="zh-CN" sz="1500" b="1" dirty="0">
                    <a:solidFill>
                      <a:srgbClr val="FF0000"/>
                    </a:solidFill>
                  </a:rPr>
                  <a:t>Table</a:t>
                </a:r>
              </a:p>
              <a:p>
                <a:r>
                  <a:rPr lang="zh-CN" altLang="zh-CN" sz="1500" dirty="0"/>
                  <a:t>由于数据量巨大（模式中的属性和知识库中的概念目前共计在</a:t>
                </a:r>
                <a:r>
                  <a:rPr lang="en-US" altLang="zh-CN" sz="1500" dirty="0"/>
                  <a:t>100,000,000</a:t>
                </a:r>
                <a:r>
                  <a:rPr lang="zh-CN" altLang="zh-CN" sz="1500" dirty="0"/>
                  <a:t>条以上），很难将数据长期储存在内存中，因此该系统和内部的算法都是基于外存的</a:t>
                </a:r>
                <a:r>
                  <a:rPr lang="zh-CN" altLang="zh-CN" sz="1500" dirty="0"/>
                  <a:t>，为了</a:t>
                </a:r>
                <a:r>
                  <a:rPr lang="zh-CN" altLang="zh-CN" sz="1500" dirty="0"/>
                  <a:t>方便高效，采用了</a:t>
                </a:r>
                <a:r>
                  <a:rPr lang="en-US" altLang="zh-CN" sz="1500" dirty="0"/>
                  <a:t>hash</a:t>
                </a:r>
                <a:r>
                  <a:rPr lang="zh-CN" altLang="zh-CN" sz="1500" dirty="0"/>
                  <a:t>的方法将知识库中的边</a:t>
                </a:r>
                <a:r>
                  <a:rPr lang="en-US" altLang="zh-CN" sz="1500" i="1" dirty="0"/>
                  <a:t>e</a:t>
                </a:r>
                <a:r>
                  <a:rPr lang="en-US" altLang="zh-CN" sz="1500" dirty="0"/>
                  <a:t>(</a:t>
                </a:r>
                <a:r>
                  <a:rPr lang="en-US" altLang="zh-CN" sz="1500" i="1" dirty="0"/>
                  <a:t>a</a:t>
                </a:r>
                <a:r>
                  <a:rPr lang="en-US" altLang="zh-CN" sz="1500" dirty="0"/>
                  <a:t>, </a:t>
                </a:r>
                <a:r>
                  <a:rPr lang="en-US" altLang="zh-CN" sz="1500" i="1" dirty="0"/>
                  <a:t>b</a:t>
                </a:r>
                <a:r>
                  <a:rPr lang="en-US" altLang="zh-CN" sz="1500" dirty="0"/>
                  <a:t>)</a:t>
                </a:r>
                <a:r>
                  <a:rPr lang="zh-CN" altLang="zh-CN" sz="1500" dirty="0"/>
                  <a:t>储存</a:t>
                </a:r>
                <a:r>
                  <a:rPr lang="zh-CN" altLang="en-US" sz="1500" dirty="0"/>
                  <a:t>。</a:t>
                </a:r>
                <a:endParaRPr lang="zh-CN" altLang="zh-CN" sz="1500" dirty="0"/>
              </a:p>
              <a:p>
                <a:r>
                  <a:rPr lang="zh-CN" altLang="zh-CN" sz="1500" dirty="0"/>
                  <a:t>我们</a:t>
                </a:r>
                <a:r>
                  <a:rPr lang="zh-CN" altLang="zh-CN" sz="1500" dirty="0"/>
                  <a:t>的</a:t>
                </a:r>
                <a:r>
                  <a:rPr lang="zh-CN" altLang="zh-CN" sz="1500" dirty="0"/>
                  <a:t>算法</a:t>
                </a:r>
                <a:r>
                  <a:rPr lang="zh-CN" altLang="en-US" sz="1500" dirty="0"/>
                  <a:t>执行过程中</a:t>
                </a:r>
                <a:r>
                  <a:rPr lang="zh-CN" altLang="zh-CN" sz="1500" dirty="0"/>
                  <a:t>是</a:t>
                </a:r>
                <a:r>
                  <a:rPr lang="zh-CN" altLang="zh-CN" sz="1500" dirty="0"/>
                  <a:t>在知识库中进行边的连接，形成多条路径</a:t>
                </a:r>
                <a:r>
                  <a:rPr lang="en-US" altLang="zh-CN" sz="1500" dirty="0"/>
                  <a:t> (</a:t>
                </a:r>
                <a:r>
                  <a:rPr lang="en-US" altLang="zh-CN" sz="1500" i="1" dirty="0" err="1"/>
                  <a:t>start</a:t>
                </a:r>
                <a:r>
                  <a:rPr lang="en-US" altLang="zh-CN" sz="1500" dirty="0" err="1"/>
                  <a:t>,</a:t>
                </a:r>
                <a:r>
                  <a:rPr lang="en-US" altLang="zh-CN" sz="1500" i="1" dirty="0" err="1"/>
                  <a:t>end</a:t>
                </a:r>
                <a:r>
                  <a:rPr lang="en-US" altLang="zh-CN" sz="1500" dirty="0" err="1"/>
                  <a:t>,</a:t>
                </a:r>
                <a:r>
                  <a:rPr lang="en-US" altLang="zh-CN" sz="1500" i="1" dirty="0" err="1"/>
                  <a:t>length</a:t>
                </a:r>
                <a:r>
                  <a:rPr lang="en-US" altLang="zh-CN" sz="1500" dirty="0"/>
                  <a:t>)</a:t>
                </a:r>
                <a:r>
                  <a:rPr lang="zh-CN" altLang="zh-CN" sz="1500" dirty="0"/>
                  <a:t>，对于不同的路径，只要它们拥有共同的终点</a:t>
                </a:r>
                <a:r>
                  <a:rPr lang="en-US" altLang="zh-CN" sz="1500" i="1" dirty="0"/>
                  <a:t>end</a:t>
                </a:r>
                <a:r>
                  <a:rPr lang="zh-CN" altLang="zh-CN" sz="1500" dirty="0"/>
                  <a:t>，便可以与边</a:t>
                </a:r>
                <a:r>
                  <a:rPr lang="en-US" altLang="zh-CN" sz="1500" i="1" dirty="0"/>
                  <a:t>e</a:t>
                </a:r>
                <a:r>
                  <a:rPr lang="en-US" altLang="zh-CN" sz="1500" dirty="0"/>
                  <a:t>(</a:t>
                </a:r>
                <a:r>
                  <a:rPr lang="en-US" altLang="zh-CN" sz="1500" i="1" dirty="0"/>
                  <a:t>end</a:t>
                </a:r>
                <a:r>
                  <a:rPr lang="en-US" altLang="zh-CN" sz="1500" dirty="0"/>
                  <a:t>, </a:t>
                </a:r>
                <a:r>
                  <a:rPr lang="en-US" altLang="zh-CN" sz="1500" i="1" dirty="0"/>
                  <a:t>b</a:t>
                </a:r>
                <a:r>
                  <a:rPr lang="en-US" altLang="zh-CN" sz="1500" dirty="0"/>
                  <a:t>)</a:t>
                </a:r>
                <a:r>
                  <a:rPr lang="zh-CN" altLang="zh-CN" sz="1500" dirty="0"/>
                  <a:t>进行连接。因此可以将拥有共同终点的路径归为一类，多条路径只需做一次相同的扩展以提升效率，系统中使用数据结构</a:t>
                </a:r>
                <a:r>
                  <a:rPr lang="en-US" altLang="zh-CN" sz="1500" i="1" dirty="0"/>
                  <a:t>Neighbor Table</a:t>
                </a:r>
                <a:r>
                  <a:rPr lang="zh-CN" altLang="zh-CN" sz="1500" dirty="0"/>
                  <a:t>，定义如下：</a:t>
                </a:r>
              </a:p>
              <a:p>
                <a:r>
                  <a:rPr lang="en-US" altLang="zh-CN" sz="1500" b="1" dirty="0"/>
                  <a:t>[</a:t>
                </a:r>
                <a:r>
                  <a:rPr lang="en-US" altLang="zh-CN" sz="1500" b="1" i="1" dirty="0"/>
                  <a:t>Neighbor Table</a:t>
                </a:r>
                <a:r>
                  <a:rPr lang="en-US" altLang="zh-CN" sz="1500" b="1" dirty="0"/>
                  <a:t>]</a:t>
                </a:r>
                <a:endParaRPr lang="zh-CN" altLang="zh-CN" sz="1500" dirty="0"/>
              </a:p>
              <a:p>
                <a:r>
                  <a:rPr lang="en-US" altLang="zh-CN" sz="1500" i="1" dirty="0"/>
                  <a:t>t</a:t>
                </a:r>
                <a:r>
                  <a:rPr lang="en-US" altLang="zh-CN" sz="1500" dirty="0"/>
                  <a:t> is an attribute and </a:t>
                </a:r>
                <a:r>
                  <a:rPr lang="en-US" altLang="zh-CN" sz="1500" i="1" dirty="0"/>
                  <a:t>P</a:t>
                </a:r>
                <a:r>
                  <a:rPr lang="en-US" altLang="zh-CN" sz="1500" dirty="0"/>
                  <a:t> is the set of all paths in the knowledge base. </a:t>
                </a:r>
                <a:r>
                  <a:rPr lang="en-US" altLang="zh-CN" sz="1500" i="1" dirty="0" err="1"/>
                  <a:t>H</a:t>
                </a:r>
                <a:r>
                  <a:rPr lang="en-US" altLang="zh-CN" sz="1500" i="1" baseline="-25000" dirty="0" err="1"/>
                  <a:t>k</a:t>
                </a:r>
                <a:r>
                  <a:rPr lang="en-US" altLang="zh-CN" sz="1500" dirty="0"/>
                  <a:t>(</a:t>
                </a:r>
                <a:r>
                  <a:rPr lang="en-US" altLang="zh-CN" sz="1500" i="1" dirty="0"/>
                  <a:t>t</a:t>
                </a:r>
                <a:r>
                  <a:rPr lang="en-US" altLang="zh-CN" sz="1500" dirty="0"/>
                  <a:t>) is a table on the disk indexed by hash value of string </a:t>
                </a:r>
                <a:r>
                  <a:rPr lang="en-US" altLang="zh-CN" sz="1500" i="1" dirty="0"/>
                  <a:t>t</a:t>
                </a:r>
                <a:r>
                  <a:rPr lang="en-US" altLang="zh-CN" sz="1500" dirty="0"/>
                  <a:t>, </a:t>
                </a:r>
                <a:r>
                  <a:rPr lang="en-US" altLang="zh-CN" sz="1500" dirty="0" err="1"/>
                  <a:t>s.t.</a:t>
                </a:r>
                <a:endParaRPr lang="zh-CN" altLang="zh-CN" sz="1500" dirty="0"/>
              </a:p>
              <a:p>
                <a:pPr/>
                <a14:m>
                  <m:oMathPara xmlns:m="http://schemas.openxmlformats.org/officeDocument/2006/math">
                    <m:oMathParaPr>
                      <m:jc m:val="centerGroup"/>
                    </m:oMathParaPr>
                    <m:oMath xmlns:m="http://schemas.openxmlformats.org/officeDocument/2006/math">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𝐻</m:t>
                          </m:r>
                        </m:e>
                        <m:sub>
                          <m:r>
                            <a:rPr lang="en-US" altLang="zh-CN" sz="1500" i="1">
                              <a:latin typeface="Cambria Math" panose="02040503050406030204" pitchFamily="18" charset="0"/>
                            </a:rPr>
                            <m:t>𝑘</m:t>
                          </m:r>
                        </m:sub>
                      </m:sSub>
                      <m:d>
                        <m:dPr>
                          <m:ctrlPr>
                            <a:rPr lang="zh-CN" altLang="zh-CN" sz="1500" i="1">
                              <a:latin typeface="Cambria Math" panose="02040503050406030204" pitchFamily="18" charset="0"/>
                            </a:rPr>
                          </m:ctrlPr>
                        </m:dPr>
                        <m:e>
                          <m:r>
                            <a:rPr lang="en-US" altLang="zh-CN" sz="1500" i="1">
                              <a:latin typeface="Cambria Math" panose="02040503050406030204" pitchFamily="18" charset="0"/>
                            </a:rPr>
                            <m:t>𝑡</m:t>
                          </m:r>
                        </m:e>
                      </m:d>
                      <m:r>
                        <a:rPr lang="en-US" altLang="zh-CN" sz="1500" i="1">
                          <a:latin typeface="Cambria Math" panose="02040503050406030204" pitchFamily="18" charset="0"/>
                        </a:rPr>
                        <m:t>=</m:t>
                      </m:r>
                      <m:d>
                        <m:dPr>
                          <m:begChr m:val="{"/>
                          <m:endChr m:val="}"/>
                          <m:ctrlPr>
                            <a:rPr lang="zh-CN" altLang="zh-CN" sz="1500" i="1">
                              <a:latin typeface="Cambria Math" panose="02040503050406030204" pitchFamily="18" charset="0"/>
                            </a:rPr>
                          </m:ctrlPr>
                        </m:dPr>
                        <m:e>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𝑎</m:t>
                              </m:r>
                            </m:e>
                            <m:sub>
                              <m:r>
                                <a:rPr lang="en-US" altLang="zh-CN" sz="1500" i="1">
                                  <a:latin typeface="Cambria Math" panose="02040503050406030204" pitchFamily="18" charset="0"/>
                                </a:rPr>
                                <m:t>𝑖</m:t>
                              </m:r>
                            </m:sub>
                          </m:sSub>
                          <m:d>
                            <m:dPr>
                              <m:begChr m:val="|"/>
                              <m:endChr m:val=""/>
                              <m:ctrlPr>
                                <a:rPr lang="zh-CN" altLang="zh-CN" sz="1500" i="1">
                                  <a:latin typeface="Cambria Math" panose="02040503050406030204" pitchFamily="18" charset="0"/>
                                </a:rPr>
                              </m:ctrlPr>
                            </m:dPr>
                            <m:e>
                              <m:d>
                                <m:dPr>
                                  <m:ctrlPr>
                                    <a:rPr lang="zh-CN" altLang="zh-CN" sz="1500" i="1">
                                      <a:latin typeface="Cambria Math" panose="02040503050406030204" pitchFamily="18" charset="0"/>
                                    </a:rPr>
                                  </m:ctrlPr>
                                </m:dPr>
                                <m:e>
                                  <m:r>
                                    <a:rPr lang="en-US" altLang="zh-CN" sz="1500" i="1">
                                      <a:latin typeface="Cambria Math" panose="02040503050406030204" pitchFamily="18" charset="0"/>
                                    </a:rPr>
                                    <m:t>𝑡</m:t>
                                  </m:r>
                                  <m:r>
                                    <a:rPr lang="en-US" altLang="zh-CN" sz="1500" i="1">
                                      <a:latin typeface="Cambria Math" panose="02040503050406030204" pitchFamily="18" charset="0"/>
                                    </a:rPr>
                                    <m:t>,</m:t>
                                  </m:r>
                                  <m:sSub>
                                    <m:sSubPr>
                                      <m:ctrlPr>
                                        <a:rPr lang="zh-CN" altLang="zh-CN" sz="1500" i="1">
                                          <a:latin typeface="Cambria Math" panose="02040503050406030204" pitchFamily="18" charset="0"/>
                                        </a:rPr>
                                      </m:ctrlPr>
                                    </m:sSubPr>
                                    <m:e>
                                      <m:r>
                                        <a:rPr lang="en-US" altLang="zh-CN" sz="1500" i="1">
                                          <a:latin typeface="Cambria Math" panose="02040503050406030204" pitchFamily="18" charset="0"/>
                                        </a:rPr>
                                        <m:t>𝑎</m:t>
                                      </m:r>
                                    </m:e>
                                    <m:sub>
                                      <m:r>
                                        <a:rPr lang="en-US" altLang="zh-CN" sz="1500" i="1">
                                          <a:latin typeface="Cambria Math" panose="02040503050406030204" pitchFamily="18" charset="0"/>
                                        </a:rPr>
                                        <m:t>𝑖</m:t>
                                      </m:r>
                                    </m:sub>
                                  </m:sSub>
                                  <m:r>
                                    <a:rPr lang="en-US" altLang="zh-CN" sz="1500" i="1">
                                      <a:latin typeface="Cambria Math" panose="02040503050406030204" pitchFamily="18" charset="0"/>
                                    </a:rPr>
                                    <m:t>,</m:t>
                                  </m:r>
                                  <m:r>
                                    <a:rPr lang="en-US" altLang="zh-CN" sz="1500" i="1">
                                      <a:latin typeface="Cambria Math" panose="02040503050406030204" pitchFamily="18" charset="0"/>
                                    </a:rPr>
                                    <m:t>𝑑</m:t>
                                  </m:r>
                                </m:e>
                              </m:d>
                              <m:r>
                                <a:rPr lang="en-US" altLang="zh-CN" sz="1500" i="1">
                                  <a:latin typeface="Cambria Math" panose="02040503050406030204" pitchFamily="18" charset="0"/>
                                </a:rPr>
                                <m:t>∈</m:t>
                              </m:r>
                              <m:r>
                                <a:rPr lang="en-US" altLang="zh-CN" sz="1500" i="1">
                                  <a:latin typeface="Cambria Math" panose="02040503050406030204" pitchFamily="18" charset="0"/>
                                </a:rPr>
                                <m:t>𝑃</m:t>
                              </m:r>
                              <m:r>
                                <a:rPr lang="en-US" altLang="zh-CN" sz="1500" i="1">
                                  <a:latin typeface="Cambria Math" panose="02040503050406030204" pitchFamily="18" charset="0"/>
                                </a:rPr>
                                <m:t>∧</m:t>
                              </m:r>
                              <m:r>
                                <a:rPr lang="en-US" altLang="zh-CN" sz="1500" i="1">
                                  <a:latin typeface="Cambria Math" panose="02040503050406030204" pitchFamily="18" charset="0"/>
                                </a:rPr>
                                <m:t>𝑑</m:t>
                              </m:r>
                              <m:r>
                                <a:rPr lang="en-US" altLang="zh-CN" sz="1500" i="1">
                                  <a:latin typeface="Cambria Math" panose="02040503050406030204" pitchFamily="18" charset="0"/>
                                </a:rPr>
                                <m:t>=</m:t>
                              </m:r>
                              <m:r>
                                <a:rPr lang="en-US" altLang="zh-CN" sz="1500" i="1">
                                  <a:latin typeface="Cambria Math" panose="02040503050406030204" pitchFamily="18" charset="0"/>
                                </a:rPr>
                                <m:t>𝑘</m:t>
                              </m:r>
                            </m:e>
                          </m:d>
                        </m:e>
                      </m:d>
                    </m:oMath>
                  </m:oMathPara>
                </a14:m>
                <a:endParaRPr lang="zh-CN" altLang="zh-CN" sz="1500" dirty="0"/>
              </a:p>
              <a:p>
                <a:r>
                  <a:rPr lang="en-US" altLang="zh-CN" sz="1500" i="1" dirty="0"/>
                  <a:t>Neighbor Table</a:t>
                </a:r>
                <a:r>
                  <a:rPr lang="zh-CN" altLang="zh-CN" sz="1500" dirty="0"/>
                  <a:t>接收知识库中的一个概念</a:t>
                </a:r>
                <a:r>
                  <a:rPr lang="en-US" altLang="zh-CN" sz="1500" i="1" dirty="0"/>
                  <a:t>t</a:t>
                </a:r>
                <a:r>
                  <a:rPr lang="zh-CN" altLang="zh-CN" sz="1500" dirty="0"/>
                  <a:t>，并返回所有以</a:t>
                </a:r>
                <a:r>
                  <a:rPr lang="en-US" altLang="zh-CN" sz="1500" i="1" dirty="0"/>
                  <a:t>t</a:t>
                </a:r>
                <a:r>
                  <a:rPr lang="zh-CN" altLang="zh-CN" sz="1500" dirty="0"/>
                  <a:t>为终点、长度为</a:t>
                </a:r>
                <a:r>
                  <a:rPr lang="en-US" altLang="zh-CN" sz="1500" i="1" dirty="0"/>
                  <a:t>k</a:t>
                </a:r>
                <a:r>
                  <a:rPr lang="zh-CN" altLang="zh-CN" sz="1500" dirty="0"/>
                  <a:t>的路径，这样的结构可以以</a:t>
                </a:r>
                <a:r>
                  <a:rPr lang="en-US" altLang="zh-CN" sz="1500" i="1" dirty="0"/>
                  <a:t>t</a:t>
                </a:r>
                <a:r>
                  <a:rPr lang="zh-CN" altLang="zh-CN" sz="1500" dirty="0"/>
                  <a:t>为关键字形成一个</a:t>
                </a:r>
                <a:r>
                  <a:rPr lang="en-US" altLang="zh-CN" sz="1500" dirty="0"/>
                  <a:t>hash</a:t>
                </a:r>
                <a:r>
                  <a:rPr lang="zh-CN" altLang="zh-CN" sz="1500" dirty="0"/>
                  <a:t>表，并将生成和访问的时间保持在一个较低的数量级，边之间的连接延长可以引申为</a:t>
                </a:r>
                <a:r>
                  <a:rPr lang="en-US" altLang="zh-CN" sz="1500" i="1" dirty="0"/>
                  <a:t>Neighbor </a:t>
                </a:r>
                <a:r>
                  <a:rPr lang="en-US" altLang="zh-CN" sz="1500" i="1" dirty="0"/>
                  <a:t>Table</a:t>
                </a:r>
                <a:r>
                  <a:rPr lang="zh-CN" altLang="en-US" sz="1500" dirty="0"/>
                  <a:t>之间</a:t>
                </a:r>
                <a:r>
                  <a:rPr lang="zh-CN" altLang="zh-CN" sz="1500" dirty="0"/>
                  <a:t>的</a:t>
                </a:r>
                <a:r>
                  <a:rPr lang="en-US" altLang="zh-CN" sz="1500" dirty="0"/>
                  <a:t>join</a:t>
                </a:r>
                <a:r>
                  <a:rPr lang="zh-CN" altLang="zh-CN" sz="1500" dirty="0"/>
                  <a:t>。</a:t>
                </a:r>
                <a:r>
                  <a:rPr lang="zh-CN" altLang="zh-CN" sz="1500" dirty="0"/>
                  <a:t>类似的，边集</a:t>
                </a:r>
                <a:r>
                  <a:rPr lang="en-US" altLang="zh-CN" sz="1500" i="1" dirty="0"/>
                  <a:t>E</a:t>
                </a:r>
                <a:r>
                  <a:rPr lang="zh-CN" altLang="zh-CN" sz="1500" dirty="0"/>
                  <a:t>在这里可以表示为</a:t>
                </a:r>
                <a:r>
                  <a:rPr lang="en-US" altLang="zh-CN" sz="1500" i="1" dirty="0"/>
                  <a:t>H</a:t>
                </a:r>
                <a:r>
                  <a:rPr lang="en-US" altLang="zh-CN" sz="1500" i="1" baseline="-25000" dirty="0"/>
                  <a:t>1</a:t>
                </a:r>
                <a:r>
                  <a:rPr lang="en-US" altLang="zh-CN" sz="1500" dirty="0"/>
                  <a:t>(</a:t>
                </a:r>
                <a:r>
                  <a:rPr lang="en-US" altLang="zh-CN" sz="1500" i="1" dirty="0"/>
                  <a:t>t</a:t>
                </a:r>
                <a:r>
                  <a:rPr lang="en-US" altLang="zh-CN" sz="1500" dirty="0"/>
                  <a:t>)</a:t>
                </a:r>
                <a:r>
                  <a:rPr lang="zh-CN" altLang="zh-CN" sz="1500" dirty="0"/>
                  <a:t>。</a:t>
                </a:r>
                <a:endParaRPr lang="zh-CN" altLang="zh-CN" sz="1500" dirty="0"/>
              </a:p>
            </p:txBody>
          </p:sp>
        </mc:Choice>
        <mc:Fallback>
          <p:sp>
            <p:nvSpPr>
              <p:cNvPr id="11296" name="文本框 33"/>
              <p:cNvSpPr>
                <a:spLocks noRot="1" noChangeAspect="1" noMove="1" noResize="1" noEditPoints="1" noAdjustHandles="1" noChangeArrowheads="1" noChangeShapeType="1" noTextEdit="1"/>
              </p:cNvSpPr>
              <p:nvPr/>
            </p:nvSpPr>
            <p:spPr bwMode="auto">
              <a:xfrm>
                <a:off x="1173957" y="1621632"/>
                <a:ext cx="6530305" cy="4016484"/>
              </a:xfrm>
              <a:prstGeom prst="rect">
                <a:avLst/>
              </a:prstGeom>
              <a:blipFill>
                <a:blip r:embed="rId3"/>
                <a:stretch>
                  <a:fillRect l="-373" t="-303" b="-9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121392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9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9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9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158479" y="1085850"/>
            <a:ext cx="3008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批量集成流程（论文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31</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264444" y="1495425"/>
            <a:ext cx="6211491" cy="1191"/>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p:pic>
        <p:nvPicPr>
          <p:cNvPr id="9" name="图片 8"/>
          <p:cNvPicPr/>
          <p:nvPr/>
        </p:nvPicPr>
        <p:blipFill rotWithShape="1">
          <a:blip r:embed="rId3">
            <a:extLst>
              <a:ext uri="{28A0092B-C50C-407E-A947-70E740481C1C}">
                <a14:useLocalDpi xmlns:a14="http://schemas.microsoft.com/office/drawing/2010/main" val="0"/>
              </a:ext>
            </a:extLst>
          </a:blip>
          <a:srcRect r="51325"/>
          <a:stretch/>
        </p:blipFill>
        <p:spPr bwMode="auto">
          <a:xfrm>
            <a:off x="1736811" y="2259873"/>
            <a:ext cx="5266927" cy="3238314"/>
          </a:xfrm>
          <a:prstGeom prst="rect">
            <a:avLst/>
          </a:prstGeom>
          <a:noFill/>
          <a:ln>
            <a:noFill/>
          </a:ln>
        </p:spPr>
      </p:pic>
      <p:sp>
        <p:nvSpPr>
          <p:cNvPr id="2" name="文本框 1"/>
          <p:cNvSpPr txBox="1"/>
          <p:nvPr/>
        </p:nvSpPr>
        <p:spPr>
          <a:xfrm>
            <a:off x="1034653" y="3879030"/>
            <a:ext cx="184731" cy="553998"/>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85493625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158479" y="1085850"/>
            <a:ext cx="29634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增</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量集成流程（论文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33</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264444" y="1495425"/>
            <a:ext cx="6211491" cy="1191"/>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p:sp>
        <p:nvSpPr>
          <p:cNvPr id="2" name="文本框 1"/>
          <p:cNvSpPr txBox="1"/>
          <p:nvPr/>
        </p:nvSpPr>
        <p:spPr>
          <a:xfrm>
            <a:off x="1034653" y="3879030"/>
            <a:ext cx="184731" cy="553998"/>
          </a:xfrm>
          <a:prstGeom prst="rect">
            <a:avLst/>
          </a:prstGeom>
          <a:noFill/>
        </p:spPr>
        <p:txBody>
          <a:bodyPr wrap="none" rtlCol="0">
            <a:spAutoFit/>
          </a:bodyPr>
          <a:lstStyle/>
          <a:p>
            <a:endParaRPr lang="zh-CN" altLang="en-US" dirty="0"/>
          </a:p>
        </p:txBody>
      </p:sp>
      <p:pic>
        <p:nvPicPr>
          <p:cNvPr id="10" name="图片 9"/>
          <p:cNvPicPr/>
          <p:nvPr/>
        </p:nvPicPr>
        <p:blipFill rotWithShape="1">
          <a:blip r:embed="rId3">
            <a:extLst>
              <a:ext uri="{28A0092B-C50C-407E-A947-70E740481C1C}">
                <a14:useLocalDpi xmlns:a14="http://schemas.microsoft.com/office/drawing/2010/main" val="0"/>
              </a:ext>
            </a:extLst>
          </a:blip>
          <a:srcRect r="44827"/>
          <a:stretch/>
        </p:blipFill>
        <p:spPr bwMode="auto">
          <a:xfrm>
            <a:off x="1585216" y="2303925"/>
            <a:ext cx="5569946" cy="3150210"/>
          </a:xfrm>
          <a:prstGeom prst="rect">
            <a:avLst/>
          </a:prstGeom>
          <a:noFill/>
          <a:ln>
            <a:noFill/>
          </a:ln>
        </p:spPr>
      </p:pic>
    </p:spTree>
    <p:extLst>
      <p:ext uri="{BB962C8B-B14F-4D97-AF65-F5344CB8AC3E}">
        <p14:creationId xmlns:p14="http://schemas.microsoft.com/office/powerpoint/2010/main" val="21254069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3"/>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1" name="矩形 4"/>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2" name="矩形 5"/>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3" name="文本框 6"/>
          <p:cNvSpPr>
            <a:spLocks noChangeArrowheads="1"/>
          </p:cNvSpPr>
          <p:nvPr/>
        </p:nvSpPr>
        <p:spPr bwMode="auto">
          <a:xfrm>
            <a:off x="1158479" y="1085850"/>
            <a:ext cx="23874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准确率（论文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37</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mc:AlternateContent xmlns:mc="http://schemas.openxmlformats.org/markup-compatibility/2006">
        <mc:Choice xmlns:a14="http://schemas.microsoft.com/office/drawing/2010/main" Requires="a14">
          <p:sp>
            <p:nvSpPr>
              <p:cNvPr id="17415" name="AutoShape 2"/>
              <p:cNvSpPr>
                <a:spLocks noChangeArrowheads="1"/>
              </p:cNvSpPr>
              <p:nvPr/>
            </p:nvSpPr>
            <p:spPr bwMode="auto">
              <a:xfrm>
                <a:off x="467658" y="2665279"/>
                <a:ext cx="2916243" cy="1897816"/>
              </a:xfrm>
              <a:prstGeom prst="roundRect">
                <a:avLst>
                  <a:gd name="adj" fmla="val 2255"/>
                </a:avLst>
              </a:prstGeom>
              <a:solidFill>
                <a:srgbClr val="2B2E30"/>
              </a:solidFill>
              <a:ln w="3175" cap="flat" cmpd="sng">
                <a:solidFill>
                  <a:srgbClr val="D7D7D7"/>
                </a:solidFill>
                <a:bevel/>
                <a:headEnd/>
                <a:tailEnd/>
              </a:ln>
            </p:spPr>
            <p:txBody>
              <a:bodyPr lIns="135000"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Freebase</a:t>
                </a:r>
              </a:p>
              <a:p>
                <a:pPr algn="ct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NYC </a:t>
                </a:r>
                <a:r>
                  <a:rPr lang="en-US" altLang="zh-CN" sz="1400" dirty="0" err="1">
                    <a:solidFill>
                      <a:schemeClr val="bg1"/>
                    </a:solidFill>
                    <a:latin typeface="微软雅黑" panose="020B0503020204020204" pitchFamily="34" charset="-122"/>
                    <a:ea typeface="微软雅黑" panose="020B0503020204020204" pitchFamily="34" charset="-122"/>
                    <a:sym typeface="宋体" panose="02010600030101010101" pitchFamily="2" charset="-122"/>
                  </a:rPr>
                  <a:t>OpenData</a:t>
                </a:r>
                <a:r>
                  <a:rPr lang="en-US" altLang="zh-CN" sz="1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/SF </a:t>
                </a:r>
                <a:r>
                  <a:rPr lang="en-US" altLang="zh-CN" sz="1400" dirty="0" err="1">
                    <a:solidFill>
                      <a:schemeClr val="bg1"/>
                    </a:solidFill>
                    <a:latin typeface="微软雅黑" panose="020B0503020204020204" pitchFamily="34" charset="-122"/>
                    <a:ea typeface="微软雅黑" panose="020B0503020204020204" pitchFamily="34" charset="-122"/>
                    <a:sym typeface="宋体" panose="02010600030101010101" pitchFamily="2" charset="-122"/>
                  </a:rPr>
                  <a:t>OpenData</a:t>
                </a:r>
                <a:endParaRPr lang="en-US" altLang="zh-CN" sz="1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a:lnSpc>
                    <a:spcPct val="150000"/>
                  </a:lnSpc>
                </a:pPr>
                <a14:m>
                  <m:oMath xmlns:m="http://schemas.openxmlformats.org/officeDocument/2006/math">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𝜀</m:t>
                        </m:r>
                      </m:e>
                      <m:sub>
                        <m:r>
                          <a:rPr lang="en-US" altLang="zh-CN" sz="1400" i="1">
                            <a:solidFill>
                              <a:schemeClr val="bg1"/>
                            </a:solidFill>
                            <a:latin typeface="Cambria Math" panose="02040503050406030204" pitchFamily="18" charset="0"/>
                          </a:rPr>
                          <m:t>𝑡</m:t>
                        </m:r>
                      </m:sub>
                    </m:sSub>
                    <m:r>
                      <a:rPr lang="en-US" altLang="zh-CN" sz="1400" i="1">
                        <a:solidFill>
                          <a:schemeClr val="bg1"/>
                        </a:solidFill>
                        <a:latin typeface="Cambria Math" panose="02040503050406030204" pitchFamily="18" charset="0"/>
                      </a:rPr>
                      <m:t>=1,</m:t>
                    </m:r>
                    <m:r>
                      <a:rPr lang="en-US" altLang="zh-CN" sz="1400" i="1">
                        <a:solidFill>
                          <a:schemeClr val="bg1"/>
                        </a:solidFill>
                        <a:latin typeface="Cambria Math" panose="02040503050406030204" pitchFamily="18" charset="0"/>
                      </a:rPr>
                      <m:t>𝛾</m:t>
                    </m:r>
                    <m:r>
                      <a:rPr lang="en-US" altLang="zh-CN" sz="1400" i="1">
                        <a:solidFill>
                          <a:schemeClr val="bg1"/>
                        </a:solidFill>
                        <a:latin typeface="Cambria Math" panose="02040503050406030204" pitchFamily="18" charset="0"/>
                      </a:rPr>
                      <m:t>=3</m:t>
                    </m:r>
                  </m:oMath>
                </a14:m>
                <a:r>
                  <a:rPr lang="zh-CN" altLang="zh-CN" sz="1400" dirty="0">
                    <a:solidFill>
                      <a:schemeClr val="bg1"/>
                    </a:solidFill>
                  </a:rPr>
                  <a:t> </a:t>
                </a:r>
                <a:endParaRPr lang="en-US" altLang="zh-CN" sz="1400" dirty="0">
                  <a:solidFill>
                    <a:schemeClr val="bg1"/>
                  </a:solidFill>
                </a:endParaRPr>
              </a:p>
              <a:p>
                <a:pPr algn="ct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precision/recall</a:t>
                </a:r>
                <a:endParaRPr lang="en-US" altLang="zh-CN" sz="1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mc:Choice>
        <mc:Fallback>
          <p:sp>
            <p:nvSpPr>
              <p:cNvPr id="17415" name="AutoShape 2"/>
              <p:cNvSpPr>
                <a:spLocks noRot="1" noChangeAspect="1" noMove="1" noResize="1" noEditPoints="1" noAdjustHandles="1" noChangeArrowheads="1" noChangeShapeType="1" noTextEdit="1"/>
              </p:cNvSpPr>
              <p:nvPr/>
            </p:nvSpPr>
            <p:spPr bwMode="auto">
              <a:xfrm>
                <a:off x="467658" y="2665279"/>
                <a:ext cx="2916243" cy="1897816"/>
              </a:xfrm>
              <a:prstGeom prst="roundRect">
                <a:avLst>
                  <a:gd name="adj" fmla="val 2255"/>
                </a:avLst>
              </a:prstGeom>
              <a:blipFill>
                <a:blip r:embed="rId3"/>
                <a:stretch>
                  <a:fillRect/>
                </a:stretch>
              </a:blipFill>
              <a:ln w="3175" cap="flat" cmpd="sng">
                <a:solidFill>
                  <a:srgbClr val="D7D7D7"/>
                </a:solidFill>
                <a:bevel/>
                <a:headEnd/>
                <a:tailEnd/>
              </a:ln>
            </p:spPr>
            <p:txBody>
              <a:bodyPr/>
              <a:lstStyle/>
              <a:p>
                <a:r>
                  <a:rPr lang="zh-CN" altLang="en-US">
                    <a:noFill/>
                  </a:rPr>
                  <a:t> </a:t>
                </a:r>
              </a:p>
            </p:txBody>
          </p:sp>
        </mc:Fallback>
      </mc:AlternateContent>
      <p:sp>
        <p:nvSpPr>
          <p:cNvPr id="17426" name="AutoShape 22"/>
          <p:cNvSpPr>
            <a:spLocks noChangeArrowheads="1"/>
          </p:cNvSpPr>
          <p:nvPr/>
        </p:nvSpPr>
        <p:spPr bwMode="auto">
          <a:xfrm>
            <a:off x="467658" y="2456919"/>
            <a:ext cx="2916243" cy="444485"/>
          </a:xfrm>
          <a:prstGeom prst="roundRect">
            <a:avLst>
              <a:gd name="adj" fmla="val 0"/>
            </a:avLst>
          </a:prstGeom>
          <a:solidFill>
            <a:srgbClr val="21A3D0"/>
          </a:solidFill>
          <a:ln w="3175" cap="flat" cmpd="sng">
            <a:solidFill>
              <a:srgbClr val="D7D7D7"/>
            </a:solidFill>
            <a:bevel/>
            <a:headEnd/>
            <a:tailEnd/>
          </a:ln>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20000"/>
              </a:lnSpc>
            </a:pPr>
            <a:r>
              <a:rPr lang="zh-CN" altLang="en-US" sz="15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实验配置</a:t>
            </a:r>
            <a:endParaRPr lang="zh-CN" altLang="en-US" sz="1800" b="1" dirty="0"/>
          </a:p>
        </p:txBody>
      </p:sp>
      <mc:AlternateContent xmlns:mc="http://schemas.openxmlformats.org/markup-compatibility/2006">
        <mc:Choice xmlns:a14="http://schemas.microsoft.com/office/drawing/2010/main" Requires="a14">
          <p:graphicFrame>
            <p:nvGraphicFramePr>
              <p:cNvPr id="6" name="表格 5"/>
              <p:cNvGraphicFramePr>
                <a:graphicFrameLocks noGrp="1"/>
              </p:cNvGraphicFramePr>
              <p:nvPr>
                <p:extLst>
                  <p:ext uri="{D42A27DB-BD31-4B8C-83A1-F6EECF244321}">
                    <p14:modId xmlns:p14="http://schemas.microsoft.com/office/powerpoint/2010/main" val="1268284383"/>
                  </p:ext>
                </p:extLst>
              </p:nvPr>
            </p:nvGraphicFramePr>
            <p:xfrm>
              <a:off x="3545915" y="2456919"/>
              <a:ext cx="5176464" cy="2106174"/>
            </p:xfrm>
            <a:graphic>
              <a:graphicData uri="http://schemas.openxmlformats.org/drawingml/2006/table">
                <a:tbl>
                  <a:tblPr firstRow="1" firstCol="1" bandRow="1">
                    <a:tableStyleId>{5C22544A-7EE6-4342-B048-85BDC9FD1C3A}</a:tableStyleId>
                  </a:tblPr>
                  <a:tblGrid>
                    <a:gridCol w="862338">
                      <a:extLst>
                        <a:ext uri="{9D8B030D-6E8A-4147-A177-3AD203B41FA5}">
                          <a16:colId xmlns:a16="http://schemas.microsoft.com/office/drawing/2014/main" val="20000"/>
                        </a:ext>
                      </a:extLst>
                    </a:gridCol>
                    <a:gridCol w="862338">
                      <a:extLst>
                        <a:ext uri="{9D8B030D-6E8A-4147-A177-3AD203B41FA5}">
                          <a16:colId xmlns:a16="http://schemas.microsoft.com/office/drawing/2014/main" val="20001"/>
                        </a:ext>
                      </a:extLst>
                    </a:gridCol>
                    <a:gridCol w="862947">
                      <a:extLst>
                        <a:ext uri="{9D8B030D-6E8A-4147-A177-3AD203B41FA5}">
                          <a16:colId xmlns:a16="http://schemas.microsoft.com/office/drawing/2014/main" val="20002"/>
                        </a:ext>
                      </a:extLst>
                    </a:gridCol>
                    <a:gridCol w="862947">
                      <a:extLst>
                        <a:ext uri="{9D8B030D-6E8A-4147-A177-3AD203B41FA5}">
                          <a16:colId xmlns:a16="http://schemas.microsoft.com/office/drawing/2014/main" val="20003"/>
                        </a:ext>
                      </a:extLst>
                    </a:gridCol>
                    <a:gridCol w="862947">
                      <a:extLst>
                        <a:ext uri="{9D8B030D-6E8A-4147-A177-3AD203B41FA5}">
                          <a16:colId xmlns:a16="http://schemas.microsoft.com/office/drawing/2014/main" val="20004"/>
                        </a:ext>
                      </a:extLst>
                    </a:gridCol>
                    <a:gridCol w="862947">
                      <a:extLst>
                        <a:ext uri="{9D8B030D-6E8A-4147-A177-3AD203B41FA5}">
                          <a16:colId xmlns:a16="http://schemas.microsoft.com/office/drawing/2014/main" val="20005"/>
                        </a:ext>
                      </a:extLst>
                    </a:gridCol>
                  </a:tblGrid>
                  <a:tr h="351029">
                    <a:tc>
                      <a:txBody>
                        <a:bodyPr/>
                        <a:lstStyle/>
                        <a:p>
                          <a:pPr indent="0" algn="ctr">
                            <a:spcAft>
                              <a:spcPts val="0"/>
                            </a:spcAft>
                          </a:pPr>
                          <a:r>
                            <a:rPr lang="en-US" sz="1500" b="0" kern="100" dirty="0">
                              <a:effectLst/>
                            </a:rPr>
                            <a:t>Attribute</a:t>
                          </a:r>
                          <a:endParaRPr lang="zh-CN" sz="1500" b="0" kern="100" dirty="0">
                            <a:effectLst/>
                            <a:latin typeface="Times New Roman" charset="0"/>
                            <a:ea typeface="宋体" charset="-122"/>
                          </a:endParaRPr>
                        </a:p>
                      </a:txBody>
                      <a:tcPr marL="65818" marR="65818" marT="0" marB="0" anchor="ctr">
                        <a:solidFill>
                          <a:srgbClr val="0070C0"/>
                        </a:solidFill>
                      </a:tcPr>
                    </a:tc>
                    <a:tc>
                      <a:txBody>
                        <a:bodyPr/>
                        <a:lstStyle/>
                        <a:p>
                          <a:pPr indent="0" algn="ctr">
                            <a:spcAft>
                              <a:spcPts val="0"/>
                            </a:spcAft>
                          </a:pPr>
                          <a14:m>
                            <m:oMathPara xmlns:m="http://schemas.openxmlformats.org/officeDocument/2006/math">
                              <m:oMathParaPr>
                                <m:jc m:val="centerGroup"/>
                              </m:oMathParaPr>
                              <m:oMath xmlns:m="http://schemas.openxmlformats.org/officeDocument/2006/math">
                                <m:d>
                                  <m:dPr>
                                    <m:begChr m:val="|"/>
                                    <m:endChr m:val="|"/>
                                    <m:ctrlPr>
                                      <a:rPr lang="zh-CN" sz="1500" b="0" i="1" kern="100">
                                        <a:effectLst/>
                                        <a:latin typeface="Cambria Math" panose="02040503050406030204" pitchFamily="18" charset="0"/>
                                      </a:rPr>
                                    </m:ctrlPr>
                                  </m:dPr>
                                  <m:e>
                                    <m:sSub>
                                      <m:sSubPr>
                                        <m:ctrlPr>
                                          <a:rPr lang="zh-CN" sz="1500" b="0" i="1" kern="100">
                                            <a:effectLst/>
                                            <a:latin typeface="Cambria Math" panose="02040503050406030204" pitchFamily="18" charset="0"/>
                                          </a:rPr>
                                        </m:ctrlPr>
                                      </m:sSubPr>
                                      <m:e>
                                        <m:r>
                                          <a:rPr lang="en-US" sz="1500" b="0" i="1" kern="100">
                                            <a:effectLst/>
                                            <a:latin typeface="Cambria Math" panose="02040503050406030204" pitchFamily="18" charset="0"/>
                                          </a:rPr>
                                          <m:t>𝑆</m:t>
                                        </m:r>
                                      </m:e>
                                      <m:sub>
                                        <m:r>
                                          <a:rPr lang="en-US" sz="1500" b="0" i="1" kern="100">
                                            <a:effectLst/>
                                            <a:latin typeface="Cambria Math" panose="02040503050406030204" pitchFamily="18" charset="0"/>
                                          </a:rPr>
                                          <m:t>𝐴</m:t>
                                        </m:r>
                                      </m:sub>
                                    </m:sSub>
                                  </m:e>
                                </m:d>
                              </m:oMath>
                            </m:oMathPara>
                          </a14:m>
                          <a:endParaRPr lang="zh-CN" sz="1500" b="0" kern="100" dirty="0">
                            <a:effectLst/>
                            <a:latin typeface="Times New Roman" charset="0"/>
                            <a:ea typeface="宋体" charset="-122"/>
                          </a:endParaRPr>
                        </a:p>
                      </a:txBody>
                      <a:tcPr marL="65818" marR="65818" marT="0" marB="0" anchor="ctr">
                        <a:solidFill>
                          <a:srgbClr val="0070C0"/>
                        </a:solidFill>
                      </a:tcPr>
                    </a:tc>
                    <a:tc>
                      <a:txBody>
                        <a:bodyPr/>
                        <a:lstStyle/>
                        <a:p>
                          <a:pPr indent="0" algn="ctr">
                            <a:spcAft>
                              <a:spcPts val="0"/>
                            </a:spcAft>
                          </a:pPr>
                          <a14:m>
                            <m:oMathPara xmlns:m="http://schemas.openxmlformats.org/officeDocument/2006/math">
                              <m:oMathParaPr>
                                <m:jc m:val="centerGroup"/>
                              </m:oMathParaPr>
                              <m:oMath xmlns:m="http://schemas.openxmlformats.org/officeDocument/2006/math">
                                <m:d>
                                  <m:dPr>
                                    <m:begChr m:val="|"/>
                                    <m:endChr m:val="|"/>
                                    <m:ctrlPr>
                                      <a:rPr lang="zh-CN" sz="1500" b="0" i="1" kern="100">
                                        <a:effectLst/>
                                        <a:latin typeface="Cambria Math" panose="02040503050406030204" pitchFamily="18" charset="0"/>
                                      </a:rPr>
                                    </m:ctrlPr>
                                  </m:dPr>
                                  <m:e>
                                    <m:sSub>
                                      <m:sSubPr>
                                        <m:ctrlPr>
                                          <a:rPr lang="zh-CN" sz="1500" b="0" i="1" kern="100">
                                            <a:effectLst/>
                                            <a:latin typeface="Cambria Math" panose="02040503050406030204" pitchFamily="18" charset="0"/>
                                          </a:rPr>
                                        </m:ctrlPr>
                                      </m:sSubPr>
                                      <m:e>
                                        <m:r>
                                          <a:rPr lang="en-US" sz="1500" b="0" i="1" kern="100">
                                            <a:effectLst/>
                                            <a:latin typeface="Cambria Math" panose="02040503050406030204" pitchFamily="18" charset="0"/>
                                          </a:rPr>
                                          <m:t>𝑆</m:t>
                                        </m:r>
                                      </m:e>
                                      <m:sub>
                                        <m:r>
                                          <a:rPr lang="en-US" sz="1500" b="0" i="1" kern="100">
                                            <a:effectLst/>
                                            <a:latin typeface="Cambria Math" panose="02040503050406030204" pitchFamily="18" charset="0"/>
                                          </a:rPr>
                                          <m:t>𝑇</m:t>
                                        </m:r>
                                      </m:sub>
                                    </m:sSub>
                                  </m:e>
                                </m:d>
                              </m:oMath>
                            </m:oMathPara>
                          </a14:m>
                          <a:endParaRPr lang="zh-CN" sz="1500" b="0" kern="100">
                            <a:effectLst/>
                            <a:latin typeface="Times New Roman" charset="0"/>
                            <a:ea typeface="宋体" charset="-122"/>
                          </a:endParaRPr>
                        </a:p>
                      </a:txBody>
                      <a:tcPr marL="65818" marR="65818" marT="0" marB="0" anchor="ctr">
                        <a:solidFill>
                          <a:srgbClr val="0070C0"/>
                        </a:solidFill>
                      </a:tcPr>
                    </a:tc>
                    <a:tc>
                      <a:txBody>
                        <a:bodyPr/>
                        <a:lstStyle/>
                        <a:p>
                          <a:pPr indent="0" algn="ctr">
                            <a:spcAft>
                              <a:spcPts val="0"/>
                            </a:spcAft>
                          </a:pPr>
                          <a14:m>
                            <m:oMathPara xmlns:m="http://schemas.openxmlformats.org/officeDocument/2006/math">
                              <m:oMathParaPr>
                                <m:jc m:val="centerGroup"/>
                              </m:oMathParaPr>
                              <m:oMath xmlns:m="http://schemas.openxmlformats.org/officeDocument/2006/math">
                                <m:d>
                                  <m:dPr>
                                    <m:begChr m:val="|"/>
                                    <m:endChr m:val="|"/>
                                    <m:ctrlPr>
                                      <a:rPr lang="zh-CN" sz="1500" b="0" i="1" kern="100">
                                        <a:effectLst/>
                                        <a:latin typeface="Cambria Math" panose="02040503050406030204" pitchFamily="18" charset="0"/>
                                      </a:rPr>
                                    </m:ctrlPr>
                                  </m:dPr>
                                  <m:e>
                                    <m:sSub>
                                      <m:sSubPr>
                                        <m:ctrlPr>
                                          <a:rPr lang="zh-CN" sz="1500" b="0" i="1" kern="100">
                                            <a:effectLst/>
                                            <a:latin typeface="Cambria Math" panose="02040503050406030204" pitchFamily="18" charset="0"/>
                                          </a:rPr>
                                        </m:ctrlPr>
                                      </m:sSubPr>
                                      <m:e>
                                        <m:r>
                                          <a:rPr lang="en-US" sz="1500" b="0" i="1" kern="100">
                                            <a:effectLst/>
                                            <a:latin typeface="Cambria Math" panose="02040503050406030204" pitchFamily="18" charset="0"/>
                                          </a:rPr>
                                          <m:t>𝑆</m:t>
                                        </m:r>
                                      </m:e>
                                      <m:sub>
                                        <m:r>
                                          <a:rPr lang="en-US" sz="1500" b="0" i="1" kern="100">
                                            <a:effectLst/>
                                            <a:latin typeface="Cambria Math" panose="02040503050406030204" pitchFamily="18" charset="0"/>
                                          </a:rPr>
                                          <m:t>𝑇</m:t>
                                        </m:r>
                                      </m:sub>
                                    </m:sSub>
                                    <m:r>
                                      <a:rPr lang="en-US" sz="1500" b="0" kern="100">
                                        <a:effectLst/>
                                        <a:latin typeface="Cambria Math" panose="02040503050406030204" pitchFamily="18" charset="0"/>
                                      </a:rPr>
                                      <m:t>∩</m:t>
                                    </m:r>
                                    <m:sSub>
                                      <m:sSubPr>
                                        <m:ctrlPr>
                                          <a:rPr lang="zh-CN" sz="1500" b="0" i="1" kern="100">
                                            <a:effectLst/>
                                            <a:latin typeface="Cambria Math" panose="02040503050406030204" pitchFamily="18" charset="0"/>
                                          </a:rPr>
                                        </m:ctrlPr>
                                      </m:sSubPr>
                                      <m:e>
                                        <m:r>
                                          <a:rPr lang="en-US" sz="1500" b="0" i="1" kern="100">
                                            <a:effectLst/>
                                            <a:latin typeface="Cambria Math" panose="02040503050406030204" pitchFamily="18" charset="0"/>
                                          </a:rPr>
                                          <m:t>𝑆</m:t>
                                        </m:r>
                                      </m:e>
                                      <m:sub>
                                        <m:r>
                                          <a:rPr lang="en-US" sz="1500" b="0" i="1" kern="100">
                                            <a:effectLst/>
                                            <a:latin typeface="Cambria Math" panose="02040503050406030204" pitchFamily="18" charset="0"/>
                                          </a:rPr>
                                          <m:t>𝐴</m:t>
                                        </m:r>
                                      </m:sub>
                                    </m:sSub>
                                  </m:e>
                                </m:d>
                              </m:oMath>
                            </m:oMathPara>
                          </a14:m>
                          <a:endParaRPr lang="zh-CN" sz="1500" b="0" kern="100">
                            <a:effectLst/>
                            <a:latin typeface="Times New Roman" charset="0"/>
                            <a:ea typeface="宋体" charset="-122"/>
                          </a:endParaRPr>
                        </a:p>
                      </a:txBody>
                      <a:tcPr marL="65818" marR="65818" marT="0" marB="0" anchor="ctr">
                        <a:solidFill>
                          <a:srgbClr val="0070C0"/>
                        </a:solidFill>
                      </a:tcPr>
                    </a:tc>
                    <a:tc>
                      <a:txBody>
                        <a:bodyPr/>
                        <a:lstStyle/>
                        <a:p>
                          <a:pPr indent="0" algn="ctr">
                            <a:spcAft>
                              <a:spcPts val="0"/>
                            </a:spcAft>
                          </a:pPr>
                          <a:r>
                            <a:rPr lang="en-US" sz="1500" b="0" kern="100">
                              <a:effectLst/>
                            </a:rPr>
                            <a:t>Recall</a:t>
                          </a:r>
                          <a:endParaRPr lang="zh-CN" sz="1500" b="0" kern="100">
                            <a:effectLst/>
                            <a:latin typeface="Times New Roman" charset="0"/>
                            <a:ea typeface="宋体" charset="-122"/>
                          </a:endParaRPr>
                        </a:p>
                      </a:txBody>
                      <a:tcPr marL="65818" marR="65818" marT="0" marB="0" anchor="ctr">
                        <a:solidFill>
                          <a:srgbClr val="0070C0"/>
                        </a:solidFill>
                      </a:tcPr>
                    </a:tc>
                    <a:tc>
                      <a:txBody>
                        <a:bodyPr/>
                        <a:lstStyle/>
                        <a:p>
                          <a:pPr indent="0" algn="ctr">
                            <a:spcAft>
                              <a:spcPts val="0"/>
                            </a:spcAft>
                          </a:pPr>
                          <a:r>
                            <a:rPr lang="en-US" sz="1500" b="0" kern="100" dirty="0">
                              <a:effectLst/>
                            </a:rPr>
                            <a:t>Precision</a:t>
                          </a:r>
                          <a:endParaRPr lang="zh-CN" sz="1500" b="0" kern="100" dirty="0">
                            <a:effectLst/>
                            <a:latin typeface="Times New Roman" charset="0"/>
                            <a:ea typeface="宋体" charset="-122"/>
                          </a:endParaRPr>
                        </a:p>
                      </a:txBody>
                      <a:tcPr marL="65818" marR="65818" marT="0" marB="0" anchor="ctr">
                        <a:solidFill>
                          <a:srgbClr val="0070C0"/>
                        </a:solidFill>
                      </a:tcPr>
                    </a:tc>
                    <a:extLst>
                      <a:ext uri="{0D108BD9-81ED-4DB2-BD59-A6C34878D82A}">
                        <a16:rowId xmlns:a16="http://schemas.microsoft.com/office/drawing/2014/main" val="10000"/>
                      </a:ext>
                    </a:extLst>
                  </a:tr>
                  <a:tr h="351029">
                    <a:tc>
                      <a:txBody>
                        <a:bodyPr/>
                        <a:lstStyle/>
                        <a:p>
                          <a:pPr indent="0" algn="ctr">
                            <a:spcAft>
                              <a:spcPts val="0"/>
                            </a:spcAft>
                          </a:pPr>
                          <a:r>
                            <a:rPr lang="en-US" sz="1500" b="0" kern="100">
                              <a:effectLst/>
                            </a:rPr>
                            <a:t>name</a:t>
                          </a:r>
                          <a:endParaRPr lang="zh-CN" sz="1500" b="0" kern="100">
                            <a:effectLst/>
                            <a:latin typeface="Times New Roman" charset="0"/>
                            <a:ea typeface="宋体" charset="-122"/>
                          </a:endParaRPr>
                        </a:p>
                      </a:txBody>
                      <a:tcPr marL="65818" marR="65818" marT="0" marB="0" anchor="ctr">
                        <a:solidFill>
                          <a:srgbClr val="0070C0"/>
                        </a:solidFill>
                      </a:tcPr>
                    </a:tc>
                    <a:tc>
                      <a:txBody>
                        <a:bodyPr/>
                        <a:lstStyle/>
                        <a:p>
                          <a:pPr indent="0" algn="ctr">
                            <a:spcAft>
                              <a:spcPts val="0"/>
                            </a:spcAft>
                          </a:pPr>
                          <a:r>
                            <a:rPr lang="en-US" sz="1500" b="0" kern="100">
                              <a:effectLst/>
                            </a:rPr>
                            <a:t>76</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61</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57</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0.934426</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0.750000</a:t>
                          </a:r>
                          <a:endParaRPr lang="zh-CN" sz="1500" b="0" kern="100">
                            <a:effectLst/>
                            <a:latin typeface="Times New Roman" charset="0"/>
                            <a:ea typeface="宋体" charset="-122"/>
                          </a:endParaRPr>
                        </a:p>
                      </a:txBody>
                      <a:tcPr marL="65818" marR="65818" marT="0" marB="0" anchor="ctr"/>
                    </a:tc>
                    <a:extLst>
                      <a:ext uri="{0D108BD9-81ED-4DB2-BD59-A6C34878D82A}">
                        <a16:rowId xmlns:a16="http://schemas.microsoft.com/office/drawing/2014/main" val="10001"/>
                      </a:ext>
                    </a:extLst>
                  </a:tr>
                  <a:tr h="351029">
                    <a:tc>
                      <a:txBody>
                        <a:bodyPr/>
                        <a:lstStyle/>
                        <a:p>
                          <a:pPr indent="0" algn="ctr">
                            <a:spcAft>
                              <a:spcPts val="0"/>
                            </a:spcAft>
                          </a:pPr>
                          <a:r>
                            <a:rPr lang="en-US" sz="1500" b="0" kern="100">
                              <a:effectLst/>
                            </a:rPr>
                            <a:t>year</a:t>
                          </a:r>
                          <a:endParaRPr lang="zh-CN" sz="1500" b="0" kern="100">
                            <a:effectLst/>
                            <a:latin typeface="Times New Roman" charset="0"/>
                            <a:ea typeface="宋体" charset="-122"/>
                          </a:endParaRPr>
                        </a:p>
                      </a:txBody>
                      <a:tcPr marL="65818" marR="65818" marT="0" marB="0" anchor="ctr">
                        <a:solidFill>
                          <a:srgbClr val="0070C0"/>
                        </a:solidFill>
                      </a:tcPr>
                    </a:tc>
                    <a:tc>
                      <a:txBody>
                        <a:bodyPr/>
                        <a:lstStyle/>
                        <a:p>
                          <a:pPr indent="0" algn="ctr">
                            <a:spcAft>
                              <a:spcPts val="0"/>
                            </a:spcAft>
                          </a:pPr>
                          <a:r>
                            <a:rPr lang="en-US" sz="1500" b="0" kern="100">
                              <a:effectLst/>
                            </a:rPr>
                            <a:t>93</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dirty="0">
                              <a:effectLst/>
                            </a:rPr>
                            <a:t>64</a:t>
                          </a:r>
                          <a:endParaRPr lang="zh-CN" sz="1500" b="0" kern="100" dirty="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58</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0.906250</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0.617021</a:t>
                          </a:r>
                          <a:endParaRPr lang="zh-CN" sz="1500" b="0" kern="100">
                            <a:effectLst/>
                            <a:latin typeface="Times New Roman" charset="0"/>
                            <a:ea typeface="宋体" charset="-122"/>
                          </a:endParaRPr>
                        </a:p>
                      </a:txBody>
                      <a:tcPr marL="65818" marR="65818" marT="0" marB="0" anchor="ctr"/>
                    </a:tc>
                    <a:extLst>
                      <a:ext uri="{0D108BD9-81ED-4DB2-BD59-A6C34878D82A}">
                        <a16:rowId xmlns:a16="http://schemas.microsoft.com/office/drawing/2014/main" val="10002"/>
                      </a:ext>
                    </a:extLst>
                  </a:tr>
                  <a:tr h="351029">
                    <a:tc>
                      <a:txBody>
                        <a:bodyPr/>
                        <a:lstStyle/>
                        <a:p>
                          <a:pPr indent="0" algn="ctr">
                            <a:spcAft>
                              <a:spcPts val="0"/>
                            </a:spcAft>
                          </a:pPr>
                          <a:r>
                            <a:rPr lang="en-US" sz="1500" b="0" kern="100">
                              <a:effectLst/>
                            </a:rPr>
                            <a:t>type</a:t>
                          </a:r>
                          <a:endParaRPr lang="zh-CN" sz="1500" b="0" kern="100">
                            <a:effectLst/>
                            <a:latin typeface="Times New Roman" charset="0"/>
                            <a:ea typeface="宋体" charset="-122"/>
                          </a:endParaRPr>
                        </a:p>
                      </a:txBody>
                      <a:tcPr marL="65818" marR="65818" marT="0" marB="0" anchor="ctr">
                        <a:solidFill>
                          <a:srgbClr val="0070C0"/>
                        </a:solidFill>
                      </a:tcPr>
                    </a:tc>
                    <a:tc>
                      <a:txBody>
                        <a:bodyPr/>
                        <a:lstStyle/>
                        <a:p>
                          <a:pPr indent="0" algn="ctr">
                            <a:spcAft>
                              <a:spcPts val="0"/>
                            </a:spcAft>
                          </a:pPr>
                          <a:r>
                            <a:rPr lang="en-US" sz="1500" b="0" kern="100">
                              <a:effectLst/>
                            </a:rPr>
                            <a:t>73</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58</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53</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0.913793</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0.726027</a:t>
                          </a:r>
                          <a:endParaRPr lang="zh-CN" sz="1500" b="0" kern="100">
                            <a:effectLst/>
                            <a:latin typeface="Times New Roman" charset="0"/>
                            <a:ea typeface="宋体" charset="-122"/>
                          </a:endParaRPr>
                        </a:p>
                      </a:txBody>
                      <a:tcPr marL="65818" marR="65818" marT="0" marB="0" anchor="ctr"/>
                    </a:tc>
                    <a:extLst>
                      <a:ext uri="{0D108BD9-81ED-4DB2-BD59-A6C34878D82A}">
                        <a16:rowId xmlns:a16="http://schemas.microsoft.com/office/drawing/2014/main" val="10003"/>
                      </a:ext>
                    </a:extLst>
                  </a:tr>
                  <a:tr h="351029">
                    <a:tc>
                      <a:txBody>
                        <a:bodyPr/>
                        <a:lstStyle/>
                        <a:p>
                          <a:pPr indent="0" algn="ctr">
                            <a:spcAft>
                              <a:spcPts val="0"/>
                            </a:spcAft>
                          </a:pPr>
                          <a:r>
                            <a:rPr lang="en-US" sz="1500" b="0" kern="100">
                              <a:effectLst/>
                            </a:rPr>
                            <a:t>number</a:t>
                          </a:r>
                          <a:endParaRPr lang="zh-CN" sz="1500" b="0" kern="100">
                            <a:effectLst/>
                            <a:latin typeface="Times New Roman" charset="0"/>
                            <a:ea typeface="宋体" charset="-122"/>
                          </a:endParaRPr>
                        </a:p>
                      </a:txBody>
                      <a:tcPr marL="65818" marR="65818" marT="0" marB="0" anchor="ctr">
                        <a:solidFill>
                          <a:srgbClr val="0070C0"/>
                        </a:solidFill>
                      </a:tcPr>
                    </a:tc>
                    <a:tc>
                      <a:txBody>
                        <a:bodyPr/>
                        <a:lstStyle/>
                        <a:p>
                          <a:pPr indent="0" algn="ctr">
                            <a:spcAft>
                              <a:spcPts val="0"/>
                            </a:spcAft>
                          </a:pPr>
                          <a:r>
                            <a:rPr lang="en-US" sz="1500" b="0" kern="100">
                              <a:effectLst/>
                            </a:rPr>
                            <a:t>79</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68</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65</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0.955882</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0.822785</a:t>
                          </a:r>
                          <a:endParaRPr lang="zh-CN" sz="1500" b="0" kern="100">
                            <a:effectLst/>
                            <a:latin typeface="Times New Roman" charset="0"/>
                            <a:ea typeface="宋体" charset="-122"/>
                          </a:endParaRPr>
                        </a:p>
                      </a:txBody>
                      <a:tcPr marL="65818" marR="65818" marT="0" marB="0" anchor="ctr"/>
                    </a:tc>
                    <a:extLst>
                      <a:ext uri="{0D108BD9-81ED-4DB2-BD59-A6C34878D82A}">
                        <a16:rowId xmlns:a16="http://schemas.microsoft.com/office/drawing/2014/main" val="10004"/>
                      </a:ext>
                    </a:extLst>
                  </a:tr>
                  <a:tr h="351029">
                    <a:tc>
                      <a:txBody>
                        <a:bodyPr/>
                        <a:lstStyle/>
                        <a:p>
                          <a:pPr indent="0" algn="ctr">
                            <a:spcAft>
                              <a:spcPts val="0"/>
                            </a:spcAft>
                          </a:pPr>
                          <a:r>
                            <a:rPr lang="en-US" sz="1500" b="0" kern="100" dirty="0">
                              <a:effectLst/>
                            </a:rPr>
                            <a:t>category</a:t>
                          </a:r>
                          <a:endParaRPr lang="zh-CN" sz="1500" b="0" kern="100" dirty="0">
                            <a:effectLst/>
                            <a:latin typeface="Times New Roman" charset="0"/>
                            <a:ea typeface="宋体" charset="-122"/>
                          </a:endParaRPr>
                        </a:p>
                      </a:txBody>
                      <a:tcPr marL="65818" marR="65818" marT="0" marB="0" anchor="ctr">
                        <a:solidFill>
                          <a:srgbClr val="0070C0"/>
                        </a:solidFill>
                      </a:tcPr>
                    </a:tc>
                    <a:tc>
                      <a:txBody>
                        <a:bodyPr/>
                        <a:lstStyle/>
                        <a:p>
                          <a:pPr indent="0" algn="ctr">
                            <a:spcAft>
                              <a:spcPts val="0"/>
                            </a:spcAft>
                          </a:pPr>
                          <a:r>
                            <a:rPr lang="en-US" sz="1500" b="0" kern="100">
                              <a:effectLst/>
                            </a:rPr>
                            <a:t>12</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13</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15</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0.923077</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dirty="0">
                              <a:effectLst/>
                            </a:rPr>
                            <a:t>0.800000</a:t>
                          </a:r>
                          <a:endParaRPr lang="zh-CN" sz="1500" b="0" kern="100" dirty="0">
                            <a:effectLst/>
                            <a:latin typeface="Times New Roman" charset="0"/>
                            <a:ea typeface="宋体" charset="-122"/>
                          </a:endParaRPr>
                        </a:p>
                      </a:txBody>
                      <a:tcPr marL="65818" marR="65818" marT="0" marB="0" anchor="ctr"/>
                    </a:tc>
                    <a:extLst>
                      <a:ext uri="{0D108BD9-81ED-4DB2-BD59-A6C34878D82A}">
                        <a16:rowId xmlns:a16="http://schemas.microsoft.com/office/drawing/2014/main" val="10005"/>
                      </a:ext>
                    </a:extLst>
                  </a:tr>
                </a:tbl>
              </a:graphicData>
            </a:graphic>
          </p:graphicFrame>
        </mc:Choice>
        <mc:Fallback>
          <p:graphicFrame>
            <p:nvGraphicFramePr>
              <p:cNvPr id="6" name="表格 5"/>
              <p:cNvGraphicFramePr>
                <a:graphicFrameLocks noGrp="1"/>
              </p:cNvGraphicFramePr>
              <p:nvPr>
                <p:extLst>
                  <p:ext uri="{D42A27DB-BD31-4B8C-83A1-F6EECF244321}">
                    <p14:modId xmlns:p14="http://schemas.microsoft.com/office/powerpoint/2010/main" val="1268284383"/>
                  </p:ext>
                </p:extLst>
              </p:nvPr>
            </p:nvGraphicFramePr>
            <p:xfrm>
              <a:off x="3545915" y="2456919"/>
              <a:ext cx="5176464" cy="2106174"/>
            </p:xfrm>
            <a:graphic>
              <a:graphicData uri="http://schemas.openxmlformats.org/drawingml/2006/table">
                <a:tbl>
                  <a:tblPr firstRow="1" firstCol="1" bandRow="1">
                    <a:tableStyleId>{5C22544A-7EE6-4342-B048-85BDC9FD1C3A}</a:tableStyleId>
                  </a:tblPr>
                  <a:tblGrid>
                    <a:gridCol w="862338">
                      <a:extLst>
                        <a:ext uri="{9D8B030D-6E8A-4147-A177-3AD203B41FA5}">
                          <a16:colId xmlns:a16="http://schemas.microsoft.com/office/drawing/2014/main" val="20000"/>
                        </a:ext>
                      </a:extLst>
                    </a:gridCol>
                    <a:gridCol w="862338">
                      <a:extLst>
                        <a:ext uri="{9D8B030D-6E8A-4147-A177-3AD203B41FA5}">
                          <a16:colId xmlns:a16="http://schemas.microsoft.com/office/drawing/2014/main" val="20001"/>
                        </a:ext>
                      </a:extLst>
                    </a:gridCol>
                    <a:gridCol w="862947">
                      <a:extLst>
                        <a:ext uri="{9D8B030D-6E8A-4147-A177-3AD203B41FA5}">
                          <a16:colId xmlns:a16="http://schemas.microsoft.com/office/drawing/2014/main" val="20002"/>
                        </a:ext>
                      </a:extLst>
                    </a:gridCol>
                    <a:gridCol w="862947">
                      <a:extLst>
                        <a:ext uri="{9D8B030D-6E8A-4147-A177-3AD203B41FA5}">
                          <a16:colId xmlns:a16="http://schemas.microsoft.com/office/drawing/2014/main" val="20003"/>
                        </a:ext>
                      </a:extLst>
                    </a:gridCol>
                    <a:gridCol w="862947">
                      <a:extLst>
                        <a:ext uri="{9D8B030D-6E8A-4147-A177-3AD203B41FA5}">
                          <a16:colId xmlns:a16="http://schemas.microsoft.com/office/drawing/2014/main" val="20004"/>
                        </a:ext>
                      </a:extLst>
                    </a:gridCol>
                    <a:gridCol w="862947">
                      <a:extLst>
                        <a:ext uri="{9D8B030D-6E8A-4147-A177-3AD203B41FA5}">
                          <a16:colId xmlns:a16="http://schemas.microsoft.com/office/drawing/2014/main" val="20005"/>
                        </a:ext>
                      </a:extLst>
                    </a:gridCol>
                  </a:tblGrid>
                  <a:tr h="351029">
                    <a:tc>
                      <a:txBody>
                        <a:bodyPr/>
                        <a:lstStyle/>
                        <a:p>
                          <a:pPr indent="0" algn="ctr">
                            <a:spcAft>
                              <a:spcPts val="0"/>
                            </a:spcAft>
                          </a:pPr>
                          <a:r>
                            <a:rPr lang="en-US" sz="1500" b="0" kern="100" dirty="0">
                              <a:effectLst/>
                            </a:rPr>
                            <a:t>Attribute</a:t>
                          </a:r>
                          <a:endParaRPr lang="zh-CN" sz="1500" b="0" kern="100" dirty="0">
                            <a:effectLst/>
                            <a:latin typeface="Times New Roman" charset="0"/>
                            <a:ea typeface="宋体" charset="-122"/>
                          </a:endParaRPr>
                        </a:p>
                      </a:txBody>
                      <a:tcPr marL="65818" marR="65818" marT="0" marB="0" anchor="ctr">
                        <a:solidFill>
                          <a:srgbClr val="0070C0"/>
                        </a:solidFill>
                      </a:tcPr>
                    </a:tc>
                    <a:tc>
                      <a:txBody>
                        <a:bodyPr/>
                        <a:lstStyle/>
                        <a:p>
                          <a:endParaRPr lang="zh-CN"/>
                        </a:p>
                      </a:txBody>
                      <a:tcPr marL="65818" marR="65818" marT="0" marB="0" anchor="ctr">
                        <a:blipFill>
                          <a:blip r:embed="rId4"/>
                          <a:stretch>
                            <a:fillRect l="-101418" t="-3448" r="-405674" b="-510345"/>
                          </a:stretch>
                        </a:blipFill>
                      </a:tcPr>
                    </a:tc>
                    <a:tc>
                      <a:txBody>
                        <a:bodyPr/>
                        <a:lstStyle/>
                        <a:p>
                          <a:endParaRPr lang="zh-CN"/>
                        </a:p>
                      </a:txBody>
                      <a:tcPr marL="65818" marR="65818" marT="0" marB="0" anchor="ctr">
                        <a:blipFill>
                          <a:blip r:embed="rId4"/>
                          <a:stretch>
                            <a:fillRect l="-200000" t="-3448" r="-302817" b="-510345"/>
                          </a:stretch>
                        </a:blipFill>
                      </a:tcPr>
                    </a:tc>
                    <a:tc>
                      <a:txBody>
                        <a:bodyPr/>
                        <a:lstStyle/>
                        <a:p>
                          <a:endParaRPr lang="zh-CN"/>
                        </a:p>
                      </a:txBody>
                      <a:tcPr marL="65818" marR="65818" marT="0" marB="0" anchor="ctr">
                        <a:blipFill>
                          <a:blip r:embed="rId4"/>
                          <a:stretch>
                            <a:fillRect l="-300000" t="-3448" r="-202817" b="-510345"/>
                          </a:stretch>
                        </a:blipFill>
                      </a:tcPr>
                    </a:tc>
                    <a:tc>
                      <a:txBody>
                        <a:bodyPr/>
                        <a:lstStyle/>
                        <a:p>
                          <a:pPr indent="0" algn="ctr">
                            <a:spcAft>
                              <a:spcPts val="0"/>
                            </a:spcAft>
                          </a:pPr>
                          <a:r>
                            <a:rPr lang="en-US" sz="1500" b="0" kern="100">
                              <a:effectLst/>
                            </a:rPr>
                            <a:t>Recall</a:t>
                          </a:r>
                          <a:endParaRPr lang="zh-CN" sz="1500" b="0" kern="100">
                            <a:effectLst/>
                            <a:latin typeface="Times New Roman" charset="0"/>
                            <a:ea typeface="宋体" charset="-122"/>
                          </a:endParaRPr>
                        </a:p>
                      </a:txBody>
                      <a:tcPr marL="65818" marR="65818" marT="0" marB="0" anchor="ctr">
                        <a:solidFill>
                          <a:srgbClr val="0070C0"/>
                        </a:solidFill>
                      </a:tcPr>
                    </a:tc>
                    <a:tc>
                      <a:txBody>
                        <a:bodyPr/>
                        <a:lstStyle/>
                        <a:p>
                          <a:pPr indent="0" algn="ctr">
                            <a:spcAft>
                              <a:spcPts val="0"/>
                            </a:spcAft>
                          </a:pPr>
                          <a:r>
                            <a:rPr lang="en-US" sz="1500" b="0" kern="100" dirty="0">
                              <a:effectLst/>
                            </a:rPr>
                            <a:t>Precision</a:t>
                          </a:r>
                          <a:endParaRPr lang="zh-CN" sz="1500" b="0" kern="100" dirty="0">
                            <a:effectLst/>
                            <a:latin typeface="Times New Roman" charset="0"/>
                            <a:ea typeface="宋体" charset="-122"/>
                          </a:endParaRPr>
                        </a:p>
                      </a:txBody>
                      <a:tcPr marL="65818" marR="65818" marT="0" marB="0" anchor="ctr">
                        <a:solidFill>
                          <a:srgbClr val="0070C0"/>
                        </a:solidFill>
                      </a:tcPr>
                    </a:tc>
                    <a:extLst>
                      <a:ext uri="{0D108BD9-81ED-4DB2-BD59-A6C34878D82A}">
                        <a16:rowId xmlns:a16="http://schemas.microsoft.com/office/drawing/2014/main" val="10000"/>
                      </a:ext>
                    </a:extLst>
                  </a:tr>
                  <a:tr h="351029">
                    <a:tc>
                      <a:txBody>
                        <a:bodyPr/>
                        <a:lstStyle/>
                        <a:p>
                          <a:pPr indent="0" algn="ctr">
                            <a:spcAft>
                              <a:spcPts val="0"/>
                            </a:spcAft>
                          </a:pPr>
                          <a:r>
                            <a:rPr lang="en-US" sz="1500" b="0" kern="100">
                              <a:effectLst/>
                            </a:rPr>
                            <a:t>name</a:t>
                          </a:r>
                          <a:endParaRPr lang="zh-CN" sz="1500" b="0" kern="100">
                            <a:effectLst/>
                            <a:latin typeface="Times New Roman" charset="0"/>
                            <a:ea typeface="宋体" charset="-122"/>
                          </a:endParaRPr>
                        </a:p>
                      </a:txBody>
                      <a:tcPr marL="65818" marR="65818" marT="0" marB="0" anchor="ctr">
                        <a:solidFill>
                          <a:srgbClr val="0070C0"/>
                        </a:solidFill>
                      </a:tcPr>
                    </a:tc>
                    <a:tc>
                      <a:txBody>
                        <a:bodyPr/>
                        <a:lstStyle/>
                        <a:p>
                          <a:pPr indent="0" algn="ctr">
                            <a:spcAft>
                              <a:spcPts val="0"/>
                            </a:spcAft>
                          </a:pPr>
                          <a:r>
                            <a:rPr lang="en-US" sz="1500" b="0" kern="100">
                              <a:effectLst/>
                            </a:rPr>
                            <a:t>76</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61</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57</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0.934426</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0.750000</a:t>
                          </a:r>
                          <a:endParaRPr lang="zh-CN" sz="1500" b="0" kern="100">
                            <a:effectLst/>
                            <a:latin typeface="Times New Roman" charset="0"/>
                            <a:ea typeface="宋体" charset="-122"/>
                          </a:endParaRPr>
                        </a:p>
                      </a:txBody>
                      <a:tcPr marL="65818" marR="65818" marT="0" marB="0" anchor="ctr"/>
                    </a:tc>
                    <a:extLst>
                      <a:ext uri="{0D108BD9-81ED-4DB2-BD59-A6C34878D82A}">
                        <a16:rowId xmlns:a16="http://schemas.microsoft.com/office/drawing/2014/main" val="10001"/>
                      </a:ext>
                    </a:extLst>
                  </a:tr>
                  <a:tr h="351029">
                    <a:tc>
                      <a:txBody>
                        <a:bodyPr/>
                        <a:lstStyle/>
                        <a:p>
                          <a:pPr indent="0" algn="ctr">
                            <a:spcAft>
                              <a:spcPts val="0"/>
                            </a:spcAft>
                          </a:pPr>
                          <a:r>
                            <a:rPr lang="en-US" sz="1500" b="0" kern="100">
                              <a:effectLst/>
                            </a:rPr>
                            <a:t>year</a:t>
                          </a:r>
                          <a:endParaRPr lang="zh-CN" sz="1500" b="0" kern="100">
                            <a:effectLst/>
                            <a:latin typeface="Times New Roman" charset="0"/>
                            <a:ea typeface="宋体" charset="-122"/>
                          </a:endParaRPr>
                        </a:p>
                      </a:txBody>
                      <a:tcPr marL="65818" marR="65818" marT="0" marB="0" anchor="ctr">
                        <a:solidFill>
                          <a:srgbClr val="0070C0"/>
                        </a:solidFill>
                      </a:tcPr>
                    </a:tc>
                    <a:tc>
                      <a:txBody>
                        <a:bodyPr/>
                        <a:lstStyle/>
                        <a:p>
                          <a:pPr indent="0" algn="ctr">
                            <a:spcAft>
                              <a:spcPts val="0"/>
                            </a:spcAft>
                          </a:pPr>
                          <a:r>
                            <a:rPr lang="en-US" sz="1500" b="0" kern="100">
                              <a:effectLst/>
                            </a:rPr>
                            <a:t>93</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dirty="0">
                              <a:effectLst/>
                            </a:rPr>
                            <a:t>64</a:t>
                          </a:r>
                          <a:endParaRPr lang="zh-CN" sz="1500" b="0" kern="100" dirty="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58</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0.906250</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0.617021</a:t>
                          </a:r>
                          <a:endParaRPr lang="zh-CN" sz="1500" b="0" kern="100">
                            <a:effectLst/>
                            <a:latin typeface="Times New Roman" charset="0"/>
                            <a:ea typeface="宋体" charset="-122"/>
                          </a:endParaRPr>
                        </a:p>
                      </a:txBody>
                      <a:tcPr marL="65818" marR="65818" marT="0" marB="0" anchor="ctr"/>
                    </a:tc>
                    <a:extLst>
                      <a:ext uri="{0D108BD9-81ED-4DB2-BD59-A6C34878D82A}">
                        <a16:rowId xmlns:a16="http://schemas.microsoft.com/office/drawing/2014/main" val="10002"/>
                      </a:ext>
                    </a:extLst>
                  </a:tr>
                  <a:tr h="351029">
                    <a:tc>
                      <a:txBody>
                        <a:bodyPr/>
                        <a:lstStyle/>
                        <a:p>
                          <a:pPr indent="0" algn="ctr">
                            <a:spcAft>
                              <a:spcPts val="0"/>
                            </a:spcAft>
                          </a:pPr>
                          <a:r>
                            <a:rPr lang="en-US" sz="1500" b="0" kern="100">
                              <a:effectLst/>
                            </a:rPr>
                            <a:t>type</a:t>
                          </a:r>
                          <a:endParaRPr lang="zh-CN" sz="1500" b="0" kern="100">
                            <a:effectLst/>
                            <a:latin typeface="Times New Roman" charset="0"/>
                            <a:ea typeface="宋体" charset="-122"/>
                          </a:endParaRPr>
                        </a:p>
                      </a:txBody>
                      <a:tcPr marL="65818" marR="65818" marT="0" marB="0" anchor="ctr">
                        <a:solidFill>
                          <a:srgbClr val="0070C0"/>
                        </a:solidFill>
                      </a:tcPr>
                    </a:tc>
                    <a:tc>
                      <a:txBody>
                        <a:bodyPr/>
                        <a:lstStyle/>
                        <a:p>
                          <a:pPr indent="0" algn="ctr">
                            <a:spcAft>
                              <a:spcPts val="0"/>
                            </a:spcAft>
                          </a:pPr>
                          <a:r>
                            <a:rPr lang="en-US" sz="1500" b="0" kern="100">
                              <a:effectLst/>
                            </a:rPr>
                            <a:t>73</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58</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53</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0.913793</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0.726027</a:t>
                          </a:r>
                          <a:endParaRPr lang="zh-CN" sz="1500" b="0" kern="100">
                            <a:effectLst/>
                            <a:latin typeface="Times New Roman" charset="0"/>
                            <a:ea typeface="宋体" charset="-122"/>
                          </a:endParaRPr>
                        </a:p>
                      </a:txBody>
                      <a:tcPr marL="65818" marR="65818" marT="0" marB="0" anchor="ctr"/>
                    </a:tc>
                    <a:extLst>
                      <a:ext uri="{0D108BD9-81ED-4DB2-BD59-A6C34878D82A}">
                        <a16:rowId xmlns:a16="http://schemas.microsoft.com/office/drawing/2014/main" val="10003"/>
                      </a:ext>
                    </a:extLst>
                  </a:tr>
                  <a:tr h="351029">
                    <a:tc>
                      <a:txBody>
                        <a:bodyPr/>
                        <a:lstStyle/>
                        <a:p>
                          <a:pPr indent="0" algn="ctr">
                            <a:spcAft>
                              <a:spcPts val="0"/>
                            </a:spcAft>
                          </a:pPr>
                          <a:r>
                            <a:rPr lang="en-US" sz="1500" b="0" kern="100">
                              <a:effectLst/>
                            </a:rPr>
                            <a:t>number</a:t>
                          </a:r>
                          <a:endParaRPr lang="zh-CN" sz="1500" b="0" kern="100">
                            <a:effectLst/>
                            <a:latin typeface="Times New Roman" charset="0"/>
                            <a:ea typeface="宋体" charset="-122"/>
                          </a:endParaRPr>
                        </a:p>
                      </a:txBody>
                      <a:tcPr marL="65818" marR="65818" marT="0" marB="0" anchor="ctr">
                        <a:solidFill>
                          <a:srgbClr val="0070C0"/>
                        </a:solidFill>
                      </a:tcPr>
                    </a:tc>
                    <a:tc>
                      <a:txBody>
                        <a:bodyPr/>
                        <a:lstStyle/>
                        <a:p>
                          <a:pPr indent="0" algn="ctr">
                            <a:spcAft>
                              <a:spcPts val="0"/>
                            </a:spcAft>
                          </a:pPr>
                          <a:r>
                            <a:rPr lang="en-US" sz="1500" b="0" kern="100">
                              <a:effectLst/>
                            </a:rPr>
                            <a:t>79</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68</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65</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0.955882</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0.822785</a:t>
                          </a:r>
                          <a:endParaRPr lang="zh-CN" sz="1500" b="0" kern="100">
                            <a:effectLst/>
                            <a:latin typeface="Times New Roman" charset="0"/>
                            <a:ea typeface="宋体" charset="-122"/>
                          </a:endParaRPr>
                        </a:p>
                      </a:txBody>
                      <a:tcPr marL="65818" marR="65818" marT="0" marB="0" anchor="ctr"/>
                    </a:tc>
                    <a:extLst>
                      <a:ext uri="{0D108BD9-81ED-4DB2-BD59-A6C34878D82A}">
                        <a16:rowId xmlns:a16="http://schemas.microsoft.com/office/drawing/2014/main" val="10004"/>
                      </a:ext>
                    </a:extLst>
                  </a:tr>
                  <a:tr h="351029">
                    <a:tc>
                      <a:txBody>
                        <a:bodyPr/>
                        <a:lstStyle/>
                        <a:p>
                          <a:pPr indent="0" algn="ctr">
                            <a:spcAft>
                              <a:spcPts val="0"/>
                            </a:spcAft>
                          </a:pPr>
                          <a:r>
                            <a:rPr lang="en-US" sz="1500" b="0" kern="100" dirty="0">
                              <a:effectLst/>
                            </a:rPr>
                            <a:t>category</a:t>
                          </a:r>
                          <a:endParaRPr lang="zh-CN" sz="1500" b="0" kern="100" dirty="0">
                            <a:effectLst/>
                            <a:latin typeface="Times New Roman" charset="0"/>
                            <a:ea typeface="宋体" charset="-122"/>
                          </a:endParaRPr>
                        </a:p>
                      </a:txBody>
                      <a:tcPr marL="65818" marR="65818" marT="0" marB="0" anchor="ctr">
                        <a:solidFill>
                          <a:srgbClr val="0070C0"/>
                        </a:solidFill>
                      </a:tcPr>
                    </a:tc>
                    <a:tc>
                      <a:txBody>
                        <a:bodyPr/>
                        <a:lstStyle/>
                        <a:p>
                          <a:pPr indent="0" algn="ctr">
                            <a:spcAft>
                              <a:spcPts val="0"/>
                            </a:spcAft>
                          </a:pPr>
                          <a:r>
                            <a:rPr lang="en-US" sz="1500" b="0" kern="100">
                              <a:effectLst/>
                            </a:rPr>
                            <a:t>12</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13</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15</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a:effectLst/>
                            </a:rPr>
                            <a:t>0.923077</a:t>
                          </a:r>
                          <a:endParaRPr lang="zh-CN" sz="1500" b="0" kern="100">
                            <a:effectLst/>
                            <a:latin typeface="Times New Roman" charset="0"/>
                            <a:ea typeface="宋体" charset="-122"/>
                          </a:endParaRPr>
                        </a:p>
                      </a:txBody>
                      <a:tcPr marL="65818" marR="65818" marT="0" marB="0" anchor="ctr"/>
                    </a:tc>
                    <a:tc>
                      <a:txBody>
                        <a:bodyPr/>
                        <a:lstStyle/>
                        <a:p>
                          <a:pPr indent="0" algn="ctr">
                            <a:spcAft>
                              <a:spcPts val="0"/>
                            </a:spcAft>
                          </a:pPr>
                          <a:r>
                            <a:rPr lang="en-US" sz="1500" b="0" kern="100" dirty="0">
                              <a:effectLst/>
                            </a:rPr>
                            <a:t>0.800000</a:t>
                          </a:r>
                          <a:endParaRPr lang="zh-CN" sz="1500" b="0" kern="100" dirty="0">
                            <a:effectLst/>
                            <a:latin typeface="Times New Roman" charset="0"/>
                            <a:ea typeface="宋体" charset="-122"/>
                          </a:endParaRPr>
                        </a:p>
                      </a:txBody>
                      <a:tcPr marL="65818" marR="65818" marT="0" marB="0" anchor="ctr"/>
                    </a:tc>
                    <a:extLst>
                      <a:ext uri="{0D108BD9-81ED-4DB2-BD59-A6C34878D82A}">
                        <a16:rowId xmlns:a16="http://schemas.microsoft.com/office/drawing/2014/main" val="10005"/>
                      </a:ext>
                    </a:extLst>
                  </a:tr>
                </a:tbl>
              </a:graphicData>
            </a:graphic>
          </p:graphicFrame>
        </mc:Fallback>
      </mc:AlternateContent>
    </p:spTree>
    <p:extLst>
      <p:ext uri="{BB962C8B-B14F-4D97-AF65-F5344CB8AC3E}">
        <p14:creationId xmlns:p14="http://schemas.microsoft.com/office/powerpoint/2010/main" val="36194791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fade">
                                      <p:cBhvr>
                                        <p:cTn id="7" dur="1000"/>
                                        <p:tgtEl>
                                          <p:spTgt spid="17415"/>
                                        </p:tgtEl>
                                      </p:cBhvr>
                                    </p:animEffect>
                                    <p:anim calcmode="lin" valueType="num">
                                      <p:cBhvr>
                                        <p:cTn id="8" dur="1000" fill="hold"/>
                                        <p:tgtEl>
                                          <p:spTgt spid="17415"/>
                                        </p:tgtEl>
                                        <p:attrNameLst>
                                          <p:attrName>ppt_x</p:attrName>
                                        </p:attrNameLst>
                                      </p:cBhvr>
                                      <p:tavLst>
                                        <p:tav tm="0">
                                          <p:val>
                                            <p:strVal val="#ppt_x"/>
                                          </p:val>
                                        </p:tav>
                                        <p:tav tm="100000">
                                          <p:val>
                                            <p:strVal val="#ppt_x"/>
                                          </p:val>
                                        </p:tav>
                                      </p:tavLst>
                                    </p:anim>
                                    <p:anim calcmode="lin" valueType="num">
                                      <p:cBhvr>
                                        <p:cTn id="9" dur="1000" fill="hold"/>
                                        <p:tgtEl>
                                          <p:spTgt spid="174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426"/>
                                        </p:tgtEl>
                                        <p:attrNameLst>
                                          <p:attrName>style.visibility</p:attrName>
                                        </p:attrNameLst>
                                      </p:cBhvr>
                                      <p:to>
                                        <p:strVal val="visible"/>
                                      </p:to>
                                    </p:set>
                                    <p:animEffect transition="in" filter="fade">
                                      <p:cBhvr>
                                        <p:cTn id="12" dur="1000"/>
                                        <p:tgtEl>
                                          <p:spTgt spid="17426"/>
                                        </p:tgtEl>
                                      </p:cBhvr>
                                    </p:animEffect>
                                    <p:anim calcmode="lin" valueType="num">
                                      <p:cBhvr>
                                        <p:cTn id="13" dur="1000" fill="hold"/>
                                        <p:tgtEl>
                                          <p:spTgt spid="17426"/>
                                        </p:tgtEl>
                                        <p:attrNameLst>
                                          <p:attrName>ppt_x</p:attrName>
                                        </p:attrNameLst>
                                      </p:cBhvr>
                                      <p:tavLst>
                                        <p:tav tm="0">
                                          <p:val>
                                            <p:strVal val="#ppt_x"/>
                                          </p:val>
                                        </p:tav>
                                        <p:tav tm="100000">
                                          <p:val>
                                            <p:strVal val="#ppt_x"/>
                                          </p:val>
                                        </p:tav>
                                      </p:tavLst>
                                    </p:anim>
                                    <p:anim calcmode="lin" valueType="num">
                                      <p:cBhvr>
                                        <p:cTn id="14" dur="1000" fill="hold"/>
                                        <p:tgtEl>
                                          <p:spTgt spid="174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nimBg="1"/>
      <p:bldP spid="174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4099" name="矩形 4"/>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4100" name="矩形 5"/>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4101" name="文本框 6"/>
          <p:cNvSpPr>
            <a:spLocks noChangeArrowheads="1"/>
          </p:cNvSpPr>
          <p:nvPr/>
        </p:nvSpPr>
        <p:spPr bwMode="auto">
          <a:xfrm>
            <a:off x="1158479" y="1085850"/>
            <a:ext cx="20633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目录</a:t>
            </a:r>
            <a:endParaRPr lang="zh-CN" altLang="en-US" sz="2250" dirty="0"/>
          </a:p>
        </p:txBody>
      </p:sp>
      <p:pic>
        <p:nvPicPr>
          <p:cNvPr id="4102" name="图片 15"/>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91766" y="2078832"/>
            <a:ext cx="4518422" cy="319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直接连接符 15"/>
          <p:cNvCxnSpPr>
            <a:cxnSpLocks noChangeShapeType="1"/>
          </p:cNvCxnSpPr>
          <p:nvPr/>
        </p:nvCxnSpPr>
        <p:spPr bwMode="auto">
          <a:xfrm>
            <a:off x="5860450" y="1911951"/>
            <a:ext cx="0" cy="3461147"/>
          </a:xfrm>
          <a:prstGeom prst="line">
            <a:avLst/>
          </a:prstGeom>
          <a:noFill/>
          <a:ln w="19050" algn="ctr">
            <a:solidFill>
              <a:schemeClr val="accent1"/>
            </a:solidFill>
            <a:miter lim="800000"/>
            <a:headEnd/>
            <a:tailEnd/>
          </a:ln>
          <a:extLst>
            <a:ext uri="{909E8E84-426E-40DD-AFC4-6F175D3DCCD1}">
              <a14:hiddenFill xmlns:a14="http://schemas.microsoft.com/office/drawing/2010/main">
                <a:noFill/>
              </a14:hiddenFill>
            </a:ext>
          </a:extLst>
        </p:spPr>
      </p:cxnSp>
      <p:sp>
        <p:nvSpPr>
          <p:cNvPr id="28" name="文本框 16"/>
          <p:cNvSpPr txBox="1"/>
          <p:nvPr/>
        </p:nvSpPr>
        <p:spPr>
          <a:xfrm>
            <a:off x="6233116" y="2441779"/>
            <a:ext cx="954107" cy="323165"/>
          </a:xfrm>
          <a:prstGeom prst="rect">
            <a:avLst/>
          </a:prstGeom>
          <a:noFill/>
        </p:spPr>
        <p:txBody>
          <a:bodyPr wrap="none">
            <a:spAutoFit/>
          </a:bodyPr>
          <a:lstStyle/>
          <a:p>
            <a:pPr fontAlgn="auto">
              <a:spcBef>
                <a:spcPts val="0"/>
              </a:spcBef>
              <a:spcAft>
                <a:spcPts val="0"/>
              </a:spcAft>
              <a:defRPr/>
            </a:pPr>
            <a:r>
              <a:rPr lang="zh-CN" altLang="en-US" sz="1500" b="1" kern="0" dirty="0">
                <a:solidFill>
                  <a:schemeClr val="accent6">
                    <a:lumMod val="75000"/>
                  </a:schemeClr>
                </a:solidFill>
                <a:latin typeface="Times New Roman"/>
                <a:ea typeface="微软雅黑 Light" panose="020B0502040204020203" pitchFamily="34" charset="-122"/>
              </a:rPr>
              <a:t>项目概述</a:t>
            </a:r>
            <a:endParaRPr lang="zh-CN" altLang="en-US" sz="1500" b="1" kern="0" dirty="0">
              <a:solidFill>
                <a:schemeClr val="accent6">
                  <a:lumMod val="75000"/>
                </a:schemeClr>
              </a:solidFill>
              <a:latin typeface="Times New Roman"/>
              <a:ea typeface="微软雅黑 Light" panose="020B0502040204020203" pitchFamily="34" charset="-122"/>
            </a:endParaRPr>
          </a:p>
        </p:txBody>
      </p:sp>
      <p:sp>
        <p:nvSpPr>
          <p:cNvPr id="29" name="文本框 17"/>
          <p:cNvSpPr txBox="1"/>
          <p:nvPr/>
        </p:nvSpPr>
        <p:spPr>
          <a:xfrm>
            <a:off x="6233116" y="3129960"/>
            <a:ext cx="954107" cy="323165"/>
          </a:xfrm>
          <a:prstGeom prst="rect">
            <a:avLst/>
          </a:prstGeom>
          <a:noFill/>
        </p:spPr>
        <p:txBody>
          <a:bodyPr wrap="none">
            <a:spAutoFit/>
          </a:bodyPr>
          <a:lstStyle/>
          <a:p>
            <a:pPr fontAlgn="auto">
              <a:spcBef>
                <a:spcPts val="0"/>
              </a:spcBef>
              <a:spcAft>
                <a:spcPts val="0"/>
              </a:spcAft>
              <a:defRPr/>
            </a:pPr>
            <a:r>
              <a:rPr lang="zh-CN" altLang="en-US" sz="1500" b="1" kern="0" dirty="0">
                <a:solidFill>
                  <a:schemeClr val="accent6">
                    <a:lumMod val="75000"/>
                  </a:schemeClr>
                </a:solidFill>
                <a:latin typeface="Times New Roman"/>
                <a:ea typeface="微软雅黑 Light" panose="020B0502040204020203" pitchFamily="34" charset="-122"/>
              </a:rPr>
              <a:t>核心技术</a:t>
            </a:r>
            <a:endParaRPr lang="zh-CN" altLang="en-US" sz="1500" b="1" kern="0" dirty="0">
              <a:solidFill>
                <a:schemeClr val="accent6">
                  <a:lumMod val="75000"/>
                </a:schemeClr>
              </a:solidFill>
              <a:latin typeface="Times New Roman"/>
              <a:ea typeface="微软雅黑 Light" panose="020B0502040204020203" pitchFamily="34" charset="-122"/>
            </a:endParaRPr>
          </a:p>
        </p:txBody>
      </p:sp>
      <p:sp>
        <p:nvSpPr>
          <p:cNvPr id="30" name="文本框 18"/>
          <p:cNvSpPr txBox="1"/>
          <p:nvPr/>
        </p:nvSpPr>
        <p:spPr>
          <a:xfrm>
            <a:off x="6233116" y="3818142"/>
            <a:ext cx="954107" cy="323165"/>
          </a:xfrm>
          <a:prstGeom prst="rect">
            <a:avLst/>
          </a:prstGeom>
          <a:noFill/>
        </p:spPr>
        <p:txBody>
          <a:bodyPr wrap="none">
            <a:spAutoFit/>
          </a:bodyPr>
          <a:lstStyle/>
          <a:p>
            <a:pPr fontAlgn="auto">
              <a:spcBef>
                <a:spcPts val="0"/>
              </a:spcBef>
              <a:spcAft>
                <a:spcPts val="0"/>
              </a:spcAft>
              <a:defRPr/>
            </a:pPr>
            <a:r>
              <a:rPr lang="zh-CN" altLang="en-US" sz="1500" b="1" kern="0" dirty="0" smtClean="0">
                <a:solidFill>
                  <a:schemeClr val="accent6">
                    <a:lumMod val="75000"/>
                  </a:schemeClr>
                </a:solidFill>
                <a:latin typeface="Times New Roman"/>
                <a:ea typeface="微软雅黑 Light" panose="020B0502040204020203" pitchFamily="34" charset="-122"/>
              </a:rPr>
              <a:t>算法设计</a:t>
            </a:r>
            <a:endParaRPr lang="zh-CN" altLang="en-US" sz="1500" b="1" kern="0" dirty="0">
              <a:solidFill>
                <a:schemeClr val="accent6">
                  <a:lumMod val="75000"/>
                </a:schemeClr>
              </a:solidFill>
              <a:latin typeface="Times New Roman"/>
              <a:ea typeface="微软雅黑 Light" panose="020B0502040204020203" pitchFamily="34" charset="-122"/>
            </a:endParaRPr>
          </a:p>
        </p:txBody>
      </p:sp>
      <p:sp>
        <p:nvSpPr>
          <p:cNvPr id="31" name="文本框 19"/>
          <p:cNvSpPr txBox="1"/>
          <p:nvPr/>
        </p:nvSpPr>
        <p:spPr>
          <a:xfrm>
            <a:off x="6233116" y="4506323"/>
            <a:ext cx="954107" cy="323165"/>
          </a:xfrm>
          <a:prstGeom prst="rect">
            <a:avLst/>
          </a:prstGeom>
          <a:noFill/>
        </p:spPr>
        <p:txBody>
          <a:bodyPr wrap="none">
            <a:spAutoFit/>
          </a:bodyPr>
          <a:lstStyle/>
          <a:p>
            <a:pPr fontAlgn="auto">
              <a:spcBef>
                <a:spcPts val="0"/>
              </a:spcBef>
              <a:spcAft>
                <a:spcPts val="0"/>
              </a:spcAft>
              <a:defRPr/>
            </a:pPr>
            <a:r>
              <a:rPr lang="zh-CN" altLang="en-US" sz="1500" b="1" kern="0" dirty="0" smtClean="0">
                <a:solidFill>
                  <a:schemeClr val="accent6">
                    <a:lumMod val="75000"/>
                  </a:schemeClr>
                </a:solidFill>
                <a:latin typeface="Times New Roman"/>
                <a:ea typeface="微软雅黑 Light" panose="020B0502040204020203" pitchFamily="34" charset="-122"/>
              </a:rPr>
              <a:t>结果展示</a:t>
            </a:r>
            <a:endParaRPr lang="zh-CN" altLang="en-US" sz="1500" b="1" kern="0" dirty="0">
              <a:solidFill>
                <a:schemeClr val="accent6">
                  <a:lumMod val="75000"/>
                </a:schemeClr>
              </a:solidFill>
              <a:latin typeface="Times New Roman"/>
              <a:ea typeface="微软雅黑 Light" panose="020B0502040204020203" pitchFamily="34" charset="-122"/>
            </a:endParaRPr>
          </a:p>
        </p:txBody>
      </p:sp>
      <p:sp>
        <p:nvSpPr>
          <p:cNvPr id="32" name="任意多边形 31"/>
          <p:cNvSpPr/>
          <p:nvPr/>
        </p:nvSpPr>
        <p:spPr>
          <a:xfrm>
            <a:off x="5652090" y="2348910"/>
            <a:ext cx="420291" cy="486966"/>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2"/>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Times New Roman"/>
                <a:ea typeface="幼圆"/>
              </a:rPr>
              <a:t>1</a:t>
            </a:r>
            <a:endParaRPr lang="zh-CN" altLang="en-US" sz="2400" kern="0" dirty="0">
              <a:solidFill>
                <a:srgbClr val="FFFFFF"/>
              </a:solidFill>
              <a:latin typeface="Times New Roman"/>
              <a:ea typeface="幼圆"/>
            </a:endParaRPr>
          </a:p>
        </p:txBody>
      </p:sp>
      <p:sp>
        <p:nvSpPr>
          <p:cNvPr id="33" name="任意多边形 32"/>
          <p:cNvSpPr/>
          <p:nvPr/>
        </p:nvSpPr>
        <p:spPr>
          <a:xfrm>
            <a:off x="5652090" y="3037091"/>
            <a:ext cx="420291" cy="486966"/>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2"/>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Times New Roman"/>
                <a:ea typeface="幼圆"/>
              </a:rPr>
              <a:t>2</a:t>
            </a:r>
            <a:endParaRPr lang="zh-CN" altLang="en-US" sz="2400" kern="0" dirty="0">
              <a:solidFill>
                <a:srgbClr val="FFFFFF"/>
              </a:solidFill>
              <a:latin typeface="Times New Roman"/>
              <a:ea typeface="幼圆"/>
            </a:endParaRPr>
          </a:p>
        </p:txBody>
      </p:sp>
      <p:sp>
        <p:nvSpPr>
          <p:cNvPr id="34" name="任意多边形 33"/>
          <p:cNvSpPr/>
          <p:nvPr/>
        </p:nvSpPr>
        <p:spPr>
          <a:xfrm>
            <a:off x="5652090" y="3725273"/>
            <a:ext cx="420291" cy="486966"/>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2"/>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Times New Roman"/>
                <a:ea typeface="幼圆"/>
              </a:rPr>
              <a:t>3</a:t>
            </a:r>
            <a:endParaRPr lang="zh-CN" altLang="en-US" sz="2400" kern="0" dirty="0">
              <a:solidFill>
                <a:srgbClr val="FFFFFF"/>
              </a:solidFill>
              <a:latin typeface="Times New Roman"/>
              <a:ea typeface="幼圆"/>
            </a:endParaRPr>
          </a:p>
        </p:txBody>
      </p:sp>
      <p:sp>
        <p:nvSpPr>
          <p:cNvPr id="35" name="任意多边形 34"/>
          <p:cNvSpPr/>
          <p:nvPr/>
        </p:nvSpPr>
        <p:spPr>
          <a:xfrm>
            <a:off x="5652090" y="4413454"/>
            <a:ext cx="420291" cy="486966"/>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2"/>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Times New Roman"/>
                <a:ea typeface="幼圆"/>
              </a:rPr>
              <a:t>4</a:t>
            </a:r>
            <a:endParaRPr lang="zh-CN" altLang="en-US" sz="2400" kern="0" dirty="0">
              <a:solidFill>
                <a:srgbClr val="FFFFFF"/>
              </a:solidFill>
              <a:latin typeface="Times New Roman"/>
              <a:ea typeface="幼圆"/>
            </a:endParaRPr>
          </a:p>
        </p:txBody>
      </p:sp>
    </p:spTree>
    <p:extLst>
      <p:ext uri="{BB962C8B-B14F-4D97-AF65-F5344CB8AC3E}">
        <p14:creationId xmlns:p14="http://schemas.microsoft.com/office/powerpoint/2010/main" val="149544318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3"/>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1" name="矩形 4"/>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2" name="矩形 5"/>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3" name="文本框 6"/>
          <p:cNvSpPr>
            <a:spLocks noChangeArrowheads="1"/>
          </p:cNvSpPr>
          <p:nvPr/>
        </p:nvSpPr>
        <p:spPr bwMode="auto">
          <a:xfrm>
            <a:off x="1158479" y="1085850"/>
            <a:ext cx="20633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数据</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量</a:t>
            </a:r>
            <a:endPar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a:p>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38</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493298893"/>
              </p:ext>
            </p:extLst>
          </p:nvPr>
        </p:nvGraphicFramePr>
        <p:xfrm>
          <a:off x="2636871" y="818826"/>
          <a:ext cx="3960264" cy="5573940"/>
        </p:xfrm>
        <a:graphic>
          <a:graphicData uri="http://schemas.openxmlformats.org/drawingml/2006/table">
            <a:tbl>
              <a:tblPr firstRow="1" firstCol="1" bandRow="1">
                <a:tableStyleId>{5C22544A-7EE6-4342-B048-85BDC9FD1C3A}</a:tableStyleId>
              </a:tblPr>
              <a:tblGrid>
                <a:gridCol w="989717">
                  <a:extLst>
                    <a:ext uri="{9D8B030D-6E8A-4147-A177-3AD203B41FA5}">
                      <a16:colId xmlns:a16="http://schemas.microsoft.com/office/drawing/2014/main" val="20000"/>
                    </a:ext>
                  </a:extLst>
                </a:gridCol>
                <a:gridCol w="989717">
                  <a:extLst>
                    <a:ext uri="{9D8B030D-6E8A-4147-A177-3AD203B41FA5}">
                      <a16:colId xmlns:a16="http://schemas.microsoft.com/office/drawing/2014/main" val="20001"/>
                    </a:ext>
                  </a:extLst>
                </a:gridCol>
                <a:gridCol w="990415">
                  <a:extLst>
                    <a:ext uri="{9D8B030D-6E8A-4147-A177-3AD203B41FA5}">
                      <a16:colId xmlns:a16="http://schemas.microsoft.com/office/drawing/2014/main" val="20002"/>
                    </a:ext>
                  </a:extLst>
                </a:gridCol>
                <a:gridCol w="990415">
                  <a:extLst>
                    <a:ext uri="{9D8B030D-6E8A-4147-A177-3AD203B41FA5}">
                      <a16:colId xmlns:a16="http://schemas.microsoft.com/office/drawing/2014/main" val="20003"/>
                    </a:ext>
                  </a:extLst>
                </a:gridCol>
              </a:tblGrid>
              <a:tr h="343148">
                <a:tc>
                  <a:txBody>
                    <a:bodyPr/>
                    <a:lstStyle/>
                    <a:p>
                      <a:pPr algn="ctr">
                        <a:spcAft>
                          <a:spcPts val="0"/>
                        </a:spcAft>
                      </a:pPr>
                      <a:r>
                        <a:rPr lang="en-US" sz="1400" kern="0" dirty="0">
                          <a:solidFill>
                            <a:srgbClr val="000000"/>
                          </a:solidFill>
                          <a:effectLst/>
                          <a:latin typeface="Times New Roman" panose="02020603050405020304" pitchFamily="18" charset="0"/>
                          <a:ea typeface="宋体" panose="02010600030101010101" pitchFamily="2" charset="-122"/>
                        </a:rPr>
                        <a:t>Input set No.</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dirty="0">
                          <a:solidFill>
                            <a:srgbClr val="000000"/>
                          </a:solidFill>
                          <a:effectLst/>
                          <a:latin typeface="Times New Roman" panose="02020603050405020304" pitchFamily="18" charset="0"/>
                          <a:ea typeface="宋体" panose="02010600030101010101" pitchFamily="2" charset="-122"/>
                        </a:rPr>
                        <a:t>Input size</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dirty="0">
                          <a:solidFill>
                            <a:srgbClr val="000000"/>
                          </a:solidFill>
                          <a:effectLst/>
                          <a:latin typeface="Times New Roman" panose="02020603050405020304" pitchFamily="18" charset="0"/>
                          <a:ea typeface="宋体" panose="02010600030101010101" pitchFamily="2" charset="-122"/>
                        </a:rPr>
                        <a:t>Result size</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dirty="0">
                          <a:solidFill>
                            <a:srgbClr val="000000"/>
                          </a:solidFill>
                          <a:effectLst/>
                          <a:latin typeface="Times New Roman" panose="02020603050405020304" pitchFamily="18" charset="0"/>
                          <a:ea typeface="宋体" panose="02010600030101010101" pitchFamily="2" charset="-122"/>
                        </a:rPr>
                        <a:t>Running time</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extLst>
                  <a:ext uri="{0D108BD9-81ED-4DB2-BD59-A6C34878D82A}">
                    <a16:rowId xmlns:a16="http://schemas.microsoft.com/office/drawing/2014/main" val="10000"/>
                  </a:ext>
                </a:extLst>
              </a:tr>
              <a:tr h="343148">
                <a:tc>
                  <a:txBody>
                    <a:bodyPr/>
                    <a:lstStyle/>
                    <a:p>
                      <a:pPr algn="ctr">
                        <a:spcAft>
                          <a:spcPts val="0"/>
                        </a:spcAft>
                      </a:pPr>
                      <a:r>
                        <a:rPr lang="en-US" sz="1400" kern="0" dirty="0">
                          <a:solidFill>
                            <a:srgbClr val="000000"/>
                          </a:solidFill>
                          <a:effectLst/>
                          <a:latin typeface="Times New Roman" panose="02020603050405020304" pitchFamily="18" charset="0"/>
                          <a:ea typeface="宋体"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47</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0.015</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343148">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267</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0.021</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40799166"/>
                  </a:ext>
                </a:extLst>
              </a:tr>
              <a:tr h="343148">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47467</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0.672</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438308932"/>
                  </a:ext>
                </a:extLst>
              </a:tr>
              <a:tr h="343148">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4</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5</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12073</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solidFill>
                            <a:srgbClr val="000000"/>
                          </a:solidFill>
                          <a:effectLst/>
                          <a:latin typeface="Times New Roman" panose="02020603050405020304" pitchFamily="18" charset="0"/>
                          <a:ea typeface="宋体" panose="02010600030101010101" pitchFamily="2" charset="-122"/>
                        </a:rPr>
                        <a:t>0.453</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59836555"/>
                  </a:ext>
                </a:extLst>
              </a:tr>
              <a:tr h="343148">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5</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5</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201529</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5.625</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00067144"/>
                  </a:ext>
                </a:extLst>
              </a:tr>
              <a:tr h="343148">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6</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106</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0.084</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828501703"/>
                  </a:ext>
                </a:extLst>
              </a:tr>
              <a:tr h="343148">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7</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19207</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0.582</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81047342"/>
                  </a:ext>
                </a:extLst>
              </a:tr>
              <a:tr h="343148">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8</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20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252163</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51.13</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79153931"/>
                  </a:ext>
                </a:extLst>
              </a:tr>
              <a:tr h="343148">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9</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20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84962</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2.573</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89744156"/>
                  </a:ext>
                </a:extLst>
              </a:tr>
              <a:tr h="343148">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10</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30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99243</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12.39</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682245172"/>
                  </a:ext>
                </a:extLst>
              </a:tr>
              <a:tr h="343148">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11</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30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177027</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20.979</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16323132"/>
                  </a:ext>
                </a:extLst>
              </a:tr>
              <a:tr h="343148">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12</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40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188034</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30.185</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87401335"/>
                  </a:ext>
                </a:extLst>
              </a:tr>
              <a:tr h="343148">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13</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40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376257</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66.327</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25910989"/>
                  </a:ext>
                </a:extLst>
              </a:tr>
              <a:tr h="343148">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14</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50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189247</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18.009</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52266104"/>
                  </a:ext>
                </a:extLst>
              </a:tr>
              <a:tr h="343148">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15</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50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204929</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solidFill>
                            <a:srgbClr val="000000"/>
                          </a:solidFill>
                          <a:effectLst/>
                          <a:latin typeface="Times New Roman" panose="02020603050405020304" pitchFamily="18" charset="0"/>
                          <a:ea typeface="宋体" panose="02010600030101010101" pitchFamily="2" charset="-122"/>
                        </a:rPr>
                        <a:t>30.384</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367661371"/>
                  </a:ext>
                </a:extLst>
              </a:tr>
            </a:tbl>
          </a:graphicData>
        </a:graphic>
      </p:graphicFrame>
    </p:spTree>
    <p:extLst>
      <p:ext uri="{BB962C8B-B14F-4D97-AF65-F5344CB8AC3E}">
        <p14:creationId xmlns:p14="http://schemas.microsoft.com/office/powerpoint/2010/main" val="1059941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3"/>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1" name="矩形 4"/>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2" name="矩形 5"/>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3" name="文本框 6"/>
          <p:cNvSpPr>
            <a:spLocks noChangeArrowheads="1"/>
          </p:cNvSpPr>
          <p:nvPr/>
        </p:nvSpPr>
        <p:spPr bwMode="auto">
          <a:xfrm>
            <a:off x="1158479" y="1085850"/>
            <a:ext cx="20633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阈值（论文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39</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980293893"/>
              </p:ext>
            </p:extLst>
          </p:nvPr>
        </p:nvGraphicFramePr>
        <p:xfrm>
          <a:off x="1130129" y="1534616"/>
          <a:ext cx="3690246" cy="4590310"/>
        </p:xfrm>
        <a:graphic>
          <a:graphicData uri="http://schemas.openxmlformats.org/drawingml/2006/table">
            <a:tbl>
              <a:tblPr firstRow="1" firstCol="1" bandRow="1">
                <a:tableStyleId>{5C22544A-7EE6-4342-B048-85BDC9FD1C3A}</a:tableStyleId>
              </a:tblPr>
              <a:tblGrid>
                <a:gridCol w="922236">
                  <a:extLst>
                    <a:ext uri="{9D8B030D-6E8A-4147-A177-3AD203B41FA5}">
                      <a16:colId xmlns:a16="http://schemas.microsoft.com/office/drawing/2014/main" val="20000"/>
                    </a:ext>
                  </a:extLst>
                </a:gridCol>
                <a:gridCol w="922236">
                  <a:extLst>
                    <a:ext uri="{9D8B030D-6E8A-4147-A177-3AD203B41FA5}">
                      <a16:colId xmlns:a16="http://schemas.microsoft.com/office/drawing/2014/main" val="20001"/>
                    </a:ext>
                  </a:extLst>
                </a:gridCol>
                <a:gridCol w="922887">
                  <a:extLst>
                    <a:ext uri="{9D8B030D-6E8A-4147-A177-3AD203B41FA5}">
                      <a16:colId xmlns:a16="http://schemas.microsoft.com/office/drawing/2014/main" val="20002"/>
                    </a:ext>
                  </a:extLst>
                </a:gridCol>
                <a:gridCol w="922887">
                  <a:extLst>
                    <a:ext uri="{9D8B030D-6E8A-4147-A177-3AD203B41FA5}">
                      <a16:colId xmlns:a16="http://schemas.microsoft.com/office/drawing/2014/main" val="20003"/>
                    </a:ext>
                  </a:extLst>
                </a:gridCol>
              </a:tblGrid>
              <a:tr h="459031">
                <a:tc>
                  <a:txBody>
                    <a:bodyPr/>
                    <a:lstStyle/>
                    <a:p>
                      <a:pPr algn="ctr">
                        <a:spcAft>
                          <a:spcPts val="0"/>
                        </a:spcAft>
                      </a:pPr>
                      <a:r>
                        <a:rPr lang="en-US" sz="1400" kern="0" dirty="0">
                          <a:solidFill>
                            <a:srgbClr val="000000"/>
                          </a:solidFill>
                          <a:effectLst/>
                          <a:latin typeface="Times New Roman" panose="02020603050405020304" pitchFamily="18" charset="0"/>
                          <a:ea typeface="宋体" panose="02010600030101010101" pitchFamily="2" charset="-122"/>
                        </a:rPr>
                        <a:t>Input size</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dirty="0">
                          <a:solidFill>
                            <a:srgbClr val="000000"/>
                          </a:solidFill>
                          <a:effectLst/>
                          <a:latin typeface="Times New Roman" panose="02020603050405020304" pitchFamily="18" charset="0"/>
                          <a:ea typeface="宋体" panose="02010600030101010101" pitchFamily="2" charset="-122"/>
                        </a:rPr>
                        <a:t>Threshold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Result size</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Running time</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extLst>
                  <a:ext uri="{0D108BD9-81ED-4DB2-BD59-A6C34878D82A}">
                    <a16:rowId xmlns:a16="http://schemas.microsoft.com/office/drawing/2014/main" val="10000"/>
                  </a:ext>
                </a:extLst>
              </a:tr>
              <a:tr h="459031">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66</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solidFill>
                            <a:srgbClr val="000000"/>
                          </a:solidFill>
                          <a:effectLst/>
                          <a:latin typeface="Times New Roman" panose="02020603050405020304" pitchFamily="18" charset="0"/>
                          <a:ea typeface="宋体" panose="02010600030101010101" pitchFamily="2" charset="-122"/>
                        </a:rPr>
                        <a:t>0.024</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459031">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213</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0.129</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40799166"/>
                  </a:ext>
                </a:extLst>
              </a:tr>
              <a:tr h="459031">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4</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69892</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36.641</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438308932"/>
                  </a:ext>
                </a:extLst>
              </a:tr>
              <a:tr h="459031">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89</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0.039</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59836555"/>
                  </a:ext>
                </a:extLst>
              </a:tr>
              <a:tr h="459031">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4145</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0.304</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00067144"/>
                  </a:ext>
                </a:extLst>
              </a:tr>
              <a:tr h="459031">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4</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108493</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101.54</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828501703"/>
                  </a:ext>
                </a:extLst>
              </a:tr>
              <a:tr h="459031">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730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0.103</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81047342"/>
                  </a:ext>
                </a:extLst>
              </a:tr>
              <a:tr h="459031">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7086</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3.481</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79153931"/>
                  </a:ext>
                </a:extLst>
              </a:tr>
              <a:tr h="459031">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rgbClr val="0070C0"/>
                    </a:solidFill>
                  </a:tcP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4</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solidFill>
                            <a:srgbClr val="000000"/>
                          </a:solidFill>
                          <a:effectLst/>
                          <a:latin typeface="Times New Roman" panose="02020603050405020304" pitchFamily="18" charset="0"/>
                          <a:ea typeface="宋体" panose="02010600030101010101" pitchFamily="2" charset="-122"/>
                        </a:rPr>
                        <a:t>111161</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solidFill>
                            <a:srgbClr val="000000"/>
                          </a:solidFill>
                          <a:effectLst/>
                          <a:latin typeface="Times New Roman" panose="02020603050405020304" pitchFamily="18" charset="0"/>
                          <a:ea typeface="宋体" panose="02010600030101010101" pitchFamily="2" charset="-122"/>
                        </a:rPr>
                        <a:t>131.434</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89744156"/>
                  </a:ext>
                </a:extLst>
              </a:tr>
            </a:tbl>
          </a:graphicData>
        </a:graphic>
      </p:graphicFrame>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5247045" y="2033907"/>
            <a:ext cx="3619993" cy="3375225"/>
          </a:xfrm>
          <a:prstGeom prst="rect">
            <a:avLst/>
          </a:prstGeom>
          <a:noFill/>
          <a:ln>
            <a:noFill/>
          </a:ln>
        </p:spPr>
      </p:pic>
    </p:spTree>
    <p:extLst>
      <p:ext uri="{BB962C8B-B14F-4D97-AF65-F5344CB8AC3E}">
        <p14:creationId xmlns:p14="http://schemas.microsoft.com/office/powerpoint/2010/main" val="40367793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3"/>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1" name="矩形 4"/>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2" name="矩形 5"/>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3" name="文本框 6"/>
          <p:cNvSpPr>
            <a:spLocks noChangeArrowheads="1"/>
          </p:cNvSpPr>
          <p:nvPr/>
        </p:nvSpPr>
        <p:spPr bwMode="auto">
          <a:xfrm>
            <a:off x="1158479" y="1085850"/>
            <a:ext cx="20633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概述</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界面</a:t>
            </a:r>
            <a:endPar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a:p>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41</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pic>
        <p:nvPicPr>
          <p:cNvPr id="8" name="图片 7" descr="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726877" y="818825"/>
            <a:ext cx="5229225" cy="5490367"/>
          </a:xfrm>
          <a:prstGeom prst="rect">
            <a:avLst/>
          </a:prstGeom>
          <a:noFill/>
          <a:ln>
            <a:noFill/>
          </a:ln>
        </p:spPr>
      </p:pic>
    </p:spTree>
    <p:extLst>
      <p:ext uri="{BB962C8B-B14F-4D97-AF65-F5344CB8AC3E}">
        <p14:creationId xmlns:p14="http://schemas.microsoft.com/office/powerpoint/2010/main" val="4238527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3"/>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1" name="矩形 4"/>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2" name="矩形 5"/>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3" name="文本框 6"/>
          <p:cNvSpPr>
            <a:spLocks noChangeArrowheads="1"/>
          </p:cNvSpPr>
          <p:nvPr/>
        </p:nvSpPr>
        <p:spPr bwMode="auto">
          <a:xfrm>
            <a:off x="1158479" y="1085850"/>
            <a:ext cx="20633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任务</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界面</a:t>
            </a:r>
            <a:endPar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a:p>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43</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pic>
        <p:nvPicPr>
          <p:cNvPr id="7" name="图片 6" descr="6"/>
          <p:cNvPicPr/>
          <p:nvPr/>
        </p:nvPicPr>
        <p:blipFill rotWithShape="1">
          <a:blip r:embed="rId3">
            <a:extLst>
              <a:ext uri="{28A0092B-C50C-407E-A947-70E740481C1C}">
                <a14:useLocalDpi xmlns:a14="http://schemas.microsoft.com/office/drawing/2010/main" val="0"/>
              </a:ext>
            </a:extLst>
          </a:blip>
          <a:srcRect l="13522" t="8669" r="42892"/>
          <a:stretch/>
        </p:blipFill>
        <p:spPr bwMode="auto">
          <a:xfrm>
            <a:off x="2816883" y="818826"/>
            <a:ext cx="5049213" cy="5445363"/>
          </a:xfrm>
          <a:prstGeom prst="rect">
            <a:avLst/>
          </a:prstGeom>
          <a:noFill/>
          <a:ln>
            <a:noFill/>
          </a:ln>
        </p:spPr>
      </p:pic>
    </p:spTree>
    <p:extLst>
      <p:ext uri="{BB962C8B-B14F-4D97-AF65-F5344CB8AC3E}">
        <p14:creationId xmlns:p14="http://schemas.microsoft.com/office/powerpoint/2010/main" val="301560536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3"/>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1" name="矩形 4"/>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2" name="矩形 5"/>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7413" name="文本框 6"/>
          <p:cNvSpPr>
            <a:spLocks noChangeArrowheads="1"/>
          </p:cNvSpPr>
          <p:nvPr/>
        </p:nvSpPr>
        <p:spPr bwMode="auto">
          <a:xfrm>
            <a:off x="1158479" y="1085850"/>
            <a:ext cx="2603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统计</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界面（论文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45</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pic>
        <p:nvPicPr>
          <p:cNvPr id="8" name="图片 7" descr="8"/>
          <p:cNvPicPr/>
          <p:nvPr/>
        </p:nvPicPr>
        <p:blipFill>
          <a:blip r:embed="rId3" cstate="print">
            <a:extLst>
              <a:ext uri="{28A0092B-C50C-407E-A947-70E740481C1C}">
                <a14:useLocalDpi xmlns:a14="http://schemas.microsoft.com/office/drawing/2010/main" val="0"/>
              </a:ext>
            </a:extLst>
          </a:blip>
          <a:srcRect l="13750"/>
          <a:stretch>
            <a:fillRect/>
          </a:stretch>
        </p:blipFill>
        <p:spPr bwMode="auto">
          <a:xfrm>
            <a:off x="386721" y="1455182"/>
            <a:ext cx="8320261" cy="4637523"/>
          </a:xfrm>
          <a:prstGeom prst="rect">
            <a:avLst/>
          </a:prstGeom>
          <a:noFill/>
          <a:ln>
            <a:noFill/>
          </a:ln>
        </p:spPr>
      </p:pic>
    </p:spTree>
    <p:extLst>
      <p:ext uri="{BB962C8B-B14F-4D97-AF65-F5344CB8AC3E}">
        <p14:creationId xmlns:p14="http://schemas.microsoft.com/office/powerpoint/2010/main" val="3685931225"/>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1850" y="3154931"/>
            <a:ext cx="4207544" cy="535531"/>
          </a:xfrm>
          <a:prstGeom prst="rect">
            <a:avLst/>
          </a:prstGeom>
          <a:noFill/>
        </p:spPr>
        <p:txBody>
          <a:bodyPr wrap="square">
            <a:spAutoFit/>
          </a:bodyPr>
          <a:lstStyle/>
          <a:p>
            <a:pPr algn="ctr" fontAlgn="auto">
              <a:spcBef>
                <a:spcPts val="0"/>
              </a:spcBef>
              <a:spcAft>
                <a:spcPts val="0"/>
              </a:spcAft>
              <a:defRPr/>
            </a:pPr>
            <a:r>
              <a:rPr lang="en-US" altLang="zh-CN" sz="2880" b="1" dirty="0">
                <a:solidFill>
                  <a:schemeClr val="tx1">
                    <a:lumMod val="85000"/>
                    <a:lumOff val="15000"/>
                  </a:schemeClr>
                </a:solidFill>
                <a:latin typeface="+mn-lt"/>
                <a:ea typeface="微软雅黑 Light" panose="020B0502040204020203" pitchFamily="34" charset="-122"/>
              </a:rPr>
              <a:t>Thank </a:t>
            </a:r>
            <a:r>
              <a:rPr lang="en-US" altLang="zh-CN" sz="2880" b="1" dirty="0" smtClean="0">
                <a:solidFill>
                  <a:schemeClr val="tx1">
                    <a:lumMod val="85000"/>
                    <a:lumOff val="15000"/>
                  </a:schemeClr>
                </a:solidFill>
                <a:latin typeface="+mn-lt"/>
                <a:ea typeface="微软雅黑 Light" panose="020B0502040204020203" pitchFamily="34" charset="-122"/>
              </a:rPr>
              <a:t>you for listening!</a:t>
            </a:r>
            <a:endParaRPr lang="zh-CN" altLang="en-US" sz="2880" b="1" dirty="0">
              <a:solidFill>
                <a:schemeClr val="tx1">
                  <a:lumMod val="85000"/>
                  <a:lumOff val="15000"/>
                </a:schemeClr>
              </a:solidFill>
              <a:latin typeface="+mn-lt"/>
              <a:ea typeface="微软雅黑 Light" panose="020B0502040204020203" pitchFamily="34" charset="-122"/>
            </a:endParaRPr>
          </a:p>
        </p:txBody>
      </p:sp>
      <p:sp>
        <p:nvSpPr>
          <p:cNvPr id="5" name="TextBox 4"/>
          <p:cNvSpPr txBox="1"/>
          <p:nvPr/>
        </p:nvSpPr>
        <p:spPr>
          <a:xfrm>
            <a:off x="3434070" y="3736979"/>
            <a:ext cx="1983105" cy="438582"/>
          </a:xfrm>
          <a:prstGeom prst="rect">
            <a:avLst/>
          </a:prstGeom>
          <a:noFill/>
        </p:spPr>
        <p:txBody>
          <a:bodyPr>
            <a:spAutoFit/>
          </a:bodyPr>
          <a:lstStyle/>
          <a:p>
            <a:pPr algn="ctr" fontAlgn="auto">
              <a:spcBef>
                <a:spcPts val="0"/>
              </a:spcBef>
              <a:spcAft>
                <a:spcPts val="0"/>
              </a:spcAft>
              <a:defRPr/>
            </a:pPr>
            <a:r>
              <a:rPr lang="zh-CN" altLang="en-US" sz="2250" dirty="0" smtClean="0">
                <a:solidFill>
                  <a:schemeClr val="tx1">
                    <a:lumMod val="50000"/>
                    <a:lumOff val="50000"/>
                  </a:schemeClr>
                </a:solidFill>
                <a:latin typeface="+mn-lt"/>
                <a:ea typeface="微软雅黑 Light" panose="020B0502040204020203" pitchFamily="34" charset="-122"/>
              </a:rPr>
              <a:t>李天宝</a:t>
            </a:r>
            <a:endParaRPr lang="en-US" altLang="zh-CN" sz="2250" dirty="0">
              <a:solidFill>
                <a:schemeClr val="tx1">
                  <a:lumMod val="50000"/>
                  <a:lumOff val="50000"/>
                </a:schemeClr>
              </a:solidFill>
              <a:latin typeface="+mn-lt"/>
              <a:ea typeface="微软雅黑 Light" panose="020B0502040204020203" pitchFamily="34" charset="-122"/>
            </a:endParaRPr>
          </a:p>
        </p:txBody>
      </p:sp>
      <p:sp>
        <p:nvSpPr>
          <p:cNvPr id="6" name="椭圆 5"/>
          <p:cNvSpPr/>
          <p:nvPr/>
        </p:nvSpPr>
        <p:spPr>
          <a:xfrm>
            <a:off x="3869942" y="2290287"/>
            <a:ext cx="1401603" cy="14001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250" dirty="0">
              <a:ea typeface="微软雅黑 Light" panose="020B0502040204020203" pitchFamily="34" charset="-122"/>
            </a:endParaRPr>
          </a:p>
        </p:txBody>
      </p:sp>
    </p:spTree>
    <p:extLst>
      <p:ext uri="{BB962C8B-B14F-4D97-AF65-F5344CB8AC3E}">
        <p14:creationId xmlns:p14="http://schemas.microsoft.com/office/powerpoint/2010/main" val="3921117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3"/>
          <p:cNvGrpSpPr>
            <a:grpSpLocks/>
          </p:cNvGrpSpPr>
          <p:nvPr/>
        </p:nvGrpSpPr>
        <p:grpSpPr bwMode="auto">
          <a:xfrm>
            <a:off x="1601752" y="1849058"/>
            <a:ext cx="3495200" cy="2338451"/>
            <a:chOff x="2287686" y="-2"/>
            <a:chExt cx="4024866" cy="2828925"/>
          </a:xfrm>
        </p:grpSpPr>
        <p:sp>
          <p:nvSpPr>
            <p:cNvPr id="8197" name="矩形 6"/>
            <p:cNvSpPr>
              <a:spLocks noChangeArrowheads="1"/>
            </p:cNvSpPr>
            <p:nvPr/>
          </p:nvSpPr>
          <p:spPr bwMode="auto">
            <a:xfrm>
              <a:off x="4348814" y="-2"/>
              <a:ext cx="1963738" cy="2828925"/>
            </a:xfrm>
            <a:custGeom>
              <a:avLst/>
              <a:gdLst>
                <a:gd name="T0" fmla="*/ 0 w 1963712"/>
                <a:gd name="T1" fmla="*/ 0 h 2828404"/>
                <a:gd name="T2" fmla="*/ 1963712 w 1963712"/>
                <a:gd name="T3" fmla="*/ 2828404 h 2828404"/>
              </a:gdLst>
              <a:ahLst/>
              <a:cxnLst/>
              <a:rect l="T0" t="T1" r="T2" b="T3"/>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solidFill>
              <a:srgbClr val="21A3D0"/>
            </a:solidFill>
            <a:ln w="3175" cap="flat" cmpd="sng">
              <a:solidFill>
                <a:srgbClr val="EAEAEA"/>
              </a:solidFill>
              <a:bevel/>
              <a:headEnd/>
              <a:tailEnd/>
            </a:ln>
          </p:spPr>
          <p:txBody>
            <a:bodyPr lIns="405000" rIns="135000" anchor="ctr"/>
            <a:lstStyle/>
            <a:p>
              <a:pPr algn="ctr">
                <a:lnSpc>
                  <a:spcPct val="150000"/>
                </a:lnSpc>
              </a:pPr>
              <a:r>
                <a:rPr lang="zh-CN" altLang="en-US" sz="15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统一模式</a:t>
              </a:r>
              <a:endParaRPr lang="zh-CN" altLang="en-US" sz="15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endParaRPr>
            </a:p>
          </p:txBody>
        </p:sp>
        <p:sp>
          <p:nvSpPr>
            <p:cNvPr id="8199" name="椭圆 8"/>
            <p:cNvSpPr>
              <a:spLocks noChangeArrowheads="1"/>
            </p:cNvSpPr>
            <p:nvPr/>
          </p:nvSpPr>
          <p:spPr bwMode="auto">
            <a:xfrm>
              <a:off x="3889571" y="1011237"/>
              <a:ext cx="806450" cy="806450"/>
            </a:xfrm>
            <a:prstGeom prst="ellipse">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lIns="0" tIns="0" rIns="0" bIns="0" anchor="ctr"/>
            <a:lstStyle/>
            <a:p>
              <a:pPr algn="ctr">
                <a:lnSpc>
                  <a:spcPct val="120000"/>
                </a:lnSpc>
              </a:pPr>
              <a:r>
                <a:rPr lang="zh-CN" altLang="en-US" sz="1500" b="1" dirty="0">
                  <a:solidFill>
                    <a:srgbClr val="FFFFFF"/>
                  </a:solidFill>
                  <a:latin typeface="微软雅黑" panose="020B0503020204020204" pitchFamily="34" charset="-122"/>
                  <a:ea typeface="微软雅黑 Light" panose="020B0502040204020203" pitchFamily="34" charset="-122"/>
                  <a:sym typeface="微软雅黑" panose="020B0503020204020204" pitchFamily="34" charset="-122"/>
                </a:rPr>
                <a:t>数据集成</a:t>
              </a:r>
              <a:endParaRPr lang="zh-CN" altLang="en-US" sz="1500" dirty="0"/>
            </a:p>
          </p:txBody>
        </p:sp>
        <p:sp>
          <p:nvSpPr>
            <p:cNvPr id="8201" name="矩形 3"/>
            <p:cNvSpPr>
              <a:spLocks noChangeArrowheads="1"/>
            </p:cNvSpPr>
            <p:nvPr/>
          </p:nvSpPr>
          <p:spPr bwMode="auto">
            <a:xfrm>
              <a:off x="2287686" y="-2"/>
              <a:ext cx="1916112" cy="2828925"/>
            </a:xfrm>
            <a:custGeom>
              <a:avLst/>
              <a:gdLst>
                <a:gd name="T0" fmla="*/ 0 w 1915864"/>
                <a:gd name="T1" fmla="*/ 0 h 2828404"/>
                <a:gd name="T2" fmla="*/ 1915864 w 1915864"/>
                <a:gd name="T3" fmla="*/ 2828404 h 2828404"/>
              </a:gdLst>
              <a:ahLst/>
              <a:cxnLst/>
              <a:rect l="T0" t="T1" r="T2" b="T3"/>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solidFill>
              <a:srgbClr val="21A3D0"/>
            </a:solidFill>
            <a:ln>
              <a:noFill/>
            </a:ln>
            <a:extLst>
              <a:ext uri="{91240B29-F687-4F45-9708-019B960494DF}">
                <a14:hiddenLine xmlns:a14="http://schemas.microsoft.com/office/drawing/2010/main" w="3175" cap="flat" cmpd="sng">
                  <a:solidFill>
                    <a:srgbClr val="000000"/>
                  </a:solidFill>
                  <a:bevel/>
                  <a:headEnd/>
                  <a:tailEnd/>
                </a14:hiddenLine>
              </a:ext>
            </a:extLst>
          </p:spPr>
          <p:txBody>
            <a:bodyPr lIns="135000" rIns="337500" anchor="ctr"/>
            <a:lstStyle/>
            <a:p>
              <a:pPr algn="ctr">
                <a:lnSpc>
                  <a:spcPct val="150000"/>
                </a:lnSpc>
              </a:pPr>
              <a:r>
                <a:rPr lang="zh-CN" altLang="en-US" sz="15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异源</a:t>
              </a:r>
              <a:endParaRPr lang="en-US" altLang="zh-CN" sz="15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endParaRPr>
            </a:p>
            <a:p>
              <a:pPr algn="ctr">
                <a:lnSpc>
                  <a:spcPct val="150000"/>
                </a:lnSpc>
              </a:pPr>
              <a:r>
                <a:rPr lang="zh-CN" altLang="en-US" sz="15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异构</a:t>
              </a:r>
              <a:endParaRPr lang="en-US" altLang="zh-CN" sz="15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endParaRPr>
            </a:p>
            <a:p>
              <a:pPr algn="ctr">
                <a:lnSpc>
                  <a:spcPct val="150000"/>
                </a:lnSpc>
              </a:pPr>
              <a:r>
                <a:rPr lang="zh-CN" altLang="en-US" sz="15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不同</a:t>
              </a:r>
              <a:r>
                <a:rPr lang="zh-CN" altLang="en-US" sz="15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上下文</a:t>
              </a:r>
              <a:endParaRPr lang="en-US" altLang="zh-CN" sz="15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endParaRPr>
            </a:p>
            <a:p>
              <a:pPr algn="ctr">
                <a:lnSpc>
                  <a:spcPct val="150000"/>
                </a:lnSpc>
              </a:pPr>
              <a:r>
                <a:rPr lang="zh-CN" altLang="en-US" sz="15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不同逻辑关系</a:t>
              </a:r>
            </a:p>
          </p:txBody>
        </p:sp>
      </p:grpSp>
      <p:sp>
        <p:nvSpPr>
          <p:cNvPr id="8202" name="矩形 11"/>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8203" name="矩形 12"/>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8204" name="矩形 13"/>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8205" name="文本框 14"/>
          <p:cNvSpPr>
            <a:spLocks noChangeArrowheads="1"/>
          </p:cNvSpPr>
          <p:nvPr/>
        </p:nvSpPr>
        <p:spPr bwMode="auto">
          <a:xfrm>
            <a:off x="1158479" y="1085850"/>
            <a:ext cx="2534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项目</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概述（论文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1</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2" name="Rectangle 2"/>
          <p:cNvSpPr>
            <a:spLocks noChangeArrowheads="1"/>
          </p:cNvSpPr>
          <p:nvPr/>
        </p:nvSpPr>
        <p:spPr bwMode="auto">
          <a:xfrm>
            <a:off x="2735848" y="3979760"/>
            <a:ext cx="13856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2250"/>
          </a:p>
        </p:txBody>
      </p:sp>
      <p:graphicFrame>
        <p:nvGraphicFramePr>
          <p:cNvPr id="3" name="对象 2"/>
          <p:cNvGraphicFramePr>
            <a:graphicFrameLocks noChangeAspect="1"/>
          </p:cNvGraphicFramePr>
          <p:nvPr>
            <p:extLst/>
          </p:nvPr>
        </p:nvGraphicFramePr>
        <p:xfrm>
          <a:off x="1110854" y="4424872"/>
          <a:ext cx="4902849" cy="735428"/>
        </p:xfrm>
        <a:graphic>
          <a:graphicData uri="http://schemas.openxmlformats.org/presentationml/2006/ole">
            <mc:AlternateContent xmlns:mc="http://schemas.openxmlformats.org/markup-compatibility/2006">
              <mc:Choice xmlns:v="urn:schemas-microsoft-com:vml" Requires="v">
                <p:oleObj spid="_x0000_s5135" name="Visio" r:id="rId4" imgW="4954995" imgH="744492" progId="Visio.Drawing.15">
                  <p:embed/>
                </p:oleObj>
              </mc:Choice>
              <mc:Fallback>
                <p:oleObj name="Visio" r:id="rId4" imgW="4954995" imgH="744492" progId="Visio.Drawing.15">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854" y="4424872"/>
                        <a:ext cx="4902849" cy="735428"/>
                      </a:xfrm>
                      <a:prstGeom prst="rect">
                        <a:avLst/>
                      </a:prstGeom>
                      <a:noFill/>
                    </p:spPr>
                  </p:pic>
                </p:oleObj>
              </mc:Fallback>
            </mc:AlternateContent>
          </a:graphicData>
        </a:graphic>
      </p:graphicFrame>
      <p:sp>
        <p:nvSpPr>
          <p:cNvPr id="4" name="圆角矩形 3"/>
          <p:cNvSpPr/>
          <p:nvPr/>
        </p:nvSpPr>
        <p:spPr bwMode="auto">
          <a:xfrm>
            <a:off x="1002845" y="4334030"/>
            <a:ext cx="1404117" cy="845171"/>
          </a:xfrm>
          <a:prstGeom prst="roundRect">
            <a:avLst/>
          </a:prstGeom>
          <a:noFill/>
          <a:ln w="38100" cap="flat" cmpd="sng" algn="ctr">
            <a:solidFill>
              <a:srgbClr val="FF0000"/>
            </a:solidFill>
            <a:prstDash val="dash"/>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1" hangingPunct="1"/>
            <a:endParaRPr lang="zh-CN" altLang="en-US" sz="1350">
              <a:solidFill>
                <a:schemeClr val="tx1"/>
              </a:solidFill>
              <a:latin typeface="Arial" panose="020B0604020202020204" pitchFamily="34" charset="0"/>
              <a:ea typeface="宋体" panose="02010600030101010101" pitchFamily="2" charset="-122"/>
            </a:endParaRPr>
          </a:p>
        </p:txBody>
      </p:sp>
      <p:sp>
        <p:nvSpPr>
          <p:cNvPr id="13" name="AutoShape 2"/>
          <p:cNvSpPr>
            <a:spLocks noChangeArrowheads="1"/>
          </p:cNvSpPr>
          <p:nvPr/>
        </p:nvSpPr>
        <p:spPr bwMode="auto">
          <a:xfrm>
            <a:off x="6084126" y="2319255"/>
            <a:ext cx="2268189" cy="1606418"/>
          </a:xfrm>
          <a:prstGeom prst="roundRect">
            <a:avLst>
              <a:gd name="adj" fmla="val 2255"/>
            </a:avLst>
          </a:prstGeom>
          <a:solidFill>
            <a:srgbClr val="2B2E30"/>
          </a:solidFill>
          <a:ln w="3175" cap="flat" cmpd="sng">
            <a:solidFill>
              <a:srgbClr val="D7D7D7"/>
            </a:solidFill>
            <a:bevel/>
            <a:headEnd/>
            <a:tailEnd/>
          </a:ln>
        </p:spPr>
        <p:txBody>
          <a:bodyPr lIns="135000"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全局数据</a:t>
            </a:r>
            <a:r>
              <a:rPr lang="zh-CN" altLang="en-US" sz="1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模式</a:t>
            </a:r>
            <a:r>
              <a:rPr lang="en-US" altLang="zh-CN" sz="1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&amp;</a:t>
            </a:r>
            <a:r>
              <a:rPr lang="zh-CN" altLang="en-US" sz="1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匹配关系</a:t>
            </a:r>
            <a:endParaRPr lang="en-US" altLang="zh-CN" sz="1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高效</a:t>
            </a:r>
            <a:endParaRPr lang="en-US" altLang="zh-CN" sz="1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准确</a:t>
            </a:r>
            <a:endParaRPr lang="en-US" altLang="zh-CN" sz="1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AutoShape 22"/>
          <p:cNvSpPr>
            <a:spLocks noChangeArrowheads="1"/>
          </p:cNvSpPr>
          <p:nvPr/>
        </p:nvSpPr>
        <p:spPr bwMode="auto">
          <a:xfrm>
            <a:off x="6084126" y="2110894"/>
            <a:ext cx="2268189" cy="376238"/>
          </a:xfrm>
          <a:prstGeom prst="roundRect">
            <a:avLst>
              <a:gd name="adj" fmla="val 0"/>
            </a:avLst>
          </a:prstGeom>
          <a:solidFill>
            <a:srgbClr val="21A3D0"/>
          </a:solidFill>
          <a:ln w="3175" cap="flat" cmpd="sng">
            <a:solidFill>
              <a:srgbClr val="D7D7D7"/>
            </a:solidFill>
            <a:bevel/>
            <a:headEnd/>
            <a:tailEnd/>
          </a:ln>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20000"/>
              </a:lnSpc>
            </a:pPr>
            <a:r>
              <a:rPr lang="zh-CN" altLang="en-US" sz="15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模式</a:t>
            </a:r>
            <a:r>
              <a:rPr lang="zh-CN" altLang="en-US" sz="15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集成目标</a:t>
            </a:r>
            <a:endParaRPr lang="zh-CN" altLang="en-US" sz="1800" b="1" dirty="0"/>
          </a:p>
        </p:txBody>
      </p:sp>
    </p:spTree>
    <p:extLst>
      <p:ext uri="{BB962C8B-B14F-4D97-AF65-F5344CB8AC3E}">
        <p14:creationId xmlns:p14="http://schemas.microsoft.com/office/powerpoint/2010/main" val="5427888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3"/>
          <p:cNvGrpSpPr>
            <a:grpSpLocks/>
          </p:cNvGrpSpPr>
          <p:nvPr/>
        </p:nvGrpSpPr>
        <p:grpSpPr bwMode="auto">
          <a:xfrm>
            <a:off x="2297609" y="2421861"/>
            <a:ext cx="4272558" cy="3437342"/>
            <a:chOff x="0" y="0"/>
            <a:chExt cx="8375433" cy="3591503"/>
          </a:xfrm>
        </p:grpSpPr>
        <p:grpSp>
          <p:nvGrpSpPr>
            <p:cNvPr id="11267" name="组合 4"/>
            <p:cNvGrpSpPr>
              <a:grpSpLocks/>
            </p:cNvGrpSpPr>
            <p:nvPr/>
          </p:nvGrpSpPr>
          <p:grpSpPr bwMode="auto">
            <a:xfrm>
              <a:off x="0" y="0"/>
              <a:ext cx="4152436" cy="3591502"/>
              <a:chOff x="0" y="0"/>
              <a:chExt cx="4152436" cy="3264600"/>
            </a:xfrm>
          </p:grpSpPr>
          <p:sp>
            <p:nvSpPr>
              <p:cNvPr id="11268" name="矩形 26"/>
              <p:cNvSpPr>
                <a:spLocks noChangeArrowheads="1"/>
              </p:cNvSpPr>
              <p:nvPr/>
            </p:nvSpPr>
            <p:spPr bwMode="auto">
              <a:xfrm>
                <a:off x="0" y="0"/>
                <a:ext cx="4152436"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20000"/>
                  </a:lnSpc>
                </a:pPr>
                <a:r>
                  <a:rPr lang="en-US" altLang="zh-CN" sz="12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Airline1 Flight</a:t>
                </a:r>
                <a:endParaRPr lang="zh-CN" altLang="en-US" sz="1500" dirty="0"/>
              </a:p>
            </p:txBody>
          </p:sp>
          <p:sp>
            <p:nvSpPr>
              <p:cNvPr id="11269" name="矩形 27"/>
              <p:cNvSpPr>
                <a:spLocks noChangeArrowheads="1"/>
              </p:cNvSpPr>
              <p:nvPr/>
            </p:nvSpPr>
            <p:spPr bwMode="auto">
              <a:xfrm>
                <a:off x="0" y="360040"/>
                <a:ext cx="4152436" cy="2904560"/>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20000"/>
                  </a:lnSpc>
                </a:pPr>
                <a:r>
                  <a:rPr lang="en-US" altLang="zh-CN" sz="1200" dirty="0">
                    <a:solidFill>
                      <a:srgbClr val="FF0000"/>
                    </a:solidFill>
                  </a:rPr>
                  <a:t>Flight </a:t>
                </a:r>
                <a:r>
                  <a:rPr lang="en-US" altLang="zh-CN" sz="1200" dirty="0">
                    <a:solidFill>
                      <a:srgbClr val="FF0000"/>
                    </a:solidFill>
                  </a:rPr>
                  <a:t>Number</a:t>
                </a:r>
                <a:endParaRPr lang="en-US" altLang="zh-CN" sz="1200" dirty="0">
                  <a:solidFill>
                    <a:schemeClr val="bg1"/>
                  </a:solidFill>
                </a:endParaRPr>
              </a:p>
              <a:p>
                <a:pPr algn="ctr">
                  <a:lnSpc>
                    <a:spcPct val="120000"/>
                  </a:lnSpc>
                </a:pPr>
                <a:r>
                  <a:rPr lang="en-US" altLang="zh-CN" sz="1200" dirty="0">
                    <a:solidFill>
                      <a:schemeClr val="bg1"/>
                    </a:solidFill>
                  </a:rPr>
                  <a:t>Departure Airport</a:t>
                </a:r>
              </a:p>
              <a:p>
                <a:pPr algn="ctr">
                  <a:lnSpc>
                    <a:spcPct val="120000"/>
                  </a:lnSpc>
                </a:pPr>
                <a:r>
                  <a:rPr lang="en-US" altLang="zh-CN" sz="1200" dirty="0">
                    <a:solidFill>
                      <a:schemeClr val="bg1"/>
                    </a:solidFill>
                  </a:rPr>
                  <a:t>Scheduled </a:t>
                </a:r>
                <a:r>
                  <a:rPr lang="en-US" altLang="zh-CN" sz="1200" dirty="0">
                    <a:solidFill>
                      <a:schemeClr val="bg1"/>
                    </a:solidFill>
                  </a:rPr>
                  <a:t>Departure </a:t>
                </a:r>
                <a:r>
                  <a:rPr lang="en-US" altLang="zh-CN" sz="1200" dirty="0">
                    <a:solidFill>
                      <a:schemeClr val="bg1"/>
                    </a:solidFill>
                  </a:rPr>
                  <a:t>Date</a:t>
                </a:r>
              </a:p>
              <a:p>
                <a:pPr algn="ctr">
                  <a:lnSpc>
                    <a:spcPct val="120000"/>
                  </a:lnSpc>
                </a:pPr>
                <a:r>
                  <a:rPr lang="en-US" altLang="zh-CN" sz="1200" dirty="0">
                    <a:solidFill>
                      <a:schemeClr val="bg1"/>
                    </a:solidFill>
                  </a:rPr>
                  <a:t>Scheduled </a:t>
                </a:r>
                <a:r>
                  <a:rPr lang="en-US" altLang="zh-CN" sz="1200" dirty="0">
                    <a:solidFill>
                      <a:schemeClr val="bg1"/>
                    </a:solidFill>
                  </a:rPr>
                  <a:t>Departure </a:t>
                </a:r>
                <a:r>
                  <a:rPr lang="en-US" altLang="zh-CN" sz="1200" dirty="0">
                    <a:solidFill>
                      <a:schemeClr val="bg1"/>
                    </a:solidFill>
                  </a:rPr>
                  <a:t>Time</a:t>
                </a:r>
              </a:p>
              <a:p>
                <a:pPr algn="ctr">
                  <a:lnSpc>
                    <a:spcPct val="120000"/>
                  </a:lnSpc>
                </a:pPr>
                <a:r>
                  <a:rPr lang="en-US" altLang="zh-CN" sz="1200" dirty="0">
                    <a:solidFill>
                      <a:srgbClr val="00B0F0"/>
                    </a:solidFill>
                  </a:rPr>
                  <a:t>Actual </a:t>
                </a:r>
                <a:r>
                  <a:rPr lang="en-US" altLang="zh-CN" sz="1200" dirty="0">
                    <a:solidFill>
                      <a:srgbClr val="00B0F0"/>
                    </a:solidFill>
                  </a:rPr>
                  <a:t>Departure </a:t>
                </a:r>
                <a:r>
                  <a:rPr lang="en-US" altLang="zh-CN" sz="1200" dirty="0">
                    <a:solidFill>
                      <a:srgbClr val="00B0F0"/>
                    </a:solidFill>
                  </a:rPr>
                  <a:t>Time</a:t>
                </a:r>
              </a:p>
              <a:p>
                <a:pPr algn="ctr">
                  <a:lnSpc>
                    <a:spcPct val="120000"/>
                  </a:lnSpc>
                </a:pPr>
                <a:r>
                  <a:rPr lang="en-US" altLang="zh-CN" sz="1200" dirty="0">
                    <a:solidFill>
                      <a:schemeClr val="bg1"/>
                    </a:solidFill>
                  </a:rPr>
                  <a:t>Arrival Airport</a:t>
                </a:r>
              </a:p>
              <a:p>
                <a:pPr algn="ctr">
                  <a:lnSpc>
                    <a:spcPct val="120000"/>
                  </a:lnSpc>
                </a:pPr>
                <a:r>
                  <a:rPr lang="en-US" altLang="zh-CN" sz="1200" dirty="0">
                    <a:solidFill>
                      <a:schemeClr val="bg1"/>
                    </a:solidFill>
                  </a:rPr>
                  <a:t>Scheduled </a:t>
                </a:r>
                <a:r>
                  <a:rPr lang="en-US" altLang="zh-CN" sz="1200" dirty="0">
                    <a:solidFill>
                      <a:schemeClr val="bg1"/>
                    </a:solidFill>
                  </a:rPr>
                  <a:t>Arrival </a:t>
                </a:r>
                <a:r>
                  <a:rPr lang="en-US" altLang="zh-CN" sz="1200" dirty="0">
                    <a:solidFill>
                      <a:schemeClr val="bg1"/>
                    </a:solidFill>
                  </a:rPr>
                  <a:t>Date</a:t>
                </a:r>
              </a:p>
              <a:p>
                <a:pPr algn="ctr">
                  <a:lnSpc>
                    <a:spcPct val="120000"/>
                  </a:lnSpc>
                </a:pPr>
                <a:r>
                  <a:rPr lang="en-US" altLang="zh-CN" sz="1200" dirty="0">
                    <a:solidFill>
                      <a:schemeClr val="bg1"/>
                    </a:solidFill>
                  </a:rPr>
                  <a:t>Scheduled </a:t>
                </a:r>
                <a:r>
                  <a:rPr lang="en-US" altLang="zh-CN" sz="1200" dirty="0">
                    <a:solidFill>
                      <a:schemeClr val="bg1"/>
                    </a:solidFill>
                  </a:rPr>
                  <a:t>Arrival </a:t>
                </a:r>
                <a:r>
                  <a:rPr lang="en-US" altLang="zh-CN" sz="1200" dirty="0">
                    <a:solidFill>
                      <a:schemeClr val="bg1"/>
                    </a:solidFill>
                  </a:rPr>
                  <a:t>Time</a:t>
                </a:r>
              </a:p>
              <a:p>
                <a:pPr algn="ctr">
                  <a:lnSpc>
                    <a:spcPct val="120000"/>
                  </a:lnSpc>
                </a:pPr>
                <a:r>
                  <a:rPr lang="en-US" altLang="zh-CN" sz="1200" dirty="0">
                    <a:solidFill>
                      <a:schemeClr val="bg1"/>
                    </a:solidFill>
                  </a:rPr>
                  <a:t>Actual </a:t>
                </a:r>
                <a:r>
                  <a:rPr lang="en-US" altLang="zh-CN" sz="1200" dirty="0">
                    <a:solidFill>
                      <a:schemeClr val="bg1"/>
                    </a:solidFill>
                  </a:rPr>
                  <a:t>Arrival Time</a:t>
                </a:r>
                <a:endParaRPr lang="zh-CN" altLang="en-US" sz="1500" dirty="0">
                  <a:solidFill>
                    <a:schemeClr val="bg1"/>
                  </a:solidFill>
                </a:endParaRPr>
              </a:p>
            </p:txBody>
          </p:sp>
        </p:grpSp>
        <p:grpSp>
          <p:nvGrpSpPr>
            <p:cNvPr id="11273" name="组合 6"/>
            <p:cNvGrpSpPr>
              <a:grpSpLocks/>
            </p:cNvGrpSpPr>
            <p:nvPr/>
          </p:nvGrpSpPr>
          <p:grpSpPr bwMode="auto">
            <a:xfrm>
              <a:off x="4222996" y="0"/>
              <a:ext cx="4152436" cy="1706595"/>
              <a:chOff x="0" y="0"/>
              <a:chExt cx="4152436" cy="1551259"/>
            </a:xfrm>
          </p:grpSpPr>
          <p:sp>
            <p:nvSpPr>
              <p:cNvPr id="11274" name="矩形 22"/>
              <p:cNvSpPr>
                <a:spLocks noChangeArrowheads="1"/>
              </p:cNvSpPr>
              <p:nvPr/>
            </p:nvSpPr>
            <p:spPr bwMode="auto">
              <a:xfrm>
                <a:off x="0" y="0"/>
                <a:ext cx="4152436"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en-US" altLang="zh-CN" sz="1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Airline2 Departures</a:t>
                </a:r>
                <a:endParaRPr lang="zh-CN" altLang="en-US" sz="1500" dirty="0"/>
              </a:p>
            </p:txBody>
          </p:sp>
          <p:sp>
            <p:nvSpPr>
              <p:cNvPr id="11275" name="矩形 23"/>
              <p:cNvSpPr>
                <a:spLocks noChangeArrowheads="1"/>
              </p:cNvSpPr>
              <p:nvPr/>
            </p:nvSpPr>
            <p:spPr bwMode="auto">
              <a:xfrm>
                <a:off x="0" y="360040"/>
                <a:ext cx="4152436" cy="1191219"/>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en-US" altLang="zh-CN" sz="1200" dirty="0">
                    <a:solidFill>
                      <a:schemeClr val="bg1"/>
                    </a:solidFill>
                  </a:rPr>
                  <a:t>Air </a:t>
                </a:r>
                <a:r>
                  <a:rPr lang="en-US" altLang="zh-CN" sz="1200" dirty="0">
                    <a:solidFill>
                      <a:schemeClr val="bg1"/>
                    </a:solidFill>
                  </a:rPr>
                  <a:t>Line, </a:t>
                </a:r>
                <a:r>
                  <a:rPr lang="en-US" altLang="zh-CN" sz="1200" dirty="0">
                    <a:solidFill>
                      <a:srgbClr val="FF0000"/>
                    </a:solidFill>
                  </a:rPr>
                  <a:t>Flight </a:t>
                </a:r>
                <a:r>
                  <a:rPr lang="en-US" altLang="zh-CN" sz="1200" dirty="0">
                    <a:solidFill>
                      <a:srgbClr val="FF0000"/>
                    </a:solidFill>
                  </a:rPr>
                  <a:t>Number</a:t>
                </a:r>
                <a:r>
                  <a:rPr lang="en-US" altLang="zh-CN" sz="1200" dirty="0">
                    <a:solidFill>
                      <a:schemeClr val="bg1"/>
                    </a:solidFill>
                  </a:rPr>
                  <a:t>, Scheduled, Actual, </a:t>
                </a:r>
                <a:r>
                  <a:rPr lang="en-US" altLang="zh-CN" sz="1200" dirty="0">
                    <a:solidFill>
                      <a:schemeClr val="bg1"/>
                    </a:solidFill>
                  </a:rPr>
                  <a:t>Gate Time, </a:t>
                </a:r>
                <a:r>
                  <a:rPr lang="en-US" altLang="zh-CN" sz="1200" dirty="0">
                    <a:solidFill>
                      <a:srgbClr val="00B0F0"/>
                    </a:solidFill>
                  </a:rPr>
                  <a:t>Takeoff Time</a:t>
                </a:r>
                <a:r>
                  <a:rPr lang="en-US" altLang="zh-CN" sz="1200" dirty="0">
                    <a:solidFill>
                      <a:schemeClr val="bg1"/>
                    </a:solidFill>
                  </a:rPr>
                  <a:t>, Terminal, Gate, </a:t>
                </a:r>
                <a:r>
                  <a:rPr lang="en-US" altLang="zh-CN" sz="1200" dirty="0">
                    <a:solidFill>
                      <a:srgbClr val="FFFF00"/>
                    </a:solidFill>
                  </a:rPr>
                  <a:t>Runway</a:t>
                </a:r>
                <a:endParaRPr lang="zh-CN" altLang="en-US" sz="1500" dirty="0">
                  <a:solidFill>
                    <a:srgbClr val="FFFF00"/>
                  </a:solidFill>
                </a:endParaRPr>
              </a:p>
            </p:txBody>
          </p:sp>
        </p:grpSp>
        <p:grpSp>
          <p:nvGrpSpPr>
            <p:cNvPr id="11288" name="组合 11"/>
            <p:cNvGrpSpPr>
              <a:grpSpLocks/>
            </p:cNvGrpSpPr>
            <p:nvPr/>
          </p:nvGrpSpPr>
          <p:grpSpPr bwMode="auto">
            <a:xfrm>
              <a:off x="4222997" y="1884908"/>
              <a:ext cx="4152436" cy="1706595"/>
              <a:chOff x="-2111497" y="0"/>
              <a:chExt cx="4152436" cy="1551259"/>
            </a:xfrm>
          </p:grpSpPr>
          <p:sp>
            <p:nvSpPr>
              <p:cNvPr id="11289" name="矩形 12"/>
              <p:cNvSpPr>
                <a:spLocks noChangeArrowheads="1"/>
              </p:cNvSpPr>
              <p:nvPr/>
            </p:nvSpPr>
            <p:spPr bwMode="auto">
              <a:xfrm>
                <a:off x="-2111497" y="0"/>
                <a:ext cx="4152436"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en-US" altLang="zh-CN" sz="1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Airline2 </a:t>
                </a:r>
                <a:r>
                  <a:rPr lang="en-US" altLang="zh-CN" sz="1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Arrivals</a:t>
                </a:r>
                <a:endParaRPr lang="zh-CN" altLang="en-US" sz="1200" dirty="0"/>
              </a:p>
            </p:txBody>
          </p:sp>
          <p:sp>
            <p:nvSpPr>
              <p:cNvPr id="11290" name="矩形 13"/>
              <p:cNvSpPr>
                <a:spLocks noChangeArrowheads="1"/>
              </p:cNvSpPr>
              <p:nvPr/>
            </p:nvSpPr>
            <p:spPr bwMode="auto">
              <a:xfrm>
                <a:off x="-2111497" y="360040"/>
                <a:ext cx="4152436" cy="1191219"/>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en-US" altLang="zh-CN" sz="1200" dirty="0">
                    <a:solidFill>
                      <a:schemeClr val="bg1"/>
                    </a:solidFill>
                  </a:rPr>
                  <a:t>Air Line, </a:t>
                </a:r>
                <a:r>
                  <a:rPr lang="en-US" altLang="zh-CN" sz="1200" dirty="0">
                    <a:solidFill>
                      <a:srgbClr val="FF0000"/>
                    </a:solidFill>
                  </a:rPr>
                  <a:t>Flight Number</a:t>
                </a:r>
                <a:r>
                  <a:rPr lang="en-US" altLang="zh-CN" sz="1200" dirty="0">
                    <a:solidFill>
                      <a:schemeClr val="bg1"/>
                    </a:solidFill>
                  </a:rPr>
                  <a:t>, Scheduled, Actual, Gate Time, Landing Time, Terminal, Gate, Runway</a:t>
                </a:r>
                <a:endParaRPr lang="zh-CN" altLang="en-US" sz="1500" dirty="0">
                  <a:solidFill>
                    <a:schemeClr val="bg1"/>
                  </a:solidFill>
                </a:endParaRPr>
              </a:p>
            </p:txBody>
          </p:sp>
        </p:grpSp>
      </p:grpSp>
      <p:sp>
        <p:nvSpPr>
          <p:cNvPr id="11291" name="矩形 28"/>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158479" y="1085850"/>
            <a:ext cx="24684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功能</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概述（论文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4</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264444" y="1495425"/>
            <a:ext cx="6211491" cy="1191"/>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p:sp>
        <p:nvSpPr>
          <p:cNvPr id="11296" name="文本框 33"/>
          <p:cNvSpPr>
            <a:spLocks noChangeArrowheads="1"/>
          </p:cNvSpPr>
          <p:nvPr/>
        </p:nvSpPr>
        <p:spPr bwMode="auto">
          <a:xfrm>
            <a:off x="1173957" y="1621631"/>
            <a:ext cx="653030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500" b="1" dirty="0"/>
              <a:t>模式集成</a:t>
            </a:r>
            <a:r>
              <a:rPr lang="zh-CN" altLang="zh-CN" sz="1500" dirty="0"/>
              <a:t>的主要工作是针对异源、异构数据表的模式</a:t>
            </a:r>
            <a:r>
              <a:rPr lang="zh-CN" altLang="zh-CN" sz="1500" dirty="0"/>
              <a:t>，</a:t>
            </a:r>
            <a:r>
              <a:rPr lang="zh-CN" altLang="en-US" sz="1500" dirty="0"/>
              <a:t>将</a:t>
            </a:r>
            <a:r>
              <a:rPr lang="zh-CN" altLang="en-US" sz="1500" b="1" dirty="0">
                <a:solidFill>
                  <a:srgbClr val="FF0000"/>
                </a:solidFill>
              </a:rPr>
              <a:t>相似</a:t>
            </a:r>
            <a:r>
              <a:rPr lang="zh-CN" altLang="en-US" sz="1500" dirty="0"/>
              <a:t>的属性（</a:t>
            </a:r>
            <a:r>
              <a:rPr lang="zh-CN" altLang="zh-CN" sz="1500" dirty="0"/>
              <a:t>形式</a:t>
            </a:r>
            <a:r>
              <a:rPr lang="zh-CN" altLang="zh-CN" sz="1500" dirty="0"/>
              <a:t>和</a:t>
            </a:r>
            <a:r>
              <a:rPr lang="zh-CN" altLang="zh-CN" sz="1500" dirty="0"/>
              <a:t>语义</a:t>
            </a:r>
            <a:r>
              <a:rPr lang="zh-CN" altLang="en-US" sz="1500" dirty="0"/>
              <a:t>）</a:t>
            </a:r>
            <a:r>
              <a:rPr lang="zh-CN" altLang="zh-CN" sz="1500" dirty="0"/>
              <a:t>进行</a:t>
            </a:r>
            <a:r>
              <a:rPr lang="zh-CN" altLang="zh-CN" sz="1500" dirty="0"/>
              <a:t>集成，从而得到一个统一的模式，既能将多个数据源中的所有属性全部包含，又能保证产生的数据模式中属性彼此不</a:t>
            </a:r>
            <a:r>
              <a:rPr lang="zh-CN" altLang="zh-CN" sz="1500" dirty="0"/>
              <a:t>重复。</a:t>
            </a:r>
            <a:endParaRPr lang="zh-CN" altLang="en-US" sz="15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Tree>
    <p:extLst>
      <p:ext uri="{BB962C8B-B14F-4D97-AF65-F5344CB8AC3E}">
        <p14:creationId xmlns:p14="http://schemas.microsoft.com/office/powerpoint/2010/main" val="318064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158479" y="1085850"/>
            <a:ext cx="24234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系统设计（论文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9</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264444" y="1495425"/>
            <a:ext cx="6211491" cy="1191"/>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p:sp>
        <p:nvSpPr>
          <p:cNvPr id="11296" name="文本框 33"/>
          <p:cNvSpPr>
            <a:spLocks noChangeArrowheads="1"/>
          </p:cNvSpPr>
          <p:nvPr/>
        </p:nvSpPr>
        <p:spPr bwMode="auto">
          <a:xfrm>
            <a:off x="1173957" y="1621631"/>
            <a:ext cx="65303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500" dirty="0"/>
              <a:t>模式集成平台应能</a:t>
            </a:r>
            <a:r>
              <a:rPr lang="zh-CN" altLang="zh-CN" sz="1500" b="1" dirty="0">
                <a:solidFill>
                  <a:srgbClr val="FF0000"/>
                </a:solidFill>
              </a:rPr>
              <a:t>接收</a:t>
            </a:r>
            <a:r>
              <a:rPr lang="zh-CN" altLang="zh-CN" sz="1500" dirty="0"/>
              <a:t>标准的数据库模式，并尽可能的在多个维度上完成模式集成的功能，保证</a:t>
            </a:r>
            <a:r>
              <a:rPr lang="zh-CN" altLang="en-US" sz="1500" dirty="0"/>
              <a:t>多种</a:t>
            </a:r>
            <a:r>
              <a:rPr lang="zh-CN" altLang="zh-CN" sz="1500" dirty="0"/>
              <a:t>情况的类似属性都能够检测出并合理的</a:t>
            </a:r>
            <a:r>
              <a:rPr lang="zh-CN" altLang="zh-CN" sz="1500" b="1" dirty="0">
                <a:solidFill>
                  <a:srgbClr val="FF0000"/>
                </a:solidFill>
              </a:rPr>
              <a:t>整合</a:t>
            </a:r>
            <a:r>
              <a:rPr lang="zh-CN" altLang="zh-CN" sz="1500" dirty="0"/>
              <a:t>。</a:t>
            </a:r>
            <a:r>
              <a:rPr lang="zh-CN" altLang="en-US" sz="1500" dirty="0"/>
              <a:t>同时为了保证</a:t>
            </a:r>
            <a:r>
              <a:rPr lang="zh-CN" altLang="zh-CN" sz="1500" dirty="0"/>
              <a:t>这个</a:t>
            </a:r>
            <a:r>
              <a:rPr lang="zh-CN" altLang="zh-CN" sz="1500" dirty="0"/>
              <a:t>系统的可用性和展示效果，应设计友好的用户界面来</a:t>
            </a:r>
            <a:r>
              <a:rPr lang="zh-CN" altLang="zh-CN" sz="1500" b="1" dirty="0">
                <a:solidFill>
                  <a:srgbClr val="FF0000"/>
                </a:solidFill>
              </a:rPr>
              <a:t>指导</a:t>
            </a:r>
            <a:r>
              <a:rPr lang="zh-CN" altLang="zh-CN" sz="1500" dirty="0"/>
              <a:t>完成模式集成的工作，使这个抽象的操作更容易的进行。</a:t>
            </a:r>
          </a:p>
        </p:txBody>
      </p:sp>
      <p:pic>
        <p:nvPicPr>
          <p:cNvPr id="30" name="图片 29"/>
          <p:cNvPicPr/>
          <p:nvPr/>
        </p:nvPicPr>
        <p:blipFill>
          <a:blip r:embed="rId3">
            <a:extLst>
              <a:ext uri="{28A0092B-C50C-407E-A947-70E740481C1C}">
                <a14:useLocalDpi xmlns:a14="http://schemas.microsoft.com/office/drawing/2010/main" val="0"/>
              </a:ext>
            </a:extLst>
          </a:blip>
          <a:stretch>
            <a:fillRect/>
          </a:stretch>
        </p:blipFill>
        <p:spPr>
          <a:xfrm>
            <a:off x="855795" y="2739226"/>
            <a:ext cx="7166627" cy="2842549"/>
          </a:xfrm>
          <a:prstGeom prst="rect">
            <a:avLst/>
          </a:prstGeom>
        </p:spPr>
      </p:pic>
    </p:spTree>
    <p:extLst>
      <p:ext uri="{BB962C8B-B14F-4D97-AF65-F5344CB8AC3E}">
        <p14:creationId xmlns:p14="http://schemas.microsoft.com/office/powerpoint/2010/main" val="173210809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158479" y="1085850"/>
            <a:ext cx="24684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系统设计（论文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10</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264444" y="1495425"/>
            <a:ext cx="6211491" cy="1191"/>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p:sp>
        <p:nvSpPr>
          <p:cNvPr id="11296" name="文本框 33"/>
          <p:cNvSpPr>
            <a:spLocks noChangeArrowheads="1"/>
          </p:cNvSpPr>
          <p:nvPr/>
        </p:nvSpPr>
        <p:spPr bwMode="auto">
          <a:xfrm>
            <a:off x="1173957" y="1621632"/>
            <a:ext cx="6530305"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500" dirty="0"/>
              <a:t>模式集成平台应能接收标准的数据库模式，并</a:t>
            </a:r>
            <a:r>
              <a:rPr lang="zh-CN" altLang="en-US" sz="1500" dirty="0"/>
              <a:t>利用知识库</a:t>
            </a:r>
            <a:r>
              <a:rPr lang="zh-CN" altLang="en-US" sz="1500" dirty="0"/>
              <a:t>尽可能的在多个维度上完成模式匹配，保证多种情况的类似属性都能够检测出并合理的整合，最终生成全局模式。同时为了保证这个系统的可用性和展示效果，应设计友好的用户界面来指导完成模式集成的工作，使这个抽象的操作更容易的进行。</a:t>
            </a:r>
          </a:p>
        </p:txBody>
      </p:sp>
      <p:pic>
        <p:nvPicPr>
          <p:cNvPr id="9" name="图片 8" descr="系统流程图.png"/>
          <p:cNvPicPr/>
          <p:nvPr/>
        </p:nvPicPr>
        <p:blipFill>
          <a:blip r:embed="rId3">
            <a:extLst>
              <a:ext uri="{28A0092B-C50C-407E-A947-70E740481C1C}">
                <a14:useLocalDpi xmlns:a14="http://schemas.microsoft.com/office/drawing/2010/main" val="0"/>
              </a:ext>
            </a:extLst>
          </a:blip>
          <a:srcRect/>
          <a:stretch>
            <a:fillRect/>
          </a:stretch>
        </p:blipFill>
        <p:spPr bwMode="auto">
          <a:xfrm>
            <a:off x="727326" y="2629101"/>
            <a:ext cx="7423565" cy="3213967"/>
          </a:xfrm>
          <a:prstGeom prst="rect">
            <a:avLst/>
          </a:prstGeom>
          <a:noFill/>
          <a:ln>
            <a:noFill/>
          </a:ln>
        </p:spPr>
      </p:pic>
    </p:spTree>
    <p:extLst>
      <p:ext uri="{BB962C8B-B14F-4D97-AF65-F5344CB8AC3E}">
        <p14:creationId xmlns:p14="http://schemas.microsoft.com/office/powerpoint/2010/main" val="390463297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158479" y="1085850"/>
            <a:ext cx="255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形式</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整合（论文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19</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264444" y="1495425"/>
            <a:ext cx="6211491" cy="1191"/>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p:sp>
        <p:nvSpPr>
          <p:cNvPr id="11296" name="文本框 33"/>
          <p:cNvSpPr>
            <a:spLocks noChangeArrowheads="1"/>
          </p:cNvSpPr>
          <p:nvPr/>
        </p:nvSpPr>
        <p:spPr bwMode="auto">
          <a:xfrm>
            <a:off x="1173957" y="1621631"/>
            <a:ext cx="653030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500" b="1" dirty="0">
                <a:solidFill>
                  <a:srgbClr val="FF0000"/>
                </a:solidFill>
              </a:rPr>
              <a:t>编辑距离</a:t>
            </a:r>
            <a:r>
              <a:rPr lang="zh-CN" altLang="en-US" sz="1500" dirty="0"/>
              <a:t>是进行字符串相似匹配的比较优秀的算法，由</a:t>
            </a:r>
            <a:r>
              <a:rPr lang="en-US" altLang="zh-CN" sz="1500" dirty="0"/>
              <a:t>Vladimir </a:t>
            </a:r>
            <a:r>
              <a:rPr lang="en-US" altLang="zh-CN" sz="1500" dirty="0" err="1"/>
              <a:t>Levenshtein</a:t>
            </a:r>
            <a:r>
              <a:rPr lang="zh-CN" altLang="en-US" sz="1500" dirty="0"/>
              <a:t>于</a:t>
            </a:r>
            <a:r>
              <a:rPr lang="en-US" altLang="zh-CN" sz="1500" dirty="0"/>
              <a:t>1965</a:t>
            </a:r>
            <a:r>
              <a:rPr lang="zh-CN" altLang="en-US" sz="1500" dirty="0"/>
              <a:t>年提出，是指：</a:t>
            </a:r>
            <a:endParaRPr lang="en-US" altLang="zh-CN" sz="1500" dirty="0"/>
          </a:p>
          <a:p>
            <a:endParaRPr lang="en-US" altLang="zh-CN" sz="1500" dirty="0"/>
          </a:p>
          <a:p>
            <a:r>
              <a:rPr lang="zh-CN" altLang="en-US" sz="1500" i="1" dirty="0"/>
              <a:t>“</a:t>
            </a:r>
            <a:r>
              <a:rPr lang="zh-CN" altLang="en-US" sz="1500" i="1" dirty="0"/>
              <a:t>两个字串之间，由一个转成另一个所需的最少编辑操作次数。</a:t>
            </a:r>
            <a:r>
              <a:rPr lang="zh-CN" altLang="en-US" sz="1500" i="1" dirty="0"/>
              <a:t>许可</a:t>
            </a:r>
            <a:r>
              <a:rPr lang="zh-CN" altLang="en-US" sz="1500" i="1" dirty="0"/>
              <a:t>的编辑操作包括将一个字符替换成另一个字符，插入一个字符</a:t>
            </a:r>
            <a:r>
              <a:rPr lang="zh-CN" altLang="en-US" sz="1500" i="1" dirty="0"/>
              <a:t>，删除</a:t>
            </a:r>
            <a:r>
              <a:rPr lang="zh-CN" altLang="en-US" sz="1500" i="1" dirty="0"/>
              <a:t>一个</a:t>
            </a:r>
            <a:r>
              <a:rPr lang="zh-CN" altLang="en-US" sz="1500" i="1" dirty="0"/>
              <a:t>字符”</a:t>
            </a:r>
            <a:endParaRPr lang="en-US" altLang="zh-CN" sz="1500" i="1" dirty="0"/>
          </a:p>
          <a:p>
            <a:endParaRPr lang="en-US" altLang="zh-CN" sz="1500" dirty="0"/>
          </a:p>
          <a:p>
            <a:endParaRPr lang="en-US" altLang="zh-CN" sz="1500" dirty="0"/>
          </a:p>
          <a:p>
            <a:r>
              <a:rPr lang="zh-CN" altLang="is-IS" sz="1500" dirty="0"/>
              <a:t>例</a:t>
            </a:r>
            <a:r>
              <a:rPr lang="is-IS" altLang="zh-CN" sz="1500" dirty="0"/>
              <a:t>:</a:t>
            </a:r>
            <a:endParaRPr lang="is-IS" altLang="zh-CN" sz="1500" dirty="0"/>
          </a:p>
          <a:p>
            <a:pPr algn="ctr"/>
            <a:r>
              <a:rPr lang="is-IS" altLang="zh-CN" sz="1500" dirty="0"/>
              <a:t>s1: </a:t>
            </a:r>
            <a:r>
              <a:rPr lang="is-IS" altLang="zh-CN" sz="1500" dirty="0"/>
              <a:t>To</a:t>
            </a:r>
            <a:r>
              <a:rPr lang="is-IS" altLang="zh-CN" sz="1500" dirty="0">
                <a:solidFill>
                  <a:srgbClr val="FF0000"/>
                </a:solidFill>
              </a:rPr>
              <a:t>m</a:t>
            </a:r>
            <a:r>
              <a:rPr lang="is-IS" altLang="zh-CN" sz="1500" dirty="0"/>
              <a:t> Hank</a:t>
            </a:r>
            <a:r>
              <a:rPr lang="is-IS" altLang="zh-CN" sz="1500" dirty="0">
                <a:solidFill>
                  <a:srgbClr val="FF0000"/>
                </a:solidFill>
              </a:rPr>
              <a:t>s</a:t>
            </a:r>
            <a:endParaRPr lang="is-IS" altLang="zh-CN" sz="1500" dirty="0">
              <a:solidFill>
                <a:srgbClr val="FF0000"/>
              </a:solidFill>
            </a:endParaRPr>
          </a:p>
          <a:p>
            <a:pPr algn="ctr"/>
            <a:r>
              <a:rPr lang="is-IS" altLang="zh-CN" sz="1500" dirty="0"/>
              <a:t>s2: </a:t>
            </a:r>
            <a:r>
              <a:rPr lang="is-IS" altLang="zh-CN" sz="1500" dirty="0"/>
              <a:t>To</a:t>
            </a:r>
            <a:r>
              <a:rPr lang="is-IS" altLang="zh-CN" sz="1500" dirty="0">
                <a:solidFill>
                  <a:srgbClr val="FF0000"/>
                </a:solidFill>
              </a:rPr>
              <a:t>n</a:t>
            </a:r>
            <a:r>
              <a:rPr lang="is-IS" altLang="zh-CN" sz="1500" dirty="0"/>
              <a:t> Hank</a:t>
            </a:r>
            <a:endParaRPr lang="is-IS" altLang="zh-CN" sz="1500" dirty="0"/>
          </a:p>
          <a:p>
            <a:pPr algn="ctr"/>
            <a:r>
              <a:rPr lang="is-IS" altLang="zh-CN" sz="1500" dirty="0"/>
              <a:t>ed(s1,s2) = 2</a:t>
            </a:r>
          </a:p>
          <a:p>
            <a:endParaRPr lang="en-US" altLang="zh-CN" sz="1500" dirty="0"/>
          </a:p>
        </p:txBody>
      </p:sp>
      <p:grpSp>
        <p:nvGrpSpPr>
          <p:cNvPr id="10" name="组合 11"/>
          <p:cNvGrpSpPr>
            <a:grpSpLocks/>
          </p:cNvGrpSpPr>
          <p:nvPr/>
        </p:nvGrpSpPr>
        <p:grpSpPr bwMode="auto">
          <a:xfrm>
            <a:off x="3059432" y="4458310"/>
            <a:ext cx="2092492" cy="1107666"/>
            <a:chOff x="-234120" y="94263"/>
            <a:chExt cx="2790050" cy="1476830"/>
          </a:xfrm>
        </p:grpSpPr>
        <p:sp>
          <p:nvSpPr>
            <p:cNvPr id="11" name="文本框 12"/>
            <p:cNvSpPr>
              <a:spLocks noChangeArrowheads="1"/>
            </p:cNvSpPr>
            <p:nvPr/>
          </p:nvSpPr>
          <p:spPr bwMode="auto">
            <a:xfrm>
              <a:off x="-234120" y="94263"/>
              <a:ext cx="2514497" cy="430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500" b="1"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逐字</a:t>
              </a:r>
              <a:endParaRPr lang="zh-CN" altLang="en-US" sz="1500" b="1"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 name="文本框 14"/>
            <p:cNvSpPr>
              <a:spLocks noChangeArrowheads="1"/>
            </p:cNvSpPr>
            <p:nvPr/>
          </p:nvSpPr>
          <p:spPr bwMode="auto">
            <a:xfrm>
              <a:off x="25444" y="669844"/>
              <a:ext cx="2514497" cy="584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25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3" name="文本框 15"/>
            <p:cNvSpPr>
              <a:spLocks noChangeArrowheads="1"/>
            </p:cNvSpPr>
            <p:nvPr/>
          </p:nvSpPr>
          <p:spPr bwMode="auto">
            <a:xfrm>
              <a:off x="41433" y="986340"/>
              <a:ext cx="2514497" cy="584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25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grpSp>
        <p:nvGrpSpPr>
          <p:cNvPr id="14" name="组合 16"/>
          <p:cNvGrpSpPr>
            <a:grpSpLocks/>
          </p:cNvGrpSpPr>
          <p:nvPr/>
        </p:nvGrpSpPr>
        <p:grpSpPr bwMode="auto">
          <a:xfrm>
            <a:off x="2133688" y="4936487"/>
            <a:ext cx="4044554" cy="1117508"/>
            <a:chOff x="0" y="0"/>
            <a:chExt cx="5392627" cy="1489209"/>
          </a:xfrm>
        </p:grpSpPr>
        <p:sp>
          <p:nvSpPr>
            <p:cNvPr id="15" name="文本框 17"/>
            <p:cNvSpPr>
              <a:spLocks noChangeArrowheads="1"/>
            </p:cNvSpPr>
            <p:nvPr/>
          </p:nvSpPr>
          <p:spPr bwMode="auto">
            <a:xfrm>
              <a:off x="100393" y="0"/>
              <a:ext cx="5292234" cy="615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属性两两比较开销过大</a:t>
              </a:r>
              <a:endParaRPr lang="en-US" altLang="zh-CN" sz="12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a:p>
              <a:r>
                <a:rPr lang="en-US" altLang="zh-CN" sz="12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O(n</a:t>
              </a:r>
              <a:r>
                <a:rPr lang="en-US" altLang="zh-CN" sz="1200" baseline="300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2</a:t>
              </a:r>
              <a:r>
                <a:rPr lang="en-US" altLang="zh-CN" sz="12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a:t>
              </a:r>
              <a:endParaRPr lang="zh-CN" altLang="en-US" sz="18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6" name="文本框 19"/>
            <p:cNvSpPr>
              <a:spLocks noChangeArrowheads="1"/>
            </p:cNvSpPr>
            <p:nvPr/>
          </p:nvSpPr>
          <p:spPr bwMode="auto">
            <a:xfrm>
              <a:off x="0" y="588250"/>
              <a:ext cx="2514497" cy="5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25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7" name="文本框 20"/>
            <p:cNvSpPr>
              <a:spLocks noChangeArrowheads="1"/>
            </p:cNvSpPr>
            <p:nvPr/>
          </p:nvSpPr>
          <p:spPr bwMode="auto">
            <a:xfrm>
              <a:off x="15989" y="904747"/>
              <a:ext cx="2514497" cy="5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25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sp>
        <p:nvSpPr>
          <p:cNvPr id="18" name="文本框 21"/>
          <p:cNvSpPr>
            <a:spLocks noChangeArrowheads="1"/>
          </p:cNvSpPr>
          <p:nvPr/>
        </p:nvSpPr>
        <p:spPr bwMode="auto">
          <a:xfrm>
            <a:off x="2195360" y="4431662"/>
            <a:ext cx="141089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100" dirty="0">
                <a:solidFill>
                  <a:srgbClr val="21A3D0"/>
                </a:solidFill>
                <a:latin typeface="Impact" panose="020B0806030902050204" pitchFamily="34" charset="0"/>
                <a:sym typeface="Impact" panose="020B0806030902050204" pitchFamily="34" charset="0"/>
              </a:rPr>
              <a:t>批量</a:t>
            </a:r>
            <a:endParaRPr lang="zh-CN" altLang="en-US" sz="2100" dirty="0">
              <a:solidFill>
                <a:srgbClr val="21A3D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nvGrpSpPr>
          <p:cNvPr id="19" name="组合 23"/>
          <p:cNvGrpSpPr>
            <a:grpSpLocks/>
          </p:cNvGrpSpPr>
          <p:nvPr/>
        </p:nvGrpSpPr>
        <p:grpSpPr bwMode="auto">
          <a:xfrm>
            <a:off x="5543639" y="4458310"/>
            <a:ext cx="2208610" cy="1107666"/>
            <a:chOff x="-388949" y="94263"/>
            <a:chExt cx="2944879" cy="1476831"/>
          </a:xfrm>
        </p:grpSpPr>
        <p:sp>
          <p:nvSpPr>
            <p:cNvPr id="20" name="文本框 24"/>
            <p:cNvSpPr>
              <a:spLocks noChangeArrowheads="1"/>
            </p:cNvSpPr>
            <p:nvPr/>
          </p:nvSpPr>
          <p:spPr bwMode="auto">
            <a:xfrm>
              <a:off x="-388949" y="94263"/>
              <a:ext cx="2514497" cy="430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500" b="1"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内存</a:t>
              </a:r>
              <a:endParaRPr lang="zh-CN" altLang="en-US" sz="1500" b="1"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21" name="文本框 26"/>
            <p:cNvSpPr>
              <a:spLocks noChangeArrowheads="1"/>
            </p:cNvSpPr>
            <p:nvPr/>
          </p:nvSpPr>
          <p:spPr bwMode="auto">
            <a:xfrm>
              <a:off x="25444" y="669843"/>
              <a:ext cx="2514497" cy="584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25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22" name="文本框 27"/>
            <p:cNvSpPr>
              <a:spLocks noChangeArrowheads="1"/>
            </p:cNvSpPr>
            <p:nvPr/>
          </p:nvSpPr>
          <p:spPr bwMode="auto">
            <a:xfrm>
              <a:off x="41433" y="986341"/>
              <a:ext cx="2514497" cy="584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25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grpSp>
        <p:nvGrpSpPr>
          <p:cNvPr id="23" name="组合 28"/>
          <p:cNvGrpSpPr>
            <a:grpSpLocks/>
          </p:cNvGrpSpPr>
          <p:nvPr/>
        </p:nvGrpSpPr>
        <p:grpSpPr bwMode="auto">
          <a:xfrm>
            <a:off x="4734013" y="4936487"/>
            <a:ext cx="4043363" cy="1117508"/>
            <a:chOff x="0" y="0"/>
            <a:chExt cx="5392627" cy="1489209"/>
          </a:xfrm>
        </p:grpSpPr>
        <p:sp>
          <p:nvSpPr>
            <p:cNvPr id="24" name="文本框 29"/>
            <p:cNvSpPr>
              <a:spLocks noChangeArrowheads="1"/>
            </p:cNvSpPr>
            <p:nvPr/>
          </p:nvSpPr>
          <p:spPr bwMode="auto">
            <a:xfrm>
              <a:off x="100393" y="0"/>
              <a:ext cx="5292234" cy="615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数据量巨大且不可避免</a:t>
              </a:r>
              <a:endParaRPr lang="en-US" altLang="zh-CN" sz="12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a:p>
              <a:r>
                <a:rPr lang="zh-CN" altLang="en-US" sz="12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基于外存的算法和系统</a:t>
              </a:r>
              <a:endParaRPr lang="zh-CN" altLang="en-US" sz="18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25" name="文本框 31"/>
            <p:cNvSpPr>
              <a:spLocks noChangeArrowheads="1"/>
            </p:cNvSpPr>
            <p:nvPr/>
          </p:nvSpPr>
          <p:spPr bwMode="auto">
            <a:xfrm>
              <a:off x="0" y="588250"/>
              <a:ext cx="2514496" cy="5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25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26" name="文本框 32"/>
            <p:cNvSpPr>
              <a:spLocks noChangeArrowheads="1"/>
            </p:cNvSpPr>
            <p:nvPr/>
          </p:nvSpPr>
          <p:spPr bwMode="auto">
            <a:xfrm>
              <a:off x="15988" y="904747"/>
              <a:ext cx="2514496" cy="5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25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sp>
        <p:nvSpPr>
          <p:cNvPr id="27" name="文本框 33"/>
          <p:cNvSpPr>
            <a:spLocks noChangeArrowheads="1"/>
          </p:cNvSpPr>
          <p:nvPr/>
        </p:nvSpPr>
        <p:spPr bwMode="auto">
          <a:xfrm>
            <a:off x="4787576" y="4431662"/>
            <a:ext cx="135171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100" dirty="0">
                <a:solidFill>
                  <a:srgbClr val="21A3D0"/>
                </a:solidFill>
                <a:latin typeface="Impact" panose="020B0806030902050204" pitchFamily="34" charset="0"/>
                <a:sym typeface="Impact" panose="020B0806030902050204" pitchFamily="34" charset="0"/>
              </a:rPr>
              <a:t>外存</a:t>
            </a:r>
            <a:endParaRPr lang="zh-CN" altLang="en-US" sz="2100" dirty="0">
              <a:solidFill>
                <a:srgbClr val="21A3D0"/>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15205182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158479" y="1085850"/>
            <a:ext cx="25414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形式</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整合（论文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19</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264444" y="1495425"/>
            <a:ext cx="6211491" cy="1191"/>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p:sp>
        <p:nvSpPr>
          <p:cNvPr id="11296" name="文本框 33"/>
          <p:cNvSpPr>
            <a:spLocks noChangeArrowheads="1"/>
          </p:cNvSpPr>
          <p:nvPr/>
        </p:nvSpPr>
        <p:spPr bwMode="auto">
          <a:xfrm>
            <a:off x="1173957" y="1621631"/>
            <a:ext cx="653030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500" b="1" dirty="0">
                <a:solidFill>
                  <a:srgbClr val="FF0000"/>
                </a:solidFill>
              </a:rPr>
              <a:t>基于</a:t>
            </a:r>
            <a:r>
              <a:rPr lang="en-US" altLang="zh-CN" sz="1500" b="1" dirty="0">
                <a:solidFill>
                  <a:srgbClr val="FF0000"/>
                </a:solidFill>
              </a:rPr>
              <a:t>q-gram</a:t>
            </a:r>
            <a:r>
              <a:rPr lang="zh-CN" altLang="en-US" sz="1500" b="1" dirty="0">
                <a:solidFill>
                  <a:srgbClr val="FF0000"/>
                </a:solidFill>
              </a:rPr>
              <a:t>的</a:t>
            </a:r>
            <a:r>
              <a:rPr lang="zh-CN" altLang="en-US" sz="1500" b="1" dirty="0">
                <a:solidFill>
                  <a:srgbClr val="FF0000"/>
                </a:solidFill>
              </a:rPr>
              <a:t>算法</a:t>
            </a:r>
          </a:p>
          <a:p>
            <a:r>
              <a:rPr lang="zh-CN" altLang="en-US" sz="1500" dirty="0"/>
              <a:t>是对字符串以</a:t>
            </a:r>
            <a:r>
              <a:rPr lang="en-US" altLang="zh-CN" sz="1500" dirty="0"/>
              <a:t>q</a:t>
            </a:r>
            <a:r>
              <a:rPr lang="zh-CN" altLang="en-US" sz="1500" dirty="0"/>
              <a:t>的长度进行划分，利用分片计算编辑距离的算法</a:t>
            </a:r>
            <a:endParaRPr lang="en-US" altLang="zh-CN" sz="1500" dirty="0"/>
          </a:p>
        </p:txBody>
      </p:sp>
      <p:pic>
        <p:nvPicPr>
          <p:cNvPr id="2" name="图片 1"/>
          <p:cNvPicPr>
            <a:picLocks noChangeAspect="1"/>
          </p:cNvPicPr>
          <p:nvPr/>
        </p:nvPicPr>
        <p:blipFill>
          <a:blip r:embed="rId3"/>
          <a:stretch>
            <a:fillRect/>
          </a:stretch>
        </p:blipFill>
        <p:spPr>
          <a:xfrm>
            <a:off x="737681" y="3104974"/>
            <a:ext cx="2962238" cy="1564409"/>
          </a:xfrm>
          <a:prstGeom prst="rect">
            <a:avLst/>
          </a:prstGeom>
        </p:spPr>
      </p:pic>
      <p:sp>
        <p:nvSpPr>
          <p:cNvPr id="4" name="文本框 3"/>
          <p:cNvSpPr txBox="1"/>
          <p:nvPr/>
        </p:nvSpPr>
        <p:spPr>
          <a:xfrm>
            <a:off x="4247973" y="3126965"/>
            <a:ext cx="4711546" cy="2554545"/>
          </a:xfrm>
          <a:prstGeom prst="rect">
            <a:avLst/>
          </a:prstGeom>
          <a:noFill/>
        </p:spPr>
        <p:txBody>
          <a:bodyPr wrap="none" rtlCol="0">
            <a:spAutoFit/>
          </a:bodyPr>
          <a:lstStyle/>
          <a:p>
            <a:r>
              <a:rPr lang="mr-IN" altLang="zh-CN" sz="2000" dirty="0" err="1"/>
              <a:t>k</a:t>
            </a:r>
            <a:r>
              <a:rPr lang="zh-CN" altLang="mr-IN" sz="2000" dirty="0"/>
              <a:t>个</a:t>
            </a:r>
            <a:r>
              <a:rPr lang="zh-CN" altLang="mr-IN" sz="2000" dirty="0"/>
              <a:t>操作会</a:t>
            </a:r>
            <a:r>
              <a:rPr lang="zh-CN" altLang="mr-IN" sz="2000" dirty="0"/>
              <a:t>影响</a:t>
            </a:r>
            <a:r>
              <a:rPr lang="mr-IN" altLang="zh-CN" sz="2000" dirty="0" err="1"/>
              <a:t>k</a:t>
            </a:r>
            <a:r>
              <a:rPr lang="mr-IN" altLang="zh-CN" sz="2000" dirty="0"/>
              <a:t>*</a:t>
            </a:r>
            <a:r>
              <a:rPr lang="mr-IN" altLang="zh-CN" sz="2000" dirty="0" err="1"/>
              <a:t>q</a:t>
            </a:r>
            <a:r>
              <a:rPr lang="zh-CN" altLang="mr-IN" sz="2000" dirty="0"/>
              <a:t>个</a:t>
            </a:r>
            <a:r>
              <a:rPr lang="mr-IN" altLang="zh-CN" sz="2000" dirty="0" err="1"/>
              <a:t>gram</a:t>
            </a:r>
            <a:endParaRPr lang="en-US" altLang="zh-CN" sz="2000" dirty="0"/>
          </a:p>
          <a:p>
            <a:r>
              <a:rPr lang="en-US" altLang="zh-CN" sz="2000" dirty="0"/>
              <a:t>(s1</a:t>
            </a:r>
            <a:r>
              <a:rPr lang="zh-CN" altLang="en-US" sz="2000" dirty="0"/>
              <a:t>修改</a:t>
            </a:r>
            <a:r>
              <a:rPr lang="en-US" altLang="zh-CN" sz="2000" dirty="0">
                <a:solidFill>
                  <a:srgbClr val="0070C0"/>
                </a:solidFill>
              </a:rPr>
              <a:t>n</a:t>
            </a:r>
            <a:r>
              <a:rPr lang="zh-CN" altLang="en-US" sz="2000" dirty="0"/>
              <a:t>和</a:t>
            </a:r>
            <a:r>
              <a:rPr lang="en-US" altLang="zh-CN" sz="2000" dirty="0">
                <a:solidFill>
                  <a:srgbClr val="0070C0"/>
                </a:solidFill>
              </a:rPr>
              <a:t>a</a:t>
            </a:r>
            <a:r>
              <a:rPr lang="zh-CN" altLang="en-US" sz="2000" dirty="0"/>
              <a:t>变成</a:t>
            </a:r>
            <a:r>
              <a:rPr lang="en-US" altLang="zh-CN" sz="2000" dirty="0">
                <a:solidFill>
                  <a:srgbClr val="0070C0"/>
                </a:solidFill>
              </a:rPr>
              <a:t>s2</a:t>
            </a:r>
            <a:r>
              <a:rPr lang="en-US" altLang="zh-CN" sz="2000" dirty="0"/>
              <a:t>)</a:t>
            </a:r>
          </a:p>
          <a:p>
            <a:r>
              <a:rPr lang="en-US" altLang="zh-CN" sz="2000" dirty="0">
                <a:solidFill>
                  <a:srgbClr val="0070C0"/>
                </a:solidFill>
              </a:rPr>
              <a:t>k=2 q=2</a:t>
            </a:r>
            <a:endParaRPr lang="en-US" altLang="zh-CN" sz="2000" dirty="0"/>
          </a:p>
          <a:p>
            <a:endParaRPr lang="mr-IN" altLang="zh-CN" sz="2000" dirty="0"/>
          </a:p>
          <a:p>
            <a:r>
              <a:rPr lang="zh-CN" altLang="mr-IN" sz="2000" dirty="0"/>
              <a:t>如果</a:t>
            </a:r>
            <a:r>
              <a:rPr lang="mr-IN" altLang="zh-CN" sz="2000" dirty="0" err="1"/>
              <a:t>ed</a:t>
            </a:r>
            <a:r>
              <a:rPr lang="mr-IN" altLang="zh-CN" sz="2000" dirty="0"/>
              <a:t>(s1,s2</a:t>
            </a:r>
            <a:r>
              <a:rPr lang="mr-IN" altLang="zh-CN" sz="2000" dirty="0"/>
              <a:t>) &lt;= </a:t>
            </a:r>
            <a:r>
              <a:rPr lang="mr-IN" altLang="zh-CN" sz="2000" dirty="0" err="1"/>
              <a:t>k</a:t>
            </a:r>
            <a:r>
              <a:rPr lang="mr-IN" altLang="zh-CN" sz="2000" dirty="0"/>
              <a:t>, </a:t>
            </a:r>
            <a:r>
              <a:rPr lang="zh-CN" altLang="mr-IN" sz="2000" dirty="0"/>
              <a:t>那么</a:t>
            </a:r>
            <a:r>
              <a:rPr lang="zh-CN" altLang="mr-IN" sz="2000" dirty="0"/>
              <a:t>他们</a:t>
            </a:r>
            <a:r>
              <a:rPr lang="zh-CN" altLang="mr-IN" sz="2000" dirty="0"/>
              <a:t>公共</a:t>
            </a:r>
            <a:r>
              <a:rPr lang="mr-IN" altLang="zh-CN" sz="2000" dirty="0" smtClean="0"/>
              <a:t>gram</a:t>
            </a:r>
            <a:endParaRPr lang="en-US" altLang="zh-CN" sz="2000" dirty="0" smtClean="0"/>
          </a:p>
          <a:p>
            <a:r>
              <a:rPr lang="zh-CN" altLang="mr-IN" sz="2000" dirty="0" smtClean="0"/>
              <a:t>的</a:t>
            </a:r>
            <a:r>
              <a:rPr lang="zh-CN" altLang="mr-IN" sz="2000" dirty="0"/>
              <a:t>数量</a:t>
            </a:r>
            <a:r>
              <a:rPr lang="mr-IN" altLang="zh-CN" sz="2000" dirty="0"/>
              <a:t>&gt;=</a:t>
            </a:r>
            <a:endParaRPr lang="mr-IN" altLang="zh-CN" sz="2000" dirty="0"/>
          </a:p>
          <a:p>
            <a:pPr algn="ctr"/>
            <a:r>
              <a:rPr lang="mr-IN" altLang="zh-CN" sz="2000" dirty="0"/>
              <a:t>(|s1|</a:t>
            </a:r>
            <a:r>
              <a:rPr lang="en-US" altLang="zh-CN" sz="2000" dirty="0"/>
              <a:t>-</a:t>
            </a:r>
            <a:r>
              <a:rPr lang="mr-IN" altLang="zh-CN" sz="2000" dirty="0"/>
              <a:t>q+1)</a:t>
            </a:r>
            <a:r>
              <a:rPr lang="en-US" altLang="zh-CN" sz="2000" dirty="0"/>
              <a:t>-</a:t>
            </a:r>
            <a:r>
              <a:rPr lang="mr-IN" altLang="zh-CN" sz="2000" dirty="0" err="1">
                <a:solidFill>
                  <a:srgbClr val="0070C0"/>
                </a:solidFill>
              </a:rPr>
              <a:t>k</a:t>
            </a:r>
            <a:r>
              <a:rPr lang="mr-IN" altLang="zh-CN" sz="2000" dirty="0">
                <a:solidFill>
                  <a:srgbClr val="0070C0"/>
                </a:solidFill>
              </a:rPr>
              <a:t>*</a:t>
            </a:r>
            <a:r>
              <a:rPr lang="mr-IN" altLang="zh-CN" sz="2000" dirty="0" err="1">
                <a:solidFill>
                  <a:srgbClr val="0070C0"/>
                </a:solidFill>
              </a:rPr>
              <a:t>q</a:t>
            </a:r>
            <a:endParaRPr lang="mr-IN" altLang="zh-CN" sz="2000" dirty="0">
              <a:solidFill>
                <a:srgbClr val="0070C0"/>
              </a:solidFill>
            </a:endParaRPr>
          </a:p>
          <a:p>
            <a:pPr algn="ctr"/>
            <a:r>
              <a:rPr kumimoji="1" lang="en-US" altLang="zh-CN" sz="2000" dirty="0">
                <a:solidFill>
                  <a:srgbClr val="0070C0"/>
                </a:solidFill>
              </a:rPr>
              <a:t>4</a:t>
            </a:r>
            <a:endParaRPr kumimoji="1" lang="zh-CN" altLang="en-US" sz="2000" dirty="0">
              <a:solidFill>
                <a:srgbClr val="0070C0"/>
              </a:solidFill>
            </a:endParaRPr>
          </a:p>
        </p:txBody>
      </p:sp>
    </p:spTree>
    <p:extLst>
      <p:ext uri="{BB962C8B-B14F-4D97-AF65-F5344CB8AC3E}">
        <p14:creationId xmlns:p14="http://schemas.microsoft.com/office/powerpoint/2010/main" val="338586280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1052513"/>
            <a:ext cx="953691"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007269" y="1052513"/>
            <a:ext cx="54769" cy="32385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110854" y="1204913"/>
            <a:ext cx="47625" cy="169069"/>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250"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158479" y="1085850"/>
            <a:ext cx="255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形式</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整合（论文</a:t>
            </a:r>
            <a:r>
              <a:rPr lang="en-US" altLang="zh-CN"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19</a:t>
            </a:r>
            <a:r>
              <a:rPr lang="zh-CN" altLang="en-US" sz="18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页）</a:t>
            </a:r>
            <a:endParaRPr lang="zh-CN" altLang="en-US" sz="18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264444" y="1495425"/>
            <a:ext cx="6211491" cy="1191"/>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250"/>
          </a:p>
        </p:txBody>
      </p:sp>
      <p:sp>
        <p:nvSpPr>
          <p:cNvPr id="11296" name="文本框 33"/>
          <p:cNvSpPr>
            <a:spLocks noChangeArrowheads="1"/>
          </p:cNvSpPr>
          <p:nvPr/>
        </p:nvSpPr>
        <p:spPr bwMode="auto">
          <a:xfrm>
            <a:off x="1173957" y="1621631"/>
            <a:ext cx="653030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500" b="1" dirty="0">
                <a:solidFill>
                  <a:srgbClr val="FF0000"/>
                </a:solidFill>
              </a:rPr>
              <a:t>使用倒排表</a:t>
            </a:r>
            <a:endParaRPr lang="en-US" altLang="zh-CN" sz="1500" b="1" dirty="0">
              <a:solidFill>
                <a:srgbClr val="FF0000"/>
              </a:solidFill>
            </a:endParaRPr>
          </a:p>
          <a:p>
            <a:r>
              <a:rPr lang="zh-CN" altLang="en-US" sz="1500" dirty="0"/>
              <a:t>对于模式集成系统，实际应用情景为在多个字符串中查找编辑距离小于一定阈值的字符串，使用倒排表会实现一次查找得到多个结果</a:t>
            </a:r>
            <a:endParaRPr lang="en-US" altLang="zh-CN" sz="1500" dirty="0"/>
          </a:p>
        </p:txBody>
      </p:sp>
      <p:sp>
        <p:nvSpPr>
          <p:cNvPr id="4" name="文本框 3"/>
          <p:cNvSpPr txBox="1"/>
          <p:nvPr/>
        </p:nvSpPr>
        <p:spPr>
          <a:xfrm>
            <a:off x="4932024" y="3372889"/>
            <a:ext cx="3962944" cy="1631216"/>
          </a:xfrm>
          <a:prstGeom prst="rect">
            <a:avLst/>
          </a:prstGeom>
          <a:noFill/>
        </p:spPr>
        <p:txBody>
          <a:bodyPr wrap="none" rtlCol="0">
            <a:spAutoFit/>
          </a:bodyPr>
          <a:lstStyle/>
          <a:p>
            <a:r>
              <a:rPr lang="zh-CN" altLang="mr-IN" sz="2000" dirty="0"/>
              <a:t>查询</a:t>
            </a:r>
            <a:r>
              <a:rPr lang="mr-IN" altLang="zh-CN" sz="2000" dirty="0"/>
              <a:t>: “</a:t>
            </a:r>
            <a:r>
              <a:rPr lang="mr-IN" altLang="zh-CN" sz="2000" dirty="0" err="1"/>
              <a:t>shtick</a:t>
            </a:r>
            <a:r>
              <a:rPr lang="mr-IN" altLang="zh-CN" sz="2000" dirty="0"/>
              <a:t>”, </a:t>
            </a:r>
            <a:r>
              <a:rPr lang="mr-IN" altLang="zh-CN" sz="2000" dirty="0"/>
              <a:t>ED(</a:t>
            </a:r>
            <a:r>
              <a:rPr lang="mr-IN" altLang="zh-CN" sz="2000" dirty="0" err="1"/>
              <a:t>shtick</a:t>
            </a:r>
            <a:r>
              <a:rPr lang="mr-IN" altLang="zh-CN" sz="2000" dirty="0"/>
              <a:t>, </a:t>
            </a:r>
            <a:r>
              <a:rPr lang="mr-IN" altLang="zh-CN" sz="2000" dirty="0"/>
              <a:t>?)≤1</a:t>
            </a:r>
            <a:endParaRPr lang="en-US" altLang="zh-CN" sz="2000" dirty="0"/>
          </a:p>
          <a:p>
            <a:r>
              <a:rPr lang="en-US" altLang="zh-CN" sz="2000" dirty="0"/>
              <a:t>s</a:t>
            </a:r>
            <a:r>
              <a:rPr lang="mr-IN" altLang="zh-CN" sz="2000" dirty="0" err="1"/>
              <a:t>htick</a:t>
            </a:r>
            <a:r>
              <a:rPr lang="zh-CN" altLang="en-US" sz="2000" dirty="0"/>
              <a:t>：</a:t>
            </a:r>
            <a:r>
              <a:rPr lang="en-US" altLang="zh-CN" sz="2000" dirty="0" err="1"/>
              <a:t>sh</a:t>
            </a:r>
            <a:r>
              <a:rPr lang="zh-CN" altLang="en-US" sz="2000" dirty="0"/>
              <a:t> </a:t>
            </a:r>
            <a:r>
              <a:rPr lang="en-US" altLang="zh-CN" sz="2000" dirty="0" err="1"/>
              <a:t>ht</a:t>
            </a:r>
            <a:r>
              <a:rPr lang="zh-CN" altLang="en-US" sz="2000" dirty="0"/>
              <a:t> </a:t>
            </a:r>
            <a:r>
              <a:rPr lang="en-US" altLang="zh-CN" sz="2000" dirty="0" err="1"/>
              <a:t>ti</a:t>
            </a:r>
            <a:r>
              <a:rPr lang="zh-CN" altLang="en-US" sz="2000" dirty="0"/>
              <a:t> </a:t>
            </a:r>
            <a:r>
              <a:rPr lang="en-US" altLang="zh-CN" sz="2000" dirty="0" err="1"/>
              <a:t>ic</a:t>
            </a:r>
            <a:r>
              <a:rPr lang="zh-CN" altLang="en-US" sz="2000" dirty="0"/>
              <a:t> </a:t>
            </a:r>
            <a:r>
              <a:rPr lang="en-US" altLang="zh-CN" sz="2000" dirty="0" err="1"/>
              <a:t>ck</a:t>
            </a:r>
            <a:endParaRPr lang="en-US" altLang="zh-CN" sz="2000" dirty="0"/>
          </a:p>
          <a:p>
            <a:r>
              <a:rPr lang="zh-CN" altLang="en-US" sz="2000" dirty="0"/>
              <a:t>公共</a:t>
            </a:r>
            <a:r>
              <a:rPr lang="en-US" altLang="zh-CN" sz="2000" dirty="0"/>
              <a:t>gram</a:t>
            </a:r>
            <a:r>
              <a:rPr lang="zh-CN" altLang="en-US" sz="2000" dirty="0"/>
              <a:t>数量</a:t>
            </a:r>
            <a:r>
              <a:rPr lang="en-US" altLang="zh-CN" sz="2000" dirty="0"/>
              <a:t>&gt;=</a:t>
            </a:r>
            <a:r>
              <a:rPr lang="mr-IN" altLang="zh-CN" sz="2000" dirty="0"/>
              <a:t>(|s1|</a:t>
            </a:r>
            <a:r>
              <a:rPr lang="en-US" altLang="zh-CN" sz="2000" dirty="0"/>
              <a:t>-</a:t>
            </a:r>
            <a:r>
              <a:rPr lang="mr-IN" altLang="zh-CN" sz="2000" dirty="0"/>
              <a:t>q+1)</a:t>
            </a:r>
            <a:r>
              <a:rPr lang="en-US" altLang="zh-CN" sz="2000" dirty="0"/>
              <a:t>-</a:t>
            </a:r>
            <a:r>
              <a:rPr lang="mr-IN" altLang="zh-CN" sz="2000" dirty="0" err="1"/>
              <a:t>k</a:t>
            </a:r>
            <a:r>
              <a:rPr lang="mr-IN" altLang="zh-CN" sz="2000" dirty="0"/>
              <a:t>*</a:t>
            </a:r>
            <a:r>
              <a:rPr lang="mr-IN" altLang="zh-CN" sz="2000" dirty="0" err="1"/>
              <a:t>q</a:t>
            </a:r>
            <a:r>
              <a:rPr lang="en-US" altLang="zh-CN" sz="2000" dirty="0"/>
              <a:t>=3</a:t>
            </a:r>
          </a:p>
          <a:p>
            <a:endParaRPr lang="en-US" altLang="zh-CN" sz="2000" dirty="0"/>
          </a:p>
          <a:p>
            <a:pPr algn="ctr"/>
            <a:r>
              <a:rPr lang="en-US" altLang="zh-CN" sz="2000" dirty="0"/>
              <a:t>stick</a:t>
            </a:r>
            <a:endParaRPr lang="mr-IN" altLang="zh-CN" sz="2000" dirty="0"/>
          </a:p>
        </p:txBody>
      </p:sp>
      <p:pic>
        <p:nvPicPr>
          <p:cNvPr id="3" name="图片 2"/>
          <p:cNvPicPr>
            <a:picLocks noChangeAspect="1"/>
          </p:cNvPicPr>
          <p:nvPr/>
        </p:nvPicPr>
        <p:blipFill rotWithShape="1">
          <a:blip r:embed="rId3"/>
          <a:srcRect/>
          <a:stretch/>
        </p:blipFill>
        <p:spPr>
          <a:xfrm>
            <a:off x="467658" y="2672937"/>
            <a:ext cx="4293661" cy="2430203"/>
          </a:xfrm>
          <a:prstGeom prst="roundRect">
            <a:avLst>
              <a:gd name="adj" fmla="val 26627"/>
            </a:avLst>
          </a:prstGeom>
        </p:spPr>
      </p:pic>
    </p:spTree>
    <p:extLst>
      <p:ext uri="{BB962C8B-B14F-4D97-AF65-F5344CB8AC3E}">
        <p14:creationId xmlns:p14="http://schemas.microsoft.com/office/powerpoint/2010/main" val="218276495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Times New Roman"/>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0000">
                  <a:alpha val="75000"/>
                </a:srgb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3000" b="0" i="0" u="none" strike="noStrike" cap="none" normalizeH="0" baseline="0" smtClean="0">
            <a:ln>
              <a:noFill/>
            </a:ln>
            <a:solidFill>
              <a:schemeClr val="tx2"/>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0000">
                  <a:alpha val="75000"/>
                </a:srgb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3000" b="0" i="0" u="none" strike="noStrike" cap="none" normalizeH="0" baseline="0" smtClean="0">
            <a:ln>
              <a:noFill/>
            </a:ln>
            <a:solidFill>
              <a:schemeClr val="tx2"/>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Pages>0</Pages>
  <Words>3804</Words>
  <Characters>0</Characters>
  <Application>Microsoft Office PowerPoint</Application>
  <DocSecurity>0</DocSecurity>
  <PresentationFormat>全屏显示(4:3)</PresentationFormat>
  <Lines>0</Lines>
  <Paragraphs>377</Paragraphs>
  <Slides>25</Slides>
  <Notes>25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41" baseType="lpstr">
      <vt:lpstr>汉仪菱心体简</vt:lpstr>
      <vt:lpstr>华文行楷</vt:lpstr>
      <vt:lpstr>华文新魏</vt:lpstr>
      <vt:lpstr>宋体</vt:lpstr>
      <vt:lpstr>微软雅黑</vt:lpstr>
      <vt:lpstr>微软雅黑</vt:lpstr>
      <vt:lpstr>微软雅黑 Light</vt:lpstr>
      <vt:lpstr>幼圆</vt:lpstr>
      <vt:lpstr>造字工房悦黑体验版常规体</vt:lpstr>
      <vt:lpstr>Arial</vt:lpstr>
      <vt:lpstr>Calibri</vt:lpstr>
      <vt:lpstr>Cambria Math</vt:lpstr>
      <vt:lpstr>Impact</vt:lpstr>
      <vt:lpstr>Times New Roman</vt:lpstr>
      <vt:lpstr>默认设计模板</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王潇雨</dc:creator>
  <cp:keywords/>
  <dc:description/>
  <cp:lastModifiedBy>Mac Turing</cp:lastModifiedBy>
  <cp:revision>1267</cp:revision>
  <cp:lastPrinted>1601-01-01T00:00:00Z</cp:lastPrinted>
  <dcterms:created xsi:type="dcterms:W3CDTF">1601-01-01T00:00:00Z</dcterms:created>
  <dcterms:modified xsi:type="dcterms:W3CDTF">2017-06-23T12:23:03Z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2052-6.6.0.2461</vt:lpwstr>
  </property>
</Properties>
</file>