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2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5B1EF-C2E9-06C2-271C-5A09B49C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D4126-8C70-A0E7-8884-20B079A00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6369F-B068-C42A-08CE-4A56349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2469D-E13A-1E85-6DE3-07E8EC96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6F7A6-1CFC-49B3-F370-99EF994F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D476-8204-334F-61D6-B1AF61FE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681EA-9F6F-B380-8392-4A0C2574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F8B3-AE58-459A-46A8-9B586435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E16DF-D829-0E82-77B0-6983D5B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66DE-ED69-D604-2F70-63327273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91985-448D-891F-8342-0DF991F99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8BEC7-73EF-7B94-9BCA-26B3832C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56D41-9D81-CA6E-11C2-230F451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F7017-6E79-BC25-888E-926709AB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C3B92-B482-7E12-0F74-0CB56328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3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5651-2E4E-7BDD-4DFC-93F8F2ED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3DFD-2EE8-91AF-30F1-1EA82DF5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97452-4AEF-DE0E-4BD2-CDA966E0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F0F86-DFBE-8AC4-3A1A-4EDB24B2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4DBA-E665-9D5C-6A9B-1D65D3C5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DC68D-7120-2BA9-222D-9E5444EF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4FD51-E081-F0FB-9AEB-11664240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986F8-968D-FAD8-59B5-F2984CBE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7F5AC-DCA8-F433-D836-540E7952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E894F-EB05-D590-25E5-02F19FF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B176-F5D6-B0C7-BC5A-0A44200A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9ACBE-4457-9255-02ED-4FC43D0A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D34FE-2398-577A-1257-FA4D887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28367-CDE4-D6D8-92D7-433B84CE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A113-3234-76FD-3DFC-3306A299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656A9-3983-8FFF-DC3C-49EE29F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9726-149D-330B-7590-A6788863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2B91A-408D-4B2C-2D1D-2FE11049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2F6B4-6A2B-F230-782F-1D613CBEC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283BE-26D7-266A-3732-B5646D5E4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C24B6-DFC3-2C20-6E6F-C8093D0A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1975DF-9E4B-B217-2A01-CB793916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FAD39F-9E5C-CDAE-4C20-68FA9C56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A724C-DACA-A5A8-ED77-05F98C4F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7E98-386A-AFAD-0A7E-2F890EFA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C6C3F-F936-2881-DE3E-4C9934CD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2F2E47-E52D-63EF-7163-141D7B59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09CC7-E80F-3339-DE41-AF1741FB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E64AF-46DD-8310-322C-31B1EFA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636872-9975-2FD3-4B9A-A078A34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5BDAA-51F7-9AA4-1D1A-8E5CB5BF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4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C7F50-AD8B-44A3-EE90-86404D87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C349F-9700-B018-7B5C-5A170146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61564-C516-C90C-9C52-70A02E35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D442A-C1E0-A13B-29A8-B3076C68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E2721-CB64-E896-0DF3-8E295C8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9E077-EE01-B49C-FAD3-84F264F3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C2F4F-8CD7-6AAF-E9D9-134096BC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5E42E-7747-5642-4F5F-5C1B326B3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F58D8-0F33-8EE7-0257-1510BEF5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D6151-F976-74DA-0D50-69C0C12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F2E51-6765-44E8-EE8F-6941DE8D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CB69-96FC-231F-5A46-CE01F2BF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60BB7C-4880-E22E-C723-3E84F96F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5B534-03A0-A7C8-D6EC-8665834F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ADEAC-56FC-25EA-B28C-52AAF01AF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A6FF5-A81D-4F35-87E0-B039C18B932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8497B-4A2F-F470-9D38-25BDF7CB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51E25-48E1-38FC-5B1D-0C06E9D7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36BDF-65C8-4DF3-8BA6-AED3464A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F91F-AAFA-AC1D-A3AB-892BE4F77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C8A32C-D551-8A63-A841-A4823F054968}"/>
              </a:ext>
            </a:extLst>
          </p:cNvPr>
          <p:cNvSpPr/>
          <p:nvPr/>
        </p:nvSpPr>
        <p:spPr>
          <a:xfrm>
            <a:off x="242965" y="244358"/>
            <a:ext cx="1721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原始月度数据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EEBC342-D9A3-1FD3-B8D7-678876A3996F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18037" y="1991988"/>
            <a:ext cx="2544602" cy="573369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BC3B96-40C8-81CB-465A-96FDA9620015}"/>
              </a:ext>
            </a:extLst>
          </p:cNvPr>
          <p:cNvSpPr/>
          <p:nvPr/>
        </p:nvSpPr>
        <p:spPr>
          <a:xfrm>
            <a:off x="1677023" y="3169967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标的资产价格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D7CFFF-E667-6749-6BFC-C5BE6937BA4A}"/>
              </a:ext>
            </a:extLst>
          </p:cNvPr>
          <p:cNvSpPr/>
          <p:nvPr/>
        </p:nvSpPr>
        <p:spPr>
          <a:xfrm>
            <a:off x="3953029" y="244373"/>
            <a:ext cx="1716377" cy="7619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宏观经济变量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3B0DC3-CFB9-4072-FA11-365CCDA2F02C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1964342" y="625365"/>
            <a:ext cx="1988687" cy="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E3AE045-9580-D927-2688-2EF6CB4D8FC2}"/>
              </a:ext>
            </a:extLst>
          </p:cNvPr>
          <p:cNvSpPr/>
          <p:nvPr/>
        </p:nvSpPr>
        <p:spPr>
          <a:xfrm>
            <a:off x="7658093" y="244389"/>
            <a:ext cx="1716377" cy="7620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滚动</a:t>
            </a:r>
            <a:r>
              <a:rPr lang="en-US" altLang="zh-CN" sz="1400" dirty="0"/>
              <a:t>Z-Score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A0CF37-1F09-FA9D-B8C9-4AB4A0CF5C9A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69406" y="625372"/>
            <a:ext cx="1988687" cy="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AAA5CD-E393-E403-2EBB-7353889A8BDB}"/>
              </a:ext>
            </a:extLst>
          </p:cNvPr>
          <p:cNvSpPr/>
          <p:nvPr/>
        </p:nvSpPr>
        <p:spPr>
          <a:xfrm>
            <a:off x="7658093" y="1779631"/>
            <a:ext cx="1716377" cy="76201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合成三大宏观经济因子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62D4C43-560D-6AAA-9E1A-3B3CBE20127D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16282" y="1006399"/>
            <a:ext cx="0" cy="77323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5AFF54A-A0CD-3263-FE06-0C04E3AA4AA1}"/>
              </a:ext>
            </a:extLst>
          </p:cNvPr>
          <p:cNvSpPr/>
          <p:nvPr/>
        </p:nvSpPr>
        <p:spPr>
          <a:xfrm>
            <a:off x="4667559" y="3169961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月度对数收益率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C784FD7-702D-15E2-AB90-73DF621283AA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 flipV="1">
            <a:off x="3393400" y="3550968"/>
            <a:ext cx="1274159" cy="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004EC6D-5E7A-A5C7-E7F1-3710F003AD17}"/>
              </a:ext>
            </a:extLst>
          </p:cNvPr>
          <p:cNvSpPr/>
          <p:nvPr/>
        </p:nvSpPr>
        <p:spPr>
          <a:xfrm>
            <a:off x="7658094" y="3169961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60/40</a:t>
            </a:r>
            <a:r>
              <a:rPr lang="zh-CN" altLang="en-US" sz="1400" dirty="0"/>
              <a:t>加权组合收益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1BDF18C-AB08-DE8C-ADA5-F59050E128E7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6383936" y="3550968"/>
            <a:ext cx="127415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394F70-3296-EBF5-F5A4-2D3C3702976E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flipH="1">
            <a:off x="8516282" y="3931975"/>
            <a:ext cx="1" cy="77322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98B5715-FC35-474D-8B27-802FEA6FAB48}"/>
              </a:ext>
            </a:extLst>
          </p:cNvPr>
          <p:cNvSpPr/>
          <p:nvPr/>
        </p:nvSpPr>
        <p:spPr>
          <a:xfrm>
            <a:off x="7658093" y="4705202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未来</a:t>
            </a:r>
            <a:r>
              <a:rPr lang="en-US" altLang="zh-CN" sz="1400" dirty="0"/>
              <a:t>1</a:t>
            </a:r>
            <a:r>
              <a:rPr lang="zh-CN" altLang="en-US" sz="1400" dirty="0"/>
              <a:t>年累计收益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42C227F-43A8-8850-A101-8A6F6A0403FB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 flipV="1">
            <a:off x="9374470" y="4316359"/>
            <a:ext cx="977930" cy="76985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44C0BED-955F-5074-1B26-3A287BA6BE75}"/>
              </a:ext>
            </a:extLst>
          </p:cNvPr>
          <p:cNvCxnSpPr>
            <a:cxnSpLocks/>
            <a:stCxn id="68" idx="3"/>
            <a:endCxn id="84" idx="1"/>
          </p:cNvCxnSpPr>
          <p:nvPr/>
        </p:nvCxnSpPr>
        <p:spPr>
          <a:xfrm>
            <a:off x="9374470" y="5086209"/>
            <a:ext cx="977929" cy="7620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C031245C-87A3-1E6F-83D9-F1E8474FCFDE}"/>
              </a:ext>
            </a:extLst>
          </p:cNvPr>
          <p:cNvSpPr/>
          <p:nvPr/>
        </p:nvSpPr>
        <p:spPr>
          <a:xfrm>
            <a:off x="10352400" y="3935352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负收益</a:t>
            </a:r>
            <a:r>
              <a:rPr lang="en-US" altLang="zh-CN" sz="1400" dirty="0"/>
              <a:t>--&gt;label=1</a:t>
            </a:r>
            <a:endParaRPr lang="zh-CN" altLang="en-US" sz="14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7D7FF59-4F63-9D18-DD65-40C3F18527A9}"/>
              </a:ext>
            </a:extLst>
          </p:cNvPr>
          <p:cNvSpPr/>
          <p:nvPr/>
        </p:nvSpPr>
        <p:spPr>
          <a:xfrm>
            <a:off x="10352399" y="5467216"/>
            <a:ext cx="1716377" cy="7620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负收益</a:t>
            </a:r>
            <a:r>
              <a:rPr lang="en-US" altLang="zh-CN" sz="1400" dirty="0"/>
              <a:t>--&gt;label=0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02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6D13-24E5-9E2E-0ABA-059F2D2D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68E0B052-7145-AD00-AF2E-B223380AEAB4}"/>
              </a:ext>
            </a:extLst>
          </p:cNvPr>
          <p:cNvGrpSpPr/>
          <p:nvPr/>
        </p:nvGrpSpPr>
        <p:grpSpPr>
          <a:xfrm>
            <a:off x="246671" y="266130"/>
            <a:ext cx="11698658" cy="5684724"/>
            <a:chOff x="242965" y="244358"/>
            <a:chExt cx="11698658" cy="568472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86D309F-D02B-33DB-8E55-55ABA51022BD}"/>
                </a:ext>
              </a:extLst>
            </p:cNvPr>
            <p:cNvSpPr/>
            <p:nvPr/>
          </p:nvSpPr>
          <p:spPr>
            <a:xfrm>
              <a:off x="242965" y="244358"/>
              <a:ext cx="1721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原始月度数据</a:t>
              </a:r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E0567964-64C7-E0D8-F607-8ED4C8ECE352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118037" y="1991988"/>
              <a:ext cx="2544602" cy="573369"/>
            </a:xfrm>
            <a:prstGeom prst="bent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C41E273-9542-F420-7FEA-D29C6FCC417E}"/>
                </a:ext>
              </a:extLst>
            </p:cNvPr>
            <p:cNvSpPr/>
            <p:nvPr/>
          </p:nvSpPr>
          <p:spPr>
            <a:xfrm>
              <a:off x="1677023" y="3169967"/>
              <a:ext cx="1716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标的资产价格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4B7ECC7-FA05-7FEC-0DFB-6B9E6982DE79}"/>
                </a:ext>
              </a:extLst>
            </p:cNvPr>
            <p:cNvSpPr/>
            <p:nvPr/>
          </p:nvSpPr>
          <p:spPr>
            <a:xfrm>
              <a:off x="3953029" y="244373"/>
              <a:ext cx="1716377" cy="76199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宏观经济变量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D876323-3BD0-5578-6E26-20F5E55D0E3D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1964342" y="625365"/>
              <a:ext cx="1988687" cy="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8818C34-9623-B0C7-B0F7-117DBF9F12F9}"/>
                </a:ext>
              </a:extLst>
            </p:cNvPr>
            <p:cNvSpPr/>
            <p:nvPr/>
          </p:nvSpPr>
          <p:spPr>
            <a:xfrm>
              <a:off x="7658092" y="244361"/>
              <a:ext cx="1716377" cy="76201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滚动</a:t>
              </a:r>
              <a:r>
                <a:rPr lang="en-US" altLang="zh-CN" sz="1400" dirty="0"/>
                <a:t>Z-Score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A14CF61-69C7-A636-E1D6-EF62054E7EAE}"/>
                </a:ext>
              </a:extLst>
            </p:cNvPr>
            <p:cNvCxnSpPr>
              <a:cxnSpLocks/>
              <a:stCxn id="15" idx="3"/>
              <a:endCxn id="38" idx="1"/>
            </p:cNvCxnSpPr>
            <p:nvPr/>
          </p:nvCxnSpPr>
          <p:spPr>
            <a:xfrm flipV="1">
              <a:off x="5669406" y="625366"/>
              <a:ext cx="1988686" cy="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CB19BCB-056F-C9E7-A735-75FB95D7E3F2}"/>
                </a:ext>
              </a:extLst>
            </p:cNvPr>
            <p:cNvSpPr/>
            <p:nvPr/>
          </p:nvSpPr>
          <p:spPr>
            <a:xfrm>
              <a:off x="10140019" y="248492"/>
              <a:ext cx="1801571" cy="76201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合成三大宏观经济因子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191D7D-E014-2B62-8C8F-31F233884C4F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>
              <a:off x="9374469" y="625366"/>
              <a:ext cx="765550" cy="4132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7EC8091-938C-4896-2D02-53A7EAA8A791}"/>
                </a:ext>
              </a:extLst>
            </p:cNvPr>
            <p:cNvSpPr/>
            <p:nvPr/>
          </p:nvSpPr>
          <p:spPr>
            <a:xfrm>
              <a:off x="4667559" y="3169961"/>
              <a:ext cx="1716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月度对数收益率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C1AF395-9C9D-4C98-D29F-DAA9B697868C}"/>
                </a:ext>
              </a:extLst>
            </p:cNvPr>
            <p:cNvCxnSpPr>
              <a:cxnSpLocks/>
              <a:stCxn id="8" idx="3"/>
              <a:endCxn id="51" idx="1"/>
            </p:cNvCxnSpPr>
            <p:nvPr/>
          </p:nvCxnSpPr>
          <p:spPr>
            <a:xfrm flipV="1">
              <a:off x="3393400" y="3550968"/>
              <a:ext cx="1274159" cy="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B5EBED3-D71B-0D4C-3223-A5FF90F1D8B8}"/>
                </a:ext>
              </a:extLst>
            </p:cNvPr>
            <p:cNvSpPr/>
            <p:nvPr/>
          </p:nvSpPr>
          <p:spPr>
            <a:xfrm>
              <a:off x="7658094" y="3169961"/>
              <a:ext cx="1716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60/40</a:t>
              </a:r>
              <a:r>
                <a:rPr lang="zh-CN" altLang="en-US" sz="1400" dirty="0"/>
                <a:t>加权组合收益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3468B0-F95F-B484-C49A-187BF96D3192}"/>
                </a:ext>
              </a:extLst>
            </p:cNvPr>
            <p:cNvCxnSpPr>
              <a:cxnSpLocks/>
              <a:stCxn id="51" idx="3"/>
              <a:endCxn id="59" idx="1"/>
            </p:cNvCxnSpPr>
            <p:nvPr/>
          </p:nvCxnSpPr>
          <p:spPr>
            <a:xfrm>
              <a:off x="6383936" y="3550968"/>
              <a:ext cx="1274158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CD177B0-24D8-B374-F9F4-105368387388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 flipH="1">
              <a:off x="8516282" y="3931975"/>
              <a:ext cx="1" cy="77322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E675D5E-7AD8-F635-94A1-AD70D9562B04}"/>
                </a:ext>
              </a:extLst>
            </p:cNvPr>
            <p:cNvSpPr/>
            <p:nvPr/>
          </p:nvSpPr>
          <p:spPr>
            <a:xfrm>
              <a:off x="7658093" y="4705202"/>
              <a:ext cx="1716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未来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年最大回撤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FBD8FCC-5992-1238-AC79-DE6B998EA1EB}"/>
                </a:ext>
              </a:extLst>
            </p:cNvPr>
            <p:cNvCxnSpPr>
              <a:cxnSpLocks/>
              <a:stCxn id="68" idx="3"/>
              <a:endCxn id="82" idx="1"/>
            </p:cNvCxnSpPr>
            <p:nvPr/>
          </p:nvCxnSpPr>
          <p:spPr>
            <a:xfrm flipV="1">
              <a:off x="9374470" y="4503026"/>
              <a:ext cx="765572" cy="58318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58E2194-FB36-5BC6-FFFF-A2C744123159}"/>
                </a:ext>
              </a:extLst>
            </p:cNvPr>
            <p:cNvCxnSpPr>
              <a:cxnSpLocks/>
              <a:stCxn id="68" idx="3"/>
              <a:endCxn id="84" idx="1"/>
            </p:cNvCxnSpPr>
            <p:nvPr/>
          </p:nvCxnSpPr>
          <p:spPr>
            <a:xfrm>
              <a:off x="9374470" y="5086209"/>
              <a:ext cx="765567" cy="46186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0BEB1DB-3874-6913-A93C-B7B23E7A6607}"/>
                </a:ext>
              </a:extLst>
            </p:cNvPr>
            <p:cNvSpPr/>
            <p:nvPr/>
          </p:nvSpPr>
          <p:spPr>
            <a:xfrm>
              <a:off x="10140042" y="4122019"/>
              <a:ext cx="1801581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最大回撤小于</a:t>
              </a:r>
              <a:r>
                <a:rPr lang="en-US" altLang="zh-CN" sz="1400" dirty="0"/>
                <a:t>-10%--&gt;</a:t>
              </a:r>
              <a:r>
                <a:rPr lang="zh-CN" altLang="en-US" sz="1400" dirty="0"/>
                <a:t>风险</a:t>
              </a:r>
              <a:r>
                <a:rPr lang="en-US" altLang="zh-CN" sz="1400" dirty="0"/>
                <a:t>label=1</a:t>
              </a:r>
              <a:endParaRPr lang="zh-CN" altLang="en-US" sz="1400" dirty="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D53BDF99-A076-FB4B-83FD-FD4DCD29FE4F}"/>
                </a:ext>
              </a:extLst>
            </p:cNvPr>
            <p:cNvSpPr/>
            <p:nvPr/>
          </p:nvSpPr>
          <p:spPr>
            <a:xfrm>
              <a:off x="10140037" y="5167068"/>
              <a:ext cx="1801580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最大回撤大于等于</a:t>
              </a:r>
              <a:r>
                <a:rPr lang="en-US" altLang="zh-CN" sz="1400" dirty="0"/>
                <a:t>-10%--&gt;</a:t>
              </a:r>
              <a:r>
                <a:rPr lang="zh-CN" altLang="en-US" sz="1400" dirty="0"/>
                <a:t>风险</a:t>
              </a:r>
              <a:r>
                <a:rPr lang="en-US" altLang="zh-CN" sz="1400" dirty="0"/>
                <a:t>label=0</a:t>
              </a:r>
              <a:endParaRPr lang="zh-CN" altLang="en-US" sz="1400" dirty="0"/>
            </a:p>
          </p:txBody>
        </p:sp>
        <p:cxnSp>
          <p:nvCxnSpPr>
            <p:cNvPr id="14" name="直接箭头连接符 63">
              <a:extLst>
                <a:ext uri="{FF2B5EF4-FFF2-40B4-BE49-F238E27FC236}">
                  <a16:creationId xmlns:a16="http://schemas.microsoft.com/office/drawing/2014/main" id="{86B1D0C3-61A7-4DC6-615F-1B1A601D4DB9}"/>
                </a:ext>
              </a:extLst>
            </p:cNvPr>
            <p:cNvCxnSpPr>
              <a:cxnSpLocks/>
              <a:stCxn id="59" idx="0"/>
              <a:endCxn id="17" idx="2"/>
            </p:cNvCxnSpPr>
            <p:nvPr/>
          </p:nvCxnSpPr>
          <p:spPr>
            <a:xfrm flipH="1" flipV="1">
              <a:off x="8516281" y="2396734"/>
              <a:ext cx="2" cy="77322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67">
              <a:extLst>
                <a:ext uri="{FF2B5EF4-FFF2-40B4-BE49-F238E27FC236}">
                  <a16:creationId xmlns:a16="http://schemas.microsoft.com/office/drawing/2014/main" id="{F164339D-D303-C735-E106-BD3646F55C6C}"/>
                </a:ext>
              </a:extLst>
            </p:cNvPr>
            <p:cNvSpPr/>
            <p:nvPr/>
          </p:nvSpPr>
          <p:spPr>
            <a:xfrm>
              <a:off x="7658092" y="1634720"/>
              <a:ext cx="1716377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未来半年累计收益</a:t>
              </a:r>
            </a:p>
          </p:txBody>
        </p:sp>
        <p:sp>
          <p:nvSpPr>
            <p:cNvPr id="22" name="矩形: 圆角 81">
              <a:extLst>
                <a:ext uri="{FF2B5EF4-FFF2-40B4-BE49-F238E27FC236}">
                  <a16:creationId xmlns:a16="http://schemas.microsoft.com/office/drawing/2014/main" id="{5F6D64E9-16DF-F9FE-3A73-1C652874B166}"/>
                </a:ext>
              </a:extLst>
            </p:cNvPr>
            <p:cNvSpPr/>
            <p:nvPr/>
          </p:nvSpPr>
          <p:spPr>
            <a:xfrm>
              <a:off x="10140019" y="1192282"/>
              <a:ext cx="1801572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正收益</a:t>
              </a:r>
              <a:r>
                <a:rPr lang="en-US" altLang="zh-CN" sz="1400" dirty="0"/>
                <a:t>--&gt;</a:t>
              </a:r>
              <a:r>
                <a:rPr lang="zh-CN" altLang="en-US" sz="1400" dirty="0"/>
                <a:t>收益</a:t>
              </a:r>
              <a:r>
                <a:rPr lang="en-US" altLang="zh-CN" sz="1400" dirty="0"/>
                <a:t>label=1</a:t>
              </a:r>
              <a:endParaRPr lang="zh-CN" altLang="en-US" sz="1400" dirty="0"/>
            </a:p>
          </p:txBody>
        </p:sp>
        <p:sp>
          <p:nvSpPr>
            <p:cNvPr id="23" name="矩形: 圆角 83">
              <a:extLst>
                <a:ext uri="{FF2B5EF4-FFF2-40B4-BE49-F238E27FC236}">
                  <a16:creationId xmlns:a16="http://schemas.microsoft.com/office/drawing/2014/main" id="{0493E468-E47B-5755-668C-2686DC6CBCE2}"/>
                </a:ext>
              </a:extLst>
            </p:cNvPr>
            <p:cNvSpPr/>
            <p:nvPr/>
          </p:nvSpPr>
          <p:spPr>
            <a:xfrm>
              <a:off x="10140036" y="2226168"/>
              <a:ext cx="1801573" cy="7620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负收益</a:t>
              </a:r>
              <a:r>
                <a:rPr lang="en-US" altLang="zh-CN" sz="1400" dirty="0"/>
                <a:t>--&gt;</a:t>
              </a:r>
              <a:r>
                <a:rPr lang="zh-CN" altLang="en-US" sz="1400" dirty="0"/>
                <a:t>收益</a:t>
              </a:r>
              <a:r>
                <a:rPr lang="en-US" altLang="zh-CN" sz="1400" dirty="0"/>
                <a:t>label=0</a:t>
              </a:r>
              <a:endParaRPr lang="zh-CN" altLang="en-US" sz="1400" dirty="0"/>
            </a:p>
          </p:txBody>
        </p:sp>
        <p:cxnSp>
          <p:nvCxnSpPr>
            <p:cNvPr id="26" name="直接箭头连接符 74">
              <a:extLst>
                <a:ext uri="{FF2B5EF4-FFF2-40B4-BE49-F238E27FC236}">
                  <a16:creationId xmlns:a16="http://schemas.microsoft.com/office/drawing/2014/main" id="{9F213834-09D8-8810-7260-ACAE66763AFB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 flipV="1">
              <a:off x="9374469" y="1573289"/>
              <a:ext cx="765550" cy="442438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74">
              <a:extLst>
                <a:ext uri="{FF2B5EF4-FFF2-40B4-BE49-F238E27FC236}">
                  <a16:creationId xmlns:a16="http://schemas.microsoft.com/office/drawing/2014/main" id="{CE7D4901-94DC-954F-C077-1EFE918BFFD5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9374469" y="2015727"/>
              <a:ext cx="765567" cy="591448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05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111</Words>
  <Application>Microsoft Macintosh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Dt Z</dc:creator>
  <cp:lastModifiedBy>Dt Z</cp:lastModifiedBy>
  <cp:revision>12</cp:revision>
  <dcterms:created xsi:type="dcterms:W3CDTF">2025-06-12T04:24:40Z</dcterms:created>
  <dcterms:modified xsi:type="dcterms:W3CDTF">2025-07-07T12:26:05Z</dcterms:modified>
</cp:coreProperties>
</file>