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1" r:id="rId2"/>
    <p:sldId id="1188" r:id="rId3"/>
    <p:sldId id="1190" r:id="rId4"/>
    <p:sldId id="1118" r:id="rId5"/>
    <p:sldId id="1194" r:id="rId6"/>
    <p:sldId id="1192" r:id="rId7"/>
    <p:sldId id="1193" r:id="rId8"/>
    <p:sldId id="1196" r:id="rId9"/>
    <p:sldId id="1197" r:id="rId10"/>
    <p:sldId id="1200" r:id="rId11"/>
    <p:sldId id="1201" r:id="rId12"/>
    <p:sldId id="1199" r:id="rId13"/>
  </p:sldIdLst>
  <p:sldSz cx="9144000" cy="5143500" type="screen16x9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92" autoAdjust="0"/>
    <p:restoredTop sz="94734" autoAdjust="0"/>
  </p:normalViewPr>
  <p:slideViewPr>
    <p:cSldViewPr snapToGrid="0">
      <p:cViewPr>
        <p:scale>
          <a:sx n="130" d="100"/>
          <a:sy n="130" d="100"/>
        </p:scale>
        <p:origin x="952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tags" Target="tags/tag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下面是计算机程序设计语言发展的历史，</a:t>
            </a:r>
            <a:r>
              <a:rPr lang="en-US" altLang="zh-CN" dirty="0"/>
              <a:t>1940</a:t>
            </a:r>
            <a:r>
              <a:rPr lang="zh-CN" altLang="en-US" dirty="0"/>
              <a:t>年之前，电子计算机还没有发明，当然是一片蛮荒</a:t>
            </a:r>
            <a:r>
              <a:rPr lang="en-US" altLang="en-US" dirty="0"/>
              <a:t>。随着第一台电子计算机ENIAC的诞生，它也有了专用的程序设计语言。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60</a:t>
            </a:r>
            <a:r>
              <a:rPr lang="zh-CN" altLang="en-US" dirty="0"/>
              <a:t>年代，诞生了至今仍有使用的、专注于数值计算的</a:t>
            </a:r>
            <a:r>
              <a:rPr lang="en-US" altLang="zh-CN" dirty="0"/>
              <a:t>FORTRAN</a:t>
            </a:r>
            <a:r>
              <a:rPr lang="zh-CN" altLang="en-US" dirty="0"/>
              <a:t>语言以及著名的</a:t>
            </a:r>
            <a:r>
              <a:rPr lang="en-US" altLang="zh-CN" dirty="0"/>
              <a:t>BASIC</a:t>
            </a:r>
            <a:r>
              <a:rPr lang="zh-CN" altLang="en-US" dirty="0"/>
              <a:t>等语言，早期的</a:t>
            </a:r>
            <a:r>
              <a:rPr lang="en-US" altLang="zh-CN" dirty="0"/>
              <a:t>DOS</a:t>
            </a:r>
            <a:r>
              <a:rPr lang="zh-CN" altLang="en-US" dirty="0"/>
              <a:t>操作系统就是用</a:t>
            </a:r>
            <a:r>
              <a:rPr lang="en-US" altLang="zh-CN" dirty="0"/>
              <a:t>BASIC</a:t>
            </a:r>
            <a:r>
              <a:rPr lang="zh-CN" altLang="en-US" dirty="0"/>
              <a:t>语言写的。到了</a:t>
            </a:r>
            <a:r>
              <a:rPr lang="en-US" altLang="zh-CN" dirty="0"/>
              <a:t>70</a:t>
            </a:r>
            <a:r>
              <a:rPr lang="zh-CN" altLang="en-US" dirty="0"/>
              <a:t>年代，大名鼎鼎的</a:t>
            </a:r>
            <a:r>
              <a:rPr lang="en-US" altLang="zh-CN" dirty="0"/>
              <a:t>C</a:t>
            </a:r>
            <a:r>
              <a:rPr lang="zh-CN" altLang="en-US" dirty="0"/>
              <a:t>语言诞生了，</a:t>
            </a:r>
            <a:r>
              <a:rPr lang="en-US" altLang="zh-CN" dirty="0"/>
              <a:t>80</a:t>
            </a:r>
            <a:r>
              <a:rPr lang="zh-CN" altLang="en-US" dirty="0"/>
              <a:t>年代发明了</a:t>
            </a:r>
            <a:r>
              <a:rPr lang="en-US" altLang="zh-CN" dirty="0"/>
              <a:t>C</a:t>
            </a:r>
            <a:r>
              <a:rPr lang="zh-CN" altLang="en-US" dirty="0"/>
              <a:t>语言的升级版，</a:t>
            </a:r>
            <a:r>
              <a:rPr lang="en-US" altLang="zh-CN" dirty="0"/>
              <a:t>C++</a:t>
            </a:r>
            <a:r>
              <a:rPr lang="zh-CN" altLang="en-US" dirty="0"/>
              <a:t>语言。</a:t>
            </a:r>
            <a:r>
              <a:rPr lang="en-US" altLang="en-US" dirty="0"/>
              <a:t>90年代，人</a:t>
            </a:r>
            <a:r>
              <a:rPr lang="zh-CN" altLang="en-US" dirty="0"/>
              <a:t>类</a:t>
            </a:r>
            <a:r>
              <a:rPr lang="en-US" altLang="en-US" dirty="0" err="1"/>
              <a:t>进入了互联网时代，我们这门课的主角Python语言</a:t>
            </a:r>
            <a:r>
              <a:rPr lang="zh-CN" altLang="en-US" dirty="0"/>
              <a:t>登场了</a:t>
            </a:r>
            <a:r>
              <a:rPr lang="en-US" altLang="en-US" dirty="0"/>
              <a:t>，同时期</a:t>
            </a:r>
            <a:r>
              <a:rPr lang="zh-CN" altLang="en-US" dirty="0"/>
              <a:t>还诞生了</a:t>
            </a:r>
            <a:r>
              <a:rPr lang="en-US" altLang="zh-CN" dirty="0"/>
              <a:t>Java</a:t>
            </a:r>
            <a:r>
              <a:rPr lang="zh-CN" altLang="en-US" dirty="0"/>
              <a:t>、</a:t>
            </a:r>
            <a:r>
              <a:rPr lang="en-US" altLang="zh-CN" dirty="0"/>
              <a:t>PHP</a:t>
            </a:r>
            <a:r>
              <a:rPr lang="zh-CN" altLang="en-US" dirty="0"/>
              <a:t>等众多目前广为流行的语言。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D66870-3EF6-4AA1-B83C-5EF97D491C2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81F77E12-8ED7-4898-821D-90B6931FA365}" type="datetime1">
              <a:rPr lang="zh-CN" altLang="en-US" smtClean="0"/>
              <a:t>2021/9/11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8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xmlns="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1.jpg"/><Relationship Id="rId1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xmlns="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hyperlink" Target="https://datatofish.com/how-to-install-python-package-in-anacond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www.kaggle.com/surveys/2017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ydsc.files.wordpress.com/2017/11/pythonenvironment.png?w=663" TargetMode="Externa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naconda.com/distribu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22153" y="2169137"/>
            <a:ext cx="8945065" cy="58474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200" b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互联网与文本分析</a:t>
            </a:r>
            <a:r>
              <a:rPr lang="en-US" altLang="zh-CN" sz="3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11913AF-7BDC-6A43-974D-C041DD8A3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359299"/>
            <a:ext cx="5256213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  <a:defRPr/>
            </a:pPr>
            <a:r>
              <a:rPr kumimoji="1" lang="zh-CN" altLang="mr-IN" b="1" kern="0" dirty="0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范举副教授         </a:t>
            </a:r>
            <a:r>
              <a:rPr kumimoji="1" lang="mr-IN" altLang="zh-CN" b="1" kern="0" dirty="0" err="1">
                <a:solidFill>
                  <a:schemeClr val="bg1"/>
                </a:solidFill>
                <a:latin typeface="Times-Roman" charset="0"/>
                <a:ea typeface="隶书" pitchFamily="49" charset="-122"/>
              </a:rPr>
              <a:t>fanj@ruc.edu.cn</a:t>
            </a:r>
            <a:endParaRPr kumimoji="1" lang="mr-IN" altLang="zh-CN" b="1" kern="0" dirty="0">
              <a:solidFill>
                <a:schemeClr val="bg1"/>
              </a:solidFill>
              <a:latin typeface="Times-Roman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</a:t>
            </a:r>
            <a:r>
              <a:rPr lang="en-US" altLang="zh-CN" dirty="0"/>
              <a:t>-Python</a:t>
            </a:r>
            <a:r>
              <a:rPr lang="zh-CN" altLang="en-US" dirty="0"/>
              <a:t>安装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DAC6F5E-9ADF-2440-8D5E-DD52D76CEDD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249" y="983375"/>
            <a:ext cx="5562618" cy="347663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AA37329F-05DC-964A-930A-1395658895BF}"/>
              </a:ext>
            </a:extLst>
          </p:cNvPr>
          <p:cNvSpPr/>
          <p:nvPr/>
        </p:nvSpPr>
        <p:spPr>
          <a:xfrm>
            <a:off x="4586410" y="1275605"/>
            <a:ext cx="1011704" cy="8975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0118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预备</a:t>
            </a:r>
            <a:r>
              <a:rPr lang="en-US" altLang="zh-CN" dirty="0"/>
              <a:t>-Python</a:t>
            </a:r>
            <a:r>
              <a:rPr lang="zh-CN" altLang="en-US" dirty="0"/>
              <a:t>安装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C218B81C-E8BF-4542-9449-2FB25BDA4BC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6371" y="1059582"/>
            <a:ext cx="5751258" cy="3294992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xmlns="" id="{1C04DBF6-8726-B349-BECD-0AF309E6CA7F}"/>
              </a:ext>
            </a:extLst>
          </p:cNvPr>
          <p:cNvSpPr/>
          <p:nvPr/>
        </p:nvSpPr>
        <p:spPr>
          <a:xfrm>
            <a:off x="2411760" y="2571750"/>
            <a:ext cx="1296144" cy="2700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104010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/>
              <a:t>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68708"/>
          </a:xfrm>
        </p:spPr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/>
              <a:t>Jupyter</a:t>
            </a:r>
            <a:r>
              <a:rPr lang="zh-CN" altLang="en-US" dirty="0"/>
              <a:t> </a:t>
            </a:r>
            <a:r>
              <a:rPr lang="en-US" altLang="zh-CN" dirty="0"/>
              <a:t>Notebook</a:t>
            </a:r>
            <a:r>
              <a:rPr lang="zh-CN" altLang="en-US" dirty="0"/>
              <a:t>写</a:t>
            </a:r>
            <a:r>
              <a:rPr lang="en-US" altLang="zh-CN" dirty="0"/>
              <a:t>Python</a:t>
            </a:r>
            <a:r>
              <a:rPr lang="zh-CN" altLang="en-US" dirty="0"/>
              <a:t>程序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72" y="1287858"/>
            <a:ext cx="5443194" cy="346829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85871" y="1482111"/>
            <a:ext cx="2301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PIP</a:t>
            </a:r>
            <a:r>
              <a:rPr lang="zh-CN" altLang="en-US" dirty="0"/>
              <a:t>安装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372519" y="2180905"/>
            <a:ext cx="2354909" cy="369332"/>
          </a:xfrm>
          <a:prstGeom prst="rect">
            <a:avLst/>
          </a:prstGeom>
          <a:solidFill>
            <a:srgbClr val="F6F8FA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$ pip install </a:t>
            </a:r>
            <a:r>
              <a:rPr lang="en-US" altLang="zh-CN" dirty="0"/>
              <a:t>pandas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52449" y="3443284"/>
            <a:ext cx="27950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https://datatofish.com/how-to-install-python-package-in-anaconda/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16978" y="2958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扩展阅读：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D80E0BF5-3D0D-494F-8764-9DE7FCF8F581}"/>
              </a:ext>
            </a:extLst>
          </p:cNvPr>
          <p:cNvSpPr/>
          <p:nvPr/>
        </p:nvSpPr>
        <p:spPr>
          <a:xfrm>
            <a:off x="6152449" y="819150"/>
            <a:ext cx="27379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Anaconda</a:t>
            </a:r>
            <a:r>
              <a:rPr lang="zh-CN" altLang="en-US" dirty="0">
                <a:solidFill>
                  <a:srgbClr val="C00000"/>
                </a:solidFill>
              </a:rPr>
              <a:t>把主流软件包都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安装好了</a:t>
            </a:r>
          </a:p>
        </p:txBody>
      </p:sp>
    </p:spTree>
    <p:extLst>
      <p:ext uri="{BB962C8B-B14F-4D97-AF65-F5344CB8AC3E}">
        <p14:creationId xmlns:p14="http://schemas.microsoft.com/office/powerpoint/2010/main" val="56657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1880285"/>
            <a:ext cx="8318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MSS10" charset="0"/>
              </a:rPr>
              <a:t>“Data </a:t>
            </a:r>
            <a:r>
              <a:rPr lang="en-US" altLang="zh-CN" sz="3200" dirty="0">
                <a:latin typeface="CMSS10" charset="0"/>
              </a:rPr>
              <a:t>S</a:t>
            </a:r>
            <a:r>
              <a:rPr lang="en-US" sz="3200" dirty="0">
                <a:latin typeface="CMSS10" charset="0"/>
              </a:rPr>
              <a:t>cientist</a:t>
            </a:r>
            <a:r>
              <a:rPr lang="zh-CN" altLang="en-US" sz="3200" dirty="0">
                <a:latin typeface="CMSS10" charset="0"/>
              </a:rPr>
              <a:t> </a:t>
            </a:r>
            <a:r>
              <a:rPr lang="en-US" sz="3200" dirty="0">
                <a:latin typeface="CMSS10" charset="0"/>
              </a:rPr>
              <a:t>= statistician who uses </a:t>
            </a:r>
            <a:r>
              <a:rPr lang="en-US" sz="3200" b="1" dirty="0">
                <a:solidFill>
                  <a:srgbClr val="C00000"/>
                </a:solidFill>
                <a:latin typeface="CMSS10" charset="0"/>
              </a:rPr>
              <a:t>python</a:t>
            </a:r>
            <a:r>
              <a:rPr lang="en-US" sz="3200" dirty="0">
                <a:latin typeface="CMSS10" charset="0"/>
              </a:rPr>
              <a:t> and lives in San Francisco” </a:t>
            </a:r>
            <a:endParaRPr lang="en-US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251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：数据科学家的最爱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89253"/>
            <a:ext cx="5048865" cy="3204088"/>
          </a:xfrm>
        </p:spPr>
      </p:pic>
      <p:sp>
        <p:nvSpPr>
          <p:cNvPr id="5" name="Rectangle 4"/>
          <p:cNvSpPr/>
          <p:nvPr/>
        </p:nvSpPr>
        <p:spPr>
          <a:xfrm>
            <a:off x="459694" y="4472137"/>
            <a:ext cx="3851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https://www.kaggle.com/surveys/2017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862469"/>
            <a:ext cx="7934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C00000"/>
                </a:solidFill>
                <a:latin typeface="Helvetica" charset="0"/>
              </a:rPr>
              <a:t>What language </a:t>
            </a:r>
            <a:r>
              <a:rPr lang="en-US" b="1" dirty="0">
                <a:solidFill>
                  <a:srgbClr val="2B2B2B"/>
                </a:solidFill>
                <a:latin typeface="Helvetica" charset="0"/>
              </a:rPr>
              <a:t>would you recommend new data scientists learn first?</a:t>
            </a:r>
            <a:endParaRPr lang="en-US" b="1" i="0" dirty="0">
              <a:solidFill>
                <a:srgbClr val="2B2B2B"/>
              </a:solidFill>
              <a:effectLst/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19136" y="1497572"/>
            <a:ext cx="33085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B2B2B"/>
                </a:solidFill>
                <a:latin typeface="Helvetica" charset="0"/>
              </a:rPr>
              <a:t>Everyone data scientist has an opinions on what language you should learn first. As it turns out, people who solely use Python or R feel like they made the right choice. 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But if you ask people that use both R and Python, they are twice as likely to recommend </a:t>
            </a:r>
            <a:r>
              <a:rPr lang="en-US" dirty="0">
                <a:solidFill>
                  <a:srgbClr val="C00000"/>
                </a:solidFill>
                <a:latin typeface="Helvetica" charset="0"/>
              </a:rPr>
              <a:t>Python</a:t>
            </a:r>
            <a:r>
              <a:rPr lang="en-US" dirty="0">
                <a:solidFill>
                  <a:srgbClr val="008ABC"/>
                </a:solidFill>
                <a:latin typeface="Helvetica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80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计算机程序设计语言的历史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25" y="805434"/>
            <a:ext cx="63981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</a:t>
            </a:r>
            <a:r>
              <a:rPr lang="zh-CN" altLang="en-US" dirty="0"/>
              <a:t>是八十年代末和九十年代初（</a:t>
            </a:r>
            <a:r>
              <a:rPr lang="en-US" altLang="zh-CN" dirty="0"/>
              <a:t> 1989</a:t>
            </a:r>
            <a:r>
              <a:rPr lang="zh-CN" altLang="en-US" dirty="0"/>
              <a:t>年），在荷兰国家数学和计算机科学研究所设计出来的一种</a:t>
            </a:r>
            <a:r>
              <a:rPr lang="zh-CN" altLang="en-US" dirty="0">
                <a:solidFill>
                  <a:srgbClr val="C00000"/>
                </a:solidFill>
              </a:rPr>
              <a:t>程序设计语言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创始人为吉多</a:t>
            </a:r>
            <a:r>
              <a:rPr lang="en-US" altLang="zh-CN" dirty="0"/>
              <a:t>·</a:t>
            </a:r>
            <a:r>
              <a:rPr lang="zh-CN" altLang="en-US" dirty="0"/>
              <a:t>范罗苏姆（</a:t>
            </a:r>
            <a:r>
              <a:rPr lang="en-US" altLang="zh-CN" dirty="0"/>
              <a:t>Guido van Rossum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57984" y="2068920"/>
            <a:ext cx="1928403" cy="251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2579" y="2068920"/>
            <a:ext cx="2052693" cy="2468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59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39379"/>
          </a:xfrm>
        </p:spPr>
        <p:txBody>
          <a:bodyPr/>
          <a:lstStyle/>
          <a:p>
            <a:r>
              <a:rPr lang="zh-CN" altLang="en-US" dirty="0"/>
              <a:t>解释型语言与编译型语言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5" name="Rectangle 4"/>
          <p:cNvSpPr/>
          <p:nvPr/>
        </p:nvSpPr>
        <p:spPr>
          <a:xfrm>
            <a:off x="707920" y="1392493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58261" y="1392492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编译型语言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源代码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7920" y="2303820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dk1"/>
                </a:solidFill>
              </a:rPr>
              <a:t>编译器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7919" y="3215147"/>
            <a:ext cx="1582993" cy="6489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可执行文件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7919" y="4126475"/>
            <a:ext cx="4933335" cy="4811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操作系统（</a:t>
            </a:r>
            <a:r>
              <a:rPr lang="en-US" altLang="zh-CN" dirty="0">
                <a:solidFill>
                  <a:srgbClr val="C00000"/>
                </a:solidFill>
              </a:rPr>
              <a:t>Windows/Linux/Mac</a:t>
            </a:r>
            <a:r>
              <a:rPr lang="zh-CN" altLang="en-US" dirty="0"/>
              <a:t>）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58260" y="2303819"/>
            <a:ext cx="1582993" cy="1560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解释器</a:t>
            </a:r>
            <a:endParaRPr lang="en-US" altLang="zh-CN" dirty="0"/>
          </a:p>
          <a:p>
            <a:pPr algn="ctr"/>
            <a:r>
              <a:rPr lang="zh-CN" altLang="en-US" dirty="0">
                <a:solidFill>
                  <a:srgbClr val="C00000"/>
                </a:solidFill>
              </a:rPr>
              <a:t>逐行解释每一句源代码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>
            <a:stCxn id="5" idx="2"/>
            <a:endCxn id="7" idx="0"/>
          </p:cNvCxnSpPr>
          <p:nvPr/>
        </p:nvCxnSpPr>
        <p:spPr>
          <a:xfrm>
            <a:off x="1499417" y="2041422"/>
            <a:ext cx="0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499416" y="2952749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10" idx="0"/>
          </p:cNvCxnSpPr>
          <p:nvPr/>
        </p:nvCxnSpPr>
        <p:spPr>
          <a:xfrm flipH="1">
            <a:off x="4849757" y="2041421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</p:cNvCxnSpPr>
          <p:nvPr/>
        </p:nvCxnSpPr>
        <p:spPr>
          <a:xfrm flipH="1">
            <a:off x="1499415" y="3864076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4849753" y="3854857"/>
            <a:ext cx="1" cy="26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598626" y="1743310"/>
            <a:ext cx="2265364" cy="1177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请问</a:t>
            </a:r>
            <a:r>
              <a:rPr lang="en-US" altLang="zh-CN" sz="2000" dirty="0">
                <a:solidFill>
                  <a:srgbClr val="C00000"/>
                </a:solidFill>
                <a:latin typeface="Helvetica Neue" charset="0"/>
              </a:rPr>
              <a:t>Python</a:t>
            </a:r>
            <a:r>
              <a:rPr lang="zh-CN" altLang="en-US" sz="2000" dirty="0">
                <a:solidFill>
                  <a:srgbClr val="C00000"/>
                </a:solidFill>
                <a:latin typeface="Helvetica Neue" charset="0"/>
              </a:rPr>
              <a:t>属于：</a:t>
            </a:r>
            <a:endParaRPr lang="en-US" altLang="zh-CN" sz="2000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effectLst/>
                <a:latin typeface="Helvetica Neue" charset="0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effectLst/>
                <a:latin typeface="Helvetica Neue" charset="0"/>
              </a:rPr>
              <a:t>编译型语言</a:t>
            </a:r>
            <a:endParaRPr lang="en-US" altLang="zh-CN" dirty="0">
              <a:solidFill>
                <a:srgbClr val="C00000"/>
              </a:solidFill>
              <a:latin typeface="Helvetica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Helvetica Neue" charset="0"/>
              </a:rPr>
              <a:t>B.</a:t>
            </a:r>
            <a:r>
              <a:rPr lang="zh-CN" altLang="en-US" dirty="0">
                <a:solidFill>
                  <a:srgbClr val="C00000"/>
                </a:solidFill>
                <a:latin typeface="Helvetica Neue" charset="0"/>
              </a:rPr>
              <a:t> 解释型语言</a:t>
            </a:r>
            <a:endParaRPr lang="en-US" sz="2800" dirty="0">
              <a:solidFill>
                <a:srgbClr val="C00000"/>
              </a:solidFill>
              <a:effectLst/>
              <a:latin typeface="Helvetica Neue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49859" y="3224979"/>
            <a:ext cx="22910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Helvetica Neue" charset="0"/>
              </a:rPr>
              <a:t>请在</a:t>
            </a:r>
            <a:r>
              <a:rPr lang="zh-CN" altLang="en-US" sz="2400">
                <a:solidFill>
                  <a:srgbClr val="000000"/>
                </a:solidFill>
                <a:latin typeface="Helvetica Neue" charset="0"/>
              </a:rPr>
              <a:t>腾讯课堂答题卡中作答</a:t>
            </a:r>
            <a:endParaRPr lang="en-US" sz="2800" dirty="0">
              <a:solidFill>
                <a:srgbClr val="000000"/>
              </a:solidFill>
              <a:effectLst/>
              <a:latin typeface="Helvetica Neue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111187" y="1743310"/>
            <a:ext cx="6431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Helvetica Neue" charset="0"/>
              </a:rPr>
              <a:t>🔔</a:t>
            </a:r>
            <a:r>
              <a:rPr lang="zh-CN" altLang="en-US" sz="2800" dirty="0">
                <a:solidFill>
                  <a:srgbClr val="000000"/>
                </a:solidFill>
                <a:latin typeface="Helvetica Neue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044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3790335" cy="3937000"/>
          </a:xfrm>
        </p:spPr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的优势</a:t>
            </a:r>
            <a:endParaRPr lang="en-US" altLang="zh-CN" dirty="0"/>
          </a:p>
          <a:p>
            <a:pPr lvl="1"/>
            <a:r>
              <a:rPr lang="zh-CN" altLang="en-US" dirty="0"/>
              <a:t>胶水语言（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Glue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强大的数据科学</a:t>
            </a:r>
            <a:r>
              <a:rPr lang="zh-CN" altLang="en-US" dirty="0">
                <a:solidFill>
                  <a:srgbClr val="C00000"/>
                </a:solidFill>
              </a:rPr>
              <a:t>生态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Solving the “Two-Language” Problem</a:t>
            </a:r>
          </a:p>
          <a:p>
            <a:pPr lvl="2"/>
            <a:r>
              <a:rPr lang="en-US" altLang="zh-CN" dirty="0"/>
              <a:t>Research,</a:t>
            </a:r>
            <a:r>
              <a:rPr lang="zh-CN" altLang="en-US" dirty="0"/>
              <a:t> </a:t>
            </a:r>
            <a:r>
              <a:rPr lang="en-US" altLang="zh-CN" dirty="0"/>
              <a:t>POC,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pPr lvl="2"/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r>
              <a:rPr lang="zh-CN" altLang="en-US" dirty="0"/>
              <a:t>何时不用</a:t>
            </a:r>
            <a:r>
              <a:rPr lang="en-US" altLang="zh-CN" dirty="0"/>
              <a:t>Python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性能</a:t>
            </a:r>
            <a:r>
              <a:rPr lang="zh-CN" altLang="en-US" dirty="0"/>
              <a:t>要求很强的场景</a:t>
            </a:r>
            <a:endParaRPr lang="en-US" altLang="zh-CN" dirty="0"/>
          </a:p>
          <a:p>
            <a:pPr lvl="2"/>
            <a:r>
              <a:rPr lang="zh-CN" altLang="en-US" dirty="0"/>
              <a:t>低延迟、高并发</a:t>
            </a:r>
            <a:endParaRPr lang="en-US" altLang="zh-CN" dirty="0"/>
          </a:p>
          <a:p>
            <a:pPr lvl="1"/>
            <a:r>
              <a:rPr lang="en-US" altLang="zh-CN" sz="1600" dirty="0"/>
              <a:t>Python</a:t>
            </a:r>
            <a:r>
              <a:rPr lang="zh-CN" altLang="en-US" sz="1600" dirty="0"/>
              <a:t>支撑“双十一”？</a:t>
            </a:r>
            <a:endParaRPr lang="en-US" altLang="zh-CN" dirty="0"/>
          </a:p>
        </p:txBody>
      </p:sp>
      <p:sp>
        <p:nvSpPr>
          <p:cNvPr id="4" name="Rectangle 3"/>
          <p:cNvSpPr/>
          <p:nvPr/>
        </p:nvSpPr>
        <p:spPr>
          <a:xfrm>
            <a:off x="0" y="4501118"/>
            <a:ext cx="796412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edium-content-sans-serif-font" charset="0"/>
              </a:rPr>
              <a:t>Source: </a:t>
            </a:r>
            <a:r>
              <a:rPr lang="en-US" sz="1200" dirty="0">
                <a:latin typeface="medium-content-sans-serif-font" charset="0"/>
                <a:hlinkClick r:id="rId2"/>
              </a:rPr>
              <a:t>https://pydsc.files.wordpress.com/2017/11/pythonenvironment.png?w=663</a:t>
            </a:r>
            <a:endParaRPr lang="en-US" sz="1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" b="-1"/>
          <a:stretch/>
        </p:blipFill>
        <p:spPr>
          <a:xfrm>
            <a:off x="3982064" y="1567475"/>
            <a:ext cx="4984955" cy="287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9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r>
              <a:rPr lang="zh-CN" altLang="en-US" dirty="0"/>
              <a:t> </a:t>
            </a:r>
            <a:r>
              <a:rPr lang="en-US" dirty="0"/>
              <a:t>环境安装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</a:t>
            </a:r>
            <a:r>
              <a:rPr lang="en-US" altLang="zh-CN" dirty="0"/>
              <a:t>Python</a:t>
            </a:r>
            <a:r>
              <a:rPr lang="zh-CN" altLang="en-US" dirty="0"/>
              <a:t>易学易用，但两个难题经常让人是否头痛：</a:t>
            </a:r>
            <a:endParaRPr lang="en-US" altLang="zh-CN" dirty="0"/>
          </a:p>
          <a:p>
            <a:pPr lvl="1"/>
            <a:r>
              <a:rPr lang="zh-CN" altLang="en-US" dirty="0"/>
              <a:t>不同版本问题：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包管理：从哪里下载</a:t>
            </a:r>
            <a:r>
              <a:rPr lang="en-US" altLang="zh-CN" dirty="0"/>
              <a:t>numpy</a:t>
            </a:r>
            <a:r>
              <a:rPr lang="zh-CN" altLang="en-US" dirty="0"/>
              <a:t>和</a:t>
            </a:r>
            <a:r>
              <a:rPr lang="en-US" altLang="zh-CN" dirty="0"/>
              <a:t>pandas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Anaconda</a:t>
            </a:r>
            <a:r>
              <a:rPr lang="zh-CN" altLang="en-US" dirty="0"/>
              <a:t>进行</a:t>
            </a:r>
            <a:r>
              <a:rPr lang="en-US" altLang="zh-CN" dirty="0"/>
              <a:t>Python</a:t>
            </a:r>
            <a:r>
              <a:rPr lang="zh-CN" altLang="en-US" dirty="0"/>
              <a:t>开发</a:t>
            </a:r>
            <a:endParaRPr lang="en-US" altLang="zh-CN" dirty="0"/>
          </a:p>
          <a:p>
            <a:pPr lvl="1"/>
            <a:r>
              <a:rPr lang="zh-CN" altLang="en-US" dirty="0"/>
              <a:t>在同一个机器上安装</a:t>
            </a:r>
            <a:r>
              <a:rPr lang="zh-CN" altLang="en-US" dirty="0">
                <a:solidFill>
                  <a:srgbClr val="C00000"/>
                </a:solidFill>
              </a:rPr>
              <a:t>不同版本</a:t>
            </a:r>
            <a:r>
              <a:rPr lang="zh-CN" altLang="en-US" dirty="0"/>
              <a:t>的软件包及其依赖</a:t>
            </a:r>
            <a:endParaRPr lang="en-US" altLang="zh-CN" dirty="0"/>
          </a:p>
          <a:p>
            <a:pPr lvl="1"/>
            <a:r>
              <a:rPr lang="zh-CN" altLang="en-US" dirty="0"/>
              <a:t>能够在不同的环境之间进行切换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68" y="2512227"/>
            <a:ext cx="2696543" cy="1814038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969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Anaconda</a:t>
            </a:r>
            <a:r>
              <a:rPr kumimoji="1" lang="zh-CN" altLang="en-US" dirty="0"/>
              <a:t>环境安装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Anaconda</a:t>
            </a:r>
            <a:r>
              <a:rPr lang="zh-CN" altLang="en-US" dirty="0"/>
              <a:t>官网：</a:t>
            </a:r>
            <a:r>
              <a:rPr lang="en-US" altLang="zh-CN" dirty="0">
                <a:hlinkClick r:id="rId2"/>
              </a:rPr>
              <a:t>https://www.anaconda.com/distribution/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70009"/>
            <a:ext cx="5156630" cy="3273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586" y="2645134"/>
            <a:ext cx="4496586" cy="211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9094</TotalTime>
  <Words>499</Words>
  <Application>Microsoft Macintosh PowerPoint</Application>
  <PresentationFormat>On-screen Show (16:9)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Calibri</vt:lpstr>
      <vt:lpstr>CMSS10</vt:lpstr>
      <vt:lpstr>Helvetica</vt:lpstr>
      <vt:lpstr>Helvetica Neue</vt:lpstr>
      <vt:lpstr>Mangal</vt:lpstr>
      <vt:lpstr>medium-content-sans-serif-font</vt:lpstr>
      <vt:lpstr>Times-Roman</vt:lpstr>
      <vt:lpstr>宋体</vt:lpstr>
      <vt:lpstr>微软雅黑</vt:lpstr>
      <vt:lpstr>方正超粗黑简体</vt:lpstr>
      <vt:lpstr>隶书</vt:lpstr>
      <vt:lpstr>Arial</vt:lpstr>
      <vt:lpstr>清风素材 https://12sc.taobao.com/</vt:lpstr>
      <vt:lpstr>PowerPoint Presentation</vt:lpstr>
      <vt:lpstr>PowerPoint Presentation</vt:lpstr>
      <vt:lpstr>Python：数据科学家的最爱</vt:lpstr>
      <vt:lpstr>计算机程序设计语言的历史</vt:lpstr>
      <vt:lpstr>Python简介</vt:lpstr>
      <vt:lpstr>Python简介</vt:lpstr>
      <vt:lpstr>Python简介</vt:lpstr>
      <vt:lpstr>Python 环境安装</vt:lpstr>
      <vt:lpstr>Anaconda环境安装</vt:lpstr>
      <vt:lpstr>预备-Python安装</vt:lpstr>
      <vt:lpstr>预备-Python安装</vt:lpstr>
      <vt:lpstr>Python安装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范 举</cp:lastModifiedBy>
  <cp:revision>172</cp:revision>
  <dcterms:created xsi:type="dcterms:W3CDTF">2015-01-23T04:02:45Z</dcterms:created>
  <dcterms:modified xsi:type="dcterms:W3CDTF">2021-09-10T17:26:33Z</dcterms:modified>
  <cp:category/>
  <cp:contentStatus>12sc.taobao.com</cp:contentStatus>
</cp:coreProperties>
</file>