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handoutMasterIdLst>
    <p:handoutMasterId r:id="rId29"/>
  </p:handoutMasterIdLst>
  <p:sldIdLst>
    <p:sldId id="2123" r:id="rId4"/>
    <p:sldId id="376" r:id="rId6"/>
    <p:sldId id="345" r:id="rId7"/>
    <p:sldId id="2146" r:id="rId8"/>
    <p:sldId id="2147" r:id="rId9"/>
    <p:sldId id="2148" r:id="rId10"/>
    <p:sldId id="2149" r:id="rId11"/>
    <p:sldId id="2150" r:id="rId12"/>
    <p:sldId id="2151" r:id="rId13"/>
    <p:sldId id="2174" r:id="rId14"/>
    <p:sldId id="2176" r:id="rId15"/>
    <p:sldId id="2155" r:id="rId16"/>
    <p:sldId id="2157" r:id="rId17"/>
    <p:sldId id="2158" r:id="rId18"/>
    <p:sldId id="2159" r:id="rId19"/>
    <p:sldId id="2160" r:id="rId20"/>
    <p:sldId id="2161" r:id="rId21"/>
    <p:sldId id="1908" r:id="rId22"/>
    <p:sldId id="2165" r:id="rId23"/>
    <p:sldId id="2167" r:id="rId24"/>
    <p:sldId id="2177" r:id="rId25"/>
    <p:sldId id="2178" r:id="rId26"/>
    <p:sldId id="2168" r:id="rId27"/>
    <p:sldId id="2135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44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99"/>
    <p:restoredTop sz="94655"/>
  </p:normalViewPr>
  <p:slideViewPr>
    <p:cSldViewPr snapToGrid="0">
      <p:cViewPr varScale="1">
        <p:scale>
          <a:sx n="81" d="100"/>
          <a:sy n="81" d="100"/>
        </p:scale>
        <p:origin x="7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handoutMaster" Target="handoutMasters/handoutMaster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E3488-600C-48B6-953D-A312D20A41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EC090-1D11-44F3-AF8F-F6F93BF0AA7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FA86E-575D-F544-882E-C4F534F99C7D}" type="slidenum">
              <a:rPr lang="en-US" altLang="zh-CN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AD53D-8A36-4298-8A68-41675434C27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A7D43-4CEA-4845-B182-C2102615214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hyperlink" Target="mailto:34sdg4gfwr4@ruc.edu.cn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/>
          <p:cNvSpPr/>
          <p:nvPr/>
        </p:nvSpPr>
        <p:spPr>
          <a:xfrm rot="2700000">
            <a:off x="4718984" y="-359874"/>
            <a:ext cx="7511244" cy="7318723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6"/>
          <p:cNvSpPr/>
          <p:nvPr/>
        </p:nvSpPr>
        <p:spPr>
          <a:xfrm rot="2700000">
            <a:off x="-2804729" y="566645"/>
            <a:ext cx="5609457" cy="5465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Rounded Rectangle 8"/>
          <p:cNvSpPr/>
          <p:nvPr/>
        </p:nvSpPr>
        <p:spPr>
          <a:xfrm>
            <a:off x="245110" y="1748790"/>
            <a:ext cx="4988560" cy="3591560"/>
          </a:xfrm>
          <a:prstGeom prst="roundRect">
            <a:avLst>
              <a:gd name="adj" fmla="val 3093"/>
            </a:avLst>
          </a:prstGeom>
          <a:blipFill rotWithShape="1">
            <a:blip r:embed="rId1"/>
            <a:srcRect/>
            <a:stretch>
              <a:fillRect l="-6000" r="-10000"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3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2"/>
            </p:custDataLst>
          </p:nvPr>
        </p:nvSpPr>
        <p:spPr>
          <a:xfrm>
            <a:off x="5846961" y="1855212"/>
            <a:ext cx="4844918" cy="110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ngLiU_HKSCS-ExtB" panose="02020500000000000000" charset="-120"/>
                <a:ea typeface="MingLiU_HKSCS-ExtB" panose="02020500000000000000" charset="-120"/>
                <a:cs typeface="+mn-ea"/>
                <a:sym typeface="思源黑体" panose="020B0500000000000000" pitchFamily="34" charset="-122"/>
              </a:rPr>
              <a:t>正则表达式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MingLiU_HKSCS-ExtB" panose="02020500000000000000" charset="-120"/>
              <a:ea typeface="MingLiU_HKSCS-ExtB" panose="02020500000000000000" charset="-120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7" name="PA-文本框 6"/>
          <p:cNvSpPr txBox="1"/>
          <p:nvPr>
            <p:custDataLst>
              <p:tags r:id="rId3"/>
            </p:custDataLst>
          </p:nvPr>
        </p:nvSpPr>
        <p:spPr>
          <a:xfrm>
            <a:off x="5931939" y="2963357"/>
            <a:ext cx="5929119" cy="58356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——</a:t>
            </a:r>
            <a:r>
              <a:rPr lang="zh-CN" altLang="en-US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字符串处理的</a:t>
            </a:r>
            <a:r>
              <a:rPr lang="en-US" altLang="zh-CN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“</a:t>
            </a:r>
            <a:r>
              <a:rPr lang="zh-CN" altLang="en-US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瑞士军刀</a:t>
            </a:r>
            <a:r>
              <a:rPr lang="en-US" altLang="zh-CN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”</a:t>
            </a:r>
            <a:endParaRPr lang="en-US" altLang="zh-CN" sz="3200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8" name="PA-文本框 6"/>
          <p:cNvSpPr txBox="1"/>
          <p:nvPr>
            <p:custDataLst>
              <p:tags r:id="rId4"/>
            </p:custDataLst>
          </p:nvPr>
        </p:nvSpPr>
        <p:spPr>
          <a:xfrm>
            <a:off x="5964161" y="3755758"/>
            <a:ext cx="30226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chemeClr val="bg1">
                    <a:lumMod val="7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Regular Expression</a:t>
            </a:r>
            <a:endParaRPr lang="en-US" altLang="zh-CN" sz="2400">
              <a:solidFill>
                <a:schemeClr val="bg1">
                  <a:lumMod val="7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9" name="矩形: 圆角 6"/>
          <p:cNvSpPr/>
          <p:nvPr/>
        </p:nvSpPr>
        <p:spPr>
          <a:xfrm>
            <a:off x="5932170" y="4891405"/>
            <a:ext cx="2930525" cy="662940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汇报人：</a:t>
            </a:r>
            <a:r>
              <a:rPr lang="en-GB" altLang="zh-CN" sz="2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 </a:t>
            </a:r>
            <a:r>
              <a:rPr lang="zh-CN" altLang="en-GB" sz="24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唐诗韵</a:t>
            </a:r>
            <a:endParaRPr lang="zh-CN" altLang="en-GB" sz="24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0" name="矩形: 圆角 6"/>
          <p:cNvSpPr/>
          <p:nvPr/>
        </p:nvSpPr>
        <p:spPr>
          <a:xfrm rot="2700000">
            <a:off x="10719226" y="-602045"/>
            <a:ext cx="2027189" cy="19752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2" name="矩形: 圆角 6"/>
          <p:cNvSpPr/>
          <p:nvPr/>
        </p:nvSpPr>
        <p:spPr>
          <a:xfrm>
            <a:off x="5932170" y="5695315"/>
            <a:ext cx="5124450" cy="662940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alpha val="33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ppt</a:t>
            </a:r>
            <a:r>
              <a:rPr lang="zh-CN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作者：</a:t>
            </a:r>
            <a:r>
              <a:rPr lang="en-GB" altLang="zh-C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 </a:t>
            </a:r>
            <a:r>
              <a:rPr lang="zh-CN" alt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薛钦亮，唐诗韵（改）</a:t>
            </a:r>
            <a:endParaRPr lang="zh-CN" altLang="en-GB" sz="2400" dirty="0">
              <a:solidFill>
                <a:schemeClr val="tx1">
                  <a:lumMod val="65000"/>
                  <a:lumOff val="3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6" presetClass="entr" presetSubtype="37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/>
      <p:bldP spid="7" grpId="0" bldLvl="0" animBg="1"/>
      <p:bldP spid="8" grpId="0"/>
      <p:bldP spid="9" grpId="0" bldLvl="0" animBg="1"/>
      <p:bldP spid="10" grpId="0" animBg="1"/>
      <p:bldP spid="2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4"/>
          <p:cNvSpPr txBox="1"/>
          <p:nvPr/>
        </p:nvSpPr>
        <p:spPr>
          <a:xfrm>
            <a:off x="885825" y="1461135"/>
            <a:ext cx="10150475" cy="193675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1.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对于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charset="0"/>
                <a:ea typeface="黑体" charset="0"/>
                <a:sym typeface="FZHei-B01S" panose="02010601030101010101" pitchFamily="2" charset="-122"/>
              </a:rPr>
              <a:t>结构分明、有固定数量的分割符号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的数据，用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str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的方法和用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都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很容易解析。区别只是（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写代码和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运行）效率的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不同。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结构最分明的：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csv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宋体" charset="0"/>
                <a:sym typeface="FZHei-B01S" panose="02010601030101010101" pitchFamily="2" charset="-122"/>
              </a:rPr>
              <a:t>，表格式的数据存储。最容易解析。（固定数量的分割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宋体" charset="0"/>
                <a:sym typeface="FZHei-B01S" panose="02010601030101010101" pitchFamily="2" charset="-122"/>
              </a:rPr>
              <a:t>符号）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宋体" charset="0"/>
              <a:sym typeface="FZHei-B01S" panose="02010601030101010101" pitchFamily="2" charset="-122"/>
            </a:endParaRPr>
          </a:p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宋体" charset="0"/>
                <a:sym typeface="FZHei-B01S" panose="02010601030101010101" pitchFamily="2" charset="-122"/>
              </a:rPr>
              <a:t>案例一：【</a:t>
            </a:r>
            <a:r>
              <a:rPr lang="zh-CN" altLang="en-US" sz="2000" noProof="0" dirty="0">
                <a:solidFill>
                  <a:schemeClr val="tx1"/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从这个日志数据中提取出年、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月、</a:t>
            </a:r>
            <a:r>
              <a:rPr lang="zh-CN" altLang="en-US" sz="2000" noProof="0" dirty="0">
                <a:solidFill>
                  <a:schemeClr val="tx1"/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日</a:t>
            </a:r>
            <a:r>
              <a:rPr lang="zh-CN" altLang="en-US" sz="2000" dirty="0">
                <a:solidFill>
                  <a:schemeClr val="tx1"/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、时、分、秒】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345815" y="3576320"/>
            <a:ext cx="584708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169.237.46.168 - - [</a:t>
            </a:r>
            <a:r>
              <a:rPr lang="en-US" altLang="zh-CN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26/Jan/2014:10:47:58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-0800</a:t>
            </a:r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"GET /stat141/Winter04/ HTTP/1.1" 200 </a:t>
            </a:r>
            <a:endParaRPr lang="en-US" altLang="zh-CN" dirty="0"/>
          </a:p>
          <a:p>
            <a:r>
              <a:rPr lang="en-US" altLang="zh-CN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2585 "http://anson.ucdavis.edu/courses/" </a:t>
            </a:r>
            <a:endParaRPr lang="zh-CN" altLang="en-US" dirty="0"/>
          </a:p>
        </p:txBody>
      </p:sp>
      <p:grpSp>
        <p:nvGrpSpPr>
          <p:cNvPr id="8" name="Group 8"/>
          <p:cNvGrpSpPr/>
          <p:nvPr/>
        </p:nvGrpSpPr>
        <p:grpSpPr>
          <a:xfrm>
            <a:off x="0" y="660779"/>
            <a:ext cx="12192000" cy="6263209"/>
            <a:chOff x="0" y="594791"/>
            <a:chExt cx="12192000" cy="6263209"/>
          </a:xfrm>
        </p:grpSpPr>
        <p:sp>
          <p:nvSpPr>
            <p:cNvPr id="13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1181804" y="594791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kern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charset="0"/>
                  <a:ea typeface="思源黑体" panose="020B0500000000000000" pitchFamily="34" charset="-122"/>
                  <a:sym typeface="思源黑体" panose="020B0500000000000000" pitchFamily="34" charset="-122"/>
                </a:rPr>
                <a:t>为何需要正则表达式</a:t>
              </a:r>
              <a:endParaRPr lang="zh-CN" altLang="en-US" kern="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charset="0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8195" y="4711700"/>
            <a:ext cx="8402320" cy="1666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24"/>
          <p:cNvSpPr txBox="1"/>
          <p:nvPr/>
        </p:nvSpPr>
        <p:spPr>
          <a:xfrm>
            <a:off x="885825" y="1148080"/>
            <a:ext cx="10150475" cy="424497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2.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对于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charset="0"/>
                <a:ea typeface="黑体" charset="0"/>
                <a:sym typeface="FZHei-B01S" panose="02010601030101010101" pitchFamily="2" charset="-122"/>
              </a:rPr>
              <a:t>结构分明、有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charset="0"/>
                <a:ea typeface="黑体" charset="0"/>
                <a:sym typeface="FZHei-B01S" panose="02010601030101010101" pitchFamily="2" charset="-122"/>
              </a:rPr>
              <a:t>不定数量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charset="0"/>
                <a:ea typeface="黑体" charset="0"/>
                <a:sym typeface="FZHei-B01S" panose="02010601030101010101" pitchFamily="2" charset="-122"/>
              </a:rPr>
              <a:t>或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黑体" charset="0"/>
                <a:ea typeface="黑体" charset="0"/>
                <a:sym typeface="FZHei-B01S" panose="02010601030101010101" pitchFamily="2" charset="-122"/>
              </a:rPr>
              <a:t>符合一定逻辑规则</a:t>
            </a:r>
            <a:r>
              <a:rPr kumimoji="0" lang="zh-CN" altLang="en-US" sz="200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黑体" charset="0"/>
                <a:ea typeface="黑体" charset="0"/>
                <a:sym typeface="FZHei-B01S" panose="02010601030101010101" pitchFamily="2" charset="-122"/>
              </a:rPr>
              <a:t>的分割符号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的数据，用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str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的方法解析会比较麻烦，用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能够比较简单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地解析。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宋体" charset="0"/>
                <a:sym typeface="FZHei-B01S" panose="02010601030101010101" pitchFamily="2" charset="-122"/>
              </a:rPr>
              <a:t>如，对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宋体" charset="0"/>
                <a:sym typeface="FZHei-B01S" panose="02010601030101010101" pitchFamily="2" charset="-122"/>
              </a:rPr>
              <a:t>html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宋体" charset="0"/>
                <a:sym typeface="FZHei-B01S" panose="02010601030101010101" pitchFamily="2" charset="-122"/>
              </a:rPr>
              <a:t>（实际为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宋体" charset="0"/>
                <a:sym typeface="FZHei-B01S" panose="02010601030101010101" pitchFamily="2" charset="-122"/>
              </a:rPr>
              <a:t>xml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宋体" charset="0"/>
                <a:sym typeface="FZHei-B01S" panose="02010601030101010101" pitchFamily="2" charset="-122"/>
              </a:rPr>
              <a:t>数据存储格式）的解析。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宋体" charset="0"/>
              <a:sym typeface="FZHei-B01S" panose="02010601030101010101" pitchFamily="2" charset="-122"/>
            </a:endParaRPr>
          </a:p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702030302020204" charset="0"/>
                <a:ea typeface="宋体" charset="0"/>
                <a:sym typeface="FZHei-B01S" panose="02010601030101010101" pitchFamily="2" charset="-122"/>
              </a:rPr>
              <a:t>邮箱的逻辑规则：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Comic Sans MS" panose="030F0702030302020204" charset="0"/>
                <a:ea typeface="宋体" charset="0"/>
                <a:sym typeface="+mn-ea"/>
                <a:hlinkClick r:id="rId1"/>
              </a:rPr>
              <a:t>34sdg4gfwr4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Comic Sans MS" panose="030F0702030302020204" charset="0"/>
                <a:ea typeface="宋体" charset="0"/>
                <a:sym typeface="+mn-ea"/>
                <a:hlinkClick r:id="rId1"/>
              </a:rPr>
              <a:t>@ruc.edu.cn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Comic Sans MS" panose="030F0702030302020204" charset="0"/>
                <a:ea typeface="宋体" charset="0"/>
                <a:sym typeface="+mn-ea"/>
                <a:hlinkClick r:id="rId1"/>
              </a:rPr>
              <a:t>  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Comic Sans MS" panose="030F0702030302020204" charset="0"/>
                <a:ea typeface="宋体" charset="0"/>
                <a:sym typeface="+mn-ea"/>
                <a:hlinkClick r:id="rId1"/>
              </a:rPr>
              <a:t>（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Comic Sans MS" panose="030F0702030302020204" charset="0"/>
                <a:ea typeface="宋体" charset="0"/>
                <a:sym typeface="+mn-ea"/>
              </a:rPr>
              <a:t>输入的只能是字母、数字、@以及.五种， @和.前后只能是字母或者数字，而且最后一个.后只能是com或者cn）</a:t>
            </a:r>
            <a:endParaRPr lang="zh-CN" altLang="en-US" sz="2000" noProof="0" dirty="0">
              <a:ln>
                <a:noFill/>
              </a:ln>
              <a:effectLst/>
              <a:uLnTx/>
              <a:uFillTx/>
              <a:latin typeface="Comic Sans MS" panose="030F0702030302020204" charset="0"/>
              <a:ea typeface="宋体" charset="0"/>
              <a:sym typeface="+mn-ea"/>
            </a:endParaRPr>
          </a:p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Comic Sans MS" panose="030F0702030302020204" charset="0"/>
                <a:ea typeface="宋体" charset="0"/>
                <a:sym typeface="+mn-ea"/>
              </a:rPr>
              <a:t>案例二：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Comic Sans MS" panose="030F0702030302020204" charset="0"/>
                <a:ea typeface="宋体" charset="0"/>
                <a:sym typeface="+mn-ea"/>
              </a:rPr>
              <a:t>html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Comic Sans MS" panose="030F0702030302020204" charset="0"/>
                <a:ea typeface="宋体" charset="0"/>
                <a:sym typeface="+mn-ea"/>
              </a:rPr>
              <a:t>元素的逻辑规则（</a:t>
            </a:r>
            <a:r>
              <a:rPr lang="en-US" altLang="zh-CN" sz="2000" noProof="0" dirty="0">
                <a:ln>
                  <a:noFill/>
                </a:ln>
                <a:effectLst/>
                <a:uLnTx/>
                <a:uFillTx/>
                <a:latin typeface="Comic Sans MS" panose="030F0702030302020204" charset="0"/>
                <a:ea typeface="宋体" charset="0"/>
                <a:sym typeface="+mn-ea"/>
              </a:rPr>
              <a:t>&lt;&gt;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Comic Sans MS" panose="030F0702030302020204" charset="0"/>
                <a:ea typeface="宋体" charset="0"/>
                <a:sym typeface="+mn-ea"/>
              </a:rPr>
              <a:t>括号逻辑匹配关系）：【获取一次百度搜索下的新闻标题，注意，</a:t>
            </a:r>
            <a:r>
              <a:rPr lang="zh-CN" altLang="en-US" sz="2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charset="0"/>
                <a:ea typeface="宋体" charset="0"/>
                <a:sym typeface="+mn-ea"/>
              </a:rPr>
              <a:t>它每一页返回的新闻数量是不确定的；标题标签的</a:t>
            </a:r>
            <a:r>
              <a:rPr lang="en-US" altLang="zh-CN" sz="2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charset="0"/>
                <a:ea typeface="宋体" charset="0"/>
                <a:sym typeface="+mn-ea"/>
              </a:rPr>
              <a:t>class</a:t>
            </a:r>
            <a:r>
              <a:rPr lang="zh-CN" altLang="en-US" sz="2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anose="030F0702030302020204" charset="0"/>
                <a:ea typeface="宋体" charset="0"/>
                <a:sym typeface="+mn-ea"/>
              </a:rPr>
              <a:t>属性甚至也是不同的</a:t>
            </a:r>
            <a:r>
              <a:rPr lang="zh-CN" altLang="en-US" sz="2000" noProof="0" dirty="0">
                <a:ln>
                  <a:noFill/>
                </a:ln>
                <a:effectLst/>
                <a:uLnTx/>
                <a:uFillTx/>
                <a:latin typeface="Comic Sans MS" panose="030F0702030302020204" charset="0"/>
                <a:ea typeface="宋体" charset="0"/>
                <a:sym typeface="+mn-ea"/>
              </a:rPr>
              <a:t>！】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宋体" charset="0"/>
              <a:sym typeface="FZHei-B01S" panose="02010601030101010101" pitchFamily="2" charset="-122"/>
            </a:endParaRPr>
          </a:p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宋体" charset="0"/>
              <a:sym typeface="FZHei-B01S" panose="02010601030101010101" pitchFamily="2" charset="-122"/>
            </a:endParaRPr>
          </a:p>
          <a:p>
            <a:pPr marL="342900" marR="0" lvl="0" indent="-34290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0" y="660779"/>
            <a:ext cx="12192000" cy="6263209"/>
            <a:chOff x="0" y="594791"/>
            <a:chExt cx="12192000" cy="6263209"/>
          </a:xfrm>
        </p:grpSpPr>
        <p:sp>
          <p:nvSpPr>
            <p:cNvPr id="13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1181804" y="594791"/>
              <a:ext cx="295465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kern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charset="0"/>
                  <a:ea typeface="思源黑体" panose="020B0500000000000000" pitchFamily="34" charset="-122"/>
                  <a:sym typeface="思源黑体" panose="020B0500000000000000" pitchFamily="34" charset="-122"/>
                </a:rPr>
                <a:t>为何需要正则表达式</a:t>
              </a:r>
              <a:endParaRPr lang="zh-CN" altLang="en-US" kern="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charset="0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3" name="图片 2" descr="截屏2022-10-14 10.00.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5" y="4512310"/>
            <a:ext cx="11235055" cy="18148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845127" y="0"/>
            <a:ext cx="3657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9"/>
          <p:cNvSpPr txBox="1"/>
          <p:nvPr/>
        </p:nvSpPr>
        <p:spPr>
          <a:xfrm rot="5400000">
            <a:off x="11275812" y="5566173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charset="0"/>
                <a:ea typeface="Comic Sans MS" panose="030F0702030302020204" charset="0"/>
              </a:rPr>
              <a:t>DESIGH</a:t>
            </a:r>
            <a:endParaRPr lang="en-US" sz="900" spc="300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charset="0"/>
              <a:ea typeface="Comic Sans MS" panose="030F0702030302020204" charset="0"/>
            </a:endParaRPr>
          </a:p>
        </p:txBody>
      </p:sp>
      <p:sp>
        <p:nvSpPr>
          <p:cNvPr id="5" name="Oval 10"/>
          <p:cNvSpPr/>
          <p:nvPr/>
        </p:nvSpPr>
        <p:spPr>
          <a:xfrm>
            <a:off x="11509437" y="6316045"/>
            <a:ext cx="360219" cy="3602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ircle: Hollow 14"/>
          <p:cNvSpPr/>
          <p:nvPr/>
        </p:nvSpPr>
        <p:spPr>
          <a:xfrm>
            <a:off x="11319163" y="-397083"/>
            <a:ext cx="1274614" cy="1274614"/>
          </a:xfrm>
          <a:prstGeom prst="donut">
            <a:avLst>
              <a:gd name="adj" fmla="val 158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9535753" y="2028443"/>
            <a:ext cx="1420996" cy="108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200" b="1" i="1" dirty="0">
                <a:solidFill>
                  <a:schemeClr val="bg1">
                    <a:lumMod val="95000"/>
                  </a:schemeClr>
                </a:solidFill>
                <a:latin typeface="Comic Sans MS" panose="030F0702030302020204" charset="0"/>
                <a:ea typeface="Comic Sans MS" panose="030F0702030302020204" charset="0"/>
              </a:rPr>
              <a:t>03</a:t>
            </a:r>
            <a:endParaRPr lang="en-US" sz="7200" b="1" i="1" dirty="0">
              <a:solidFill>
                <a:schemeClr val="bg1">
                  <a:lumMod val="95000"/>
                </a:schemeClr>
              </a:solidFill>
              <a:latin typeface="Comic Sans MS" panose="030F0702030302020204" charset="0"/>
              <a:ea typeface="Comic Sans MS" panose="030F0702030302020204" charset="0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6407609" y="2397125"/>
            <a:ext cx="4549140" cy="368935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r>
              <a:rPr lang="zh-CN" altLang="en-US" sz="24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正则表达式的写法</a:t>
            </a:r>
            <a:endParaRPr lang="zh-CN" altLang="en-US" sz="2400" b="1" spc="600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6426044" y="3730760"/>
            <a:ext cx="3730928" cy="1374719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正则表达式主要用于查找、筛选、替换、检查格式等复杂操作。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本节通过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FZHei-B01S" panose="02010601030101010101" pitchFamily="2" charset="-122"/>
              </a:rPr>
              <a:t>简单的教程来说明正则表达式的用法，让大家尽快掌握正则表达式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0" name="Rectangle 13"/>
          <p:cNvSpPr/>
          <p:nvPr/>
        </p:nvSpPr>
        <p:spPr>
          <a:xfrm flipV="1">
            <a:off x="6580910" y="3196246"/>
            <a:ext cx="411851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660779"/>
            <a:ext cx="12192000" cy="6263209"/>
            <a:chOff x="0" y="594791"/>
            <a:chExt cx="12192000" cy="6263209"/>
          </a:xfrm>
        </p:grpSpPr>
        <p:sp>
          <p:nvSpPr>
            <p:cNvPr id="13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1181804" y="594791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kern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charset="0"/>
                  <a:ea typeface="思源黑体" panose="020B0500000000000000" pitchFamily="34" charset="-122"/>
                  <a:sym typeface="思源黑体" panose="020B0500000000000000" pitchFamily="34" charset="-122"/>
                </a:rPr>
                <a:t>正则表达式的写法</a:t>
              </a:r>
              <a:endParaRPr lang="zh-CN" altLang="en-US" kern="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charset="0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6" name="TextBox 7"/>
          <p:cNvSpPr txBox="1"/>
          <p:nvPr/>
        </p:nvSpPr>
        <p:spPr>
          <a:xfrm>
            <a:off x="824640" y="1533051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ea typeface="Comic Sans MS" panose="030F0702030302020204" charset="0"/>
              </a:rPr>
              <a:t>首先重点介绍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ea typeface="Comic Sans MS" panose="030F0702030302020204" charset="0"/>
              </a:rPr>
              <a:t>pattern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ea typeface="Comic Sans MS" panose="030F0702030302020204" charset="0"/>
            </a:endParaRPr>
          </a:p>
        </p:txBody>
      </p:sp>
      <p:sp>
        <p:nvSpPr>
          <p:cNvPr id="17" name="TextBox 7"/>
          <p:cNvSpPr txBox="1"/>
          <p:nvPr/>
        </p:nvSpPr>
        <p:spPr>
          <a:xfrm>
            <a:off x="824640" y="2328378"/>
            <a:ext cx="1028013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ea typeface="Comic Sans MS" panose="030F0702030302020204" charset="0"/>
              </a:rPr>
              <a:t>pattern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ea typeface="Comic Sans MS" panose="030F0702030302020204" charset="0"/>
              </a:rPr>
              <a:t>即为正则表达式，可以是一个普通的字符串，也可以是</a:t>
            </a:r>
            <a:r>
              <a:rPr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ea typeface="Comic Sans MS" panose="030F0702030302020204" charset="0"/>
              </a:rPr>
              <a:t>re.compile</a:t>
            </a:r>
            <a:r>
              <a:rPr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ea typeface="Comic Sans MS" panose="030F0702030302020204" charset="0"/>
              </a:rPr>
              <a:t>(string)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ea typeface="Comic Sans MS" panose="030F0702030302020204" charset="0"/>
              </a:rPr>
              <a:t>生成的对象。</a:t>
            </a:r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ea typeface="Comic Sans MS" panose="030F0702030302020204" charset="0"/>
            </a:endParaRPr>
          </a:p>
          <a:p>
            <a:endParaRPr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ea typeface="Comic Sans MS" panose="030F0702030302020204" charset="0"/>
            </a:endParaRPr>
          </a:p>
          <a:p>
            <a:pPr algn="l"/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当我们在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Python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中使用正则表达式时，</a:t>
            </a:r>
            <a:r>
              <a:rPr lang="en-US" altLang="zh-CN" sz="2400" b="0" i="0" dirty="0">
                <a:solidFill>
                  <a:srgbClr val="4D4D4D"/>
                </a:solidFill>
                <a:effectLst/>
                <a:latin typeface="-apple-system"/>
              </a:rPr>
              <a:t>re</a:t>
            </a: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模块内部会干两件事情：</a:t>
            </a:r>
            <a:endParaRPr lang="zh-CN" altLang="en-US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编译正则表达式，如果正则表达式的字符串本身不合法，会报错；</a:t>
            </a:r>
            <a:endParaRPr lang="zh-CN" altLang="en-US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zh-CN" altLang="en-US" sz="2400" b="0" i="0" dirty="0">
                <a:solidFill>
                  <a:srgbClr val="4D4D4D"/>
                </a:solidFill>
                <a:effectLst/>
                <a:latin typeface="-apple-system"/>
              </a:rPr>
              <a:t>用编译后的正则表达式去匹配字符串。</a:t>
            </a:r>
            <a:endParaRPr lang="en-US" altLang="zh-CN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endParaRPr lang="zh-CN" altLang="en-US" sz="2400" b="0" i="0" dirty="0">
              <a:solidFill>
                <a:srgbClr val="4D4D4D"/>
              </a:solidFill>
              <a:effectLst/>
              <a:latin typeface="-apple-system"/>
            </a:endParaRPr>
          </a:p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ea typeface="Comic Sans MS" panose="030F0702030302020204" charset="0"/>
              </a:rPr>
              <a:t>所以如果调用次数较多时，建议提前编译好。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ea typeface="Comic Sans MS" panose="030F0702030302020204" charset="0"/>
            </a:endParaRPr>
          </a:p>
          <a:p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ea typeface="Comic Sans MS" panose="030F070203030202020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660779"/>
            <a:ext cx="12192000" cy="6263209"/>
            <a:chOff x="0" y="594791"/>
            <a:chExt cx="12192000" cy="6263209"/>
          </a:xfrm>
        </p:grpSpPr>
        <p:sp>
          <p:nvSpPr>
            <p:cNvPr id="13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1181804" y="594791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kern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charset="0"/>
                  <a:ea typeface="思源黑体" panose="020B0500000000000000" pitchFamily="34" charset="-122"/>
                  <a:sym typeface="思源黑体" panose="020B0500000000000000" pitchFamily="34" charset="-122"/>
                </a:rPr>
                <a:t>正则表达式的写法</a:t>
              </a:r>
              <a:endParaRPr lang="zh-CN" altLang="en-US" kern="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charset="0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16" name="TextBox 7"/>
          <p:cNvSpPr txBox="1"/>
          <p:nvPr/>
        </p:nvSpPr>
        <p:spPr>
          <a:xfrm>
            <a:off x="885783" y="1118272"/>
            <a:ext cx="3840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ea typeface="Comic Sans MS" panose="030F0702030302020204" charset="0"/>
              </a:rPr>
              <a:t>然后过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ea typeface="Comic Sans MS" panose="030F0702030302020204" charset="0"/>
              </a:rPr>
              <a:t>一下正则表达式语法</a:t>
            </a:r>
            <a:endParaRPr lang="zh-CN" alt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ea typeface="Comic Sans MS" panose="030F0702030302020204" charset="0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00137" y="1688387"/>
            <a:ext cx="9991725" cy="46577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660779"/>
            <a:ext cx="12192000" cy="6263209"/>
            <a:chOff x="0" y="594791"/>
            <a:chExt cx="12192000" cy="6263209"/>
          </a:xfrm>
        </p:grpSpPr>
        <p:sp>
          <p:nvSpPr>
            <p:cNvPr id="13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1181804" y="594791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kern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charset="0"/>
                  <a:ea typeface="思源黑体" panose="020B0500000000000000" pitchFamily="34" charset="-122"/>
                  <a:sym typeface="思源黑体" panose="020B0500000000000000" pitchFamily="34" charset="-122"/>
                </a:rPr>
                <a:t>正则表达式的写法</a:t>
              </a:r>
              <a:endParaRPr lang="zh-CN" altLang="en-US" kern="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charset="0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1804" y="1659197"/>
            <a:ext cx="10001250" cy="40195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660779"/>
            <a:ext cx="12192000" cy="6263209"/>
            <a:chOff x="0" y="594791"/>
            <a:chExt cx="12192000" cy="6263209"/>
          </a:xfrm>
        </p:grpSpPr>
        <p:sp>
          <p:nvSpPr>
            <p:cNvPr id="13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1181804" y="594791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kern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charset="0"/>
                  <a:ea typeface="思源黑体" panose="020B0500000000000000" pitchFamily="34" charset="-122"/>
                  <a:sym typeface="思源黑体" panose="020B0500000000000000" pitchFamily="34" charset="-122"/>
                </a:rPr>
                <a:t>正则表达式的写法</a:t>
              </a:r>
              <a:endParaRPr lang="zh-CN" altLang="en-US" kern="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charset="0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5375" y="1852612"/>
            <a:ext cx="10001250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660779"/>
            <a:ext cx="12192000" cy="6263209"/>
            <a:chOff x="0" y="594791"/>
            <a:chExt cx="12192000" cy="6263209"/>
          </a:xfrm>
        </p:grpSpPr>
        <p:sp>
          <p:nvSpPr>
            <p:cNvPr id="13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1181804" y="594791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kern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charset="0"/>
                  <a:ea typeface="思源黑体" panose="020B0500000000000000" pitchFamily="34" charset="-122"/>
                  <a:sym typeface="思源黑体" panose="020B0500000000000000" pitchFamily="34" charset="-122"/>
                </a:rPr>
                <a:t>正则表达式的写法</a:t>
              </a:r>
              <a:endParaRPr lang="zh-CN" altLang="en-US" kern="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charset="0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839" y="1393055"/>
            <a:ext cx="10020300" cy="45243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/>
          <a:srcRect l="32367"/>
          <a:stretch>
            <a:fillRect/>
          </a:stretch>
        </p:blipFill>
        <p:spPr>
          <a:xfrm>
            <a:off x="5863471" y="1393055"/>
            <a:ext cx="5649242" cy="45243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40"/>
          <p:cNvSpPr/>
          <p:nvPr/>
        </p:nvSpPr>
        <p:spPr>
          <a:xfrm>
            <a:off x="4090697" y="2146621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3" name="Rounded Rectangle 37"/>
          <p:cNvSpPr/>
          <p:nvPr/>
        </p:nvSpPr>
        <p:spPr>
          <a:xfrm>
            <a:off x="1767507" y="2146621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767507" y="2406751"/>
            <a:ext cx="1609601" cy="1041948"/>
            <a:chOff x="1303308" y="2623111"/>
            <a:chExt cx="1609601" cy="1041948"/>
          </a:xfrm>
        </p:grpSpPr>
        <p:sp>
          <p:nvSpPr>
            <p:cNvPr id="5" name="TextBox 4"/>
            <p:cNvSpPr txBox="1"/>
            <p:nvPr/>
          </p:nvSpPr>
          <p:spPr>
            <a:xfrm>
              <a:off x="1303308" y="2623111"/>
              <a:ext cx="1609601" cy="70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935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</a:rPr>
                <a:t>match</a:t>
              </a:r>
              <a:endParaRPr lang="en-US" sz="2935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367493" y="3364015"/>
              <a:ext cx="1531786" cy="3010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zh-CN" altLang="en-US" sz="24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检查格式</a:t>
              </a:r>
              <a:endParaRPr lang="en-US" sz="24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77301" y="2406751"/>
            <a:ext cx="1700812" cy="1041948"/>
            <a:chOff x="3302206" y="2623111"/>
            <a:chExt cx="1700812" cy="1041948"/>
          </a:xfrm>
        </p:grpSpPr>
        <p:sp>
          <p:nvSpPr>
            <p:cNvPr id="8" name="TextBox 7"/>
            <p:cNvSpPr txBox="1"/>
            <p:nvPr/>
          </p:nvSpPr>
          <p:spPr>
            <a:xfrm>
              <a:off x="3611190" y="2623111"/>
              <a:ext cx="1096241" cy="70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935" dirty="0">
                  <a:solidFill>
                    <a:schemeClr val="bg1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</a:rPr>
                <a:t>sub</a:t>
              </a:r>
              <a:endParaRPr lang="en-US" sz="2935" dirty="0">
                <a:solidFill>
                  <a:schemeClr val="bg1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3302206" y="3364015"/>
              <a:ext cx="1700812" cy="3010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替换子串</a:t>
              </a:r>
              <a:endParaRPr lang="en-US" sz="2400" dirty="0">
                <a:solidFill>
                  <a:schemeClr val="bg1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sp>
        <p:nvSpPr>
          <p:cNvPr id="10" name="Rounded Rectangle 40"/>
          <p:cNvSpPr/>
          <p:nvPr/>
        </p:nvSpPr>
        <p:spPr>
          <a:xfrm>
            <a:off x="8737077" y="2146621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sp>
        <p:nvSpPr>
          <p:cNvPr id="11" name="Rounded Rectangle 37"/>
          <p:cNvSpPr/>
          <p:nvPr/>
        </p:nvSpPr>
        <p:spPr>
          <a:xfrm>
            <a:off x="6413887" y="2146621"/>
            <a:ext cx="1687416" cy="152272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noFill/>
          </a:ln>
          <a:effectLst>
            <a:outerShdw blurRad="241300" dist="38100" dir="5400000" algn="t" rotWithShape="0">
              <a:schemeClr val="bg1">
                <a:lumMod val="50000"/>
                <a:alpha val="19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latin typeface="+mj-lt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240544" y="2406751"/>
            <a:ext cx="2000717" cy="1041948"/>
            <a:chOff x="1129965" y="2623111"/>
            <a:chExt cx="2000717" cy="1041948"/>
          </a:xfrm>
        </p:grpSpPr>
        <p:sp>
          <p:nvSpPr>
            <p:cNvPr id="13" name="TextBox 12"/>
            <p:cNvSpPr txBox="1"/>
            <p:nvPr/>
          </p:nvSpPr>
          <p:spPr>
            <a:xfrm>
              <a:off x="1129965" y="2623111"/>
              <a:ext cx="2000717" cy="70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935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</a:rPr>
                <a:t>search</a:t>
              </a:r>
              <a:endParaRPr lang="en-US" sz="2935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81123" y="3364015"/>
              <a:ext cx="1531786" cy="3010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zh-CN" altLang="en-US" sz="2400" dirty="0"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查找位置</a:t>
              </a:r>
              <a:endParaRPr lang="en-US" sz="2400" dirty="0"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703692" y="2406751"/>
            <a:ext cx="1720801" cy="1045026"/>
            <a:chOff x="3282217" y="2623111"/>
            <a:chExt cx="1720801" cy="1045026"/>
          </a:xfrm>
        </p:grpSpPr>
        <p:sp>
          <p:nvSpPr>
            <p:cNvPr id="16" name="TextBox 15"/>
            <p:cNvSpPr txBox="1"/>
            <p:nvPr/>
          </p:nvSpPr>
          <p:spPr>
            <a:xfrm>
              <a:off x="3282217" y="2623111"/>
              <a:ext cx="1720801" cy="706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935" dirty="0" err="1">
                  <a:solidFill>
                    <a:schemeClr val="bg1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Black" panose="02000000000000000000" pitchFamily="2" charset="0"/>
                </a:rPr>
                <a:t>findall</a:t>
              </a:r>
              <a:endParaRPr lang="en-US" sz="2935" dirty="0">
                <a:solidFill>
                  <a:schemeClr val="bg1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  <a:cs typeface="Roboto Black" panose="02000000000000000000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07047" y="3364015"/>
              <a:ext cx="1531786" cy="30412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1265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Source Han Sans HC" panose="020B0500000000000000" pitchFamily="34" charset="-128"/>
                  <a:ea typeface="Source Han Sans HC" panose="020B0500000000000000" pitchFamily="34" charset="-128"/>
                  <a:cs typeface="Roboto Medium" panose="02000000000000000000" pitchFamily="2" charset="0"/>
                </a:rPr>
                <a:t>找到全部</a:t>
              </a:r>
              <a:endParaRPr lang="en-US" sz="2400" dirty="0">
                <a:solidFill>
                  <a:schemeClr val="bg1"/>
                </a:solidFill>
                <a:latin typeface="Source Han Sans HC" panose="020B0500000000000000" pitchFamily="34" charset="-128"/>
                <a:ea typeface="Source Han Sans HC" panose="020B0500000000000000" pitchFamily="34" charset="-128"/>
                <a:cs typeface="Roboto Medium" panose="02000000000000000000" pitchFamily="2" charset="0"/>
              </a:endParaRPr>
            </a:p>
          </p:txBody>
        </p:sp>
      </p:grpSp>
      <p:sp>
        <p:nvSpPr>
          <p:cNvPr id="18" name="TextBox 7"/>
          <p:cNvSpPr txBox="1"/>
          <p:nvPr/>
        </p:nvSpPr>
        <p:spPr>
          <a:xfrm>
            <a:off x="2436192" y="1360789"/>
            <a:ext cx="73196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charset="0"/>
                <a:ea typeface="Comic Sans MS" panose="030F0702030302020204" charset="0"/>
              </a:rPr>
              <a:t>此处只讲解最常用的函数、参数和功能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charset="0"/>
              <a:ea typeface="Comic Sans MS" panose="030F0702030302020204" charset="0"/>
            </a:endParaRPr>
          </a:p>
        </p:txBody>
      </p:sp>
      <p:sp>
        <p:nvSpPr>
          <p:cNvPr id="19" name="Google Shape;86;p19"/>
          <p:cNvSpPr txBox="1"/>
          <p:nvPr/>
        </p:nvSpPr>
        <p:spPr>
          <a:xfrm>
            <a:off x="4526303" y="926519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400" b="0" i="0" u="none" strike="noStrike" cap="none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cs typeface="Lato"/>
                <a:sym typeface="Lato"/>
              </a:rPr>
              <a:t>最常用的四个函数</a:t>
            </a:r>
            <a:endParaRPr sz="2400" b="0" i="0" u="none" strike="noStrike" cap="none" dirty="0">
              <a:solidFill>
                <a:schemeClr val="bg1">
                  <a:lumMod val="50000"/>
                </a:schemeClr>
              </a:solidFill>
              <a:latin typeface="Comic Sans MS" panose="030F0702030302020204" charset="0"/>
              <a:ea typeface="Comic Sans MS" panose="030F0702030302020204" charset="0"/>
              <a:cs typeface="Lato"/>
              <a:sym typeface="Lato"/>
            </a:endParaRPr>
          </a:p>
        </p:txBody>
      </p:sp>
      <p:sp>
        <p:nvSpPr>
          <p:cNvPr id="20" name="TextBox 24"/>
          <p:cNvSpPr txBox="1"/>
          <p:nvPr/>
        </p:nvSpPr>
        <p:spPr>
          <a:xfrm>
            <a:off x="1988181" y="3936589"/>
            <a:ext cx="8748949" cy="230830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defRPr/>
            </a:pP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用法：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  <a:p>
            <a:pPr marL="342900" lvl="0" indent="-342900" defTabSz="1217930"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re.match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(pattern, string)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，从字符串开头进行匹配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  <a:p>
            <a:pPr marL="342900" lvl="0" indent="-342900" defTabSz="1217930"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re.sub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(pattern, 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repl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, string)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，</a:t>
            </a: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repl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为替换的字符串，也可为一个函数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  <a:p>
            <a:pPr marL="342900" lvl="0" indent="-342900" defTabSz="1217930"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re.search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(pattern, string)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，可以在字符串任何位置匹配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  <a:p>
            <a:pPr marL="342900" lvl="0" indent="-342900" defTabSz="1217930">
              <a:buFont typeface="Arial" panose="020B0604020202020204" pitchFamily="34" charset="0"/>
              <a:buChar char="•"/>
              <a:defRPr/>
            </a:pPr>
            <a:r>
              <a:rPr lang="en-US" altLang="zh-CN" sz="2400" dirty="0" err="1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re.findall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(pattern, string)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，找到所有满足匹配条件的子串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</p:txBody>
      </p:sp>
      <p:grpSp>
        <p:nvGrpSpPr>
          <p:cNvPr id="2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1181804" y="594791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kern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charset="0"/>
                  <a:ea typeface="思源黑体" panose="020B0500000000000000" pitchFamily="34" charset="-122"/>
                  <a:sym typeface="思源黑体" panose="020B0500000000000000" pitchFamily="34" charset="-122"/>
                </a:rPr>
                <a:t>正则表达式的写法</a:t>
              </a:r>
              <a:endParaRPr lang="zh-CN" altLang="en-US" kern="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charset="0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660779"/>
            <a:ext cx="12192000" cy="6263209"/>
            <a:chOff x="0" y="594791"/>
            <a:chExt cx="12192000" cy="6263209"/>
          </a:xfrm>
        </p:grpSpPr>
        <p:sp>
          <p:nvSpPr>
            <p:cNvPr id="13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1181804" y="594791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kern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charset="0"/>
                  <a:ea typeface="思源黑体" panose="020B0500000000000000" pitchFamily="34" charset="-122"/>
                  <a:sym typeface="思源黑体" panose="020B0500000000000000" pitchFamily="34" charset="-122"/>
                </a:rPr>
                <a:t>正则表达式的写法</a:t>
              </a:r>
              <a:endParaRPr lang="zh-CN" altLang="en-US" kern="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charset="0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9" name="TextBox 24"/>
          <p:cNvSpPr txBox="1"/>
          <p:nvPr/>
        </p:nvSpPr>
        <p:spPr>
          <a:xfrm>
            <a:off x="1102061" y="1259377"/>
            <a:ext cx="4572875" cy="421652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defRPr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匹配对象方法：</a:t>
            </a:r>
            <a:endParaRPr lang="en-US" altLang="zh-CN" sz="2800" dirty="0">
              <a:solidFill>
                <a:schemeClr val="bg1">
                  <a:lumMod val="50000"/>
                </a:schemeClr>
              </a:solidFill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  <a:p>
            <a:pPr marL="342900" lvl="0" indent="-342900" defTabSz="1217930"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span():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返回匹配的范围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(start, end)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  <a:p>
            <a:pPr marL="342900" lvl="0" indent="-342900" defTabSz="1217930"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group(num):</a:t>
            </a:r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在正则表达式中用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()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可以分组，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group()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可以一次输入多个组号，在这种情况下它将返回一个包含那些组所对应值的元组。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  <a:p>
            <a:pPr marL="342900" lvl="0" indent="-342900" defTabSz="1217930">
              <a:buFont typeface="Arial" panose="020B0604020202020204" pitchFamily="34" charset="0"/>
              <a:buChar char="•"/>
              <a:defRPr/>
            </a:pP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groups():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返回一个包含所有小组字符串的元组，从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1 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到 所含的小组号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6521" y="1009822"/>
            <a:ext cx="5619750" cy="4791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1"/>
          <p:cNvSpPr/>
          <p:nvPr/>
        </p:nvSpPr>
        <p:spPr>
          <a:xfrm rot="2700000">
            <a:off x="4692776" y="-550492"/>
            <a:ext cx="8168338" cy="7958976"/>
          </a:xfrm>
          <a:prstGeom prst="roundRect">
            <a:avLst/>
          </a:prstGeom>
          <a:solidFill>
            <a:schemeClr val="bg1">
              <a:lumMod val="9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3" name="矩形: 圆角 10"/>
          <p:cNvSpPr/>
          <p:nvPr/>
        </p:nvSpPr>
        <p:spPr>
          <a:xfrm rot="2700000">
            <a:off x="-3088588" y="-550489"/>
            <a:ext cx="8168338" cy="7958976"/>
          </a:xfrm>
          <a:prstGeom prst="round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 dirty="0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9"/>
          <p:cNvSpPr/>
          <p:nvPr/>
        </p:nvSpPr>
        <p:spPr>
          <a:xfrm rot="2700000">
            <a:off x="-3667365" y="-550489"/>
            <a:ext cx="8168338" cy="7958976"/>
          </a:xfrm>
          <a:prstGeom prst="round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矩形: 圆角 8"/>
          <p:cNvSpPr/>
          <p:nvPr/>
        </p:nvSpPr>
        <p:spPr>
          <a:xfrm rot="2700000">
            <a:off x="-4246142" y="-550489"/>
            <a:ext cx="8168338" cy="7958976"/>
          </a:xfrm>
          <a:prstGeom prst="round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矩形: 圆角 6"/>
          <p:cNvSpPr/>
          <p:nvPr/>
        </p:nvSpPr>
        <p:spPr>
          <a:xfrm rot="2700000">
            <a:off x="-4824920" y="-550488"/>
            <a:ext cx="8168338" cy="79589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74758" y="2589902"/>
            <a:ext cx="2380877" cy="1678196"/>
            <a:chOff x="1637031" y="2589902"/>
            <a:chExt cx="2380877" cy="1678196"/>
          </a:xfrm>
        </p:grpSpPr>
        <p:sp>
          <p:nvSpPr>
            <p:cNvPr id="8" name="添加标题"/>
            <p:cNvSpPr/>
            <p:nvPr/>
          </p:nvSpPr>
          <p:spPr>
            <a:xfrm>
              <a:off x="1637031" y="2589902"/>
              <a:ext cx="2380877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80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目录</a:t>
              </a:r>
              <a:endParaRPr lang="en-US" altLang="zh-CN" sz="80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1874346" y="3929544"/>
              <a:ext cx="1906246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1600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CONTENTS</a:t>
              </a:r>
              <a:endParaRPr lang="en-US" altLang="zh-CN" sz="40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7234783" y="1675049"/>
            <a:ext cx="4536027" cy="593113"/>
            <a:chOff x="1204686" y="2163479"/>
            <a:chExt cx="4537667" cy="593327"/>
          </a:xfrm>
        </p:grpSpPr>
        <p:sp>
          <p:nvSpPr>
            <p:cNvPr id="11" name="椭圆 10"/>
            <p:cNvSpPr/>
            <p:nvPr/>
          </p:nvSpPr>
          <p:spPr>
            <a:xfrm>
              <a:off x="1204686" y="2176235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960196" y="2163479"/>
              <a:ext cx="3782157" cy="4605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400" b="1" kern="0" dirty="0">
                  <a:solidFill>
                    <a:schemeClr val="accent1"/>
                  </a:solidFill>
                  <a:uFillTx/>
                  <a:latin typeface="思源黑体" charset="0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Python</a:t>
              </a:r>
              <a:r>
                <a:rPr lang="zh-CN" altLang="en-US" sz="24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字符串常用函数</a:t>
              </a:r>
              <a:endParaRPr lang="zh-CN" altLang="en-US" sz="24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7234785" y="2710422"/>
            <a:ext cx="4378546" cy="593113"/>
            <a:chOff x="1204686" y="3150828"/>
            <a:chExt cx="4380130" cy="593327"/>
          </a:xfrm>
        </p:grpSpPr>
        <p:sp>
          <p:nvSpPr>
            <p:cNvPr id="16" name="椭圆 15"/>
            <p:cNvSpPr/>
            <p:nvPr/>
          </p:nvSpPr>
          <p:spPr>
            <a:xfrm>
              <a:off x="1204686" y="3163584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960196" y="3150828"/>
              <a:ext cx="3624620" cy="4605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为何需要正则表达式</a:t>
              </a:r>
              <a:endParaRPr lang="zh-CN" altLang="en-US" sz="24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234783" y="3745795"/>
            <a:ext cx="3996277" cy="593113"/>
            <a:chOff x="1204686" y="4138177"/>
            <a:chExt cx="3997722" cy="593327"/>
          </a:xfrm>
        </p:grpSpPr>
        <p:sp>
          <p:nvSpPr>
            <p:cNvPr id="21" name="椭圆 20"/>
            <p:cNvSpPr/>
            <p:nvPr/>
          </p:nvSpPr>
          <p:spPr>
            <a:xfrm>
              <a:off x="1204686" y="4150933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1960196" y="4138177"/>
              <a:ext cx="3242212" cy="4605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正则表达式的写法</a:t>
              </a:r>
              <a:endParaRPr lang="zh-CN" altLang="en-US" sz="24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234785" y="4781167"/>
            <a:ext cx="4372832" cy="593114"/>
            <a:chOff x="1204686" y="5125526"/>
            <a:chExt cx="4374414" cy="593328"/>
          </a:xfrm>
        </p:grpSpPr>
        <p:sp>
          <p:nvSpPr>
            <p:cNvPr id="26" name="椭圆 25"/>
            <p:cNvSpPr/>
            <p:nvPr/>
          </p:nvSpPr>
          <p:spPr>
            <a:xfrm>
              <a:off x="1204686" y="5138283"/>
              <a:ext cx="580571" cy="580571"/>
            </a:xfrm>
            <a:prstGeom prst="ellipse">
              <a:avLst/>
            </a:prstGeom>
            <a:solidFill>
              <a:schemeClr val="accent2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960196" y="5125526"/>
              <a:ext cx="3618904" cy="460541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4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正则表达式练习</a:t>
              </a:r>
              <a:r>
                <a:rPr lang="zh-CN" altLang="en-US" sz="2400" b="1" spc="600" dirty="0">
                  <a:solidFill>
                    <a:schemeClr val="accent1"/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cs typeface="+mn-ea"/>
                  <a:sym typeface="思源黑体" panose="020B0500000000000000" pitchFamily="34" charset="-122"/>
                </a:rPr>
                <a:t>演示</a:t>
              </a:r>
              <a:endParaRPr lang="zh-CN" altLang="en-US" sz="24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2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23" name="Rectangle 10"/>
            <p:cNvSpPr/>
            <p:nvPr/>
          </p:nvSpPr>
          <p:spPr>
            <a:xfrm>
              <a:off x="1181804" y="594791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kern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charset="0"/>
                  <a:ea typeface="思源黑体" panose="020B0500000000000000" pitchFamily="34" charset="-122"/>
                  <a:sym typeface="思源黑体" panose="020B0500000000000000" pitchFamily="34" charset="-122"/>
                </a:rPr>
                <a:t>正则表达式的写法</a:t>
              </a:r>
              <a:endParaRPr lang="zh-CN" altLang="en-US" kern="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charset="0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24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26" name="图片 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524" y="1305464"/>
            <a:ext cx="3971925" cy="140017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057" y="1305464"/>
            <a:ext cx="5476875" cy="1104900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 rotWithShape="1">
          <a:blip r:embed="rId3"/>
          <a:srcRect r="2377"/>
          <a:stretch>
            <a:fillRect/>
          </a:stretch>
        </p:blipFill>
        <p:spPr>
          <a:xfrm>
            <a:off x="5290057" y="2609752"/>
            <a:ext cx="5476875" cy="348615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 rotWithShape="1">
          <a:blip r:embed="rId4"/>
          <a:srcRect r="17098"/>
          <a:stretch>
            <a:fillRect/>
          </a:stretch>
        </p:blipFill>
        <p:spPr>
          <a:xfrm>
            <a:off x="719523" y="2981545"/>
            <a:ext cx="3971925" cy="1447800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 rotWithShape="1">
          <a:blip r:embed="rId5"/>
          <a:srcRect r="4577"/>
          <a:stretch>
            <a:fillRect/>
          </a:stretch>
        </p:blipFill>
        <p:spPr>
          <a:xfrm>
            <a:off x="719523" y="4705252"/>
            <a:ext cx="3971925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660779"/>
            <a:ext cx="12192000" cy="6263209"/>
            <a:chOff x="0" y="594791"/>
            <a:chExt cx="12192000" cy="6263209"/>
          </a:xfrm>
        </p:grpSpPr>
        <p:sp>
          <p:nvSpPr>
            <p:cNvPr id="13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1181804" y="594791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kern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charset="0"/>
                  <a:ea typeface="思源黑体" panose="020B0500000000000000" pitchFamily="34" charset="-122"/>
                  <a:sym typeface="思源黑体" panose="020B0500000000000000" pitchFamily="34" charset="-122"/>
                </a:rPr>
                <a:t>正则表达式的写法</a:t>
              </a:r>
              <a:endParaRPr lang="zh-CN" altLang="en-US" kern="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charset="0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9" name="TextBox 24"/>
          <p:cNvSpPr txBox="1"/>
          <p:nvPr/>
        </p:nvSpPr>
        <p:spPr>
          <a:xfrm>
            <a:off x="4254500" y="488950"/>
            <a:ext cx="6753225" cy="52070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  <a:scene3d>
              <a:camera prst="orthographicFront"/>
              <a:lightRig rig="threePt" dir="t"/>
            </a:scene3d>
          </a:bodyPr>
          <a:lstStyle/>
          <a:p>
            <a:pPr lvl="0" defTabSz="1217930">
              <a:defRPr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正则与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pd.Series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梦幻联动！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</p:txBody>
      </p:sp>
      <p:pic>
        <p:nvPicPr>
          <p:cNvPr id="3" name="图片 2" descr="截屏2022-10-14 10.24.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820" y="1086485"/>
            <a:ext cx="8729345" cy="54997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0" y="660779"/>
            <a:ext cx="12192000" cy="6263209"/>
            <a:chOff x="0" y="594791"/>
            <a:chExt cx="12192000" cy="6263209"/>
          </a:xfrm>
        </p:grpSpPr>
        <p:sp>
          <p:nvSpPr>
            <p:cNvPr id="13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4" name="Rectangle 10"/>
            <p:cNvSpPr/>
            <p:nvPr/>
          </p:nvSpPr>
          <p:spPr>
            <a:xfrm>
              <a:off x="1181804" y="594791"/>
              <a:ext cx="26468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kern="0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charset="0"/>
                  <a:ea typeface="思源黑体" panose="020B0500000000000000" pitchFamily="34" charset="-122"/>
                  <a:sym typeface="思源黑体" panose="020B0500000000000000" pitchFamily="34" charset="-122"/>
                </a:rPr>
                <a:t>正则表达式的写法</a:t>
              </a:r>
              <a:endParaRPr lang="zh-CN" altLang="en-US" kern="0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charset="0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5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sp>
        <p:nvSpPr>
          <p:cNvPr id="9" name="TextBox 24"/>
          <p:cNvSpPr txBox="1"/>
          <p:nvPr/>
        </p:nvSpPr>
        <p:spPr>
          <a:xfrm>
            <a:off x="4292600" y="476250"/>
            <a:ext cx="6753225" cy="520700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lvl="0" defTabSz="1217930">
              <a:defRPr/>
            </a:pP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正则与</a:t>
            </a:r>
            <a:r>
              <a:rPr lang="en-US" altLang="zh-CN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pd.Series</a:t>
            </a:r>
            <a:r>
              <a:rPr lang="zh-CN" altLang="en-US" sz="28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  <a:lumMod val="40000"/>
                    <a:lumOff val="60000"/>
                  </a:schemeClr>
                </a:solidFill>
                <a:effectLst/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梦幻联动！</a:t>
            </a:r>
            <a:endParaRPr lang="zh-CN" altLang="en-US" sz="280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  <a:lumMod val="40000"/>
                  <a:lumOff val="60000"/>
                </a:schemeClr>
              </a:solidFill>
              <a:effectLst/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51510" y="1289685"/>
            <a:ext cx="4239260" cy="5077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具有两个组的模式将返回具有两列的DataFrame。不匹配将是NaN。</a:t>
            </a:r>
            <a:endParaRPr lang="zh-CN" altLang="en-US"/>
          </a:p>
          <a:p>
            <a:endParaRPr lang="zh-CN" altLang="en-US"/>
          </a:p>
          <a:p>
            <a:r>
              <a:rPr lang="en-US" altLang="zh-CN" dirty="0">
                <a:solidFill>
                  <a:schemeClr val="tx1"/>
                </a:solidFill>
                <a:latin typeface="Comic Sans MS" panose="030F0702030302020204" charset="0"/>
                <a:ea typeface="Comic Sans MS" panose="030F0702030302020204" charset="0"/>
              </a:rPr>
              <a:t>&gt;&gt;&gt; s = pd.Series(['a1', 'b2', 'c3'])</a:t>
            </a:r>
            <a:endParaRPr lang="en-US" altLang="zh-CN" dirty="0">
              <a:solidFill>
                <a:schemeClr val="tx1"/>
              </a:solidFill>
              <a:latin typeface="Comic Sans MS" panose="030F0702030302020204" charset="0"/>
              <a:ea typeface="Comic Sans MS" panose="030F070203030202020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mic Sans MS" panose="030F0702030302020204" charset="0"/>
                <a:ea typeface="Comic Sans MS" panose="030F0702030302020204" charset="0"/>
              </a:rPr>
              <a:t>&gt;&gt;&gt; s.str.extract(r'([ab])(\d)')</a:t>
            </a:r>
            <a:endParaRPr lang="en-US" altLang="zh-CN" dirty="0">
              <a:solidFill>
                <a:schemeClr val="tx1"/>
              </a:solidFill>
              <a:latin typeface="Comic Sans MS" panose="030F0702030302020204" charset="0"/>
              <a:ea typeface="Comic Sans MS" panose="030F070203030202020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mic Sans MS" panose="030F0702030302020204" charset="0"/>
                <a:ea typeface="Comic Sans MS" panose="030F0702030302020204" charset="0"/>
              </a:rPr>
              <a:t>     0    1</a:t>
            </a:r>
            <a:endParaRPr lang="en-US" altLang="zh-CN" dirty="0">
              <a:solidFill>
                <a:schemeClr val="tx1"/>
              </a:solidFill>
              <a:latin typeface="Comic Sans MS" panose="030F0702030302020204" charset="0"/>
              <a:ea typeface="Comic Sans MS" panose="030F070203030202020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mic Sans MS" panose="030F0702030302020204" charset="0"/>
                <a:ea typeface="Comic Sans MS" panose="030F0702030302020204" charset="0"/>
              </a:rPr>
              <a:t>0    a    1</a:t>
            </a:r>
            <a:endParaRPr lang="en-US" altLang="zh-CN" dirty="0">
              <a:solidFill>
                <a:schemeClr val="tx1"/>
              </a:solidFill>
              <a:latin typeface="Comic Sans MS" panose="030F0702030302020204" charset="0"/>
              <a:ea typeface="Comic Sans MS" panose="030F070203030202020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mic Sans MS" panose="030F0702030302020204" charset="0"/>
                <a:ea typeface="Comic Sans MS" panose="030F0702030302020204" charset="0"/>
              </a:rPr>
              <a:t>1    b    2</a:t>
            </a:r>
            <a:endParaRPr lang="en-US" altLang="zh-CN" dirty="0">
              <a:solidFill>
                <a:schemeClr val="tx1"/>
              </a:solidFill>
              <a:latin typeface="Comic Sans MS" panose="030F0702030302020204" charset="0"/>
              <a:ea typeface="Comic Sans MS" panose="030F0702030302020204" charset="0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Comic Sans MS" panose="030F0702030302020204" charset="0"/>
                <a:ea typeface="Comic Sans MS" panose="030F0702030302020204" charset="0"/>
              </a:rPr>
              <a:t>2  NaN  NaN</a:t>
            </a:r>
            <a:endParaRPr lang="en-US" altLang="zh-CN" dirty="0">
              <a:solidFill>
                <a:schemeClr val="tx1"/>
              </a:solidFill>
              <a:latin typeface="Comic Sans MS" panose="030F0702030302020204" charset="0"/>
              <a:ea typeface="Comic Sans MS" panose="030F0702030302020204" charset="0"/>
            </a:endParaRPr>
          </a:p>
          <a:p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模式可以包含可选组。</a:t>
            </a:r>
            <a:endParaRPr lang="zh-CN" altLang="en-US"/>
          </a:p>
          <a:p>
            <a:endParaRPr lang="zh-CN" altLang="en-US"/>
          </a:p>
          <a:p>
            <a:pPr algn="l"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charset="0"/>
                <a:ea typeface="Comic Sans MS" panose="030F0702030302020204" charset="0"/>
              </a:rPr>
              <a:t>&gt;&gt;&gt; s.str.extract(r'([ab])?(\d)')</a:t>
            </a:r>
            <a:endParaRPr lang="en-US" altLang="zh-CN" dirty="0">
              <a:solidFill>
                <a:schemeClr val="tx1"/>
              </a:solidFill>
              <a:latin typeface="Comic Sans MS" panose="030F0702030302020204" charset="0"/>
              <a:ea typeface="Comic Sans MS" panose="030F0702030302020204" charset="0"/>
            </a:endParaRPr>
          </a:p>
          <a:p>
            <a:pPr algn="l"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charset="0"/>
                <a:ea typeface="Comic Sans MS" panose="030F0702030302020204" charset="0"/>
              </a:rPr>
              <a:t>     0  1</a:t>
            </a:r>
            <a:endParaRPr lang="en-US" altLang="zh-CN" dirty="0">
              <a:solidFill>
                <a:schemeClr val="tx1"/>
              </a:solidFill>
              <a:latin typeface="Comic Sans MS" panose="030F0702030302020204" charset="0"/>
              <a:ea typeface="Comic Sans MS" panose="030F0702030302020204" charset="0"/>
            </a:endParaRPr>
          </a:p>
          <a:p>
            <a:pPr algn="l"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charset="0"/>
                <a:ea typeface="Comic Sans MS" panose="030F0702030302020204" charset="0"/>
              </a:rPr>
              <a:t>0    a  1</a:t>
            </a:r>
            <a:endParaRPr lang="en-US" altLang="zh-CN" dirty="0">
              <a:solidFill>
                <a:schemeClr val="tx1"/>
              </a:solidFill>
              <a:latin typeface="Comic Sans MS" panose="030F0702030302020204" charset="0"/>
              <a:ea typeface="Comic Sans MS" panose="030F0702030302020204" charset="0"/>
            </a:endParaRPr>
          </a:p>
          <a:p>
            <a:pPr algn="l"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charset="0"/>
                <a:ea typeface="Comic Sans MS" panose="030F0702030302020204" charset="0"/>
              </a:rPr>
              <a:t>1    b  2</a:t>
            </a:r>
            <a:endParaRPr lang="en-US" altLang="zh-CN" dirty="0">
              <a:solidFill>
                <a:schemeClr val="tx1"/>
              </a:solidFill>
              <a:latin typeface="Comic Sans MS" panose="030F0702030302020204" charset="0"/>
              <a:ea typeface="Comic Sans MS" panose="030F0702030302020204" charset="0"/>
            </a:endParaRPr>
          </a:p>
          <a:p>
            <a:pPr algn="l">
              <a:buClrTx/>
              <a:buSzTx/>
              <a:buNone/>
            </a:pPr>
            <a:r>
              <a:rPr lang="en-US" altLang="zh-CN" dirty="0">
                <a:solidFill>
                  <a:schemeClr val="tx1"/>
                </a:solidFill>
                <a:latin typeface="Comic Sans MS" panose="030F0702030302020204" charset="0"/>
                <a:ea typeface="Comic Sans MS" panose="030F0702030302020204" charset="0"/>
              </a:rPr>
              <a:t>2  NaN  3</a:t>
            </a:r>
            <a:endParaRPr lang="en-US" altLang="zh-CN" dirty="0">
              <a:solidFill>
                <a:schemeClr val="tx1"/>
              </a:solidFill>
              <a:latin typeface="Comic Sans MS" panose="030F0702030302020204" charset="0"/>
              <a:ea typeface="Comic Sans MS" panose="030F0702030302020204" charset="0"/>
            </a:endParaRPr>
          </a:p>
          <a:p>
            <a:endParaRPr lang="en-US" altLang="zh-CN" dirty="0">
              <a:solidFill>
                <a:schemeClr val="tx1"/>
              </a:solidFill>
              <a:latin typeface="Comic Sans MS" panose="030F0702030302020204" charset="0"/>
              <a:ea typeface="Comic Sans MS" panose="030F07020303020202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397490" y="1705610"/>
            <a:ext cx="1582420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版权声明：本文为CSDN博主「Ch3n」的原创文章，遵循CC 4.0 BY-SA版权协议，转载请附上原文出处链接及本声明。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原文链接：https://blog.csdn.net/weixin_43064185/article/details/100140144</a:t>
            </a:r>
            <a:endParaRPr lang="zh-CN" alt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109210" y="1289685"/>
            <a:ext cx="494728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C00000"/>
                </a:solidFill>
                <a:sym typeface="+mn-ea"/>
              </a:rPr>
              <a:t>3. 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命名组（来自</a:t>
            </a:r>
            <a:r>
              <a:rPr lang="en-US" altLang="zh-CN">
                <a:solidFill>
                  <a:srgbClr val="C00000"/>
                </a:solidFill>
                <a:sym typeface="+mn-ea"/>
              </a:rPr>
              <a:t>re</a:t>
            </a:r>
            <a:r>
              <a:rPr lang="zh-CN" altLang="en-US">
                <a:solidFill>
                  <a:srgbClr val="C00000"/>
                </a:solidFill>
                <a:sym typeface="+mn-ea"/>
              </a:rPr>
              <a:t>语法）</a:t>
            </a:r>
            <a:r>
              <a:rPr lang="zh-CN" altLang="en-US">
                <a:sym typeface="+mn-ea"/>
              </a:rPr>
              <a:t>将成为结果中的列名。</a:t>
            </a:r>
            <a:endParaRPr lang="zh-CN" altLang="en-US"/>
          </a:p>
          <a:p>
            <a:r>
              <a:rPr lang="zh-CN" altLang="en-US">
                <a:latin typeface="Comic Sans MS Regular" panose="030F0702030302020204" charset="0"/>
                <a:cs typeface="Comic Sans MS Regular" panose="030F0702030302020204" charset="0"/>
                <a:sym typeface="+mn-ea"/>
              </a:rPr>
              <a:t>&gt;&gt;&gt; s.str.extract(r'(</a:t>
            </a:r>
            <a:r>
              <a:rPr lang="zh-CN" altLang="en-US">
                <a:solidFill>
                  <a:srgbClr val="C00000"/>
                </a:solidFill>
                <a:latin typeface="Comic Sans MS Regular" panose="030F0702030302020204" charset="0"/>
                <a:cs typeface="Comic Sans MS Regular" panose="030F0702030302020204" charset="0"/>
                <a:sym typeface="+mn-ea"/>
              </a:rPr>
              <a:t>?P&lt;letter&gt;</a:t>
            </a:r>
            <a:r>
              <a:rPr lang="zh-CN" altLang="en-US">
                <a:latin typeface="Comic Sans MS Regular" panose="030F0702030302020204" charset="0"/>
                <a:cs typeface="Comic Sans MS Regular" panose="030F0702030302020204" charset="0"/>
                <a:sym typeface="+mn-ea"/>
              </a:rPr>
              <a:t>[ab])(</a:t>
            </a:r>
            <a:r>
              <a:rPr lang="zh-CN" altLang="en-US">
                <a:solidFill>
                  <a:srgbClr val="C00000"/>
                </a:solidFill>
                <a:latin typeface="Comic Sans MS Regular" panose="030F0702030302020204" charset="0"/>
                <a:cs typeface="Comic Sans MS Regular" panose="030F0702030302020204" charset="0"/>
                <a:sym typeface="+mn-ea"/>
              </a:rPr>
              <a:t>?P&lt;digit&gt;</a:t>
            </a:r>
            <a:r>
              <a:rPr lang="zh-CN" altLang="en-US">
                <a:latin typeface="Comic Sans MS Regular" panose="030F0702030302020204" charset="0"/>
                <a:cs typeface="Comic Sans MS Regular" panose="030F0702030302020204" charset="0"/>
                <a:sym typeface="+mn-ea"/>
              </a:rPr>
              <a:t>\d)')</a:t>
            </a:r>
            <a:endParaRPr lang="zh-CN" altLang="en-US">
              <a:latin typeface="Comic Sans MS Regular" panose="030F0702030302020204" charset="0"/>
              <a:cs typeface="Comic Sans MS Regular" panose="030F0702030302020204" charset="0"/>
            </a:endParaRPr>
          </a:p>
          <a:p>
            <a:r>
              <a:rPr lang="zh-CN" altLang="en-US">
                <a:latin typeface="Comic Sans MS Regular" panose="030F0702030302020204" charset="0"/>
                <a:cs typeface="Comic Sans MS Regular" panose="030F0702030302020204" charset="0"/>
                <a:sym typeface="+mn-ea"/>
              </a:rPr>
              <a:t>  letter digit</a:t>
            </a:r>
            <a:endParaRPr lang="zh-CN" altLang="en-US">
              <a:latin typeface="Comic Sans MS Regular" panose="030F0702030302020204" charset="0"/>
              <a:cs typeface="Comic Sans MS Regular" panose="030F0702030302020204" charset="0"/>
            </a:endParaRPr>
          </a:p>
          <a:p>
            <a:r>
              <a:rPr lang="zh-CN" altLang="en-US">
                <a:latin typeface="Comic Sans MS Regular" panose="030F0702030302020204" charset="0"/>
                <a:cs typeface="Comic Sans MS Regular" panose="030F0702030302020204" charset="0"/>
                <a:sym typeface="+mn-ea"/>
              </a:rPr>
              <a:t>0      a     1</a:t>
            </a:r>
            <a:endParaRPr lang="zh-CN" altLang="en-US">
              <a:latin typeface="Comic Sans MS Regular" panose="030F0702030302020204" charset="0"/>
              <a:cs typeface="Comic Sans MS Regular" panose="030F0702030302020204" charset="0"/>
            </a:endParaRPr>
          </a:p>
          <a:p>
            <a:r>
              <a:rPr lang="zh-CN" altLang="en-US">
                <a:latin typeface="Comic Sans MS Regular" panose="030F0702030302020204" charset="0"/>
                <a:cs typeface="Comic Sans MS Regular" panose="030F0702030302020204" charset="0"/>
                <a:sym typeface="+mn-ea"/>
              </a:rPr>
              <a:t>1      b     2</a:t>
            </a:r>
            <a:endParaRPr lang="zh-CN" altLang="en-US">
              <a:latin typeface="Comic Sans MS Regular" panose="030F0702030302020204" charset="0"/>
              <a:cs typeface="Comic Sans MS Regular" panose="030F0702030302020204" charset="0"/>
            </a:endParaRPr>
          </a:p>
          <a:p>
            <a:r>
              <a:rPr lang="zh-CN" altLang="en-US">
                <a:latin typeface="Comic Sans MS Regular" panose="030F0702030302020204" charset="0"/>
                <a:cs typeface="Comic Sans MS Regular" panose="030F0702030302020204" charset="0"/>
                <a:sym typeface="+mn-ea"/>
              </a:rPr>
              <a:t>2    NaN   NaN</a:t>
            </a:r>
            <a:endParaRPr lang="en-US" altLang="zh-CN">
              <a:latin typeface="Comic Sans MS Regular" panose="030F0702030302020204" charset="0"/>
              <a:cs typeface="Comic Sans MS Regular" panose="030F0702030302020204" charset="0"/>
            </a:endParaRPr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如果expand = True，则具有一个组的模式将返回一个具有一列的DataFrame。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atin typeface="Comic Sans MS Regular" panose="030F0702030302020204" charset="0"/>
                <a:cs typeface="Comic Sans MS Regular" panose="030F0702030302020204" charset="0"/>
              </a:rPr>
              <a:t>&gt;&gt;&gt; s.str.extract(r'[ab](\d)', expand=True)</a:t>
            </a:r>
            <a:endParaRPr lang="zh-CN" altLang="en-US">
              <a:latin typeface="Comic Sans MS Regular" panose="030F0702030302020204" charset="0"/>
              <a:cs typeface="Comic Sans MS Regular" panose="030F0702030302020204" charset="0"/>
            </a:endParaRPr>
          </a:p>
          <a:p>
            <a:r>
              <a:rPr lang="zh-CN" altLang="en-US">
                <a:latin typeface="Comic Sans MS Regular" panose="030F0702030302020204" charset="0"/>
                <a:cs typeface="Comic Sans MS Regular" panose="030F0702030302020204" charset="0"/>
              </a:rPr>
              <a:t>     0</a:t>
            </a:r>
            <a:endParaRPr lang="zh-CN" altLang="en-US">
              <a:latin typeface="Comic Sans MS Regular" panose="030F0702030302020204" charset="0"/>
              <a:cs typeface="Comic Sans MS Regular" panose="030F0702030302020204" charset="0"/>
            </a:endParaRPr>
          </a:p>
          <a:p>
            <a:r>
              <a:rPr lang="zh-CN" altLang="en-US">
                <a:latin typeface="Comic Sans MS Regular" panose="030F0702030302020204" charset="0"/>
                <a:cs typeface="Comic Sans MS Regular" panose="030F0702030302020204" charset="0"/>
              </a:rPr>
              <a:t>0    1</a:t>
            </a:r>
            <a:endParaRPr lang="zh-CN" altLang="en-US">
              <a:latin typeface="Comic Sans MS Regular" panose="030F0702030302020204" charset="0"/>
              <a:cs typeface="Comic Sans MS Regular" panose="030F0702030302020204" charset="0"/>
            </a:endParaRPr>
          </a:p>
          <a:p>
            <a:r>
              <a:rPr lang="zh-CN" altLang="en-US">
                <a:latin typeface="Comic Sans MS Regular" panose="030F0702030302020204" charset="0"/>
                <a:cs typeface="Comic Sans MS Regular" panose="030F0702030302020204" charset="0"/>
              </a:rPr>
              <a:t>1    2</a:t>
            </a:r>
            <a:endParaRPr lang="zh-CN" altLang="en-US">
              <a:latin typeface="Comic Sans MS Regular" panose="030F0702030302020204" charset="0"/>
              <a:cs typeface="Comic Sans MS Regular" panose="030F0702030302020204" charset="0"/>
            </a:endParaRPr>
          </a:p>
          <a:p>
            <a:r>
              <a:rPr lang="zh-CN" altLang="en-US">
                <a:latin typeface="Comic Sans MS Regular" panose="030F0702030302020204" charset="0"/>
                <a:cs typeface="Comic Sans MS Regular" panose="030F0702030302020204" charset="0"/>
              </a:rPr>
              <a:t>2  NaN</a:t>
            </a:r>
            <a:endParaRPr lang="zh-CN" altLang="en-US">
              <a:latin typeface="Comic Sans MS Regular" panose="030F0702030302020204" charset="0"/>
              <a:cs typeface="Comic Sans MS Regular" panose="030F07020303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845127" y="0"/>
            <a:ext cx="3657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9"/>
          <p:cNvSpPr txBox="1"/>
          <p:nvPr/>
        </p:nvSpPr>
        <p:spPr>
          <a:xfrm rot="5400000">
            <a:off x="11275812" y="5566173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charset="0"/>
                <a:ea typeface="Comic Sans MS" panose="030F0702030302020204" charset="0"/>
              </a:rPr>
              <a:t>DESIGH</a:t>
            </a:r>
            <a:endParaRPr lang="en-US" sz="900" spc="300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charset="0"/>
              <a:ea typeface="Comic Sans MS" panose="030F0702030302020204" charset="0"/>
            </a:endParaRPr>
          </a:p>
        </p:txBody>
      </p:sp>
      <p:sp>
        <p:nvSpPr>
          <p:cNvPr id="5" name="Oval 10"/>
          <p:cNvSpPr/>
          <p:nvPr/>
        </p:nvSpPr>
        <p:spPr>
          <a:xfrm>
            <a:off x="11509437" y="6316045"/>
            <a:ext cx="360219" cy="3602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/>
          <p:nvPr/>
        </p:nvSpPr>
        <p:spPr>
          <a:xfrm flipV="1">
            <a:off x="6580910" y="3196246"/>
            <a:ext cx="411851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ircle: Hollow 14"/>
          <p:cNvSpPr/>
          <p:nvPr/>
        </p:nvSpPr>
        <p:spPr>
          <a:xfrm>
            <a:off x="11319163" y="-397083"/>
            <a:ext cx="1274614" cy="1274614"/>
          </a:xfrm>
          <a:prstGeom prst="donut">
            <a:avLst>
              <a:gd name="adj" fmla="val 158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9535753" y="2028443"/>
            <a:ext cx="1420996" cy="108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200" b="1" i="1" dirty="0">
                <a:solidFill>
                  <a:schemeClr val="bg1">
                    <a:lumMod val="95000"/>
                  </a:schemeClr>
                </a:solidFill>
                <a:latin typeface="Comic Sans MS" panose="030F0702030302020204" charset="0"/>
                <a:ea typeface="Comic Sans MS" panose="030F0702030302020204" charset="0"/>
              </a:rPr>
              <a:t>04</a:t>
            </a:r>
            <a:endParaRPr lang="en-US" sz="7200" b="1" i="1" dirty="0">
              <a:solidFill>
                <a:schemeClr val="bg1">
                  <a:lumMod val="95000"/>
                </a:schemeClr>
              </a:solidFill>
              <a:latin typeface="Comic Sans MS" panose="030F0702030302020204" charset="0"/>
              <a:ea typeface="Comic Sans MS" panose="030F0702030302020204" charset="0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6407609" y="2397125"/>
            <a:ext cx="4549140" cy="368935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omic Sans MS" panose="030F0702030302020204" charset="0"/>
                <a:sym typeface="+mn-ea"/>
              </a:rPr>
              <a:t>正则表达式练习</a:t>
            </a:r>
            <a:r>
              <a:rPr lang="zh-CN" altLang="en-US" sz="2400" b="1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Comic Sans MS" panose="030F0702030302020204" charset="0"/>
                <a:sym typeface="+mn-ea"/>
              </a:rPr>
              <a:t>演示</a:t>
            </a:r>
            <a:endParaRPr lang="zh-CN" altLang="en-US" sz="2400" b="1" noProof="0" dirty="0">
              <a:solidFill>
                <a:schemeClr val="tx1">
                  <a:lumMod val="75000"/>
                  <a:lumOff val="2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cs typeface="Comic Sans MS" panose="030F0702030302020204" charset="0"/>
              <a:sym typeface="+mn-ea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6426044" y="3730760"/>
            <a:ext cx="3730928" cy="85915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演示一：解析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GB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格式引文目录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信息。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演示二：提取新冠疫情通报中的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Comic Sans MS" panose="030F0702030302020204" charset="0"/>
                <a:ea typeface="Comic Sans MS" panose="030F0702030302020204" charset="0"/>
                <a:sym typeface="FZHei-B01S" panose="02010601030101010101" pitchFamily="2" charset="-122"/>
              </a:rPr>
              <a:t>关键信息。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Comic Sans MS" panose="030F0702030302020204" charset="0"/>
              <a:ea typeface="Comic Sans MS" panose="030F0702030302020204" charset="0"/>
              <a:sym typeface="FZHei-B01S" panose="02010601030101010101" pitchFamily="2" charset="-122"/>
            </a:endParaRPr>
          </a:p>
        </p:txBody>
      </p:sp>
      <p:pic>
        <p:nvPicPr>
          <p:cNvPr id="18438" name="Picture 6" descr="查看源图像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019" y="2397125"/>
            <a:ext cx="3352800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6"/>
          <p:cNvSpPr/>
          <p:nvPr/>
        </p:nvSpPr>
        <p:spPr>
          <a:xfrm rot="2700000">
            <a:off x="4718985" y="-359875"/>
            <a:ext cx="7511244" cy="7318723"/>
          </a:xfrm>
          <a:prstGeom prst="roundRect">
            <a:avLst/>
          </a:prstGeom>
          <a:solidFill>
            <a:schemeClr val="bg1">
              <a:lumMod val="9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4" name="矩形: 圆角 6"/>
          <p:cNvSpPr/>
          <p:nvPr/>
        </p:nvSpPr>
        <p:spPr>
          <a:xfrm rot="2700000">
            <a:off x="-2804729" y="566645"/>
            <a:ext cx="5609457" cy="54656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5" name="Rounded Rectangle 8"/>
          <p:cNvSpPr/>
          <p:nvPr/>
        </p:nvSpPr>
        <p:spPr>
          <a:xfrm>
            <a:off x="1300112" y="1748777"/>
            <a:ext cx="3933536" cy="3591451"/>
          </a:xfrm>
          <a:prstGeom prst="roundRect">
            <a:avLst>
              <a:gd name="adj" fmla="val 3093"/>
            </a:avLst>
          </a:prstGeom>
          <a:blipFill>
            <a:blip r:embed="rId1"/>
            <a:srcRect/>
            <a:stretch>
              <a:fillRect l="-18477" r="-18477"/>
            </a:stretch>
          </a:blip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en-US" sz="36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6" name="PA-矩形 3"/>
          <p:cNvSpPr/>
          <p:nvPr>
            <p:custDataLst>
              <p:tags r:id="rId2"/>
            </p:custDataLst>
          </p:nvPr>
        </p:nvSpPr>
        <p:spPr>
          <a:xfrm>
            <a:off x="5846961" y="1855212"/>
            <a:ext cx="484491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ingLiU_HKSCS-ExtB" panose="02020500000000000000" charset="-120"/>
                <a:ea typeface="MingLiU_HKSCS-ExtB" panose="02020500000000000000" charset="-120"/>
                <a:cs typeface="+mn-ea"/>
                <a:sym typeface="思源黑体" panose="020B0500000000000000" pitchFamily="34" charset="-122"/>
              </a:rPr>
              <a:t>上机愉快</a:t>
            </a:r>
            <a:endParaRPr lang="en-US" altLang="zh-CN" sz="6600" b="1" dirty="0">
              <a:solidFill>
                <a:schemeClr val="tx1">
                  <a:lumMod val="75000"/>
                  <a:lumOff val="25000"/>
                </a:schemeClr>
              </a:solidFill>
              <a:latin typeface="MingLiU_HKSCS-ExtB" panose="02020500000000000000" charset="-120"/>
              <a:ea typeface="MingLiU_HKSCS-ExtB" panose="02020500000000000000" charset="-120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7" name="PA-文本框 6"/>
          <p:cNvSpPr txBox="1"/>
          <p:nvPr>
            <p:custDataLst>
              <p:tags r:id="rId3"/>
            </p:custDataLst>
          </p:nvPr>
        </p:nvSpPr>
        <p:spPr>
          <a:xfrm>
            <a:off x="5931939" y="2963357"/>
            <a:ext cx="5929119" cy="584775"/>
          </a:xfrm>
          <a:prstGeom prst="rect">
            <a:avLst/>
          </a:prstGeom>
          <a:solidFill>
            <a:schemeClr val="tx1">
              <a:alpha val="0"/>
            </a:schemeClr>
          </a:solidFill>
          <a:effectLst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800">
                <a:solidFill>
                  <a:schemeClr val="bg1"/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defRPr>
            </a:lvl1pPr>
          </a:lstStyle>
          <a:p>
            <a:r>
              <a:rPr lang="en-US" altLang="zh-CN" sz="32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3Q for your listening!</a:t>
            </a:r>
            <a:endParaRPr lang="en-US" altLang="zh-CN" sz="3200" dirty="0">
              <a:solidFill>
                <a:schemeClr val="tx1">
                  <a:lumMod val="75000"/>
                  <a:lumOff val="25000"/>
                </a:schemeClr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9" name="矩形: 圆角 6"/>
          <p:cNvSpPr/>
          <p:nvPr/>
        </p:nvSpPr>
        <p:spPr>
          <a:xfrm>
            <a:off x="5964160" y="4125926"/>
            <a:ext cx="2868555" cy="792125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汇报人：</a:t>
            </a:r>
            <a:r>
              <a:rPr lang="zh-CN" altLang="en-US" sz="2000" dirty="0">
                <a:solidFill>
                  <a:schemeClr val="bg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唐诗韵</a:t>
            </a:r>
            <a:endParaRPr lang="zh-CN" altLang="en-US" sz="2000" dirty="0">
              <a:solidFill>
                <a:schemeClr val="bg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0" name="矩形: 圆角 6"/>
          <p:cNvSpPr/>
          <p:nvPr/>
        </p:nvSpPr>
        <p:spPr>
          <a:xfrm rot="2700000">
            <a:off x="10719226" y="-602045"/>
            <a:ext cx="2027189" cy="197523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zh-CN" altLang="en-US">
              <a:solidFill>
                <a:schemeClr val="tx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845127" y="0"/>
            <a:ext cx="3657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9"/>
          <p:cNvSpPr txBox="1"/>
          <p:nvPr/>
        </p:nvSpPr>
        <p:spPr>
          <a:xfrm rot="5400000">
            <a:off x="11275812" y="5566173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charset="0"/>
                <a:ea typeface="Comic Sans MS" panose="030F0702030302020204" charset="0"/>
              </a:rPr>
              <a:t>DESIGH</a:t>
            </a:r>
            <a:endParaRPr lang="en-US" sz="900" spc="300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charset="0"/>
              <a:ea typeface="Comic Sans MS" panose="030F0702030302020204" charset="0"/>
            </a:endParaRPr>
          </a:p>
        </p:txBody>
      </p:sp>
      <p:sp>
        <p:nvSpPr>
          <p:cNvPr id="5" name="Oval 10"/>
          <p:cNvSpPr/>
          <p:nvPr/>
        </p:nvSpPr>
        <p:spPr>
          <a:xfrm>
            <a:off x="11509437" y="6316045"/>
            <a:ext cx="360219" cy="3602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3"/>
          <p:cNvSpPr/>
          <p:nvPr/>
        </p:nvSpPr>
        <p:spPr>
          <a:xfrm flipV="1">
            <a:off x="6580910" y="3196246"/>
            <a:ext cx="411851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ircle: Hollow 14"/>
          <p:cNvSpPr/>
          <p:nvPr/>
        </p:nvSpPr>
        <p:spPr>
          <a:xfrm>
            <a:off x="11319163" y="-397083"/>
            <a:ext cx="1274614" cy="1274614"/>
          </a:xfrm>
          <a:prstGeom prst="donut">
            <a:avLst>
              <a:gd name="adj" fmla="val 158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9535753" y="2028443"/>
            <a:ext cx="1420996" cy="108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200" b="1" i="1" dirty="0">
                <a:solidFill>
                  <a:schemeClr val="bg1">
                    <a:lumMod val="95000"/>
                  </a:schemeClr>
                </a:solidFill>
                <a:latin typeface="Comic Sans MS" panose="030F0702030302020204" charset="0"/>
                <a:ea typeface="Comic Sans MS" panose="030F0702030302020204" charset="0"/>
              </a:rPr>
              <a:t>01</a:t>
            </a:r>
            <a:endParaRPr lang="en-US" sz="7200" b="1" i="1" dirty="0">
              <a:solidFill>
                <a:schemeClr val="bg1">
                  <a:lumMod val="95000"/>
                </a:schemeClr>
              </a:solidFill>
              <a:latin typeface="Comic Sans MS" panose="030F0702030302020204" charset="0"/>
              <a:ea typeface="Comic Sans MS" panose="030F0702030302020204" charset="0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6407785" y="2397125"/>
            <a:ext cx="4549140" cy="368935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Comic Sans MS" panose="030F0702030302020204" charset="0"/>
                <a:sym typeface="+mn-ea"/>
              </a:rPr>
              <a:t>Python</a:t>
            </a:r>
            <a:r>
              <a:rPr lang="zh-CN" altLang="en-US" sz="2400" b="1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Comic Sans MS" panose="030F0702030302020204" charset="0"/>
                <a:sym typeface="+mn-ea"/>
              </a:rPr>
              <a:t>字符串常用函数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Comic Sans MS" panose="030F0702030302020204" charset="0"/>
              <a:sym typeface="+mn-ea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6426044" y="3730760"/>
            <a:ext cx="3730928" cy="1885315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本节首先介绍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python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字符串的几个重要处理函数，在一般情况下可以满足大部分常用需求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285750" marR="0" lvl="0" indent="-28575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replace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285750" marR="0" lvl="0" indent="-28575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split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285750" marR="0" lvl="0" indent="-28575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strip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  <a:p>
            <a:pPr marL="285750" marR="0" lvl="0" indent="-28575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upper/lower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1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3" name="Rectangle 10"/>
            <p:cNvSpPr/>
            <p:nvPr/>
          </p:nvSpPr>
          <p:spPr>
            <a:xfrm>
              <a:off x="1181804" y="594791"/>
              <a:ext cx="31165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kern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思源黑体" charset="0"/>
                  <a:ea typeface="思源黑体" panose="020B0500000000000000" pitchFamily="34" charset="-122"/>
                  <a:sym typeface="思源黑体" panose="020B0500000000000000" pitchFamily="34" charset="-122"/>
                </a:rPr>
                <a:t>Python 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字符串常用函数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5825" y="963295"/>
            <a:ext cx="7177405" cy="54940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8384" y="1893068"/>
            <a:ext cx="7870674" cy="322568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1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3" name="Rectangle 10"/>
            <p:cNvSpPr/>
            <p:nvPr/>
          </p:nvSpPr>
          <p:spPr>
            <a:xfrm>
              <a:off x="1181804" y="594791"/>
              <a:ext cx="31165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kern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思源黑体" charset="0"/>
                  <a:ea typeface="思源黑体" panose="020B0500000000000000" pitchFamily="34" charset="-122"/>
                  <a:sym typeface="思源黑体" panose="020B0500000000000000" pitchFamily="34" charset="-122"/>
                </a:rPr>
                <a:t>Python 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字符串常用函数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524" y="1227743"/>
            <a:ext cx="7315200" cy="45910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7124" y="2077186"/>
            <a:ext cx="8609437" cy="20046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8"/>
          <p:cNvGrpSpPr/>
          <p:nvPr/>
        </p:nvGrpSpPr>
        <p:grpSpPr>
          <a:xfrm>
            <a:off x="0" y="623072"/>
            <a:ext cx="12192000" cy="6263209"/>
            <a:chOff x="0" y="594791"/>
            <a:chExt cx="12192000" cy="6263209"/>
          </a:xfrm>
        </p:grpSpPr>
        <p:sp>
          <p:nvSpPr>
            <p:cNvPr id="1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3" name="Rectangle 10"/>
            <p:cNvSpPr/>
            <p:nvPr/>
          </p:nvSpPr>
          <p:spPr>
            <a:xfrm>
              <a:off x="1181804" y="594791"/>
              <a:ext cx="31165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kern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思源黑体" charset="0"/>
                  <a:ea typeface="思源黑体" panose="020B0500000000000000" pitchFamily="34" charset="-122"/>
                  <a:sym typeface="思源黑体" panose="020B0500000000000000" pitchFamily="34" charset="-122"/>
                </a:rPr>
                <a:t>Python 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字符串常用函数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3265" y="1165830"/>
            <a:ext cx="6296025" cy="471487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916" y="1987091"/>
            <a:ext cx="5830326" cy="230210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524" y="1588721"/>
            <a:ext cx="8124825" cy="3800475"/>
          </a:xfrm>
          <a:prstGeom prst="rect">
            <a:avLst/>
          </a:prstGeom>
        </p:spPr>
      </p:pic>
      <p:grpSp>
        <p:nvGrpSpPr>
          <p:cNvPr id="1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1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3" name="Rectangle 10"/>
            <p:cNvSpPr/>
            <p:nvPr/>
          </p:nvSpPr>
          <p:spPr>
            <a:xfrm>
              <a:off x="1181804" y="594791"/>
              <a:ext cx="31165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kern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思源黑体" charset="0"/>
                  <a:ea typeface="思源黑体" panose="020B0500000000000000" pitchFamily="34" charset="-122"/>
                  <a:sym typeface="思源黑体" panose="020B0500000000000000" pitchFamily="34" charset="-122"/>
                </a:rPr>
                <a:t>Python 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字符串常用函数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972" y="2089091"/>
            <a:ext cx="5476040" cy="238628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3299" y="896625"/>
            <a:ext cx="10065401" cy="5468670"/>
          </a:xfrm>
          <a:prstGeom prst="rect">
            <a:avLst/>
          </a:prstGeom>
        </p:spPr>
      </p:pic>
      <p:grpSp>
        <p:nvGrpSpPr>
          <p:cNvPr id="11" name="Group 8"/>
          <p:cNvGrpSpPr/>
          <p:nvPr/>
        </p:nvGrpSpPr>
        <p:grpSpPr>
          <a:xfrm>
            <a:off x="0" y="594791"/>
            <a:ext cx="12192000" cy="6263209"/>
            <a:chOff x="0" y="594791"/>
            <a:chExt cx="12192000" cy="6263209"/>
          </a:xfrm>
        </p:grpSpPr>
        <p:sp>
          <p:nvSpPr>
            <p:cNvPr id="12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3" name="Rectangle 10"/>
            <p:cNvSpPr/>
            <p:nvPr/>
          </p:nvSpPr>
          <p:spPr>
            <a:xfrm>
              <a:off x="1181804" y="594791"/>
              <a:ext cx="3116580" cy="3683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kern="0" dirty="0">
                  <a:solidFill>
                    <a:schemeClr val="tx1">
                      <a:lumMod val="75000"/>
                      <a:lumOff val="25000"/>
                    </a:schemeClr>
                  </a:solidFill>
                  <a:uFillTx/>
                  <a:latin typeface="思源黑体" charset="0"/>
                  <a:ea typeface="思源黑体" panose="020B0500000000000000" pitchFamily="34" charset="-122"/>
                  <a:sym typeface="思源黑体" panose="020B0500000000000000" pitchFamily="34" charset="-122"/>
                </a:rPr>
                <a:t>Python </a:t>
              </a:r>
              <a:r>
                <a:rPr lang="zh-CN" altLang="en-US" spc="6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思源黑体" panose="020B0500000000000000" pitchFamily="34" charset="-122"/>
                  <a:ea typeface="思源黑体" panose="020B0500000000000000" pitchFamily="34" charset="-122"/>
                  <a:sym typeface="思源黑体" panose="020B0500000000000000" pitchFamily="34" charset="-122"/>
                </a:rPr>
                <a:t>字符串常用函数</a:t>
              </a:r>
              <a:endParaRPr lang="zh-CN" altLang="en-US" spc="600" dirty="0">
                <a:solidFill>
                  <a:schemeClr val="tx1">
                    <a:lumMod val="75000"/>
                    <a:lumOff val="25000"/>
                  </a:schemeClr>
                </a:solidFill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  <p:sp>
          <p:nvSpPr>
            <p:cNvPr id="17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  <p:grpSp>
        <p:nvGrpSpPr>
          <p:cNvPr id="14" name="Group 8"/>
          <p:cNvGrpSpPr/>
          <p:nvPr/>
        </p:nvGrpSpPr>
        <p:grpSpPr>
          <a:xfrm>
            <a:off x="0" y="686766"/>
            <a:ext cx="12192000" cy="6199514"/>
            <a:chOff x="0" y="658486"/>
            <a:chExt cx="12192000" cy="6199514"/>
          </a:xfrm>
        </p:grpSpPr>
        <p:sp>
          <p:nvSpPr>
            <p:cNvPr id="15" name="矩形: 圆角 6"/>
            <p:cNvSpPr/>
            <p:nvPr/>
          </p:nvSpPr>
          <p:spPr>
            <a:xfrm rot="2700000">
              <a:off x="600435" y="661538"/>
              <a:ext cx="238178" cy="232073"/>
            </a:xfrm>
            <a:prstGeom prst="round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</a:pPr>
              <a:endParaRPr lang="zh-CN" altLang="en-US">
                <a:solidFill>
                  <a:schemeClr val="tx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endParaRPr>
            </a:p>
          </p:txBody>
        </p:sp>
        <p:sp>
          <p:nvSpPr>
            <p:cNvPr id="18" name="Rectangle 6"/>
            <p:cNvSpPr/>
            <p:nvPr/>
          </p:nvSpPr>
          <p:spPr>
            <a:xfrm>
              <a:off x="0" y="6525480"/>
              <a:ext cx="12192000" cy="332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>
                <a:latin typeface="思源黑体" panose="020B0500000000000000" pitchFamily="34" charset="-122"/>
                <a:ea typeface="思源黑体" panose="020B0500000000000000" pitchFamily="34" charset="-122"/>
                <a:sym typeface="思源黑体" panose="020B0500000000000000" pitchFamily="34" charset="-122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/>
          <p:nvPr/>
        </p:nvSpPr>
        <p:spPr>
          <a:xfrm>
            <a:off x="845127" y="0"/>
            <a:ext cx="36576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9"/>
          <p:cNvSpPr txBox="1"/>
          <p:nvPr/>
        </p:nvSpPr>
        <p:spPr>
          <a:xfrm rot="5400000">
            <a:off x="11275812" y="5566173"/>
            <a:ext cx="82747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900" spc="300" dirty="0">
                <a:solidFill>
                  <a:schemeClr val="tx1">
                    <a:lumMod val="95000"/>
                    <a:lumOff val="5000"/>
                  </a:schemeClr>
                </a:solidFill>
                <a:latin typeface="Comic Sans MS" panose="030F0702030302020204" charset="0"/>
                <a:ea typeface="Comic Sans MS" panose="030F0702030302020204" charset="0"/>
              </a:rPr>
              <a:t>DESIGH</a:t>
            </a:r>
            <a:endParaRPr lang="en-US" sz="900" spc="300" dirty="0">
              <a:solidFill>
                <a:schemeClr val="tx1">
                  <a:lumMod val="95000"/>
                  <a:lumOff val="5000"/>
                </a:schemeClr>
              </a:solidFill>
              <a:latin typeface="Comic Sans MS" panose="030F0702030302020204" charset="0"/>
              <a:ea typeface="Comic Sans MS" panose="030F0702030302020204" charset="0"/>
            </a:endParaRPr>
          </a:p>
        </p:txBody>
      </p:sp>
      <p:sp>
        <p:nvSpPr>
          <p:cNvPr id="5" name="Oval 10"/>
          <p:cNvSpPr/>
          <p:nvPr/>
        </p:nvSpPr>
        <p:spPr>
          <a:xfrm>
            <a:off x="11509437" y="6316045"/>
            <a:ext cx="360219" cy="36021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ircle: Hollow 14"/>
          <p:cNvSpPr/>
          <p:nvPr/>
        </p:nvSpPr>
        <p:spPr>
          <a:xfrm>
            <a:off x="11319163" y="-397083"/>
            <a:ext cx="1274614" cy="1274614"/>
          </a:xfrm>
          <a:prstGeom prst="donut">
            <a:avLst>
              <a:gd name="adj" fmla="val 1585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15"/>
          <p:cNvSpPr txBox="1"/>
          <p:nvPr/>
        </p:nvSpPr>
        <p:spPr>
          <a:xfrm>
            <a:off x="9535753" y="2028443"/>
            <a:ext cx="1420996" cy="10883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7200" b="1" i="1" dirty="0">
                <a:solidFill>
                  <a:schemeClr val="bg1">
                    <a:lumMod val="95000"/>
                  </a:schemeClr>
                </a:solidFill>
                <a:latin typeface="Comic Sans MS" panose="030F0702030302020204" charset="0"/>
                <a:ea typeface="Comic Sans MS" panose="030F0702030302020204" charset="0"/>
              </a:rPr>
              <a:t>02</a:t>
            </a:r>
            <a:endParaRPr lang="en-US" sz="7200" b="1" i="1" dirty="0">
              <a:solidFill>
                <a:schemeClr val="bg1">
                  <a:lumMod val="95000"/>
                </a:schemeClr>
              </a:solidFill>
              <a:latin typeface="Comic Sans MS" panose="030F0702030302020204" charset="0"/>
              <a:ea typeface="Comic Sans MS" panose="030F0702030302020204" charset="0"/>
            </a:endParaRPr>
          </a:p>
        </p:txBody>
      </p:sp>
      <p:sp>
        <p:nvSpPr>
          <p:cNvPr id="9" name="TextBox 23"/>
          <p:cNvSpPr txBox="1"/>
          <p:nvPr/>
        </p:nvSpPr>
        <p:spPr>
          <a:xfrm>
            <a:off x="6407785" y="2397125"/>
            <a:ext cx="4549140" cy="368935"/>
          </a:xfrm>
          <a:prstGeom prst="rect">
            <a:avLst/>
          </a:prstGeom>
          <a:noFill/>
        </p:spPr>
        <p:txBody>
          <a:bodyPr wrap="square" lIns="91423" tIns="0" rIns="91423" bIns="0" rtlCol="0" anchor="t">
            <a:spAutoFit/>
          </a:bodyPr>
          <a:lstStyle/>
          <a:p>
            <a:r>
              <a:rPr lang="zh-CN" altLang="en-US" sz="2400" b="1" spc="600" dirty="0">
                <a:solidFill>
                  <a:schemeClr val="accent1"/>
                </a:solidFill>
                <a:latin typeface="思源黑体" panose="020B0500000000000000" pitchFamily="34" charset="-122"/>
                <a:ea typeface="思源黑体" panose="020B0500000000000000" pitchFamily="34" charset="-122"/>
                <a:cs typeface="+mn-ea"/>
                <a:sym typeface="思源黑体" panose="020B0500000000000000" pitchFamily="34" charset="-122"/>
              </a:rPr>
              <a:t>为何需要正则表达式</a:t>
            </a:r>
            <a:endParaRPr lang="zh-CN" altLang="en-US" sz="2400" b="1" spc="600" dirty="0">
              <a:solidFill>
                <a:schemeClr val="accent1"/>
              </a:solidFill>
              <a:latin typeface="思源黑体" panose="020B0500000000000000" pitchFamily="34" charset="-122"/>
              <a:ea typeface="思源黑体" panose="020B0500000000000000" pitchFamily="34" charset="-122"/>
              <a:cs typeface="+mn-ea"/>
              <a:sym typeface="思源黑体" panose="020B0500000000000000" pitchFamily="34" charset="-122"/>
            </a:endParaRPr>
          </a:p>
        </p:txBody>
      </p:sp>
      <p:sp>
        <p:nvSpPr>
          <p:cNvPr id="11" name="TextBox 24"/>
          <p:cNvSpPr txBox="1"/>
          <p:nvPr/>
        </p:nvSpPr>
        <p:spPr>
          <a:xfrm>
            <a:off x="6426044" y="3730760"/>
            <a:ext cx="3730928" cy="605278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ts val="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+mn-cs"/>
                <a:sym typeface="FZHei-B01S" panose="02010601030101010101" pitchFamily="2" charset="-122"/>
              </a:rPr>
              <a:t>本节通过一个例子说明为何需要正则表达式来参与字符串操作。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+mn-cs"/>
              <a:sym typeface="FZHei-B01S" panose="02010601030101010101" pitchFamily="2" charset="-122"/>
            </a:endParaRPr>
          </a:p>
        </p:txBody>
      </p:sp>
      <p:sp>
        <p:nvSpPr>
          <p:cNvPr id="10" name="Rectangle 13"/>
          <p:cNvSpPr/>
          <p:nvPr/>
        </p:nvSpPr>
        <p:spPr>
          <a:xfrm flipV="1">
            <a:off x="6580910" y="3196246"/>
            <a:ext cx="4118513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tags/tag1.xml><?xml version="1.0" encoding="utf-8"?>
<p:tagLst xmlns:p="http://schemas.openxmlformats.org/presentationml/2006/main">
  <p:tag name="PA" val="v5.1.1"/>
</p:tagLst>
</file>

<file path=ppt/tags/tag2.xml><?xml version="1.0" encoding="utf-8"?>
<p:tagLst xmlns:p="http://schemas.openxmlformats.org/presentationml/2006/main">
  <p:tag name="PA" val="v5.1.1"/>
</p:tagLst>
</file>

<file path=ppt/tags/tag3.xml><?xml version="1.0" encoding="utf-8"?>
<p:tagLst xmlns:p="http://schemas.openxmlformats.org/presentationml/2006/main">
  <p:tag name="PA" val="v5.1.1"/>
</p:tagLst>
</file>

<file path=ppt/tags/tag4.xml><?xml version="1.0" encoding="utf-8"?>
<p:tagLst xmlns:p="http://schemas.openxmlformats.org/presentationml/2006/main">
  <p:tag name="PA" val="v5.1.1"/>
</p:tagLst>
</file>

<file path=ppt/tags/tag5.xml><?xml version="1.0" encoding="utf-8"?>
<p:tagLst xmlns:p="http://schemas.openxmlformats.org/presentationml/2006/main">
  <p:tag name="PA" val="v5.1.1"/>
</p:tagLst>
</file>

<file path=ppt/theme/theme1.xml><?xml version="1.0" encoding="utf-8"?>
<a:theme xmlns:a="http://schemas.openxmlformats.org/drawingml/2006/main" name="Office 主题​​">
  <a:themeElements>
    <a:clrScheme name="自定义 4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4457"/>
      </a:accent1>
      <a:accent2>
        <a:srgbClr val="4863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14457"/>
      </a:accent1>
      <a:accent2>
        <a:srgbClr val="48637F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2290</Words>
  <Application>WPS 文字</Application>
  <PresentationFormat>宽屏</PresentationFormat>
  <Paragraphs>206</Paragraphs>
  <Slides>24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73" baseType="lpstr">
      <vt:lpstr>Arial</vt:lpstr>
      <vt:lpstr>宋体</vt:lpstr>
      <vt:lpstr>Wingdings</vt:lpstr>
      <vt:lpstr>思源黑体</vt:lpstr>
      <vt:lpstr>MingLiU_HKSCS-ExtB</vt:lpstr>
      <vt:lpstr>宋体-繁</vt:lpstr>
      <vt:lpstr>思源黑体 CN Heavy</vt:lpstr>
      <vt:lpstr>汉仪中黑KW</vt:lpstr>
      <vt:lpstr>思源黑体</vt:lpstr>
      <vt:lpstr>Comic Sans MS</vt:lpstr>
      <vt:lpstr>思源黑体 CN Normal</vt:lpstr>
      <vt:lpstr>FZHei-B01S</vt:lpstr>
      <vt:lpstr>宋体-简</vt:lpstr>
      <vt:lpstr>Consolas</vt:lpstr>
      <vt:lpstr>等线</vt:lpstr>
      <vt:lpstr>-apple-system</vt:lpstr>
      <vt:lpstr>Cambria</vt:lpstr>
      <vt:lpstr>Source Han Sans HC</vt:lpstr>
      <vt:lpstr>苹方-简</vt:lpstr>
      <vt:lpstr>Roboto Black</vt:lpstr>
      <vt:lpstr>Roboto Medium</vt:lpstr>
      <vt:lpstr>Lato</vt:lpstr>
      <vt:lpstr>汉仪中等线KW</vt:lpstr>
      <vt:lpstr>微软雅黑</vt:lpstr>
      <vt:lpstr>汉仪旗黑</vt:lpstr>
      <vt:lpstr>宋体</vt:lpstr>
      <vt:lpstr>Arial Unicode MS</vt:lpstr>
      <vt:lpstr>等线 Light</vt:lpstr>
      <vt:lpstr>汉仪书宋二KW</vt:lpstr>
      <vt:lpstr>Thonburi</vt:lpstr>
      <vt:lpstr>Calibri</vt:lpstr>
      <vt:lpstr>Helvetica Neue</vt:lpstr>
      <vt:lpstr>等线</vt:lpstr>
      <vt:lpstr>Comic Sans MS Bold</vt:lpstr>
      <vt:lpstr/>
      <vt:lpstr>-apple-system</vt:lpstr>
      <vt:lpstr>FZHei-B01S</vt:lpstr>
      <vt:lpstr>Lato</vt:lpstr>
      <vt:lpstr>MingLiU_HKSCS-ExtB</vt:lpstr>
      <vt:lpstr>Source Han Sans HC</vt:lpstr>
      <vt:lpstr>思源黑体 CN Normal</vt:lpstr>
      <vt:lpstr>BM Jua</vt:lpstr>
      <vt:lpstr>BM Hanna Pro</vt:lpstr>
      <vt:lpstr>黑体</vt:lpstr>
      <vt:lpstr>Georgia Bold Italic</vt:lpstr>
      <vt:lpstr>华文楷体</vt:lpstr>
      <vt:lpstr>Comic Sans MS Regular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Administrater</dc:creator>
  <cp:lastModifiedBy>The_justice</cp:lastModifiedBy>
  <cp:revision>54</cp:revision>
  <dcterms:created xsi:type="dcterms:W3CDTF">2022-10-14T02:30:51Z</dcterms:created>
  <dcterms:modified xsi:type="dcterms:W3CDTF">2022-10-14T02:30:51Z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2052-4.6.1.7467</vt:lpwstr>
  </property>
  <property fmtid="{D5CDD505-2E9C-101B-9397-08002B2CF9AE}" pid="3" name="KSOTemplateUUID">
    <vt:lpwstr>v1.0_mb_i8acGVeq2ly73e2PUZJpvw==</vt:lpwstr>
  </property>
  <property fmtid="{D5CDD505-2E9C-101B-9397-08002B2CF9AE}" pid="4" name="ICV">
    <vt:lpwstr>22FD4284FB2CD618E8C44863DF60E250</vt:lpwstr>
  </property>
</Properties>
</file>