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302" r:id="rId13"/>
    <p:sldId id="303" r:id="rId14"/>
    <p:sldId id="293" r:id="rId15"/>
    <p:sldId id="304" r:id="rId16"/>
    <p:sldId id="281" r:id="rId17"/>
    <p:sldId id="285" r:id="rId18"/>
  </p:sldIdLst>
  <p:sldSz cx="12192000" cy="6858000"/>
  <p:notesSz cx="6858000" cy="9144000"/>
  <p:embeddedFontLst>
    <p:embeddedFont>
      <p:font typeface="等线" panose="02010600030101010101" pitchFamily="2" charset="-122"/>
      <p:regular r:id="rId20"/>
      <p:bold r:id="rId21"/>
    </p:embeddedFont>
    <p:embeddedFont>
      <p:font typeface="微软雅黑" panose="020B0503020204020204" pitchFamily="34" charset="-122"/>
      <p:regular r:id="rId22"/>
      <p:bold r:id="rId23"/>
    </p:embeddedFont>
    <p:embeddedFont>
      <p:font typeface="宋体" panose="02010600030101010101" pitchFamily="2" charset="-122"/>
      <p:regular r:id="rId24"/>
    </p:embeddedFont>
    <p:embeddedFont>
      <p:font typeface="Arial Unicode MS" panose="020B0604020202020204" pitchFamily="34" charset="-128"/>
      <p:regular r:id="rId25"/>
    </p:embeddedFont>
    <p:embeddedFont>
      <p:font typeface="Bauhaus 93" pitchFamily="82" charset="77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Calibri Light" panose="020F0302020204030204" pitchFamily="34" charset="0"/>
      <p:regular r:id="rId31"/>
      <p:italic r:id="rId32"/>
    </p:embeddedFont>
    <p:embeddedFont>
      <p:font typeface="Malgun Gothic" panose="020B0503020000020004" pitchFamily="34" charset="-127"/>
      <p:regular r:id="rId33"/>
      <p:bold r:id="rId34"/>
    </p:embeddedFont>
    <p:embeddedFont>
      <p:font typeface="Microsoft JhengHei" panose="020B0604030504040204" pitchFamily="34" charset="-120"/>
      <p:regular r:id="rId35"/>
      <p:bold r:id="rId36"/>
    </p:embeddedFont>
    <p:embeddedFont>
      <p:font typeface="Microsoft YaHei UI" panose="020B0503020204020204" pitchFamily="34" charset="-122"/>
      <p:regular r:id="rId37"/>
      <p:bold r:id="rId38"/>
    </p:embeddedFont>
    <p:embeddedFont>
      <p:font typeface="MS UI Gothic" panose="020B0600070205080204" pitchFamily="34" charset="-128"/>
      <p:regular r:id="rId3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A29"/>
    <a:srgbClr val="FFDB6C"/>
    <a:srgbClr val="E5B043"/>
    <a:srgbClr val="A64706"/>
    <a:srgbClr val="F7C219"/>
    <a:srgbClr val="DD8F1B"/>
    <a:srgbClr val="B5662C"/>
    <a:srgbClr val="BD6427"/>
    <a:srgbClr val="FBD757"/>
    <a:srgbClr val="E8B6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1" autoAdjust="0"/>
    <p:restoredTop sz="95510" autoAdjust="0"/>
  </p:normalViewPr>
  <p:slideViewPr>
    <p:cSldViewPr snapToGrid="0">
      <p:cViewPr varScale="1">
        <p:scale>
          <a:sx n="122" d="100"/>
          <a:sy n="122" d="100"/>
        </p:scale>
        <p:origin x="656" y="200"/>
      </p:cViewPr>
      <p:guideLst>
        <p:guide orient="horz" pos="2276"/>
        <p:guide pos="3840"/>
      </p:guideLst>
    </p:cSldViewPr>
  </p:slideViewPr>
  <p:outlineViewPr>
    <p:cViewPr>
      <p:scale>
        <a:sx n="33" d="100"/>
        <a:sy n="33" d="100"/>
      </p:scale>
      <p:origin x="0" y="-15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981DA5-75DA-4BBF-AB92-DECAE37786D7}" type="datetimeFigureOut">
              <a:rPr lang="zh-CN" altLang="en-US" smtClean="0"/>
              <a:t>2022/11/11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5DFF76-5D0E-4E4B-9B93-00BE304BA8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398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DFF76-5D0E-4E4B-9B93-00BE304BA84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401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5DFF76-5D0E-4E4B-9B93-00BE304BA84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0209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E617-1852-4039-8A41-B4FBB6EED32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2022/11/11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1DC2-33FF-4022-91B5-C13EC2E37E9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E617-1852-4039-8A41-B4FBB6EED32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2022/11/11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1DC2-33FF-4022-91B5-C13EC2E37E9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3E617-1852-4039-8A41-B4FBB6EED32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2022/11/11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81DC2-33FF-4022-91B5-C13EC2E37E9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FC3">
            <a:alpha val="52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3E617-1852-4039-8A41-B4FBB6EED324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2022/11/11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481DC2-33FF-4022-91B5-C13EC2E37E98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12322021" y="0"/>
            <a:ext cx="413057" cy="413057"/>
          </a:xfrm>
          <a:prstGeom prst="ellipse">
            <a:avLst/>
          </a:prstGeom>
          <a:solidFill>
            <a:schemeClr val="accent6">
              <a:lumMod val="75000"/>
              <a:alpha val="8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椭圆 7"/>
          <p:cNvSpPr/>
          <p:nvPr userDrawn="1"/>
        </p:nvSpPr>
        <p:spPr>
          <a:xfrm>
            <a:off x="12322021" y="575085"/>
            <a:ext cx="413057" cy="398582"/>
          </a:xfrm>
          <a:prstGeom prst="ellipse">
            <a:avLst/>
          </a:prstGeom>
          <a:solidFill>
            <a:srgbClr val="FFC000">
              <a:alpha val="9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椭圆 8"/>
          <p:cNvSpPr/>
          <p:nvPr userDrawn="1"/>
        </p:nvSpPr>
        <p:spPr>
          <a:xfrm>
            <a:off x="12322021" y="1135695"/>
            <a:ext cx="413057" cy="392442"/>
          </a:xfrm>
          <a:prstGeom prst="ellipse">
            <a:avLst/>
          </a:prstGeom>
          <a:solidFill>
            <a:schemeClr val="accent2">
              <a:lumMod val="50000"/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椭圆 9"/>
          <p:cNvSpPr/>
          <p:nvPr userDrawn="1"/>
        </p:nvSpPr>
        <p:spPr>
          <a:xfrm>
            <a:off x="12322021" y="1690166"/>
            <a:ext cx="413057" cy="413057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user_guide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0.jpeg"/><Relationship Id="rId7" Type="http://schemas.openxmlformats.org/officeDocument/2006/relationships/hyperlink" Target="https://blog.csdn.net/weixin_42608414/article/details/88046380" TargetMode="External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cikit-learn.org/stable/user_guide.html" TargetMode="External"/><Relationship Id="rId5" Type="http://schemas.openxmlformats.org/officeDocument/2006/relationships/hyperlink" Target="https://www.kaggle.com/abhi111/naive-bayes-baseline-and-logistic-regression" TargetMode="External"/><Relationship Id="rId4" Type="http://schemas.openxmlformats.org/officeDocument/2006/relationships/hyperlink" Target="https://www.kaggle.com/mgabrielkerr/visualizing-knn-svm-and-xgboost-on-iris-dataset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email">
            <a:alphaModFix amt="8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93377" y="-111"/>
            <a:ext cx="6405563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255861" y="3454887"/>
            <a:ext cx="5677319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6000" b="1" spc="400" dirty="0">
                <a:ln w="22225">
                  <a:noFill/>
                  <a:prstDash val="solid"/>
                </a:ln>
                <a:solidFill>
                  <a:srgbClr val="DD8F1B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Segoe UI Black" panose="020B0A02040204020203" pitchFamily="34" charset="0"/>
              </a:rPr>
              <a:t>文本分类实战</a:t>
            </a:r>
          </a:p>
        </p:txBody>
      </p:sp>
      <p:sp>
        <p:nvSpPr>
          <p:cNvPr id="15" name="L 形 13"/>
          <p:cNvSpPr/>
          <p:nvPr/>
        </p:nvSpPr>
        <p:spPr>
          <a:xfrm flipV="1">
            <a:off x="3027289" y="2057102"/>
            <a:ext cx="356870" cy="356235"/>
          </a:xfrm>
          <a:custGeom>
            <a:avLst/>
            <a:gdLst>
              <a:gd name="connsiteX0" fmla="*/ 0 w 2819400"/>
              <a:gd name="connsiteY0" fmla="*/ 0 h 2819400"/>
              <a:gd name="connsiteX1" fmla="*/ 1409700 w 2819400"/>
              <a:gd name="connsiteY1" fmla="*/ 0 h 2819400"/>
              <a:gd name="connsiteX2" fmla="*/ 1409700 w 2819400"/>
              <a:gd name="connsiteY2" fmla="*/ 1409700 h 2819400"/>
              <a:gd name="connsiteX3" fmla="*/ 2819400 w 2819400"/>
              <a:gd name="connsiteY3" fmla="*/ 1409700 h 2819400"/>
              <a:gd name="connsiteX4" fmla="*/ 2819400 w 2819400"/>
              <a:gd name="connsiteY4" fmla="*/ 2819400 h 2819400"/>
              <a:gd name="connsiteX5" fmla="*/ 0 w 2819400"/>
              <a:gd name="connsiteY5" fmla="*/ 2819400 h 2819400"/>
              <a:gd name="connsiteX6" fmla="*/ 0 w 2819400"/>
              <a:gd name="connsiteY6" fmla="*/ 0 h 2819400"/>
              <a:gd name="connsiteX0-1" fmla="*/ 0 w 2819400"/>
              <a:gd name="connsiteY0-2" fmla="*/ 0 h 2819400"/>
              <a:gd name="connsiteX1-3" fmla="*/ 723900 w 2819400"/>
              <a:gd name="connsiteY1-4" fmla="*/ 12700 h 2819400"/>
              <a:gd name="connsiteX2-5" fmla="*/ 1409700 w 2819400"/>
              <a:gd name="connsiteY2-6" fmla="*/ 1409700 h 2819400"/>
              <a:gd name="connsiteX3-7" fmla="*/ 2819400 w 2819400"/>
              <a:gd name="connsiteY3-8" fmla="*/ 1409700 h 2819400"/>
              <a:gd name="connsiteX4-9" fmla="*/ 2819400 w 2819400"/>
              <a:gd name="connsiteY4-10" fmla="*/ 2819400 h 2819400"/>
              <a:gd name="connsiteX5-11" fmla="*/ 0 w 2819400"/>
              <a:gd name="connsiteY5-12" fmla="*/ 2819400 h 2819400"/>
              <a:gd name="connsiteX6-13" fmla="*/ 0 w 2819400"/>
              <a:gd name="connsiteY6-14" fmla="*/ 0 h 2819400"/>
              <a:gd name="connsiteX0-15" fmla="*/ 0 w 2819400"/>
              <a:gd name="connsiteY0-16" fmla="*/ 0 h 2819400"/>
              <a:gd name="connsiteX1-17" fmla="*/ 723900 w 2819400"/>
              <a:gd name="connsiteY1-18" fmla="*/ 12700 h 2819400"/>
              <a:gd name="connsiteX2-19" fmla="*/ 723900 w 2819400"/>
              <a:gd name="connsiteY2-20" fmla="*/ 2146300 h 2819400"/>
              <a:gd name="connsiteX3-21" fmla="*/ 2819400 w 2819400"/>
              <a:gd name="connsiteY3-22" fmla="*/ 1409700 h 2819400"/>
              <a:gd name="connsiteX4-23" fmla="*/ 2819400 w 2819400"/>
              <a:gd name="connsiteY4-24" fmla="*/ 2819400 h 2819400"/>
              <a:gd name="connsiteX5-25" fmla="*/ 0 w 2819400"/>
              <a:gd name="connsiteY5-26" fmla="*/ 2819400 h 2819400"/>
              <a:gd name="connsiteX6-27" fmla="*/ 0 w 2819400"/>
              <a:gd name="connsiteY6-28" fmla="*/ 0 h 2819400"/>
              <a:gd name="connsiteX0-29" fmla="*/ 0 w 2832100"/>
              <a:gd name="connsiteY0-30" fmla="*/ 0 h 2819400"/>
              <a:gd name="connsiteX1-31" fmla="*/ 723900 w 2832100"/>
              <a:gd name="connsiteY1-32" fmla="*/ 12700 h 2819400"/>
              <a:gd name="connsiteX2-33" fmla="*/ 723900 w 2832100"/>
              <a:gd name="connsiteY2-34" fmla="*/ 2146300 h 2819400"/>
              <a:gd name="connsiteX3-35" fmla="*/ 2832100 w 2832100"/>
              <a:gd name="connsiteY3-36" fmla="*/ 2146300 h 2819400"/>
              <a:gd name="connsiteX4-37" fmla="*/ 2819400 w 2832100"/>
              <a:gd name="connsiteY4-38" fmla="*/ 2819400 h 2819400"/>
              <a:gd name="connsiteX5-39" fmla="*/ 0 w 2832100"/>
              <a:gd name="connsiteY5-40" fmla="*/ 2819400 h 2819400"/>
              <a:gd name="connsiteX6-41" fmla="*/ 0 w 2832100"/>
              <a:gd name="connsiteY6-42" fmla="*/ 0 h 2819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832100" h="2819400">
                <a:moveTo>
                  <a:pt x="0" y="0"/>
                </a:moveTo>
                <a:lnTo>
                  <a:pt x="723900" y="12700"/>
                </a:lnTo>
                <a:lnTo>
                  <a:pt x="723900" y="2146300"/>
                </a:lnTo>
                <a:lnTo>
                  <a:pt x="2832100" y="2146300"/>
                </a:lnTo>
                <a:lnTo>
                  <a:pt x="2819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F1B8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6" name="L 形 13"/>
          <p:cNvSpPr/>
          <p:nvPr/>
        </p:nvSpPr>
        <p:spPr>
          <a:xfrm rot="10800000" flipV="1">
            <a:off x="8754745" y="4115435"/>
            <a:ext cx="356870" cy="356235"/>
          </a:xfrm>
          <a:custGeom>
            <a:avLst/>
            <a:gdLst>
              <a:gd name="connsiteX0" fmla="*/ 0 w 2819400"/>
              <a:gd name="connsiteY0" fmla="*/ 0 h 2819400"/>
              <a:gd name="connsiteX1" fmla="*/ 1409700 w 2819400"/>
              <a:gd name="connsiteY1" fmla="*/ 0 h 2819400"/>
              <a:gd name="connsiteX2" fmla="*/ 1409700 w 2819400"/>
              <a:gd name="connsiteY2" fmla="*/ 1409700 h 2819400"/>
              <a:gd name="connsiteX3" fmla="*/ 2819400 w 2819400"/>
              <a:gd name="connsiteY3" fmla="*/ 1409700 h 2819400"/>
              <a:gd name="connsiteX4" fmla="*/ 2819400 w 2819400"/>
              <a:gd name="connsiteY4" fmla="*/ 2819400 h 2819400"/>
              <a:gd name="connsiteX5" fmla="*/ 0 w 2819400"/>
              <a:gd name="connsiteY5" fmla="*/ 2819400 h 2819400"/>
              <a:gd name="connsiteX6" fmla="*/ 0 w 2819400"/>
              <a:gd name="connsiteY6" fmla="*/ 0 h 2819400"/>
              <a:gd name="connsiteX0-1" fmla="*/ 0 w 2819400"/>
              <a:gd name="connsiteY0-2" fmla="*/ 0 h 2819400"/>
              <a:gd name="connsiteX1-3" fmla="*/ 723900 w 2819400"/>
              <a:gd name="connsiteY1-4" fmla="*/ 12700 h 2819400"/>
              <a:gd name="connsiteX2-5" fmla="*/ 1409700 w 2819400"/>
              <a:gd name="connsiteY2-6" fmla="*/ 1409700 h 2819400"/>
              <a:gd name="connsiteX3-7" fmla="*/ 2819400 w 2819400"/>
              <a:gd name="connsiteY3-8" fmla="*/ 1409700 h 2819400"/>
              <a:gd name="connsiteX4-9" fmla="*/ 2819400 w 2819400"/>
              <a:gd name="connsiteY4-10" fmla="*/ 2819400 h 2819400"/>
              <a:gd name="connsiteX5-11" fmla="*/ 0 w 2819400"/>
              <a:gd name="connsiteY5-12" fmla="*/ 2819400 h 2819400"/>
              <a:gd name="connsiteX6-13" fmla="*/ 0 w 2819400"/>
              <a:gd name="connsiteY6-14" fmla="*/ 0 h 2819400"/>
              <a:gd name="connsiteX0-15" fmla="*/ 0 w 2819400"/>
              <a:gd name="connsiteY0-16" fmla="*/ 0 h 2819400"/>
              <a:gd name="connsiteX1-17" fmla="*/ 723900 w 2819400"/>
              <a:gd name="connsiteY1-18" fmla="*/ 12700 h 2819400"/>
              <a:gd name="connsiteX2-19" fmla="*/ 723900 w 2819400"/>
              <a:gd name="connsiteY2-20" fmla="*/ 2146300 h 2819400"/>
              <a:gd name="connsiteX3-21" fmla="*/ 2819400 w 2819400"/>
              <a:gd name="connsiteY3-22" fmla="*/ 1409700 h 2819400"/>
              <a:gd name="connsiteX4-23" fmla="*/ 2819400 w 2819400"/>
              <a:gd name="connsiteY4-24" fmla="*/ 2819400 h 2819400"/>
              <a:gd name="connsiteX5-25" fmla="*/ 0 w 2819400"/>
              <a:gd name="connsiteY5-26" fmla="*/ 2819400 h 2819400"/>
              <a:gd name="connsiteX6-27" fmla="*/ 0 w 2819400"/>
              <a:gd name="connsiteY6-28" fmla="*/ 0 h 2819400"/>
              <a:gd name="connsiteX0-29" fmla="*/ 0 w 2832100"/>
              <a:gd name="connsiteY0-30" fmla="*/ 0 h 2819400"/>
              <a:gd name="connsiteX1-31" fmla="*/ 723900 w 2832100"/>
              <a:gd name="connsiteY1-32" fmla="*/ 12700 h 2819400"/>
              <a:gd name="connsiteX2-33" fmla="*/ 723900 w 2832100"/>
              <a:gd name="connsiteY2-34" fmla="*/ 2146300 h 2819400"/>
              <a:gd name="connsiteX3-35" fmla="*/ 2832100 w 2832100"/>
              <a:gd name="connsiteY3-36" fmla="*/ 2146300 h 2819400"/>
              <a:gd name="connsiteX4-37" fmla="*/ 2819400 w 2832100"/>
              <a:gd name="connsiteY4-38" fmla="*/ 2819400 h 2819400"/>
              <a:gd name="connsiteX5-39" fmla="*/ 0 w 2832100"/>
              <a:gd name="connsiteY5-40" fmla="*/ 2819400 h 2819400"/>
              <a:gd name="connsiteX6-41" fmla="*/ 0 w 2832100"/>
              <a:gd name="connsiteY6-42" fmla="*/ 0 h 28194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</a:cxnLst>
            <a:rect l="l" t="t" r="r" b="b"/>
            <a:pathLst>
              <a:path w="2832100" h="2819400">
                <a:moveTo>
                  <a:pt x="0" y="0"/>
                </a:moveTo>
                <a:lnTo>
                  <a:pt x="723900" y="12700"/>
                </a:lnTo>
                <a:lnTo>
                  <a:pt x="723900" y="2146300"/>
                </a:lnTo>
                <a:lnTo>
                  <a:pt x="2832100" y="2146300"/>
                </a:lnTo>
                <a:lnTo>
                  <a:pt x="2819400" y="2819400"/>
                </a:lnTo>
                <a:lnTo>
                  <a:pt x="0" y="2819400"/>
                </a:lnTo>
                <a:lnTo>
                  <a:pt x="0" y="0"/>
                </a:lnTo>
                <a:close/>
              </a:path>
            </a:pathLst>
          </a:custGeom>
          <a:solidFill>
            <a:srgbClr val="F1B80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C000"/>
              </a:solidFill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10082431" y="60961"/>
            <a:ext cx="1701899" cy="90387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905632" y="2079674"/>
            <a:ext cx="4377776" cy="132343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zh-CN" altLang="en-US" sz="4000" b="1" dirty="0">
                <a:solidFill>
                  <a:srgbClr val="DD8F1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互联网与文本分析作业四</a:t>
            </a:r>
            <a:endParaRPr lang="en-US" altLang="zh-CN" sz="4000" b="1" dirty="0">
              <a:solidFill>
                <a:srgbClr val="DD8F1B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0082431" y="60961"/>
            <a:ext cx="1701899" cy="903879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323A8F7F-8E4B-4499-8E52-040BE4AE04A9}"/>
              </a:ext>
            </a:extLst>
          </p:cNvPr>
          <p:cNvGrpSpPr/>
          <p:nvPr/>
        </p:nvGrpSpPr>
        <p:grpSpPr>
          <a:xfrm>
            <a:off x="634862" y="259468"/>
            <a:ext cx="4016250" cy="1107996"/>
            <a:chOff x="634862" y="259468"/>
            <a:chExt cx="4016250" cy="1107996"/>
          </a:xfrm>
        </p:grpSpPr>
        <p:sp>
          <p:nvSpPr>
            <p:cNvPr id="6" name="文本框 5"/>
            <p:cNvSpPr txBox="1"/>
            <p:nvPr/>
          </p:nvSpPr>
          <p:spPr>
            <a:xfrm>
              <a:off x="2280081" y="796743"/>
              <a:ext cx="461665" cy="923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34862" y="259468"/>
              <a:ext cx="12827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>
                  <a:solidFill>
                    <a:srgbClr val="B5662C"/>
                  </a:solidFill>
                  <a:latin typeface="Bauhaus 93" panose="04030905020B02020C02" pitchFamily="82" charset="0"/>
                </a:rPr>
                <a:t>02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801548" y="581332"/>
              <a:ext cx="2849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B5662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步骤提示</a:t>
              </a:r>
            </a:p>
          </p:txBody>
        </p:sp>
      </p:grpSp>
      <p:sp>
        <p:nvSpPr>
          <p:cNvPr id="76" name="文本框 75"/>
          <p:cNvSpPr txBox="1"/>
          <p:nvPr/>
        </p:nvSpPr>
        <p:spPr>
          <a:xfrm>
            <a:off x="749472" y="1730056"/>
            <a:ext cx="617810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 训练模型，验证模型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112CD8A-526A-4F69-88EB-948067E5A7FE}"/>
              </a:ext>
            </a:extLst>
          </p:cNvPr>
          <p:cNvSpPr txBox="1"/>
          <p:nvPr/>
        </p:nvSpPr>
        <p:spPr>
          <a:xfrm>
            <a:off x="1115201" y="2673705"/>
            <a:ext cx="10259772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在训练集上，用常见的分类模型如朴素贝叶斯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(NB)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，支持向量机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(SVM)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，最近邻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(KNN)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，决策树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(DT)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，多层感知机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(MLP)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等方法训练模型；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在测试集上用训练得到的模型验证效果；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观察相关指标：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Precision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Recall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F1-score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</a:p>
        </p:txBody>
      </p:sp>
    </p:spTree>
    <p:extLst>
      <p:ext uri="{BB962C8B-B14F-4D97-AF65-F5344CB8AC3E}">
        <p14:creationId xmlns:p14="http://schemas.microsoft.com/office/powerpoint/2010/main" val="40627645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0082431" y="60961"/>
            <a:ext cx="1701899" cy="903879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323A8F7F-8E4B-4499-8E52-040BE4AE04A9}"/>
              </a:ext>
            </a:extLst>
          </p:cNvPr>
          <p:cNvGrpSpPr/>
          <p:nvPr/>
        </p:nvGrpSpPr>
        <p:grpSpPr>
          <a:xfrm>
            <a:off x="634862" y="259468"/>
            <a:ext cx="4016250" cy="1107996"/>
            <a:chOff x="634862" y="259468"/>
            <a:chExt cx="4016250" cy="1107996"/>
          </a:xfrm>
        </p:grpSpPr>
        <p:sp>
          <p:nvSpPr>
            <p:cNvPr id="6" name="文本框 5"/>
            <p:cNvSpPr txBox="1"/>
            <p:nvPr/>
          </p:nvSpPr>
          <p:spPr>
            <a:xfrm>
              <a:off x="2280081" y="796743"/>
              <a:ext cx="461665" cy="923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34862" y="259468"/>
              <a:ext cx="12827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>
                  <a:solidFill>
                    <a:srgbClr val="B5662C"/>
                  </a:solidFill>
                  <a:latin typeface="Bauhaus 93" panose="04030905020B02020C02" pitchFamily="82" charset="0"/>
                </a:rPr>
                <a:t>02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801548" y="581332"/>
              <a:ext cx="2849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B5662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步骤提示</a:t>
              </a:r>
            </a:p>
          </p:txBody>
        </p:sp>
      </p:grpSp>
      <p:sp>
        <p:nvSpPr>
          <p:cNvPr id="76" name="文本框 75"/>
          <p:cNvSpPr txBox="1"/>
          <p:nvPr/>
        </p:nvSpPr>
        <p:spPr>
          <a:xfrm>
            <a:off x="749472" y="1730056"/>
            <a:ext cx="617810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 训练模型，验证模型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112CD8A-526A-4F69-88EB-948067E5A7FE}"/>
              </a:ext>
            </a:extLst>
          </p:cNvPr>
          <p:cNvSpPr txBox="1"/>
          <p:nvPr/>
        </p:nvSpPr>
        <p:spPr>
          <a:xfrm>
            <a:off x="1115201" y="2673705"/>
            <a:ext cx="1025977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sklearn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包，三行代码变换不同的模型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0AD0F21-8F73-49E7-89C2-0EB52ED2D1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6490"/>
          <a:stretch/>
        </p:blipFill>
        <p:spPr>
          <a:xfrm>
            <a:off x="634862" y="3439627"/>
            <a:ext cx="10979150" cy="1524000"/>
          </a:xfrm>
          <a:prstGeom prst="rect">
            <a:avLst/>
          </a:prstGeom>
        </p:spPr>
      </p:pic>
      <p:pic>
        <p:nvPicPr>
          <p:cNvPr id="11" name="内容占位符 3">
            <a:extLst>
              <a:ext uri="{FF2B5EF4-FFF2-40B4-BE49-F238E27FC236}">
                <a16:creationId xmlns:a16="http://schemas.microsoft.com/office/drawing/2014/main" id="{24EFE7FC-476E-4B8D-85A3-5AC955D9BB3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131" b="54154"/>
          <a:stretch/>
        </p:blipFill>
        <p:spPr>
          <a:xfrm>
            <a:off x="634863" y="5273038"/>
            <a:ext cx="10979150" cy="15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73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0082431" y="60961"/>
            <a:ext cx="1701899" cy="903879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323A8F7F-8E4B-4499-8E52-040BE4AE04A9}"/>
              </a:ext>
            </a:extLst>
          </p:cNvPr>
          <p:cNvGrpSpPr/>
          <p:nvPr/>
        </p:nvGrpSpPr>
        <p:grpSpPr>
          <a:xfrm>
            <a:off x="634862" y="259468"/>
            <a:ext cx="4016250" cy="1107996"/>
            <a:chOff x="634862" y="259468"/>
            <a:chExt cx="4016250" cy="1107996"/>
          </a:xfrm>
        </p:grpSpPr>
        <p:sp>
          <p:nvSpPr>
            <p:cNvPr id="6" name="文本框 5"/>
            <p:cNvSpPr txBox="1"/>
            <p:nvPr/>
          </p:nvSpPr>
          <p:spPr>
            <a:xfrm>
              <a:off x="2280081" y="796743"/>
              <a:ext cx="461665" cy="923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34862" y="259468"/>
              <a:ext cx="12827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>
                  <a:solidFill>
                    <a:srgbClr val="B5662C"/>
                  </a:solidFill>
                  <a:latin typeface="Bauhaus 93" panose="04030905020B02020C02" pitchFamily="82" charset="0"/>
                </a:rPr>
                <a:t>02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801548" y="581332"/>
              <a:ext cx="2849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B5662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步骤提示</a:t>
              </a:r>
            </a:p>
          </p:txBody>
        </p:sp>
      </p:grpSp>
      <p:sp>
        <p:nvSpPr>
          <p:cNvPr id="76" name="文本框 75"/>
          <p:cNvSpPr txBox="1"/>
          <p:nvPr/>
        </p:nvSpPr>
        <p:spPr>
          <a:xfrm>
            <a:off x="749472" y="1730056"/>
            <a:ext cx="617810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 训练模型，验证模型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112CD8A-526A-4F69-88EB-948067E5A7FE}"/>
              </a:ext>
            </a:extLst>
          </p:cNvPr>
          <p:cNvSpPr txBox="1"/>
          <p:nvPr/>
        </p:nvSpPr>
        <p:spPr>
          <a:xfrm>
            <a:off x="1115201" y="2673705"/>
            <a:ext cx="1025977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sklearn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包，三行代码进行预测并输出评价指标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8B5DBF9-293A-4581-9D9D-30DD75DCE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621" y="3731389"/>
            <a:ext cx="6730127" cy="110378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EF28F31-8FFF-4D9A-825A-A48EA1C6E1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780" y="4209676"/>
            <a:ext cx="5524304" cy="237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56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0082431" y="60961"/>
            <a:ext cx="1701899" cy="903879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323A8F7F-8E4B-4499-8E52-040BE4AE04A9}"/>
              </a:ext>
            </a:extLst>
          </p:cNvPr>
          <p:cNvGrpSpPr/>
          <p:nvPr/>
        </p:nvGrpSpPr>
        <p:grpSpPr>
          <a:xfrm>
            <a:off x="634862" y="259468"/>
            <a:ext cx="4016250" cy="1107996"/>
            <a:chOff x="634862" y="259468"/>
            <a:chExt cx="4016250" cy="1107996"/>
          </a:xfrm>
        </p:grpSpPr>
        <p:sp>
          <p:nvSpPr>
            <p:cNvPr id="6" name="文本框 5"/>
            <p:cNvSpPr txBox="1"/>
            <p:nvPr/>
          </p:nvSpPr>
          <p:spPr>
            <a:xfrm>
              <a:off x="2280081" y="796743"/>
              <a:ext cx="461665" cy="923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34862" y="259468"/>
              <a:ext cx="12827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>
                  <a:solidFill>
                    <a:srgbClr val="B5662C"/>
                  </a:solidFill>
                  <a:latin typeface="Bauhaus 93" panose="04030905020B02020C02" pitchFamily="82" charset="0"/>
                </a:rPr>
                <a:t>02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801548" y="581332"/>
              <a:ext cx="2849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B5662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步骤提示</a:t>
              </a:r>
            </a:p>
          </p:txBody>
        </p:sp>
      </p:grpSp>
      <p:sp>
        <p:nvSpPr>
          <p:cNvPr id="76" name="文本框 75"/>
          <p:cNvSpPr txBox="1"/>
          <p:nvPr/>
        </p:nvSpPr>
        <p:spPr>
          <a:xfrm>
            <a:off x="4108898" y="483082"/>
            <a:ext cx="6178102" cy="1515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sklearn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的更多分类模型请见：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https://scikit-learn.org/stable/user_guide.html</a:t>
            </a: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内容占位符 3">
            <a:extLst>
              <a:ext uri="{FF2B5EF4-FFF2-40B4-BE49-F238E27FC236}">
                <a16:creationId xmlns:a16="http://schemas.microsoft.com/office/drawing/2014/main" id="{43F9A308-E905-41A4-9437-3319FF28A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723" y="1700500"/>
            <a:ext cx="9994371" cy="490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06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/>
        </p:nvCxnSpPr>
        <p:spPr>
          <a:xfrm flipV="1">
            <a:off x="902335" y="3372485"/>
            <a:ext cx="10387330" cy="222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62290" y="2438871"/>
            <a:ext cx="3262771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数据爬取的过程，数据预处理的过程，特征抽取的过程等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321235" y="2309905"/>
            <a:ext cx="164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1B809"/>
                </a:solidFill>
                <a:effectLst>
                  <a:glow>
                    <a:prstClr val="white"/>
                  </a:glo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在此输入标题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9991626" y="76836"/>
            <a:ext cx="1701899" cy="903879"/>
          </a:xfrm>
          <a:prstGeom prst="rect">
            <a:avLst/>
          </a:prstGeom>
        </p:spPr>
      </p:pic>
      <p:grpSp>
        <p:nvGrpSpPr>
          <p:cNvPr id="19" name="Grupo 7"/>
          <p:cNvGrpSpPr/>
          <p:nvPr/>
        </p:nvGrpSpPr>
        <p:grpSpPr>
          <a:xfrm>
            <a:off x="4408233" y="2168448"/>
            <a:ext cx="2134052" cy="1583296"/>
            <a:chOff x="8772414" y="6138714"/>
            <a:chExt cx="4268597" cy="3166959"/>
          </a:xfrm>
          <a:solidFill>
            <a:srgbClr val="FBD757"/>
          </a:solidFill>
        </p:grpSpPr>
        <p:sp>
          <p:nvSpPr>
            <p:cNvPr id="20" name="Forma libre 24"/>
            <p:cNvSpPr>
              <a:spLocks noChangeAspect="1"/>
            </p:cNvSpPr>
            <p:nvPr/>
          </p:nvSpPr>
          <p:spPr bwMode="auto">
            <a:xfrm>
              <a:off x="8772414" y="6138714"/>
              <a:ext cx="4268597" cy="3166959"/>
            </a:xfrm>
            <a:custGeom>
              <a:avLst/>
              <a:gdLst>
                <a:gd name="connsiteX0" fmla="*/ 4877099 w 6542284"/>
                <a:gd name="connsiteY0" fmla="*/ 0 h 4853856"/>
                <a:gd name="connsiteX1" fmla="*/ 4891103 w 6542284"/>
                <a:gd name="connsiteY1" fmla="*/ 707 h 4853856"/>
                <a:gd name="connsiteX2" fmla="*/ 4919994 w 6542284"/>
                <a:gd name="connsiteY2" fmla="*/ 322 h 4853856"/>
                <a:gd name="connsiteX3" fmla="*/ 4919973 w 6542284"/>
                <a:gd name="connsiteY3" fmla="*/ 2166 h 4853856"/>
                <a:gd name="connsiteX4" fmla="*/ 5047354 w 6542284"/>
                <a:gd name="connsiteY4" fmla="*/ 8599 h 4853856"/>
                <a:gd name="connsiteX5" fmla="*/ 6542284 w 6542284"/>
                <a:gd name="connsiteY5" fmla="*/ 1665498 h 4853856"/>
                <a:gd name="connsiteX6" fmla="*/ 5047354 w 6542284"/>
                <a:gd name="connsiteY6" fmla="*/ 3322397 h 4853856"/>
                <a:gd name="connsiteX7" fmla="*/ 4881614 w 6542284"/>
                <a:gd name="connsiteY7" fmla="*/ 3330768 h 4853856"/>
                <a:gd name="connsiteX8" fmla="*/ 4881607 w 6542284"/>
                <a:gd name="connsiteY8" fmla="*/ 3331395 h 4853856"/>
                <a:gd name="connsiteX9" fmla="*/ 3790014 w 6542284"/>
                <a:gd name="connsiteY9" fmla="*/ 3770423 h 4853856"/>
                <a:gd name="connsiteX10" fmla="*/ 3331218 w 6542284"/>
                <a:gd name="connsiteY10" fmla="*/ 4853856 h 4853856"/>
                <a:gd name="connsiteX11" fmla="*/ 3329626 w 6542284"/>
                <a:gd name="connsiteY11" fmla="*/ 4853846 h 4853856"/>
                <a:gd name="connsiteX12" fmla="*/ 3330262 w 6542284"/>
                <a:gd name="connsiteY12" fmla="*/ 4841248 h 4853856"/>
                <a:gd name="connsiteX13" fmla="*/ 1665077 w 6542284"/>
                <a:gd name="connsiteY13" fmla="*/ 3175750 h 4853856"/>
                <a:gd name="connsiteX14" fmla="*/ 8490 w 6542284"/>
                <a:gd name="connsiteY14" fmla="*/ 4670961 h 4853856"/>
                <a:gd name="connsiteX15" fmla="*/ 375 w 6542284"/>
                <a:gd name="connsiteY15" fmla="*/ 4831692 h 4853856"/>
                <a:gd name="connsiteX16" fmla="*/ 0 w 6542284"/>
                <a:gd name="connsiteY16" fmla="*/ 4831689 h 4853856"/>
                <a:gd name="connsiteX17" fmla="*/ 1455941 w 6542284"/>
                <a:gd name="connsiteY17" fmla="*/ 1393531 h 4853856"/>
                <a:gd name="connsiteX18" fmla="*/ 4677983 w 6542284"/>
                <a:gd name="connsiteY18" fmla="*/ 3549 h 4853856"/>
                <a:gd name="connsiteX19" fmla="*/ 4853047 w 6542284"/>
                <a:gd name="connsiteY19" fmla="*/ 1215 h 485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542284" h="4853856">
                  <a:moveTo>
                    <a:pt x="4877099" y="0"/>
                  </a:moveTo>
                  <a:lnTo>
                    <a:pt x="4891103" y="707"/>
                  </a:lnTo>
                  <a:lnTo>
                    <a:pt x="4919994" y="322"/>
                  </a:lnTo>
                  <a:lnTo>
                    <a:pt x="4919973" y="2166"/>
                  </a:lnTo>
                  <a:lnTo>
                    <a:pt x="5047354" y="8599"/>
                  </a:lnTo>
                  <a:cubicBezTo>
                    <a:pt x="5887034" y="93889"/>
                    <a:pt x="6542284" y="803159"/>
                    <a:pt x="6542284" y="1665498"/>
                  </a:cubicBezTo>
                  <a:cubicBezTo>
                    <a:pt x="6542284" y="2527838"/>
                    <a:pt x="5887034" y="3237107"/>
                    <a:pt x="5047354" y="3322397"/>
                  </a:cubicBezTo>
                  <a:lnTo>
                    <a:pt x="4881614" y="3330768"/>
                  </a:lnTo>
                  <a:lnTo>
                    <a:pt x="4881607" y="3331395"/>
                  </a:lnTo>
                  <a:cubicBezTo>
                    <a:pt x="4473827" y="3326696"/>
                    <a:pt x="4080986" y="3484693"/>
                    <a:pt x="3790014" y="3770423"/>
                  </a:cubicBezTo>
                  <a:cubicBezTo>
                    <a:pt x="3499042" y="4056153"/>
                    <a:pt x="3333931" y="4446058"/>
                    <a:pt x="3331218" y="4853856"/>
                  </a:cubicBezTo>
                  <a:lnTo>
                    <a:pt x="3329626" y="4853846"/>
                  </a:lnTo>
                  <a:lnTo>
                    <a:pt x="3330262" y="4841248"/>
                  </a:lnTo>
                  <a:cubicBezTo>
                    <a:pt x="3330262" y="3921419"/>
                    <a:pt x="2584733" y="3175750"/>
                    <a:pt x="1665077" y="3175750"/>
                  </a:cubicBezTo>
                  <a:cubicBezTo>
                    <a:pt x="802900" y="3175750"/>
                    <a:pt x="93764" y="3831123"/>
                    <a:pt x="8490" y="4670961"/>
                  </a:cubicBezTo>
                  <a:lnTo>
                    <a:pt x="375" y="4831692"/>
                  </a:lnTo>
                  <a:lnTo>
                    <a:pt x="0" y="4831689"/>
                  </a:lnTo>
                  <a:cubicBezTo>
                    <a:pt x="8611" y="3537586"/>
                    <a:pt x="532573" y="2300266"/>
                    <a:pt x="1455941" y="1393531"/>
                  </a:cubicBezTo>
                  <a:cubicBezTo>
                    <a:pt x="2321599" y="543467"/>
                    <a:pt x="3471382" y="49667"/>
                    <a:pt x="4677983" y="3549"/>
                  </a:cubicBezTo>
                  <a:lnTo>
                    <a:pt x="4853047" y="1215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soft" dir="t"/>
            </a:scene3d>
            <a:sp3d>
              <a:bevelT w="12700" h="12700" prst="angle"/>
            </a:sp3d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endParaRPr lang="es-ES" sz="900">
                <a:latin typeface="Open Sans Condensed" panose="020B0604020202020204" charset="0"/>
                <a:ea typeface="Open Sans Condensed" panose="020B0604020202020204" charset="0"/>
                <a:cs typeface="Open Sans Condensed" panose="020B0604020202020204" charset="0"/>
              </a:endParaRPr>
            </a:p>
          </p:txBody>
        </p:sp>
        <p:sp>
          <p:nvSpPr>
            <p:cNvPr id="21" name="Elipse 5"/>
            <p:cNvSpPr>
              <a:spLocks noChangeAspect="1"/>
            </p:cNvSpPr>
            <p:nvPr/>
          </p:nvSpPr>
          <p:spPr bwMode="auto">
            <a:xfrm>
              <a:off x="11168962" y="6436372"/>
              <a:ext cx="1524230" cy="1524230"/>
            </a:xfrm>
            <a:prstGeom prst="ellipse">
              <a:avLst/>
            </a:prstGeom>
            <a:grpFill/>
            <a:ln w="346075" cap="rnd">
              <a:noFill/>
              <a:round/>
            </a:ln>
            <a:effectLst>
              <a:innerShdw blurRad="317500" dist="12700" dir="16200000">
                <a:prstClr val="black">
                  <a:alpha val="80000"/>
                </a:prstClr>
              </a:innerShdw>
            </a:effectLst>
            <a:scene3d>
              <a:camera prst="orthographicFront">
                <a:rot lat="0" lon="0" rev="0"/>
              </a:camera>
              <a:lightRig rig="sof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989" tIns="16995" rIns="33989" bIns="16995" rtlCol="0" anchor="ctr"/>
            <a:lstStyle/>
            <a:p>
              <a:pPr algn="ctr"/>
              <a:r>
                <a:rPr lang="es-ES" sz="1150" dirty="0">
                  <a:solidFill>
                    <a:schemeClr val="bg1"/>
                  </a:solidFill>
                  <a:latin typeface="Open Sans Condensed" panose="020B0604020202020204" charset="0"/>
                  <a:ea typeface="Open Sans Condensed" panose="020B0604020202020204" charset="0"/>
                  <a:cs typeface="Open Sans Condensed" panose="020B0604020202020204" charset="0"/>
                </a:rPr>
                <a:t>PHASE 4</a:t>
              </a:r>
            </a:p>
          </p:txBody>
        </p:sp>
      </p:grpSp>
      <p:grpSp>
        <p:nvGrpSpPr>
          <p:cNvPr id="44" name="Grupo 11"/>
          <p:cNvGrpSpPr/>
          <p:nvPr/>
        </p:nvGrpSpPr>
        <p:grpSpPr>
          <a:xfrm>
            <a:off x="5441840" y="3746991"/>
            <a:ext cx="2134052" cy="1583296"/>
            <a:chOff x="10839868" y="9296165"/>
            <a:chExt cx="4268597" cy="3166959"/>
          </a:xfrm>
          <a:solidFill>
            <a:srgbClr val="DD8F1B"/>
          </a:solidFill>
        </p:grpSpPr>
        <p:sp>
          <p:nvSpPr>
            <p:cNvPr id="45" name="Forma libre 24"/>
            <p:cNvSpPr>
              <a:spLocks noChangeAspect="1"/>
            </p:cNvSpPr>
            <p:nvPr/>
          </p:nvSpPr>
          <p:spPr bwMode="auto">
            <a:xfrm rot="10800000">
              <a:off x="10839868" y="9296165"/>
              <a:ext cx="4268597" cy="3166959"/>
            </a:xfrm>
            <a:custGeom>
              <a:avLst/>
              <a:gdLst>
                <a:gd name="connsiteX0" fmla="*/ 4877099 w 6542284"/>
                <a:gd name="connsiteY0" fmla="*/ 0 h 4853856"/>
                <a:gd name="connsiteX1" fmla="*/ 4891103 w 6542284"/>
                <a:gd name="connsiteY1" fmla="*/ 707 h 4853856"/>
                <a:gd name="connsiteX2" fmla="*/ 4919994 w 6542284"/>
                <a:gd name="connsiteY2" fmla="*/ 322 h 4853856"/>
                <a:gd name="connsiteX3" fmla="*/ 4919973 w 6542284"/>
                <a:gd name="connsiteY3" fmla="*/ 2166 h 4853856"/>
                <a:gd name="connsiteX4" fmla="*/ 5047354 w 6542284"/>
                <a:gd name="connsiteY4" fmla="*/ 8599 h 4853856"/>
                <a:gd name="connsiteX5" fmla="*/ 6542284 w 6542284"/>
                <a:gd name="connsiteY5" fmla="*/ 1665498 h 4853856"/>
                <a:gd name="connsiteX6" fmla="*/ 5047354 w 6542284"/>
                <a:gd name="connsiteY6" fmla="*/ 3322397 h 4853856"/>
                <a:gd name="connsiteX7" fmla="*/ 4881614 w 6542284"/>
                <a:gd name="connsiteY7" fmla="*/ 3330768 h 4853856"/>
                <a:gd name="connsiteX8" fmla="*/ 4881607 w 6542284"/>
                <a:gd name="connsiteY8" fmla="*/ 3331395 h 4853856"/>
                <a:gd name="connsiteX9" fmla="*/ 3790014 w 6542284"/>
                <a:gd name="connsiteY9" fmla="*/ 3770423 h 4853856"/>
                <a:gd name="connsiteX10" fmla="*/ 3331218 w 6542284"/>
                <a:gd name="connsiteY10" fmla="*/ 4853856 h 4853856"/>
                <a:gd name="connsiteX11" fmla="*/ 3329626 w 6542284"/>
                <a:gd name="connsiteY11" fmla="*/ 4853846 h 4853856"/>
                <a:gd name="connsiteX12" fmla="*/ 3330262 w 6542284"/>
                <a:gd name="connsiteY12" fmla="*/ 4841248 h 4853856"/>
                <a:gd name="connsiteX13" fmla="*/ 1665077 w 6542284"/>
                <a:gd name="connsiteY13" fmla="*/ 3175750 h 4853856"/>
                <a:gd name="connsiteX14" fmla="*/ 8490 w 6542284"/>
                <a:gd name="connsiteY14" fmla="*/ 4670961 h 4853856"/>
                <a:gd name="connsiteX15" fmla="*/ 375 w 6542284"/>
                <a:gd name="connsiteY15" fmla="*/ 4831692 h 4853856"/>
                <a:gd name="connsiteX16" fmla="*/ 0 w 6542284"/>
                <a:gd name="connsiteY16" fmla="*/ 4831689 h 4853856"/>
                <a:gd name="connsiteX17" fmla="*/ 1455941 w 6542284"/>
                <a:gd name="connsiteY17" fmla="*/ 1393531 h 4853856"/>
                <a:gd name="connsiteX18" fmla="*/ 4677983 w 6542284"/>
                <a:gd name="connsiteY18" fmla="*/ 3549 h 4853856"/>
                <a:gd name="connsiteX19" fmla="*/ 4853047 w 6542284"/>
                <a:gd name="connsiteY19" fmla="*/ 1215 h 485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542284" h="4853856">
                  <a:moveTo>
                    <a:pt x="4877099" y="0"/>
                  </a:moveTo>
                  <a:lnTo>
                    <a:pt x="4891103" y="707"/>
                  </a:lnTo>
                  <a:lnTo>
                    <a:pt x="4919994" y="322"/>
                  </a:lnTo>
                  <a:lnTo>
                    <a:pt x="4919973" y="2166"/>
                  </a:lnTo>
                  <a:lnTo>
                    <a:pt x="5047354" y="8599"/>
                  </a:lnTo>
                  <a:cubicBezTo>
                    <a:pt x="5887034" y="93889"/>
                    <a:pt x="6542284" y="803159"/>
                    <a:pt x="6542284" y="1665498"/>
                  </a:cubicBezTo>
                  <a:cubicBezTo>
                    <a:pt x="6542284" y="2527838"/>
                    <a:pt x="5887034" y="3237107"/>
                    <a:pt x="5047354" y="3322397"/>
                  </a:cubicBezTo>
                  <a:lnTo>
                    <a:pt x="4881614" y="3330768"/>
                  </a:lnTo>
                  <a:lnTo>
                    <a:pt x="4881607" y="3331395"/>
                  </a:lnTo>
                  <a:cubicBezTo>
                    <a:pt x="4473827" y="3326696"/>
                    <a:pt x="4080986" y="3484693"/>
                    <a:pt x="3790014" y="3770423"/>
                  </a:cubicBezTo>
                  <a:cubicBezTo>
                    <a:pt x="3499042" y="4056153"/>
                    <a:pt x="3333931" y="4446058"/>
                    <a:pt x="3331218" y="4853856"/>
                  </a:cubicBezTo>
                  <a:lnTo>
                    <a:pt x="3329626" y="4853846"/>
                  </a:lnTo>
                  <a:lnTo>
                    <a:pt x="3330262" y="4841248"/>
                  </a:lnTo>
                  <a:cubicBezTo>
                    <a:pt x="3330262" y="3921419"/>
                    <a:pt x="2584733" y="3175750"/>
                    <a:pt x="1665077" y="3175750"/>
                  </a:cubicBezTo>
                  <a:cubicBezTo>
                    <a:pt x="802900" y="3175750"/>
                    <a:pt x="93764" y="3831123"/>
                    <a:pt x="8490" y="4670961"/>
                  </a:cubicBezTo>
                  <a:lnTo>
                    <a:pt x="375" y="4831692"/>
                  </a:lnTo>
                  <a:lnTo>
                    <a:pt x="0" y="4831689"/>
                  </a:lnTo>
                  <a:cubicBezTo>
                    <a:pt x="8611" y="3537586"/>
                    <a:pt x="532573" y="2300266"/>
                    <a:pt x="1455941" y="1393531"/>
                  </a:cubicBezTo>
                  <a:cubicBezTo>
                    <a:pt x="2321599" y="543467"/>
                    <a:pt x="3471382" y="49667"/>
                    <a:pt x="4677983" y="3549"/>
                  </a:cubicBezTo>
                  <a:lnTo>
                    <a:pt x="4853047" y="1215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soft" dir="t"/>
            </a:scene3d>
            <a:sp3d>
              <a:bevelT w="12700" h="12700" prst="angle"/>
            </a:sp3d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endParaRPr lang="es-ES" sz="900">
                <a:latin typeface="Open Sans Condensed" panose="020B0604020202020204" charset="0"/>
                <a:ea typeface="Open Sans Condensed" panose="020B0604020202020204" charset="0"/>
                <a:cs typeface="Open Sans Condensed" panose="020B0604020202020204" charset="0"/>
              </a:endParaRPr>
            </a:p>
          </p:txBody>
        </p:sp>
        <p:sp>
          <p:nvSpPr>
            <p:cNvPr id="46" name="Elipse 5"/>
            <p:cNvSpPr>
              <a:spLocks noChangeAspect="1"/>
            </p:cNvSpPr>
            <p:nvPr/>
          </p:nvSpPr>
          <p:spPr bwMode="auto">
            <a:xfrm rot="10800000" flipV="1">
              <a:off x="11187687" y="10641237"/>
              <a:ext cx="1524230" cy="1524230"/>
            </a:xfrm>
            <a:prstGeom prst="ellipse">
              <a:avLst/>
            </a:prstGeom>
            <a:grpFill/>
            <a:ln w="346075" cap="rnd">
              <a:noFill/>
              <a:round/>
            </a:ln>
            <a:effectLst>
              <a:innerShdw blurRad="317500" dist="12700" dir="16200000">
                <a:prstClr val="black">
                  <a:alpha val="80000"/>
                </a:prstClr>
              </a:innerShdw>
            </a:effectLst>
            <a:scene3d>
              <a:camera prst="orthographicFront">
                <a:rot lat="0" lon="0" rev="0"/>
              </a:camera>
              <a:lightRig rig="sof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989" tIns="16995" rIns="33989" bIns="16995" rtlCol="0" anchor="ctr"/>
            <a:lstStyle/>
            <a:p>
              <a:pPr algn="ctr"/>
              <a:r>
                <a:rPr lang="es-ES" sz="1150" dirty="0">
                  <a:solidFill>
                    <a:schemeClr val="bg1"/>
                  </a:solidFill>
                  <a:latin typeface="Open Sans Condensed" panose="020B0604020202020204" charset="0"/>
                  <a:ea typeface="Open Sans Condensed" panose="020B0604020202020204" charset="0"/>
                  <a:cs typeface="Open Sans Condensed" panose="020B0604020202020204" charset="0"/>
                </a:rPr>
                <a:t>PHASE 2</a:t>
              </a:r>
            </a:p>
          </p:txBody>
        </p:sp>
      </p:grpSp>
      <p:grpSp>
        <p:nvGrpSpPr>
          <p:cNvPr id="47" name="Grupo 14"/>
          <p:cNvGrpSpPr/>
          <p:nvPr/>
        </p:nvGrpSpPr>
        <p:grpSpPr>
          <a:xfrm>
            <a:off x="4408820" y="3203398"/>
            <a:ext cx="1583296" cy="2134052"/>
            <a:chOff x="8773588" y="8201233"/>
            <a:chExt cx="3166959" cy="4268597"/>
          </a:xfrm>
          <a:solidFill>
            <a:srgbClr val="E8B64A"/>
          </a:solidFill>
        </p:grpSpPr>
        <p:sp>
          <p:nvSpPr>
            <p:cNvPr id="48" name="Forma libre 24"/>
            <p:cNvSpPr>
              <a:spLocks noChangeAspect="1"/>
            </p:cNvSpPr>
            <p:nvPr/>
          </p:nvSpPr>
          <p:spPr bwMode="auto">
            <a:xfrm rot="16200000">
              <a:off x="8222769" y="8752052"/>
              <a:ext cx="4268597" cy="3166959"/>
            </a:xfrm>
            <a:custGeom>
              <a:avLst/>
              <a:gdLst>
                <a:gd name="connsiteX0" fmla="*/ 4877099 w 6542284"/>
                <a:gd name="connsiteY0" fmla="*/ 0 h 4853856"/>
                <a:gd name="connsiteX1" fmla="*/ 4891103 w 6542284"/>
                <a:gd name="connsiteY1" fmla="*/ 707 h 4853856"/>
                <a:gd name="connsiteX2" fmla="*/ 4919994 w 6542284"/>
                <a:gd name="connsiteY2" fmla="*/ 322 h 4853856"/>
                <a:gd name="connsiteX3" fmla="*/ 4919973 w 6542284"/>
                <a:gd name="connsiteY3" fmla="*/ 2166 h 4853856"/>
                <a:gd name="connsiteX4" fmla="*/ 5047354 w 6542284"/>
                <a:gd name="connsiteY4" fmla="*/ 8599 h 4853856"/>
                <a:gd name="connsiteX5" fmla="*/ 6542284 w 6542284"/>
                <a:gd name="connsiteY5" fmla="*/ 1665498 h 4853856"/>
                <a:gd name="connsiteX6" fmla="*/ 5047354 w 6542284"/>
                <a:gd name="connsiteY6" fmla="*/ 3322397 h 4853856"/>
                <a:gd name="connsiteX7" fmla="*/ 4881614 w 6542284"/>
                <a:gd name="connsiteY7" fmla="*/ 3330768 h 4853856"/>
                <a:gd name="connsiteX8" fmla="*/ 4881607 w 6542284"/>
                <a:gd name="connsiteY8" fmla="*/ 3331395 h 4853856"/>
                <a:gd name="connsiteX9" fmla="*/ 3790014 w 6542284"/>
                <a:gd name="connsiteY9" fmla="*/ 3770423 h 4853856"/>
                <a:gd name="connsiteX10" fmla="*/ 3331218 w 6542284"/>
                <a:gd name="connsiteY10" fmla="*/ 4853856 h 4853856"/>
                <a:gd name="connsiteX11" fmla="*/ 3329626 w 6542284"/>
                <a:gd name="connsiteY11" fmla="*/ 4853846 h 4853856"/>
                <a:gd name="connsiteX12" fmla="*/ 3330262 w 6542284"/>
                <a:gd name="connsiteY12" fmla="*/ 4841248 h 4853856"/>
                <a:gd name="connsiteX13" fmla="*/ 1665077 w 6542284"/>
                <a:gd name="connsiteY13" fmla="*/ 3175750 h 4853856"/>
                <a:gd name="connsiteX14" fmla="*/ 8490 w 6542284"/>
                <a:gd name="connsiteY14" fmla="*/ 4670961 h 4853856"/>
                <a:gd name="connsiteX15" fmla="*/ 375 w 6542284"/>
                <a:gd name="connsiteY15" fmla="*/ 4831692 h 4853856"/>
                <a:gd name="connsiteX16" fmla="*/ 0 w 6542284"/>
                <a:gd name="connsiteY16" fmla="*/ 4831689 h 4853856"/>
                <a:gd name="connsiteX17" fmla="*/ 1455941 w 6542284"/>
                <a:gd name="connsiteY17" fmla="*/ 1393531 h 4853856"/>
                <a:gd name="connsiteX18" fmla="*/ 4677983 w 6542284"/>
                <a:gd name="connsiteY18" fmla="*/ 3549 h 4853856"/>
                <a:gd name="connsiteX19" fmla="*/ 4853047 w 6542284"/>
                <a:gd name="connsiteY19" fmla="*/ 1215 h 485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542284" h="4853856">
                  <a:moveTo>
                    <a:pt x="4877099" y="0"/>
                  </a:moveTo>
                  <a:lnTo>
                    <a:pt x="4891103" y="707"/>
                  </a:lnTo>
                  <a:lnTo>
                    <a:pt x="4919994" y="322"/>
                  </a:lnTo>
                  <a:lnTo>
                    <a:pt x="4919973" y="2166"/>
                  </a:lnTo>
                  <a:lnTo>
                    <a:pt x="5047354" y="8599"/>
                  </a:lnTo>
                  <a:cubicBezTo>
                    <a:pt x="5887034" y="93889"/>
                    <a:pt x="6542284" y="803159"/>
                    <a:pt x="6542284" y="1665498"/>
                  </a:cubicBezTo>
                  <a:cubicBezTo>
                    <a:pt x="6542284" y="2527838"/>
                    <a:pt x="5887034" y="3237107"/>
                    <a:pt x="5047354" y="3322397"/>
                  </a:cubicBezTo>
                  <a:lnTo>
                    <a:pt x="4881614" y="3330768"/>
                  </a:lnTo>
                  <a:lnTo>
                    <a:pt x="4881607" y="3331395"/>
                  </a:lnTo>
                  <a:cubicBezTo>
                    <a:pt x="4473827" y="3326696"/>
                    <a:pt x="4080986" y="3484693"/>
                    <a:pt x="3790014" y="3770423"/>
                  </a:cubicBezTo>
                  <a:cubicBezTo>
                    <a:pt x="3499042" y="4056153"/>
                    <a:pt x="3333931" y="4446058"/>
                    <a:pt x="3331218" y="4853856"/>
                  </a:cubicBezTo>
                  <a:lnTo>
                    <a:pt x="3329626" y="4853846"/>
                  </a:lnTo>
                  <a:lnTo>
                    <a:pt x="3330262" y="4841248"/>
                  </a:lnTo>
                  <a:cubicBezTo>
                    <a:pt x="3330262" y="3921419"/>
                    <a:pt x="2584733" y="3175750"/>
                    <a:pt x="1665077" y="3175750"/>
                  </a:cubicBezTo>
                  <a:cubicBezTo>
                    <a:pt x="802900" y="3175750"/>
                    <a:pt x="93764" y="3831123"/>
                    <a:pt x="8490" y="4670961"/>
                  </a:cubicBezTo>
                  <a:lnTo>
                    <a:pt x="375" y="4831692"/>
                  </a:lnTo>
                  <a:lnTo>
                    <a:pt x="0" y="4831689"/>
                  </a:lnTo>
                  <a:cubicBezTo>
                    <a:pt x="8611" y="3537586"/>
                    <a:pt x="532573" y="2300266"/>
                    <a:pt x="1455941" y="1393531"/>
                  </a:cubicBezTo>
                  <a:cubicBezTo>
                    <a:pt x="2321599" y="543467"/>
                    <a:pt x="3471382" y="49667"/>
                    <a:pt x="4677983" y="3549"/>
                  </a:cubicBezTo>
                  <a:lnTo>
                    <a:pt x="4853047" y="1215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soft" dir="t"/>
            </a:scene3d>
            <a:sp3d>
              <a:bevelT w="12700" h="12700" prst="angle"/>
            </a:sp3d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endParaRPr lang="es-ES" sz="900">
                <a:latin typeface="Open Sans Condensed" panose="020B0604020202020204" charset="0"/>
                <a:ea typeface="Open Sans Condensed" panose="020B0604020202020204" charset="0"/>
                <a:cs typeface="Open Sans Condensed" panose="020B0604020202020204" charset="0"/>
              </a:endParaRPr>
            </a:p>
          </p:txBody>
        </p:sp>
        <p:sp>
          <p:nvSpPr>
            <p:cNvPr id="49" name="Elipse 5"/>
            <p:cNvSpPr>
              <a:spLocks noChangeAspect="1"/>
            </p:cNvSpPr>
            <p:nvPr/>
          </p:nvSpPr>
          <p:spPr bwMode="auto">
            <a:xfrm>
              <a:off x="9071246" y="8549051"/>
              <a:ext cx="1524230" cy="1524230"/>
            </a:xfrm>
            <a:prstGeom prst="ellipse">
              <a:avLst/>
            </a:prstGeom>
            <a:grpFill/>
            <a:ln w="346075" cap="rnd">
              <a:noFill/>
              <a:round/>
            </a:ln>
            <a:effectLst>
              <a:innerShdw blurRad="317500" dist="12700" dir="16200000">
                <a:prstClr val="black">
                  <a:alpha val="80000"/>
                </a:prstClr>
              </a:innerShdw>
            </a:effectLst>
            <a:scene3d>
              <a:camera prst="orthographicFront">
                <a:rot lat="0" lon="0" rev="0"/>
              </a:camera>
              <a:lightRig rig="sof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989" tIns="16995" rIns="33989" bIns="16995" rtlCol="0" anchor="ctr"/>
            <a:lstStyle/>
            <a:p>
              <a:pPr algn="ctr"/>
              <a:r>
                <a:rPr lang="es-ES" sz="1150" dirty="0">
                  <a:solidFill>
                    <a:schemeClr val="bg1"/>
                  </a:solidFill>
                  <a:latin typeface="Open Sans Condensed" panose="020B0604020202020204" charset="0"/>
                  <a:ea typeface="Open Sans Condensed" panose="020B0604020202020204" charset="0"/>
                  <a:cs typeface="Open Sans Condensed" panose="020B0604020202020204" charset="0"/>
                </a:rPr>
                <a:t>PHASE 3</a:t>
              </a:r>
            </a:p>
          </p:txBody>
        </p:sp>
      </p:grpSp>
      <p:grpSp>
        <p:nvGrpSpPr>
          <p:cNvPr id="59" name="45 Grupo"/>
          <p:cNvGrpSpPr>
            <a:grpSpLocks noChangeAspect="1"/>
          </p:cNvGrpSpPr>
          <p:nvPr/>
        </p:nvGrpSpPr>
        <p:grpSpPr>
          <a:xfrm>
            <a:off x="6699274" y="2916355"/>
            <a:ext cx="277935" cy="271035"/>
            <a:chOff x="6521450" y="7018338"/>
            <a:chExt cx="1150938" cy="1122363"/>
          </a:xfrm>
          <a:solidFill>
            <a:schemeClr val="bg1"/>
          </a:solidFill>
        </p:grpSpPr>
        <p:sp>
          <p:nvSpPr>
            <p:cNvPr id="60" name="Freeform 26"/>
            <p:cNvSpPr/>
            <p:nvPr/>
          </p:nvSpPr>
          <p:spPr bwMode="auto">
            <a:xfrm>
              <a:off x="6521450" y="7018338"/>
              <a:ext cx="1150938" cy="601663"/>
            </a:xfrm>
            <a:custGeom>
              <a:avLst/>
              <a:gdLst>
                <a:gd name="T0" fmla="*/ 2032 w 3627"/>
                <a:gd name="T1" fmla="*/ 14 h 1895"/>
                <a:gd name="T2" fmla="*/ 2345 w 3627"/>
                <a:gd name="T3" fmla="*/ 81 h 1895"/>
                <a:gd name="T4" fmla="*/ 2636 w 3627"/>
                <a:gd name="T5" fmla="*/ 199 h 1895"/>
                <a:gd name="T6" fmla="*/ 2900 w 3627"/>
                <a:gd name="T7" fmla="*/ 363 h 1895"/>
                <a:gd name="T8" fmla="*/ 3130 w 3627"/>
                <a:gd name="T9" fmla="*/ 570 h 1895"/>
                <a:gd name="T10" fmla="*/ 3323 w 3627"/>
                <a:gd name="T11" fmla="*/ 812 h 1895"/>
                <a:gd name="T12" fmla="*/ 3473 w 3627"/>
                <a:gd name="T13" fmla="*/ 1085 h 1895"/>
                <a:gd name="T14" fmla="*/ 3575 w 3627"/>
                <a:gd name="T15" fmla="*/ 1384 h 1895"/>
                <a:gd name="T16" fmla="*/ 3623 w 3627"/>
                <a:gd name="T17" fmla="*/ 1704 h 1895"/>
                <a:gd name="T18" fmla="*/ 3616 w 3627"/>
                <a:gd name="T19" fmla="*/ 1855 h 1895"/>
                <a:gd name="T20" fmla="*/ 3567 w 3627"/>
                <a:gd name="T21" fmla="*/ 1891 h 1895"/>
                <a:gd name="T22" fmla="*/ 3505 w 3627"/>
                <a:gd name="T23" fmla="*/ 1884 h 1895"/>
                <a:gd name="T24" fmla="*/ 3469 w 3627"/>
                <a:gd name="T25" fmla="*/ 1836 h 1895"/>
                <a:gd name="T26" fmla="*/ 3452 w 3627"/>
                <a:gd name="T27" fmla="*/ 1599 h 1895"/>
                <a:gd name="T28" fmla="*/ 3382 w 3627"/>
                <a:gd name="T29" fmla="*/ 1292 h 1895"/>
                <a:gd name="T30" fmla="*/ 3257 w 3627"/>
                <a:gd name="T31" fmla="*/ 1010 h 1895"/>
                <a:gd name="T32" fmla="*/ 3084 w 3627"/>
                <a:gd name="T33" fmla="*/ 758 h 1895"/>
                <a:gd name="T34" fmla="*/ 2869 w 3627"/>
                <a:gd name="T35" fmla="*/ 543 h 1895"/>
                <a:gd name="T36" fmla="*/ 2617 w 3627"/>
                <a:gd name="T37" fmla="*/ 370 h 1895"/>
                <a:gd name="T38" fmla="*/ 2335 w 3627"/>
                <a:gd name="T39" fmla="*/ 245 h 1895"/>
                <a:gd name="T40" fmla="*/ 2028 w 3627"/>
                <a:gd name="T41" fmla="*/ 175 h 1895"/>
                <a:gd name="T42" fmla="*/ 1704 w 3627"/>
                <a:gd name="T43" fmla="*/ 165 h 1895"/>
                <a:gd name="T44" fmla="*/ 1391 w 3627"/>
                <a:gd name="T45" fmla="*/ 215 h 1895"/>
                <a:gd name="T46" fmla="*/ 1100 w 3627"/>
                <a:gd name="T47" fmla="*/ 322 h 1895"/>
                <a:gd name="T48" fmla="*/ 837 w 3627"/>
                <a:gd name="T49" fmla="*/ 480 h 1895"/>
                <a:gd name="T50" fmla="*/ 609 w 3627"/>
                <a:gd name="T51" fmla="*/ 682 h 1895"/>
                <a:gd name="T52" fmla="*/ 421 w 3627"/>
                <a:gd name="T53" fmla="*/ 923 h 1895"/>
                <a:gd name="T54" fmla="*/ 280 w 3627"/>
                <a:gd name="T55" fmla="*/ 1195 h 1895"/>
                <a:gd name="T56" fmla="*/ 191 w 3627"/>
                <a:gd name="T57" fmla="*/ 1494 h 1895"/>
                <a:gd name="T58" fmla="*/ 160 w 3627"/>
                <a:gd name="T59" fmla="*/ 1814 h 1895"/>
                <a:gd name="T60" fmla="*/ 137 w 3627"/>
                <a:gd name="T61" fmla="*/ 1871 h 1895"/>
                <a:gd name="T62" fmla="*/ 81 w 3627"/>
                <a:gd name="T63" fmla="*/ 1895 h 1895"/>
                <a:gd name="T64" fmla="*/ 23 w 3627"/>
                <a:gd name="T65" fmla="*/ 1871 h 1895"/>
                <a:gd name="T66" fmla="*/ 0 w 3627"/>
                <a:gd name="T67" fmla="*/ 1814 h 1895"/>
                <a:gd name="T68" fmla="*/ 30 w 3627"/>
                <a:gd name="T69" fmla="*/ 1489 h 1895"/>
                <a:gd name="T70" fmla="*/ 114 w 3627"/>
                <a:gd name="T71" fmla="*/ 1182 h 1895"/>
                <a:gd name="T72" fmla="*/ 248 w 3627"/>
                <a:gd name="T73" fmla="*/ 899 h 1895"/>
                <a:gd name="T74" fmla="*/ 427 w 3627"/>
                <a:gd name="T75" fmla="*/ 647 h 1895"/>
                <a:gd name="T76" fmla="*/ 645 w 3627"/>
                <a:gd name="T77" fmla="*/ 427 h 1895"/>
                <a:gd name="T78" fmla="*/ 899 w 3627"/>
                <a:gd name="T79" fmla="*/ 249 h 1895"/>
                <a:gd name="T80" fmla="*/ 1181 w 3627"/>
                <a:gd name="T81" fmla="*/ 114 h 1895"/>
                <a:gd name="T82" fmla="*/ 1488 w 3627"/>
                <a:gd name="T83" fmla="*/ 30 h 1895"/>
                <a:gd name="T84" fmla="*/ 1813 w 3627"/>
                <a:gd name="T85" fmla="*/ 0 h 1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27" h="1895">
                  <a:moveTo>
                    <a:pt x="1813" y="0"/>
                  </a:moveTo>
                  <a:lnTo>
                    <a:pt x="1924" y="4"/>
                  </a:lnTo>
                  <a:lnTo>
                    <a:pt x="2032" y="14"/>
                  </a:lnTo>
                  <a:lnTo>
                    <a:pt x="2139" y="30"/>
                  </a:lnTo>
                  <a:lnTo>
                    <a:pt x="2244" y="52"/>
                  </a:lnTo>
                  <a:lnTo>
                    <a:pt x="2345" y="81"/>
                  </a:lnTo>
                  <a:lnTo>
                    <a:pt x="2445" y="114"/>
                  </a:lnTo>
                  <a:lnTo>
                    <a:pt x="2542" y="154"/>
                  </a:lnTo>
                  <a:lnTo>
                    <a:pt x="2636" y="199"/>
                  </a:lnTo>
                  <a:lnTo>
                    <a:pt x="2728" y="249"/>
                  </a:lnTo>
                  <a:lnTo>
                    <a:pt x="2815" y="304"/>
                  </a:lnTo>
                  <a:lnTo>
                    <a:pt x="2900" y="363"/>
                  </a:lnTo>
                  <a:lnTo>
                    <a:pt x="2980" y="427"/>
                  </a:lnTo>
                  <a:lnTo>
                    <a:pt x="3058" y="497"/>
                  </a:lnTo>
                  <a:lnTo>
                    <a:pt x="3130" y="570"/>
                  </a:lnTo>
                  <a:lnTo>
                    <a:pt x="3199" y="647"/>
                  </a:lnTo>
                  <a:lnTo>
                    <a:pt x="3264" y="727"/>
                  </a:lnTo>
                  <a:lnTo>
                    <a:pt x="3323" y="812"/>
                  </a:lnTo>
                  <a:lnTo>
                    <a:pt x="3379" y="899"/>
                  </a:lnTo>
                  <a:lnTo>
                    <a:pt x="3428" y="991"/>
                  </a:lnTo>
                  <a:lnTo>
                    <a:pt x="3473" y="1085"/>
                  </a:lnTo>
                  <a:lnTo>
                    <a:pt x="3513" y="1182"/>
                  </a:lnTo>
                  <a:lnTo>
                    <a:pt x="3546" y="1282"/>
                  </a:lnTo>
                  <a:lnTo>
                    <a:pt x="3575" y="1384"/>
                  </a:lnTo>
                  <a:lnTo>
                    <a:pt x="3597" y="1489"/>
                  </a:lnTo>
                  <a:lnTo>
                    <a:pt x="3614" y="1596"/>
                  </a:lnTo>
                  <a:lnTo>
                    <a:pt x="3623" y="1704"/>
                  </a:lnTo>
                  <a:lnTo>
                    <a:pt x="3627" y="1814"/>
                  </a:lnTo>
                  <a:lnTo>
                    <a:pt x="3623" y="1836"/>
                  </a:lnTo>
                  <a:lnTo>
                    <a:pt x="3616" y="1855"/>
                  </a:lnTo>
                  <a:lnTo>
                    <a:pt x="3602" y="1871"/>
                  </a:lnTo>
                  <a:lnTo>
                    <a:pt x="3587" y="1884"/>
                  </a:lnTo>
                  <a:lnTo>
                    <a:pt x="3567" y="1891"/>
                  </a:lnTo>
                  <a:lnTo>
                    <a:pt x="3546" y="1895"/>
                  </a:lnTo>
                  <a:lnTo>
                    <a:pt x="3525" y="1891"/>
                  </a:lnTo>
                  <a:lnTo>
                    <a:pt x="3505" y="1884"/>
                  </a:lnTo>
                  <a:lnTo>
                    <a:pt x="3490" y="1871"/>
                  </a:lnTo>
                  <a:lnTo>
                    <a:pt x="3477" y="1855"/>
                  </a:lnTo>
                  <a:lnTo>
                    <a:pt x="3469" y="1836"/>
                  </a:lnTo>
                  <a:lnTo>
                    <a:pt x="3466" y="1814"/>
                  </a:lnTo>
                  <a:lnTo>
                    <a:pt x="3462" y="1706"/>
                  </a:lnTo>
                  <a:lnTo>
                    <a:pt x="3452" y="1599"/>
                  </a:lnTo>
                  <a:lnTo>
                    <a:pt x="3435" y="1494"/>
                  </a:lnTo>
                  <a:lnTo>
                    <a:pt x="3412" y="1392"/>
                  </a:lnTo>
                  <a:lnTo>
                    <a:pt x="3382" y="1292"/>
                  </a:lnTo>
                  <a:lnTo>
                    <a:pt x="3345" y="1195"/>
                  </a:lnTo>
                  <a:lnTo>
                    <a:pt x="3305" y="1101"/>
                  </a:lnTo>
                  <a:lnTo>
                    <a:pt x="3257" y="1010"/>
                  </a:lnTo>
                  <a:lnTo>
                    <a:pt x="3204" y="923"/>
                  </a:lnTo>
                  <a:lnTo>
                    <a:pt x="3147" y="839"/>
                  </a:lnTo>
                  <a:lnTo>
                    <a:pt x="3084" y="758"/>
                  </a:lnTo>
                  <a:lnTo>
                    <a:pt x="3017" y="682"/>
                  </a:lnTo>
                  <a:lnTo>
                    <a:pt x="2945" y="610"/>
                  </a:lnTo>
                  <a:lnTo>
                    <a:pt x="2869" y="543"/>
                  </a:lnTo>
                  <a:lnTo>
                    <a:pt x="2788" y="480"/>
                  </a:lnTo>
                  <a:lnTo>
                    <a:pt x="2705" y="423"/>
                  </a:lnTo>
                  <a:lnTo>
                    <a:pt x="2617" y="370"/>
                  </a:lnTo>
                  <a:lnTo>
                    <a:pt x="2526" y="322"/>
                  </a:lnTo>
                  <a:lnTo>
                    <a:pt x="2432" y="282"/>
                  </a:lnTo>
                  <a:lnTo>
                    <a:pt x="2335" y="245"/>
                  </a:lnTo>
                  <a:lnTo>
                    <a:pt x="2235" y="215"/>
                  </a:lnTo>
                  <a:lnTo>
                    <a:pt x="2133" y="192"/>
                  </a:lnTo>
                  <a:lnTo>
                    <a:pt x="2028" y="175"/>
                  </a:lnTo>
                  <a:lnTo>
                    <a:pt x="1921" y="165"/>
                  </a:lnTo>
                  <a:lnTo>
                    <a:pt x="1813" y="161"/>
                  </a:lnTo>
                  <a:lnTo>
                    <a:pt x="1704" y="165"/>
                  </a:lnTo>
                  <a:lnTo>
                    <a:pt x="1598" y="175"/>
                  </a:lnTo>
                  <a:lnTo>
                    <a:pt x="1494" y="192"/>
                  </a:lnTo>
                  <a:lnTo>
                    <a:pt x="1391" y="215"/>
                  </a:lnTo>
                  <a:lnTo>
                    <a:pt x="1292" y="245"/>
                  </a:lnTo>
                  <a:lnTo>
                    <a:pt x="1195" y="282"/>
                  </a:lnTo>
                  <a:lnTo>
                    <a:pt x="1100" y="322"/>
                  </a:lnTo>
                  <a:lnTo>
                    <a:pt x="1009" y="370"/>
                  </a:lnTo>
                  <a:lnTo>
                    <a:pt x="921" y="423"/>
                  </a:lnTo>
                  <a:lnTo>
                    <a:pt x="837" y="480"/>
                  </a:lnTo>
                  <a:lnTo>
                    <a:pt x="758" y="543"/>
                  </a:lnTo>
                  <a:lnTo>
                    <a:pt x="682" y="610"/>
                  </a:lnTo>
                  <a:lnTo>
                    <a:pt x="609" y="682"/>
                  </a:lnTo>
                  <a:lnTo>
                    <a:pt x="542" y="758"/>
                  </a:lnTo>
                  <a:lnTo>
                    <a:pt x="480" y="839"/>
                  </a:lnTo>
                  <a:lnTo>
                    <a:pt x="421" y="923"/>
                  </a:lnTo>
                  <a:lnTo>
                    <a:pt x="370" y="1010"/>
                  </a:lnTo>
                  <a:lnTo>
                    <a:pt x="322" y="1101"/>
                  </a:lnTo>
                  <a:lnTo>
                    <a:pt x="280" y="1195"/>
                  </a:lnTo>
                  <a:lnTo>
                    <a:pt x="245" y="1292"/>
                  </a:lnTo>
                  <a:lnTo>
                    <a:pt x="215" y="1392"/>
                  </a:lnTo>
                  <a:lnTo>
                    <a:pt x="191" y="1494"/>
                  </a:lnTo>
                  <a:lnTo>
                    <a:pt x="174" y="1599"/>
                  </a:lnTo>
                  <a:lnTo>
                    <a:pt x="163" y="1706"/>
                  </a:lnTo>
                  <a:lnTo>
                    <a:pt x="160" y="1814"/>
                  </a:lnTo>
                  <a:lnTo>
                    <a:pt x="157" y="1836"/>
                  </a:lnTo>
                  <a:lnTo>
                    <a:pt x="149" y="1855"/>
                  </a:lnTo>
                  <a:lnTo>
                    <a:pt x="137" y="1871"/>
                  </a:lnTo>
                  <a:lnTo>
                    <a:pt x="120" y="1884"/>
                  </a:lnTo>
                  <a:lnTo>
                    <a:pt x="101" y="1891"/>
                  </a:lnTo>
                  <a:lnTo>
                    <a:pt x="81" y="1895"/>
                  </a:lnTo>
                  <a:lnTo>
                    <a:pt x="58" y="1891"/>
                  </a:lnTo>
                  <a:lnTo>
                    <a:pt x="40" y="1884"/>
                  </a:lnTo>
                  <a:lnTo>
                    <a:pt x="23" y="1871"/>
                  </a:lnTo>
                  <a:lnTo>
                    <a:pt x="11" y="1855"/>
                  </a:lnTo>
                  <a:lnTo>
                    <a:pt x="3" y="1836"/>
                  </a:lnTo>
                  <a:lnTo>
                    <a:pt x="0" y="1814"/>
                  </a:lnTo>
                  <a:lnTo>
                    <a:pt x="3" y="1704"/>
                  </a:lnTo>
                  <a:lnTo>
                    <a:pt x="13" y="1596"/>
                  </a:lnTo>
                  <a:lnTo>
                    <a:pt x="30" y="1489"/>
                  </a:lnTo>
                  <a:lnTo>
                    <a:pt x="52" y="1384"/>
                  </a:lnTo>
                  <a:lnTo>
                    <a:pt x="79" y="1282"/>
                  </a:lnTo>
                  <a:lnTo>
                    <a:pt x="114" y="1182"/>
                  </a:lnTo>
                  <a:lnTo>
                    <a:pt x="153" y="1085"/>
                  </a:lnTo>
                  <a:lnTo>
                    <a:pt x="197" y="991"/>
                  </a:lnTo>
                  <a:lnTo>
                    <a:pt x="248" y="899"/>
                  </a:lnTo>
                  <a:lnTo>
                    <a:pt x="303" y="812"/>
                  </a:lnTo>
                  <a:lnTo>
                    <a:pt x="363" y="727"/>
                  </a:lnTo>
                  <a:lnTo>
                    <a:pt x="427" y="647"/>
                  </a:lnTo>
                  <a:lnTo>
                    <a:pt x="495" y="570"/>
                  </a:lnTo>
                  <a:lnTo>
                    <a:pt x="568" y="497"/>
                  </a:lnTo>
                  <a:lnTo>
                    <a:pt x="645" y="427"/>
                  </a:lnTo>
                  <a:lnTo>
                    <a:pt x="727" y="363"/>
                  </a:lnTo>
                  <a:lnTo>
                    <a:pt x="811" y="304"/>
                  </a:lnTo>
                  <a:lnTo>
                    <a:pt x="899" y="249"/>
                  </a:lnTo>
                  <a:lnTo>
                    <a:pt x="989" y="199"/>
                  </a:lnTo>
                  <a:lnTo>
                    <a:pt x="1084" y="154"/>
                  </a:lnTo>
                  <a:lnTo>
                    <a:pt x="1181" y="114"/>
                  </a:lnTo>
                  <a:lnTo>
                    <a:pt x="1281" y="81"/>
                  </a:lnTo>
                  <a:lnTo>
                    <a:pt x="1383" y="52"/>
                  </a:lnTo>
                  <a:lnTo>
                    <a:pt x="1488" y="30"/>
                  </a:lnTo>
                  <a:lnTo>
                    <a:pt x="1594" y="14"/>
                  </a:lnTo>
                  <a:lnTo>
                    <a:pt x="1703" y="4"/>
                  </a:lnTo>
                  <a:lnTo>
                    <a:pt x="18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45715" tIns="22858" rIns="45715" bIns="22858" numCol="1" anchor="t" anchorCtr="0" compatLnSpc="1"/>
            <a:lstStyle/>
            <a:p>
              <a:endParaRPr lang="es-SV" sz="900"/>
            </a:p>
          </p:txBody>
        </p:sp>
        <p:sp>
          <p:nvSpPr>
            <p:cNvPr id="61" name="Freeform 27"/>
            <p:cNvSpPr/>
            <p:nvPr/>
          </p:nvSpPr>
          <p:spPr bwMode="auto">
            <a:xfrm>
              <a:off x="6521450" y="7439025"/>
              <a:ext cx="1149350" cy="196850"/>
            </a:xfrm>
            <a:custGeom>
              <a:avLst/>
              <a:gdLst>
                <a:gd name="T0" fmla="*/ 2404 w 3622"/>
                <a:gd name="T1" fmla="*/ 25 h 616"/>
                <a:gd name="T2" fmla="*/ 2583 w 3622"/>
                <a:gd name="T3" fmla="*/ 130 h 616"/>
                <a:gd name="T4" fmla="*/ 2716 w 3622"/>
                <a:gd name="T5" fmla="*/ 205 h 616"/>
                <a:gd name="T6" fmla="*/ 2889 w 3622"/>
                <a:gd name="T7" fmla="*/ 68 h 616"/>
                <a:gd name="T8" fmla="*/ 3111 w 3622"/>
                <a:gd name="T9" fmla="*/ 17 h 616"/>
                <a:gd name="T10" fmla="*/ 3336 w 3622"/>
                <a:gd name="T11" fmla="*/ 70 h 616"/>
                <a:gd name="T12" fmla="*/ 3510 w 3622"/>
                <a:gd name="T13" fmla="*/ 211 h 616"/>
                <a:gd name="T14" fmla="*/ 3609 w 3622"/>
                <a:gd name="T15" fmla="*/ 418 h 616"/>
                <a:gd name="T16" fmla="*/ 3612 w 3622"/>
                <a:gd name="T17" fmla="*/ 577 h 616"/>
                <a:gd name="T18" fmla="*/ 3543 w 3622"/>
                <a:gd name="T19" fmla="*/ 616 h 616"/>
                <a:gd name="T20" fmla="*/ 3473 w 3622"/>
                <a:gd name="T21" fmla="*/ 577 h 616"/>
                <a:gd name="T22" fmla="*/ 3450 w 3622"/>
                <a:gd name="T23" fmla="*/ 441 h 616"/>
                <a:gd name="T24" fmla="*/ 3360 w 3622"/>
                <a:gd name="T25" fmla="*/ 282 h 616"/>
                <a:gd name="T26" fmla="*/ 3203 w 3622"/>
                <a:gd name="T27" fmla="*/ 190 h 616"/>
                <a:gd name="T28" fmla="*/ 3017 w 3622"/>
                <a:gd name="T29" fmla="*/ 190 h 616"/>
                <a:gd name="T30" fmla="*/ 2860 w 3622"/>
                <a:gd name="T31" fmla="*/ 282 h 616"/>
                <a:gd name="T32" fmla="*/ 2770 w 3622"/>
                <a:gd name="T33" fmla="*/ 441 h 616"/>
                <a:gd name="T34" fmla="*/ 2747 w 3622"/>
                <a:gd name="T35" fmla="*/ 577 h 616"/>
                <a:gd name="T36" fmla="*/ 2677 w 3622"/>
                <a:gd name="T37" fmla="*/ 616 h 616"/>
                <a:gd name="T38" fmla="*/ 2608 w 3622"/>
                <a:gd name="T39" fmla="*/ 577 h 616"/>
                <a:gd name="T40" fmla="*/ 2594 w 3622"/>
                <a:gd name="T41" fmla="*/ 470 h 616"/>
                <a:gd name="T42" fmla="*/ 2524 w 3622"/>
                <a:gd name="T43" fmla="*/ 299 h 616"/>
                <a:gd name="T44" fmla="*/ 2381 w 3622"/>
                <a:gd name="T45" fmla="*/ 187 h 616"/>
                <a:gd name="T46" fmla="*/ 2196 w 3622"/>
                <a:gd name="T47" fmla="*/ 163 h 616"/>
                <a:gd name="T48" fmla="*/ 2028 w 3622"/>
                <a:gd name="T49" fmla="*/ 235 h 616"/>
                <a:gd name="T50" fmla="*/ 1919 w 3622"/>
                <a:gd name="T51" fmla="*/ 379 h 616"/>
                <a:gd name="T52" fmla="*/ 1892 w 3622"/>
                <a:gd name="T53" fmla="*/ 536 h 616"/>
                <a:gd name="T54" fmla="*/ 1852 w 3622"/>
                <a:gd name="T55" fmla="*/ 605 h 616"/>
                <a:gd name="T56" fmla="*/ 1771 w 3622"/>
                <a:gd name="T57" fmla="*/ 605 h 616"/>
                <a:gd name="T58" fmla="*/ 1732 w 3622"/>
                <a:gd name="T59" fmla="*/ 536 h 616"/>
                <a:gd name="T60" fmla="*/ 1683 w 3622"/>
                <a:gd name="T61" fmla="*/ 355 h 616"/>
                <a:gd name="T62" fmla="*/ 1556 w 3622"/>
                <a:gd name="T63" fmla="*/ 227 h 616"/>
                <a:gd name="T64" fmla="*/ 1379 w 3622"/>
                <a:gd name="T65" fmla="*/ 177 h 616"/>
                <a:gd name="T66" fmla="*/ 1201 w 3622"/>
                <a:gd name="T67" fmla="*/ 227 h 616"/>
                <a:gd name="T68" fmla="*/ 1074 w 3622"/>
                <a:gd name="T69" fmla="*/ 355 h 616"/>
                <a:gd name="T70" fmla="*/ 1026 w 3622"/>
                <a:gd name="T71" fmla="*/ 536 h 616"/>
                <a:gd name="T72" fmla="*/ 986 w 3622"/>
                <a:gd name="T73" fmla="*/ 605 h 616"/>
                <a:gd name="T74" fmla="*/ 906 w 3622"/>
                <a:gd name="T75" fmla="*/ 605 h 616"/>
                <a:gd name="T76" fmla="*/ 866 w 3622"/>
                <a:gd name="T77" fmla="*/ 536 h 616"/>
                <a:gd name="T78" fmla="*/ 817 w 3622"/>
                <a:gd name="T79" fmla="*/ 355 h 616"/>
                <a:gd name="T80" fmla="*/ 690 w 3622"/>
                <a:gd name="T81" fmla="*/ 227 h 616"/>
                <a:gd name="T82" fmla="*/ 513 w 3622"/>
                <a:gd name="T83" fmla="*/ 177 h 616"/>
                <a:gd name="T84" fmla="*/ 335 w 3622"/>
                <a:gd name="T85" fmla="*/ 227 h 616"/>
                <a:gd name="T86" fmla="*/ 208 w 3622"/>
                <a:gd name="T87" fmla="*/ 355 h 616"/>
                <a:gd name="T88" fmla="*/ 160 w 3622"/>
                <a:gd name="T89" fmla="*/ 536 h 616"/>
                <a:gd name="T90" fmla="*/ 120 w 3622"/>
                <a:gd name="T91" fmla="*/ 605 h 616"/>
                <a:gd name="T92" fmla="*/ 40 w 3622"/>
                <a:gd name="T93" fmla="*/ 605 h 616"/>
                <a:gd name="T94" fmla="*/ 0 w 3622"/>
                <a:gd name="T95" fmla="*/ 536 h 616"/>
                <a:gd name="T96" fmla="*/ 52 w 3622"/>
                <a:gd name="T97" fmla="*/ 308 h 616"/>
                <a:gd name="T98" fmla="*/ 192 w 3622"/>
                <a:gd name="T99" fmla="*/ 132 h 616"/>
                <a:gd name="T100" fmla="*/ 395 w 3622"/>
                <a:gd name="T101" fmla="*/ 32 h 616"/>
                <a:gd name="T102" fmla="*/ 630 w 3622"/>
                <a:gd name="T103" fmla="*/ 32 h 616"/>
                <a:gd name="T104" fmla="*/ 833 w 3622"/>
                <a:gd name="T105" fmla="*/ 131 h 616"/>
                <a:gd name="T106" fmla="*/ 978 w 3622"/>
                <a:gd name="T107" fmla="*/ 211 h 616"/>
                <a:gd name="T108" fmla="*/ 1154 w 3622"/>
                <a:gd name="T109" fmla="*/ 70 h 616"/>
                <a:gd name="T110" fmla="*/ 1379 w 3622"/>
                <a:gd name="T111" fmla="*/ 17 h 616"/>
                <a:gd name="T112" fmla="*/ 1599 w 3622"/>
                <a:gd name="T113" fmla="*/ 68 h 616"/>
                <a:gd name="T114" fmla="*/ 1773 w 3622"/>
                <a:gd name="T115" fmla="*/ 205 h 616"/>
                <a:gd name="T116" fmla="*/ 1905 w 3622"/>
                <a:gd name="T117" fmla="*/ 130 h 616"/>
                <a:gd name="T118" fmla="*/ 2085 w 3622"/>
                <a:gd name="T119" fmla="*/ 25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22" h="616">
                  <a:moveTo>
                    <a:pt x="2245" y="0"/>
                  </a:moveTo>
                  <a:lnTo>
                    <a:pt x="2299" y="2"/>
                  </a:lnTo>
                  <a:lnTo>
                    <a:pt x="2353" y="11"/>
                  </a:lnTo>
                  <a:lnTo>
                    <a:pt x="2404" y="25"/>
                  </a:lnTo>
                  <a:lnTo>
                    <a:pt x="2453" y="45"/>
                  </a:lnTo>
                  <a:lnTo>
                    <a:pt x="2499" y="68"/>
                  </a:lnTo>
                  <a:lnTo>
                    <a:pt x="2542" y="97"/>
                  </a:lnTo>
                  <a:lnTo>
                    <a:pt x="2583" y="130"/>
                  </a:lnTo>
                  <a:lnTo>
                    <a:pt x="2621" y="166"/>
                  </a:lnTo>
                  <a:lnTo>
                    <a:pt x="2654" y="206"/>
                  </a:lnTo>
                  <a:lnTo>
                    <a:pt x="2683" y="249"/>
                  </a:lnTo>
                  <a:lnTo>
                    <a:pt x="2716" y="205"/>
                  </a:lnTo>
                  <a:lnTo>
                    <a:pt x="2753" y="164"/>
                  </a:lnTo>
                  <a:lnTo>
                    <a:pt x="2795" y="127"/>
                  </a:lnTo>
                  <a:lnTo>
                    <a:pt x="2840" y="96"/>
                  </a:lnTo>
                  <a:lnTo>
                    <a:pt x="2889" y="68"/>
                  </a:lnTo>
                  <a:lnTo>
                    <a:pt x="2941" y="46"/>
                  </a:lnTo>
                  <a:lnTo>
                    <a:pt x="2995" y="30"/>
                  </a:lnTo>
                  <a:lnTo>
                    <a:pt x="3051" y="20"/>
                  </a:lnTo>
                  <a:lnTo>
                    <a:pt x="3111" y="17"/>
                  </a:lnTo>
                  <a:lnTo>
                    <a:pt x="3170" y="20"/>
                  </a:lnTo>
                  <a:lnTo>
                    <a:pt x="3227" y="32"/>
                  </a:lnTo>
                  <a:lnTo>
                    <a:pt x="3283" y="48"/>
                  </a:lnTo>
                  <a:lnTo>
                    <a:pt x="3336" y="70"/>
                  </a:lnTo>
                  <a:lnTo>
                    <a:pt x="3385" y="98"/>
                  </a:lnTo>
                  <a:lnTo>
                    <a:pt x="3430" y="132"/>
                  </a:lnTo>
                  <a:lnTo>
                    <a:pt x="3472" y="169"/>
                  </a:lnTo>
                  <a:lnTo>
                    <a:pt x="3510" y="211"/>
                  </a:lnTo>
                  <a:lnTo>
                    <a:pt x="3543" y="258"/>
                  </a:lnTo>
                  <a:lnTo>
                    <a:pt x="3571" y="308"/>
                  </a:lnTo>
                  <a:lnTo>
                    <a:pt x="3593" y="361"/>
                  </a:lnTo>
                  <a:lnTo>
                    <a:pt x="3609" y="418"/>
                  </a:lnTo>
                  <a:lnTo>
                    <a:pt x="3619" y="476"/>
                  </a:lnTo>
                  <a:lnTo>
                    <a:pt x="3622" y="536"/>
                  </a:lnTo>
                  <a:lnTo>
                    <a:pt x="3620" y="558"/>
                  </a:lnTo>
                  <a:lnTo>
                    <a:pt x="3612" y="577"/>
                  </a:lnTo>
                  <a:lnTo>
                    <a:pt x="3599" y="593"/>
                  </a:lnTo>
                  <a:lnTo>
                    <a:pt x="3584" y="605"/>
                  </a:lnTo>
                  <a:lnTo>
                    <a:pt x="3564" y="613"/>
                  </a:lnTo>
                  <a:lnTo>
                    <a:pt x="3543" y="616"/>
                  </a:lnTo>
                  <a:lnTo>
                    <a:pt x="3522" y="613"/>
                  </a:lnTo>
                  <a:lnTo>
                    <a:pt x="3502" y="605"/>
                  </a:lnTo>
                  <a:lnTo>
                    <a:pt x="3487" y="593"/>
                  </a:lnTo>
                  <a:lnTo>
                    <a:pt x="3473" y="577"/>
                  </a:lnTo>
                  <a:lnTo>
                    <a:pt x="3466" y="558"/>
                  </a:lnTo>
                  <a:lnTo>
                    <a:pt x="3462" y="536"/>
                  </a:lnTo>
                  <a:lnTo>
                    <a:pt x="3459" y="487"/>
                  </a:lnTo>
                  <a:lnTo>
                    <a:pt x="3450" y="441"/>
                  </a:lnTo>
                  <a:lnTo>
                    <a:pt x="3435" y="397"/>
                  </a:lnTo>
                  <a:lnTo>
                    <a:pt x="3415" y="355"/>
                  </a:lnTo>
                  <a:lnTo>
                    <a:pt x="3390" y="317"/>
                  </a:lnTo>
                  <a:lnTo>
                    <a:pt x="3360" y="282"/>
                  </a:lnTo>
                  <a:lnTo>
                    <a:pt x="3326" y="252"/>
                  </a:lnTo>
                  <a:lnTo>
                    <a:pt x="3288" y="227"/>
                  </a:lnTo>
                  <a:lnTo>
                    <a:pt x="3247" y="206"/>
                  </a:lnTo>
                  <a:lnTo>
                    <a:pt x="3203" y="190"/>
                  </a:lnTo>
                  <a:lnTo>
                    <a:pt x="3158" y="180"/>
                  </a:lnTo>
                  <a:lnTo>
                    <a:pt x="3111" y="177"/>
                  </a:lnTo>
                  <a:lnTo>
                    <a:pt x="3062" y="180"/>
                  </a:lnTo>
                  <a:lnTo>
                    <a:pt x="3017" y="190"/>
                  </a:lnTo>
                  <a:lnTo>
                    <a:pt x="2973" y="206"/>
                  </a:lnTo>
                  <a:lnTo>
                    <a:pt x="2932" y="227"/>
                  </a:lnTo>
                  <a:lnTo>
                    <a:pt x="2894" y="252"/>
                  </a:lnTo>
                  <a:lnTo>
                    <a:pt x="2860" y="282"/>
                  </a:lnTo>
                  <a:lnTo>
                    <a:pt x="2830" y="317"/>
                  </a:lnTo>
                  <a:lnTo>
                    <a:pt x="2805" y="355"/>
                  </a:lnTo>
                  <a:lnTo>
                    <a:pt x="2785" y="397"/>
                  </a:lnTo>
                  <a:lnTo>
                    <a:pt x="2770" y="441"/>
                  </a:lnTo>
                  <a:lnTo>
                    <a:pt x="2761" y="487"/>
                  </a:lnTo>
                  <a:lnTo>
                    <a:pt x="2758" y="536"/>
                  </a:lnTo>
                  <a:lnTo>
                    <a:pt x="2754" y="558"/>
                  </a:lnTo>
                  <a:lnTo>
                    <a:pt x="2747" y="577"/>
                  </a:lnTo>
                  <a:lnTo>
                    <a:pt x="2733" y="593"/>
                  </a:lnTo>
                  <a:lnTo>
                    <a:pt x="2718" y="605"/>
                  </a:lnTo>
                  <a:lnTo>
                    <a:pt x="2698" y="613"/>
                  </a:lnTo>
                  <a:lnTo>
                    <a:pt x="2677" y="616"/>
                  </a:lnTo>
                  <a:lnTo>
                    <a:pt x="2656" y="613"/>
                  </a:lnTo>
                  <a:lnTo>
                    <a:pt x="2637" y="605"/>
                  </a:lnTo>
                  <a:lnTo>
                    <a:pt x="2621" y="593"/>
                  </a:lnTo>
                  <a:lnTo>
                    <a:pt x="2608" y="577"/>
                  </a:lnTo>
                  <a:lnTo>
                    <a:pt x="2600" y="558"/>
                  </a:lnTo>
                  <a:lnTo>
                    <a:pt x="2598" y="536"/>
                  </a:lnTo>
                  <a:lnTo>
                    <a:pt x="2598" y="518"/>
                  </a:lnTo>
                  <a:lnTo>
                    <a:pt x="2594" y="470"/>
                  </a:lnTo>
                  <a:lnTo>
                    <a:pt x="2584" y="423"/>
                  </a:lnTo>
                  <a:lnTo>
                    <a:pt x="2569" y="379"/>
                  </a:lnTo>
                  <a:lnTo>
                    <a:pt x="2549" y="337"/>
                  </a:lnTo>
                  <a:lnTo>
                    <a:pt x="2524" y="299"/>
                  </a:lnTo>
                  <a:lnTo>
                    <a:pt x="2494" y="264"/>
                  </a:lnTo>
                  <a:lnTo>
                    <a:pt x="2460" y="235"/>
                  </a:lnTo>
                  <a:lnTo>
                    <a:pt x="2422" y="208"/>
                  </a:lnTo>
                  <a:lnTo>
                    <a:pt x="2381" y="187"/>
                  </a:lnTo>
                  <a:lnTo>
                    <a:pt x="2338" y="173"/>
                  </a:lnTo>
                  <a:lnTo>
                    <a:pt x="2292" y="163"/>
                  </a:lnTo>
                  <a:lnTo>
                    <a:pt x="2245" y="159"/>
                  </a:lnTo>
                  <a:lnTo>
                    <a:pt x="2196" y="163"/>
                  </a:lnTo>
                  <a:lnTo>
                    <a:pt x="2151" y="173"/>
                  </a:lnTo>
                  <a:lnTo>
                    <a:pt x="2107" y="187"/>
                  </a:lnTo>
                  <a:lnTo>
                    <a:pt x="2066" y="208"/>
                  </a:lnTo>
                  <a:lnTo>
                    <a:pt x="2028" y="235"/>
                  </a:lnTo>
                  <a:lnTo>
                    <a:pt x="1995" y="264"/>
                  </a:lnTo>
                  <a:lnTo>
                    <a:pt x="1966" y="299"/>
                  </a:lnTo>
                  <a:lnTo>
                    <a:pt x="1940" y="337"/>
                  </a:lnTo>
                  <a:lnTo>
                    <a:pt x="1919" y="379"/>
                  </a:lnTo>
                  <a:lnTo>
                    <a:pt x="1904" y="423"/>
                  </a:lnTo>
                  <a:lnTo>
                    <a:pt x="1895" y="470"/>
                  </a:lnTo>
                  <a:lnTo>
                    <a:pt x="1892" y="518"/>
                  </a:lnTo>
                  <a:lnTo>
                    <a:pt x="1892" y="536"/>
                  </a:lnTo>
                  <a:lnTo>
                    <a:pt x="1888" y="558"/>
                  </a:lnTo>
                  <a:lnTo>
                    <a:pt x="1881" y="577"/>
                  </a:lnTo>
                  <a:lnTo>
                    <a:pt x="1869" y="593"/>
                  </a:lnTo>
                  <a:lnTo>
                    <a:pt x="1852" y="605"/>
                  </a:lnTo>
                  <a:lnTo>
                    <a:pt x="1833" y="613"/>
                  </a:lnTo>
                  <a:lnTo>
                    <a:pt x="1811" y="616"/>
                  </a:lnTo>
                  <a:lnTo>
                    <a:pt x="1790" y="613"/>
                  </a:lnTo>
                  <a:lnTo>
                    <a:pt x="1771" y="605"/>
                  </a:lnTo>
                  <a:lnTo>
                    <a:pt x="1755" y="593"/>
                  </a:lnTo>
                  <a:lnTo>
                    <a:pt x="1743" y="577"/>
                  </a:lnTo>
                  <a:lnTo>
                    <a:pt x="1734" y="558"/>
                  </a:lnTo>
                  <a:lnTo>
                    <a:pt x="1732" y="536"/>
                  </a:lnTo>
                  <a:lnTo>
                    <a:pt x="1728" y="487"/>
                  </a:lnTo>
                  <a:lnTo>
                    <a:pt x="1719" y="441"/>
                  </a:lnTo>
                  <a:lnTo>
                    <a:pt x="1704" y="397"/>
                  </a:lnTo>
                  <a:lnTo>
                    <a:pt x="1683" y="355"/>
                  </a:lnTo>
                  <a:lnTo>
                    <a:pt x="1658" y="317"/>
                  </a:lnTo>
                  <a:lnTo>
                    <a:pt x="1628" y="282"/>
                  </a:lnTo>
                  <a:lnTo>
                    <a:pt x="1594" y="252"/>
                  </a:lnTo>
                  <a:lnTo>
                    <a:pt x="1556" y="227"/>
                  </a:lnTo>
                  <a:lnTo>
                    <a:pt x="1516" y="206"/>
                  </a:lnTo>
                  <a:lnTo>
                    <a:pt x="1473" y="190"/>
                  </a:lnTo>
                  <a:lnTo>
                    <a:pt x="1426" y="180"/>
                  </a:lnTo>
                  <a:lnTo>
                    <a:pt x="1379" y="177"/>
                  </a:lnTo>
                  <a:lnTo>
                    <a:pt x="1330" y="180"/>
                  </a:lnTo>
                  <a:lnTo>
                    <a:pt x="1285" y="190"/>
                  </a:lnTo>
                  <a:lnTo>
                    <a:pt x="1241" y="206"/>
                  </a:lnTo>
                  <a:lnTo>
                    <a:pt x="1201" y="227"/>
                  </a:lnTo>
                  <a:lnTo>
                    <a:pt x="1164" y="252"/>
                  </a:lnTo>
                  <a:lnTo>
                    <a:pt x="1130" y="282"/>
                  </a:lnTo>
                  <a:lnTo>
                    <a:pt x="1100" y="317"/>
                  </a:lnTo>
                  <a:lnTo>
                    <a:pt x="1074" y="355"/>
                  </a:lnTo>
                  <a:lnTo>
                    <a:pt x="1053" y="397"/>
                  </a:lnTo>
                  <a:lnTo>
                    <a:pt x="1038" y="441"/>
                  </a:lnTo>
                  <a:lnTo>
                    <a:pt x="1029" y="487"/>
                  </a:lnTo>
                  <a:lnTo>
                    <a:pt x="1026" y="536"/>
                  </a:lnTo>
                  <a:lnTo>
                    <a:pt x="1023" y="558"/>
                  </a:lnTo>
                  <a:lnTo>
                    <a:pt x="1015" y="577"/>
                  </a:lnTo>
                  <a:lnTo>
                    <a:pt x="1003" y="593"/>
                  </a:lnTo>
                  <a:lnTo>
                    <a:pt x="986" y="605"/>
                  </a:lnTo>
                  <a:lnTo>
                    <a:pt x="967" y="613"/>
                  </a:lnTo>
                  <a:lnTo>
                    <a:pt x="945" y="616"/>
                  </a:lnTo>
                  <a:lnTo>
                    <a:pt x="924" y="613"/>
                  </a:lnTo>
                  <a:lnTo>
                    <a:pt x="906" y="605"/>
                  </a:lnTo>
                  <a:lnTo>
                    <a:pt x="889" y="593"/>
                  </a:lnTo>
                  <a:lnTo>
                    <a:pt x="877" y="577"/>
                  </a:lnTo>
                  <a:lnTo>
                    <a:pt x="869" y="558"/>
                  </a:lnTo>
                  <a:lnTo>
                    <a:pt x="866" y="536"/>
                  </a:lnTo>
                  <a:lnTo>
                    <a:pt x="863" y="487"/>
                  </a:lnTo>
                  <a:lnTo>
                    <a:pt x="853" y="441"/>
                  </a:lnTo>
                  <a:lnTo>
                    <a:pt x="838" y="397"/>
                  </a:lnTo>
                  <a:lnTo>
                    <a:pt x="817" y="355"/>
                  </a:lnTo>
                  <a:lnTo>
                    <a:pt x="792" y="317"/>
                  </a:lnTo>
                  <a:lnTo>
                    <a:pt x="762" y="282"/>
                  </a:lnTo>
                  <a:lnTo>
                    <a:pt x="728" y="252"/>
                  </a:lnTo>
                  <a:lnTo>
                    <a:pt x="690" y="227"/>
                  </a:lnTo>
                  <a:lnTo>
                    <a:pt x="650" y="206"/>
                  </a:lnTo>
                  <a:lnTo>
                    <a:pt x="607" y="190"/>
                  </a:lnTo>
                  <a:lnTo>
                    <a:pt x="560" y="180"/>
                  </a:lnTo>
                  <a:lnTo>
                    <a:pt x="513" y="177"/>
                  </a:lnTo>
                  <a:lnTo>
                    <a:pt x="465" y="180"/>
                  </a:lnTo>
                  <a:lnTo>
                    <a:pt x="419" y="190"/>
                  </a:lnTo>
                  <a:lnTo>
                    <a:pt x="376" y="206"/>
                  </a:lnTo>
                  <a:lnTo>
                    <a:pt x="335" y="227"/>
                  </a:lnTo>
                  <a:lnTo>
                    <a:pt x="298" y="252"/>
                  </a:lnTo>
                  <a:lnTo>
                    <a:pt x="264" y="282"/>
                  </a:lnTo>
                  <a:lnTo>
                    <a:pt x="234" y="317"/>
                  </a:lnTo>
                  <a:lnTo>
                    <a:pt x="208" y="355"/>
                  </a:lnTo>
                  <a:lnTo>
                    <a:pt x="188" y="397"/>
                  </a:lnTo>
                  <a:lnTo>
                    <a:pt x="173" y="441"/>
                  </a:lnTo>
                  <a:lnTo>
                    <a:pt x="163" y="487"/>
                  </a:lnTo>
                  <a:lnTo>
                    <a:pt x="160" y="536"/>
                  </a:lnTo>
                  <a:lnTo>
                    <a:pt x="157" y="558"/>
                  </a:lnTo>
                  <a:lnTo>
                    <a:pt x="149" y="577"/>
                  </a:lnTo>
                  <a:lnTo>
                    <a:pt x="137" y="593"/>
                  </a:lnTo>
                  <a:lnTo>
                    <a:pt x="120" y="605"/>
                  </a:lnTo>
                  <a:lnTo>
                    <a:pt x="101" y="613"/>
                  </a:lnTo>
                  <a:lnTo>
                    <a:pt x="81" y="616"/>
                  </a:lnTo>
                  <a:lnTo>
                    <a:pt x="58" y="613"/>
                  </a:lnTo>
                  <a:lnTo>
                    <a:pt x="40" y="605"/>
                  </a:lnTo>
                  <a:lnTo>
                    <a:pt x="23" y="593"/>
                  </a:lnTo>
                  <a:lnTo>
                    <a:pt x="11" y="577"/>
                  </a:lnTo>
                  <a:lnTo>
                    <a:pt x="3" y="558"/>
                  </a:lnTo>
                  <a:lnTo>
                    <a:pt x="0" y="536"/>
                  </a:lnTo>
                  <a:lnTo>
                    <a:pt x="3" y="476"/>
                  </a:lnTo>
                  <a:lnTo>
                    <a:pt x="13" y="418"/>
                  </a:lnTo>
                  <a:lnTo>
                    <a:pt x="30" y="361"/>
                  </a:lnTo>
                  <a:lnTo>
                    <a:pt x="52" y="308"/>
                  </a:lnTo>
                  <a:lnTo>
                    <a:pt x="79" y="258"/>
                  </a:lnTo>
                  <a:lnTo>
                    <a:pt x="113" y="211"/>
                  </a:lnTo>
                  <a:lnTo>
                    <a:pt x="150" y="169"/>
                  </a:lnTo>
                  <a:lnTo>
                    <a:pt x="192" y="132"/>
                  </a:lnTo>
                  <a:lnTo>
                    <a:pt x="238" y="98"/>
                  </a:lnTo>
                  <a:lnTo>
                    <a:pt x="288" y="70"/>
                  </a:lnTo>
                  <a:lnTo>
                    <a:pt x="340" y="48"/>
                  </a:lnTo>
                  <a:lnTo>
                    <a:pt x="395" y="32"/>
                  </a:lnTo>
                  <a:lnTo>
                    <a:pt x="453" y="20"/>
                  </a:lnTo>
                  <a:lnTo>
                    <a:pt x="513" y="17"/>
                  </a:lnTo>
                  <a:lnTo>
                    <a:pt x="572" y="20"/>
                  </a:lnTo>
                  <a:lnTo>
                    <a:pt x="630" y="32"/>
                  </a:lnTo>
                  <a:lnTo>
                    <a:pt x="685" y="48"/>
                  </a:lnTo>
                  <a:lnTo>
                    <a:pt x="738" y="70"/>
                  </a:lnTo>
                  <a:lnTo>
                    <a:pt x="788" y="98"/>
                  </a:lnTo>
                  <a:lnTo>
                    <a:pt x="833" y="131"/>
                  </a:lnTo>
                  <a:lnTo>
                    <a:pt x="875" y="169"/>
                  </a:lnTo>
                  <a:lnTo>
                    <a:pt x="913" y="211"/>
                  </a:lnTo>
                  <a:lnTo>
                    <a:pt x="945" y="258"/>
                  </a:lnTo>
                  <a:lnTo>
                    <a:pt x="978" y="211"/>
                  </a:lnTo>
                  <a:lnTo>
                    <a:pt x="1016" y="169"/>
                  </a:lnTo>
                  <a:lnTo>
                    <a:pt x="1058" y="131"/>
                  </a:lnTo>
                  <a:lnTo>
                    <a:pt x="1104" y="98"/>
                  </a:lnTo>
                  <a:lnTo>
                    <a:pt x="1154" y="70"/>
                  </a:lnTo>
                  <a:lnTo>
                    <a:pt x="1206" y="48"/>
                  </a:lnTo>
                  <a:lnTo>
                    <a:pt x="1261" y="32"/>
                  </a:lnTo>
                  <a:lnTo>
                    <a:pt x="1319" y="20"/>
                  </a:lnTo>
                  <a:lnTo>
                    <a:pt x="1379" y="17"/>
                  </a:lnTo>
                  <a:lnTo>
                    <a:pt x="1437" y="20"/>
                  </a:lnTo>
                  <a:lnTo>
                    <a:pt x="1494" y="30"/>
                  </a:lnTo>
                  <a:lnTo>
                    <a:pt x="1548" y="46"/>
                  </a:lnTo>
                  <a:lnTo>
                    <a:pt x="1599" y="68"/>
                  </a:lnTo>
                  <a:lnTo>
                    <a:pt x="1648" y="96"/>
                  </a:lnTo>
                  <a:lnTo>
                    <a:pt x="1693" y="127"/>
                  </a:lnTo>
                  <a:lnTo>
                    <a:pt x="1735" y="164"/>
                  </a:lnTo>
                  <a:lnTo>
                    <a:pt x="1773" y="205"/>
                  </a:lnTo>
                  <a:lnTo>
                    <a:pt x="1806" y="249"/>
                  </a:lnTo>
                  <a:lnTo>
                    <a:pt x="1835" y="206"/>
                  </a:lnTo>
                  <a:lnTo>
                    <a:pt x="1869" y="166"/>
                  </a:lnTo>
                  <a:lnTo>
                    <a:pt x="1905" y="130"/>
                  </a:lnTo>
                  <a:lnTo>
                    <a:pt x="1946" y="97"/>
                  </a:lnTo>
                  <a:lnTo>
                    <a:pt x="1989" y="68"/>
                  </a:lnTo>
                  <a:lnTo>
                    <a:pt x="2036" y="45"/>
                  </a:lnTo>
                  <a:lnTo>
                    <a:pt x="2085" y="25"/>
                  </a:lnTo>
                  <a:lnTo>
                    <a:pt x="2137" y="11"/>
                  </a:lnTo>
                  <a:lnTo>
                    <a:pt x="2190" y="2"/>
                  </a:lnTo>
                  <a:lnTo>
                    <a:pt x="224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45715" tIns="22858" rIns="45715" bIns="22858" numCol="1" anchor="t" anchorCtr="0" compatLnSpc="1"/>
            <a:lstStyle/>
            <a:p>
              <a:endParaRPr lang="es-SV" sz="900"/>
            </a:p>
          </p:txBody>
        </p:sp>
        <p:sp>
          <p:nvSpPr>
            <p:cNvPr id="62" name="Freeform 28"/>
            <p:cNvSpPr/>
            <p:nvPr/>
          </p:nvSpPr>
          <p:spPr bwMode="auto">
            <a:xfrm>
              <a:off x="7070725" y="7569200"/>
              <a:ext cx="50800" cy="500063"/>
            </a:xfrm>
            <a:custGeom>
              <a:avLst/>
              <a:gdLst>
                <a:gd name="T0" fmla="*/ 79 w 159"/>
                <a:gd name="T1" fmla="*/ 0 h 1575"/>
                <a:gd name="T2" fmla="*/ 100 w 159"/>
                <a:gd name="T3" fmla="*/ 2 h 1575"/>
                <a:gd name="T4" fmla="*/ 120 w 159"/>
                <a:gd name="T5" fmla="*/ 11 h 1575"/>
                <a:gd name="T6" fmla="*/ 135 w 159"/>
                <a:gd name="T7" fmla="*/ 23 h 1575"/>
                <a:gd name="T8" fmla="*/ 148 w 159"/>
                <a:gd name="T9" fmla="*/ 39 h 1575"/>
                <a:gd name="T10" fmla="*/ 156 w 159"/>
                <a:gd name="T11" fmla="*/ 58 h 1575"/>
                <a:gd name="T12" fmla="*/ 159 w 159"/>
                <a:gd name="T13" fmla="*/ 79 h 1575"/>
                <a:gd name="T14" fmla="*/ 159 w 159"/>
                <a:gd name="T15" fmla="*/ 1496 h 1575"/>
                <a:gd name="T16" fmla="*/ 156 w 159"/>
                <a:gd name="T17" fmla="*/ 1517 h 1575"/>
                <a:gd name="T18" fmla="*/ 148 w 159"/>
                <a:gd name="T19" fmla="*/ 1535 h 1575"/>
                <a:gd name="T20" fmla="*/ 135 w 159"/>
                <a:gd name="T21" fmla="*/ 1552 h 1575"/>
                <a:gd name="T22" fmla="*/ 120 w 159"/>
                <a:gd name="T23" fmla="*/ 1564 h 1575"/>
                <a:gd name="T24" fmla="*/ 100 w 159"/>
                <a:gd name="T25" fmla="*/ 1573 h 1575"/>
                <a:gd name="T26" fmla="*/ 79 w 159"/>
                <a:gd name="T27" fmla="*/ 1575 h 1575"/>
                <a:gd name="T28" fmla="*/ 58 w 159"/>
                <a:gd name="T29" fmla="*/ 1573 h 1575"/>
                <a:gd name="T30" fmla="*/ 38 w 159"/>
                <a:gd name="T31" fmla="*/ 1564 h 1575"/>
                <a:gd name="T32" fmla="*/ 23 w 159"/>
                <a:gd name="T33" fmla="*/ 1552 h 1575"/>
                <a:gd name="T34" fmla="*/ 9 w 159"/>
                <a:gd name="T35" fmla="*/ 1535 h 1575"/>
                <a:gd name="T36" fmla="*/ 2 w 159"/>
                <a:gd name="T37" fmla="*/ 1517 h 1575"/>
                <a:gd name="T38" fmla="*/ 0 w 159"/>
                <a:gd name="T39" fmla="*/ 1496 h 1575"/>
                <a:gd name="T40" fmla="*/ 0 w 159"/>
                <a:gd name="T41" fmla="*/ 79 h 1575"/>
                <a:gd name="T42" fmla="*/ 2 w 159"/>
                <a:gd name="T43" fmla="*/ 58 h 1575"/>
                <a:gd name="T44" fmla="*/ 9 w 159"/>
                <a:gd name="T45" fmla="*/ 39 h 1575"/>
                <a:gd name="T46" fmla="*/ 23 w 159"/>
                <a:gd name="T47" fmla="*/ 23 h 1575"/>
                <a:gd name="T48" fmla="*/ 38 w 159"/>
                <a:gd name="T49" fmla="*/ 11 h 1575"/>
                <a:gd name="T50" fmla="*/ 58 w 159"/>
                <a:gd name="T51" fmla="*/ 2 h 1575"/>
                <a:gd name="T52" fmla="*/ 79 w 159"/>
                <a:gd name="T53" fmla="*/ 0 h 1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9" h="1575">
                  <a:moveTo>
                    <a:pt x="79" y="0"/>
                  </a:moveTo>
                  <a:lnTo>
                    <a:pt x="100" y="2"/>
                  </a:lnTo>
                  <a:lnTo>
                    <a:pt x="120" y="11"/>
                  </a:lnTo>
                  <a:lnTo>
                    <a:pt x="135" y="23"/>
                  </a:lnTo>
                  <a:lnTo>
                    <a:pt x="148" y="39"/>
                  </a:lnTo>
                  <a:lnTo>
                    <a:pt x="156" y="58"/>
                  </a:lnTo>
                  <a:lnTo>
                    <a:pt x="159" y="79"/>
                  </a:lnTo>
                  <a:lnTo>
                    <a:pt x="159" y="1496"/>
                  </a:lnTo>
                  <a:lnTo>
                    <a:pt x="156" y="1517"/>
                  </a:lnTo>
                  <a:lnTo>
                    <a:pt x="148" y="1535"/>
                  </a:lnTo>
                  <a:lnTo>
                    <a:pt x="135" y="1552"/>
                  </a:lnTo>
                  <a:lnTo>
                    <a:pt x="120" y="1564"/>
                  </a:lnTo>
                  <a:lnTo>
                    <a:pt x="100" y="1573"/>
                  </a:lnTo>
                  <a:lnTo>
                    <a:pt x="79" y="1575"/>
                  </a:lnTo>
                  <a:lnTo>
                    <a:pt x="58" y="1573"/>
                  </a:lnTo>
                  <a:lnTo>
                    <a:pt x="38" y="1564"/>
                  </a:lnTo>
                  <a:lnTo>
                    <a:pt x="23" y="1552"/>
                  </a:lnTo>
                  <a:lnTo>
                    <a:pt x="9" y="1535"/>
                  </a:lnTo>
                  <a:lnTo>
                    <a:pt x="2" y="1517"/>
                  </a:lnTo>
                  <a:lnTo>
                    <a:pt x="0" y="1496"/>
                  </a:lnTo>
                  <a:lnTo>
                    <a:pt x="0" y="79"/>
                  </a:lnTo>
                  <a:lnTo>
                    <a:pt x="2" y="58"/>
                  </a:lnTo>
                  <a:lnTo>
                    <a:pt x="9" y="39"/>
                  </a:lnTo>
                  <a:lnTo>
                    <a:pt x="23" y="23"/>
                  </a:lnTo>
                  <a:lnTo>
                    <a:pt x="38" y="11"/>
                  </a:lnTo>
                  <a:lnTo>
                    <a:pt x="58" y="2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45715" tIns="22858" rIns="45715" bIns="22858" numCol="1" anchor="t" anchorCtr="0" compatLnSpc="1"/>
            <a:lstStyle/>
            <a:p>
              <a:endParaRPr lang="es-SV" sz="900"/>
            </a:p>
          </p:txBody>
        </p:sp>
        <p:sp>
          <p:nvSpPr>
            <p:cNvPr id="63" name="Freeform 29"/>
            <p:cNvSpPr/>
            <p:nvPr/>
          </p:nvSpPr>
          <p:spPr bwMode="auto">
            <a:xfrm>
              <a:off x="7070725" y="8018463"/>
              <a:ext cx="196850" cy="122238"/>
            </a:xfrm>
            <a:custGeom>
              <a:avLst/>
              <a:gdLst>
                <a:gd name="T0" fmla="*/ 100 w 621"/>
                <a:gd name="T1" fmla="*/ 3 h 386"/>
                <a:gd name="T2" fmla="*/ 135 w 621"/>
                <a:gd name="T3" fmla="*/ 23 h 386"/>
                <a:gd name="T4" fmla="*/ 156 w 621"/>
                <a:gd name="T5" fmla="*/ 59 h 386"/>
                <a:gd name="T6" fmla="*/ 162 w 621"/>
                <a:gd name="T7" fmla="*/ 109 h 386"/>
                <a:gd name="T8" fmla="*/ 184 w 621"/>
                <a:gd name="T9" fmla="*/ 161 h 386"/>
                <a:gd name="T10" fmla="*/ 223 w 621"/>
                <a:gd name="T11" fmla="*/ 201 h 386"/>
                <a:gd name="T12" fmla="*/ 275 w 621"/>
                <a:gd name="T13" fmla="*/ 223 h 386"/>
                <a:gd name="T14" fmla="*/ 316 w 621"/>
                <a:gd name="T15" fmla="*/ 226 h 386"/>
                <a:gd name="T16" fmla="*/ 372 w 621"/>
                <a:gd name="T17" fmla="*/ 214 h 386"/>
                <a:gd name="T18" fmla="*/ 419 w 621"/>
                <a:gd name="T19" fmla="*/ 183 h 386"/>
                <a:gd name="T20" fmla="*/ 450 w 621"/>
                <a:gd name="T21" fmla="*/ 137 h 386"/>
                <a:gd name="T22" fmla="*/ 461 w 621"/>
                <a:gd name="T23" fmla="*/ 81 h 386"/>
                <a:gd name="T24" fmla="*/ 472 w 621"/>
                <a:gd name="T25" fmla="*/ 40 h 386"/>
                <a:gd name="T26" fmla="*/ 500 w 621"/>
                <a:gd name="T27" fmla="*/ 11 h 386"/>
                <a:gd name="T28" fmla="*/ 541 w 621"/>
                <a:gd name="T29" fmla="*/ 0 h 386"/>
                <a:gd name="T30" fmla="*/ 582 w 621"/>
                <a:gd name="T31" fmla="*/ 11 h 386"/>
                <a:gd name="T32" fmla="*/ 611 w 621"/>
                <a:gd name="T33" fmla="*/ 40 h 386"/>
                <a:gd name="T34" fmla="*/ 621 w 621"/>
                <a:gd name="T35" fmla="*/ 81 h 386"/>
                <a:gd name="T36" fmla="*/ 608 w 621"/>
                <a:gd name="T37" fmla="*/ 169 h 386"/>
                <a:gd name="T38" fmla="*/ 572 w 621"/>
                <a:gd name="T39" fmla="*/ 246 h 386"/>
                <a:gd name="T40" fmla="*/ 516 w 621"/>
                <a:gd name="T41" fmla="*/ 311 h 386"/>
                <a:gd name="T42" fmla="*/ 444 w 621"/>
                <a:gd name="T43" fmla="*/ 358 h 386"/>
                <a:gd name="T44" fmla="*/ 361 w 621"/>
                <a:gd name="T45" fmla="*/ 383 h 386"/>
                <a:gd name="T46" fmla="*/ 304 w 621"/>
                <a:gd name="T47" fmla="*/ 386 h 386"/>
                <a:gd name="T48" fmla="*/ 217 w 621"/>
                <a:gd name="T49" fmla="*/ 373 h 386"/>
                <a:gd name="T50" fmla="*/ 139 w 621"/>
                <a:gd name="T51" fmla="*/ 337 h 386"/>
                <a:gd name="T52" fmla="*/ 75 w 621"/>
                <a:gd name="T53" fmla="*/ 280 h 386"/>
                <a:gd name="T54" fmla="*/ 27 w 621"/>
                <a:gd name="T55" fmla="*/ 209 h 386"/>
                <a:gd name="T56" fmla="*/ 3 w 621"/>
                <a:gd name="T57" fmla="*/ 126 h 386"/>
                <a:gd name="T58" fmla="*/ 2 w 621"/>
                <a:gd name="T59" fmla="*/ 59 h 386"/>
                <a:gd name="T60" fmla="*/ 23 w 621"/>
                <a:gd name="T61" fmla="*/ 23 h 386"/>
                <a:gd name="T62" fmla="*/ 58 w 621"/>
                <a:gd name="T63" fmla="*/ 3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21" h="386">
                  <a:moveTo>
                    <a:pt x="79" y="0"/>
                  </a:moveTo>
                  <a:lnTo>
                    <a:pt x="100" y="3"/>
                  </a:lnTo>
                  <a:lnTo>
                    <a:pt x="120" y="11"/>
                  </a:lnTo>
                  <a:lnTo>
                    <a:pt x="135" y="23"/>
                  </a:lnTo>
                  <a:lnTo>
                    <a:pt x="148" y="40"/>
                  </a:lnTo>
                  <a:lnTo>
                    <a:pt x="156" y="59"/>
                  </a:lnTo>
                  <a:lnTo>
                    <a:pt x="159" y="81"/>
                  </a:lnTo>
                  <a:lnTo>
                    <a:pt x="162" y="109"/>
                  </a:lnTo>
                  <a:lnTo>
                    <a:pt x="171" y="137"/>
                  </a:lnTo>
                  <a:lnTo>
                    <a:pt x="184" y="161"/>
                  </a:lnTo>
                  <a:lnTo>
                    <a:pt x="201" y="183"/>
                  </a:lnTo>
                  <a:lnTo>
                    <a:pt x="223" y="201"/>
                  </a:lnTo>
                  <a:lnTo>
                    <a:pt x="248" y="214"/>
                  </a:lnTo>
                  <a:lnTo>
                    <a:pt x="275" y="223"/>
                  </a:lnTo>
                  <a:lnTo>
                    <a:pt x="304" y="226"/>
                  </a:lnTo>
                  <a:lnTo>
                    <a:pt x="316" y="226"/>
                  </a:lnTo>
                  <a:lnTo>
                    <a:pt x="345" y="223"/>
                  </a:lnTo>
                  <a:lnTo>
                    <a:pt x="372" y="214"/>
                  </a:lnTo>
                  <a:lnTo>
                    <a:pt x="397" y="201"/>
                  </a:lnTo>
                  <a:lnTo>
                    <a:pt x="419" y="183"/>
                  </a:lnTo>
                  <a:lnTo>
                    <a:pt x="436" y="161"/>
                  </a:lnTo>
                  <a:lnTo>
                    <a:pt x="450" y="137"/>
                  </a:lnTo>
                  <a:lnTo>
                    <a:pt x="458" y="109"/>
                  </a:lnTo>
                  <a:lnTo>
                    <a:pt x="461" y="81"/>
                  </a:lnTo>
                  <a:lnTo>
                    <a:pt x="464" y="59"/>
                  </a:lnTo>
                  <a:lnTo>
                    <a:pt x="472" y="40"/>
                  </a:lnTo>
                  <a:lnTo>
                    <a:pt x="485" y="23"/>
                  </a:lnTo>
                  <a:lnTo>
                    <a:pt x="500" y="11"/>
                  </a:lnTo>
                  <a:lnTo>
                    <a:pt x="520" y="3"/>
                  </a:lnTo>
                  <a:lnTo>
                    <a:pt x="541" y="0"/>
                  </a:lnTo>
                  <a:lnTo>
                    <a:pt x="562" y="3"/>
                  </a:lnTo>
                  <a:lnTo>
                    <a:pt x="582" y="11"/>
                  </a:lnTo>
                  <a:lnTo>
                    <a:pt x="597" y="23"/>
                  </a:lnTo>
                  <a:lnTo>
                    <a:pt x="611" y="40"/>
                  </a:lnTo>
                  <a:lnTo>
                    <a:pt x="618" y="59"/>
                  </a:lnTo>
                  <a:lnTo>
                    <a:pt x="621" y="81"/>
                  </a:lnTo>
                  <a:lnTo>
                    <a:pt x="617" y="126"/>
                  </a:lnTo>
                  <a:lnTo>
                    <a:pt x="608" y="169"/>
                  </a:lnTo>
                  <a:lnTo>
                    <a:pt x="593" y="209"/>
                  </a:lnTo>
                  <a:lnTo>
                    <a:pt x="572" y="246"/>
                  </a:lnTo>
                  <a:lnTo>
                    <a:pt x="547" y="280"/>
                  </a:lnTo>
                  <a:lnTo>
                    <a:pt x="516" y="311"/>
                  </a:lnTo>
                  <a:lnTo>
                    <a:pt x="482" y="337"/>
                  </a:lnTo>
                  <a:lnTo>
                    <a:pt x="444" y="358"/>
                  </a:lnTo>
                  <a:lnTo>
                    <a:pt x="404" y="373"/>
                  </a:lnTo>
                  <a:lnTo>
                    <a:pt x="361" y="383"/>
                  </a:lnTo>
                  <a:lnTo>
                    <a:pt x="316" y="386"/>
                  </a:lnTo>
                  <a:lnTo>
                    <a:pt x="304" y="386"/>
                  </a:lnTo>
                  <a:lnTo>
                    <a:pt x="260" y="383"/>
                  </a:lnTo>
                  <a:lnTo>
                    <a:pt x="217" y="373"/>
                  </a:lnTo>
                  <a:lnTo>
                    <a:pt x="176" y="358"/>
                  </a:lnTo>
                  <a:lnTo>
                    <a:pt x="139" y="337"/>
                  </a:lnTo>
                  <a:lnTo>
                    <a:pt x="104" y="311"/>
                  </a:lnTo>
                  <a:lnTo>
                    <a:pt x="75" y="280"/>
                  </a:lnTo>
                  <a:lnTo>
                    <a:pt x="48" y="246"/>
                  </a:lnTo>
                  <a:lnTo>
                    <a:pt x="27" y="209"/>
                  </a:lnTo>
                  <a:lnTo>
                    <a:pt x="12" y="169"/>
                  </a:lnTo>
                  <a:lnTo>
                    <a:pt x="3" y="126"/>
                  </a:lnTo>
                  <a:lnTo>
                    <a:pt x="0" y="81"/>
                  </a:lnTo>
                  <a:lnTo>
                    <a:pt x="2" y="59"/>
                  </a:lnTo>
                  <a:lnTo>
                    <a:pt x="9" y="40"/>
                  </a:lnTo>
                  <a:lnTo>
                    <a:pt x="23" y="23"/>
                  </a:lnTo>
                  <a:lnTo>
                    <a:pt x="39" y="11"/>
                  </a:lnTo>
                  <a:lnTo>
                    <a:pt x="58" y="3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45715" tIns="22858" rIns="45715" bIns="22858" numCol="1" anchor="t" anchorCtr="0" compatLnSpc="1"/>
            <a:lstStyle/>
            <a:p>
              <a:endParaRPr lang="es-SV" sz="900"/>
            </a:p>
          </p:txBody>
        </p:sp>
      </p:grpSp>
      <p:sp>
        <p:nvSpPr>
          <p:cNvPr id="64" name="Rectángulo 4"/>
          <p:cNvSpPr/>
          <p:nvPr/>
        </p:nvSpPr>
        <p:spPr bwMode="auto">
          <a:xfrm>
            <a:off x="7946922" y="2484474"/>
            <a:ext cx="34454" cy="887880"/>
          </a:xfrm>
          <a:prstGeom prst="rect">
            <a:avLst/>
          </a:prstGeom>
          <a:solidFill>
            <a:srgbClr val="B5662C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ES" sz="900"/>
          </a:p>
        </p:txBody>
      </p:sp>
      <p:sp>
        <p:nvSpPr>
          <p:cNvPr id="66" name="Rectángulo 38"/>
          <p:cNvSpPr/>
          <p:nvPr/>
        </p:nvSpPr>
        <p:spPr bwMode="auto">
          <a:xfrm>
            <a:off x="3957592" y="2484474"/>
            <a:ext cx="34454" cy="887880"/>
          </a:xfrm>
          <a:prstGeom prst="rect">
            <a:avLst/>
          </a:prstGeom>
          <a:solidFill>
            <a:srgbClr val="FBD757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ES" sz="900"/>
          </a:p>
        </p:txBody>
      </p:sp>
      <p:sp>
        <p:nvSpPr>
          <p:cNvPr id="67" name="Rectángulo 39"/>
          <p:cNvSpPr/>
          <p:nvPr/>
        </p:nvSpPr>
        <p:spPr bwMode="auto">
          <a:xfrm>
            <a:off x="3957592" y="4442362"/>
            <a:ext cx="34454" cy="887880"/>
          </a:xfrm>
          <a:prstGeom prst="rect">
            <a:avLst/>
          </a:prstGeom>
          <a:solidFill>
            <a:srgbClr val="E8B64A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ES" sz="900"/>
          </a:p>
        </p:txBody>
      </p:sp>
      <p:sp>
        <p:nvSpPr>
          <p:cNvPr id="68" name="Rectángulo 40"/>
          <p:cNvSpPr/>
          <p:nvPr/>
        </p:nvSpPr>
        <p:spPr bwMode="auto">
          <a:xfrm>
            <a:off x="7946922" y="4413787"/>
            <a:ext cx="34454" cy="887880"/>
          </a:xfrm>
          <a:prstGeom prst="rect">
            <a:avLst/>
          </a:prstGeom>
          <a:solidFill>
            <a:srgbClr val="DD8F1B"/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endParaRPr lang="es-ES" sz="900"/>
          </a:p>
        </p:txBody>
      </p:sp>
      <p:grpSp>
        <p:nvGrpSpPr>
          <p:cNvPr id="73" name="Grupo 10"/>
          <p:cNvGrpSpPr/>
          <p:nvPr/>
        </p:nvGrpSpPr>
        <p:grpSpPr>
          <a:xfrm>
            <a:off x="5991888" y="2168563"/>
            <a:ext cx="1583296" cy="2134052"/>
            <a:chOff x="11940091" y="6138945"/>
            <a:chExt cx="3166959" cy="4268597"/>
          </a:xfrm>
          <a:solidFill>
            <a:srgbClr val="B5662C"/>
          </a:solidFill>
        </p:grpSpPr>
        <p:sp>
          <p:nvSpPr>
            <p:cNvPr id="74" name="Forma libre 24"/>
            <p:cNvSpPr>
              <a:spLocks noChangeAspect="1"/>
            </p:cNvSpPr>
            <p:nvPr/>
          </p:nvSpPr>
          <p:spPr bwMode="auto">
            <a:xfrm rot="5400000">
              <a:off x="11389272" y="6689764"/>
              <a:ext cx="4268597" cy="3166959"/>
            </a:xfrm>
            <a:custGeom>
              <a:avLst/>
              <a:gdLst>
                <a:gd name="connsiteX0" fmla="*/ 4877099 w 6542284"/>
                <a:gd name="connsiteY0" fmla="*/ 0 h 4853856"/>
                <a:gd name="connsiteX1" fmla="*/ 4891103 w 6542284"/>
                <a:gd name="connsiteY1" fmla="*/ 707 h 4853856"/>
                <a:gd name="connsiteX2" fmla="*/ 4919994 w 6542284"/>
                <a:gd name="connsiteY2" fmla="*/ 322 h 4853856"/>
                <a:gd name="connsiteX3" fmla="*/ 4919973 w 6542284"/>
                <a:gd name="connsiteY3" fmla="*/ 2166 h 4853856"/>
                <a:gd name="connsiteX4" fmla="*/ 5047354 w 6542284"/>
                <a:gd name="connsiteY4" fmla="*/ 8599 h 4853856"/>
                <a:gd name="connsiteX5" fmla="*/ 6542284 w 6542284"/>
                <a:gd name="connsiteY5" fmla="*/ 1665498 h 4853856"/>
                <a:gd name="connsiteX6" fmla="*/ 5047354 w 6542284"/>
                <a:gd name="connsiteY6" fmla="*/ 3322397 h 4853856"/>
                <a:gd name="connsiteX7" fmla="*/ 4881614 w 6542284"/>
                <a:gd name="connsiteY7" fmla="*/ 3330768 h 4853856"/>
                <a:gd name="connsiteX8" fmla="*/ 4881607 w 6542284"/>
                <a:gd name="connsiteY8" fmla="*/ 3331395 h 4853856"/>
                <a:gd name="connsiteX9" fmla="*/ 3790014 w 6542284"/>
                <a:gd name="connsiteY9" fmla="*/ 3770423 h 4853856"/>
                <a:gd name="connsiteX10" fmla="*/ 3331218 w 6542284"/>
                <a:gd name="connsiteY10" fmla="*/ 4853856 h 4853856"/>
                <a:gd name="connsiteX11" fmla="*/ 3329626 w 6542284"/>
                <a:gd name="connsiteY11" fmla="*/ 4853846 h 4853856"/>
                <a:gd name="connsiteX12" fmla="*/ 3330262 w 6542284"/>
                <a:gd name="connsiteY12" fmla="*/ 4841248 h 4853856"/>
                <a:gd name="connsiteX13" fmla="*/ 1665077 w 6542284"/>
                <a:gd name="connsiteY13" fmla="*/ 3175750 h 4853856"/>
                <a:gd name="connsiteX14" fmla="*/ 8490 w 6542284"/>
                <a:gd name="connsiteY14" fmla="*/ 4670961 h 4853856"/>
                <a:gd name="connsiteX15" fmla="*/ 375 w 6542284"/>
                <a:gd name="connsiteY15" fmla="*/ 4831692 h 4853856"/>
                <a:gd name="connsiteX16" fmla="*/ 0 w 6542284"/>
                <a:gd name="connsiteY16" fmla="*/ 4831689 h 4853856"/>
                <a:gd name="connsiteX17" fmla="*/ 1455941 w 6542284"/>
                <a:gd name="connsiteY17" fmla="*/ 1393531 h 4853856"/>
                <a:gd name="connsiteX18" fmla="*/ 4677983 w 6542284"/>
                <a:gd name="connsiteY18" fmla="*/ 3549 h 4853856"/>
                <a:gd name="connsiteX19" fmla="*/ 4853047 w 6542284"/>
                <a:gd name="connsiteY19" fmla="*/ 1215 h 4853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542284" h="4853856">
                  <a:moveTo>
                    <a:pt x="4877099" y="0"/>
                  </a:moveTo>
                  <a:lnTo>
                    <a:pt x="4891103" y="707"/>
                  </a:lnTo>
                  <a:lnTo>
                    <a:pt x="4919994" y="322"/>
                  </a:lnTo>
                  <a:lnTo>
                    <a:pt x="4919973" y="2166"/>
                  </a:lnTo>
                  <a:lnTo>
                    <a:pt x="5047354" y="8599"/>
                  </a:lnTo>
                  <a:cubicBezTo>
                    <a:pt x="5887034" y="93889"/>
                    <a:pt x="6542284" y="803159"/>
                    <a:pt x="6542284" y="1665498"/>
                  </a:cubicBezTo>
                  <a:cubicBezTo>
                    <a:pt x="6542284" y="2527838"/>
                    <a:pt x="5887034" y="3237107"/>
                    <a:pt x="5047354" y="3322397"/>
                  </a:cubicBezTo>
                  <a:lnTo>
                    <a:pt x="4881614" y="3330768"/>
                  </a:lnTo>
                  <a:lnTo>
                    <a:pt x="4881607" y="3331395"/>
                  </a:lnTo>
                  <a:cubicBezTo>
                    <a:pt x="4473827" y="3326696"/>
                    <a:pt x="4080986" y="3484693"/>
                    <a:pt x="3790014" y="3770423"/>
                  </a:cubicBezTo>
                  <a:cubicBezTo>
                    <a:pt x="3499042" y="4056153"/>
                    <a:pt x="3333931" y="4446058"/>
                    <a:pt x="3331218" y="4853856"/>
                  </a:cubicBezTo>
                  <a:lnTo>
                    <a:pt x="3329626" y="4853846"/>
                  </a:lnTo>
                  <a:lnTo>
                    <a:pt x="3330262" y="4841248"/>
                  </a:lnTo>
                  <a:cubicBezTo>
                    <a:pt x="3330262" y="3921419"/>
                    <a:pt x="2584733" y="3175750"/>
                    <a:pt x="1665077" y="3175750"/>
                  </a:cubicBezTo>
                  <a:cubicBezTo>
                    <a:pt x="802900" y="3175750"/>
                    <a:pt x="93764" y="3831123"/>
                    <a:pt x="8490" y="4670961"/>
                  </a:cubicBezTo>
                  <a:lnTo>
                    <a:pt x="375" y="4831692"/>
                  </a:lnTo>
                  <a:lnTo>
                    <a:pt x="0" y="4831689"/>
                  </a:lnTo>
                  <a:cubicBezTo>
                    <a:pt x="8611" y="3537586"/>
                    <a:pt x="532573" y="2300266"/>
                    <a:pt x="1455941" y="1393531"/>
                  </a:cubicBezTo>
                  <a:cubicBezTo>
                    <a:pt x="2321599" y="543467"/>
                    <a:pt x="3471382" y="49667"/>
                    <a:pt x="4677983" y="3549"/>
                  </a:cubicBezTo>
                  <a:lnTo>
                    <a:pt x="4853047" y="1215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7785" dist="33020" dir="318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soft" dir="t"/>
            </a:scene3d>
            <a:sp3d>
              <a:bevelT w="12700" h="12700" prst="angle"/>
            </a:sp3d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noAutofit/>
            </a:bodyPr>
            <a:lstStyle/>
            <a:p>
              <a:pPr algn="ctr"/>
              <a:endParaRPr lang="es-ES" sz="900">
                <a:latin typeface="Open Sans Condensed" panose="020B0604020202020204" charset="0"/>
                <a:ea typeface="Open Sans Condensed" panose="020B0604020202020204" charset="0"/>
                <a:cs typeface="Open Sans Condensed" panose="020B0604020202020204" charset="0"/>
              </a:endParaRPr>
            </a:p>
          </p:txBody>
        </p:sp>
        <p:sp>
          <p:nvSpPr>
            <p:cNvPr id="75" name="Elipse 5"/>
            <p:cNvSpPr>
              <a:spLocks noChangeAspect="1"/>
            </p:cNvSpPr>
            <p:nvPr/>
          </p:nvSpPr>
          <p:spPr bwMode="auto">
            <a:xfrm>
              <a:off x="13285161" y="8535493"/>
              <a:ext cx="1524230" cy="1524230"/>
            </a:xfrm>
            <a:prstGeom prst="ellipse">
              <a:avLst/>
            </a:prstGeom>
            <a:grpFill/>
            <a:ln w="346075" cap="rnd">
              <a:noFill/>
              <a:round/>
            </a:ln>
            <a:effectLst>
              <a:innerShdw blurRad="317500" dist="12700" dir="16200000">
                <a:prstClr val="black">
                  <a:alpha val="80000"/>
                </a:prstClr>
              </a:innerShdw>
            </a:effectLst>
            <a:scene3d>
              <a:camera prst="orthographicFront">
                <a:rot lat="0" lon="0" rev="0"/>
              </a:camera>
              <a:lightRig rig="sof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3989" tIns="16995" rIns="33989" bIns="16995" rtlCol="0" anchor="ctr"/>
            <a:lstStyle/>
            <a:p>
              <a:pPr algn="ctr"/>
              <a:r>
                <a:rPr lang="es-ES" sz="1150" dirty="0">
                  <a:solidFill>
                    <a:schemeClr val="bg1"/>
                  </a:solidFill>
                  <a:latin typeface="Open Sans Condensed" panose="020B0604020202020204" charset="0"/>
                  <a:ea typeface="Open Sans Condensed" panose="020B0604020202020204" charset="0"/>
                  <a:cs typeface="Open Sans Condensed" panose="020B0604020202020204" charset="0"/>
                </a:rPr>
                <a:t>PHASE 1</a:t>
              </a:r>
            </a:p>
          </p:txBody>
        </p:sp>
      </p:grpSp>
      <p:sp>
        <p:nvSpPr>
          <p:cNvPr id="76" name="文本框 75"/>
          <p:cNvSpPr txBox="1"/>
          <p:nvPr/>
        </p:nvSpPr>
        <p:spPr>
          <a:xfrm>
            <a:off x="793435" y="4360154"/>
            <a:ext cx="3172216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对于自己的模型效果是否满意，尝试解释效果不好的原因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8209796" y="2452155"/>
            <a:ext cx="3236858" cy="1249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比较自己所用的多种分类方法，评估不同方法的分类效果</a:t>
            </a:r>
          </a:p>
          <a:p>
            <a:pPr algn="ctr">
              <a:lnSpc>
                <a:spcPct val="150000"/>
              </a:lnSpc>
            </a:pPr>
            <a:endParaRPr lang="zh-CN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8209796" y="4360153"/>
            <a:ext cx="2976880" cy="874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有哪些改进方法？</a:t>
            </a:r>
            <a:endParaRPr lang="en-US" altLang="zh-CN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更多的文本表达方法等</a:t>
            </a:r>
          </a:p>
        </p:txBody>
      </p:sp>
      <p:cxnSp>
        <p:nvCxnSpPr>
          <p:cNvPr id="79" name="直接连接符 78"/>
          <p:cNvCxnSpPr/>
          <p:nvPr/>
        </p:nvCxnSpPr>
        <p:spPr>
          <a:xfrm flipV="1">
            <a:off x="857885" y="5287645"/>
            <a:ext cx="10387330" cy="2222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笑脸 6"/>
          <p:cNvSpPr/>
          <p:nvPr/>
        </p:nvSpPr>
        <p:spPr>
          <a:xfrm>
            <a:off x="5511165" y="3272790"/>
            <a:ext cx="972000" cy="972000"/>
          </a:xfrm>
          <a:prstGeom prst="smileyFace">
            <a:avLst/>
          </a:prstGeom>
          <a:solidFill>
            <a:srgbClr val="F7C219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5E6A9AD7-EA32-47E4-94CC-EDDAFB0C1079}"/>
              </a:ext>
            </a:extLst>
          </p:cNvPr>
          <p:cNvGrpSpPr/>
          <p:nvPr/>
        </p:nvGrpSpPr>
        <p:grpSpPr>
          <a:xfrm>
            <a:off x="1092200" y="524566"/>
            <a:ext cx="3932239" cy="1107996"/>
            <a:chOff x="1092200" y="584200"/>
            <a:chExt cx="3932239" cy="1107996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976D467-E360-43B5-828F-4A0CD5A3FA6E}"/>
                </a:ext>
              </a:extLst>
            </p:cNvPr>
            <p:cNvSpPr txBox="1"/>
            <p:nvPr/>
          </p:nvSpPr>
          <p:spPr>
            <a:xfrm>
              <a:off x="1092200" y="584200"/>
              <a:ext cx="12827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>
                  <a:solidFill>
                    <a:srgbClr val="E5B043"/>
                  </a:solidFill>
                  <a:latin typeface="Bauhaus 93" panose="04030905020B02020C02" pitchFamily="82" charset="0"/>
                </a:rPr>
                <a:t>03</a:t>
              </a:r>
              <a:endParaRPr lang="zh-CN" altLang="en-US" sz="6600" dirty="0">
                <a:solidFill>
                  <a:srgbClr val="E5B043"/>
                </a:solidFill>
                <a:latin typeface="Bauhaus 93" panose="04030905020B02020C02" pitchFamily="82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33E644C-2EAD-4CB1-BC50-647A89CAAB8A}"/>
                </a:ext>
              </a:extLst>
            </p:cNvPr>
            <p:cNvSpPr txBox="1"/>
            <p:nvPr/>
          </p:nvSpPr>
          <p:spPr>
            <a:xfrm>
              <a:off x="2174875" y="876588"/>
              <a:ext cx="2849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E5B04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提交要求</a:t>
              </a: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B397988A-7A2B-4879-9B1A-B5D8E925D129}"/>
              </a:ext>
            </a:extLst>
          </p:cNvPr>
          <p:cNvSpPr txBox="1"/>
          <p:nvPr/>
        </p:nvSpPr>
        <p:spPr>
          <a:xfrm>
            <a:off x="5284040" y="1421677"/>
            <a:ext cx="1425403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输出报告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8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28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bldLvl="0" animBg="1"/>
      <p:bldP spid="66" grpId="0" bldLvl="0" animBg="1"/>
      <p:bldP spid="67" grpId="0" bldLvl="0" animBg="1"/>
      <p:bldP spid="68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9991626" y="76836"/>
            <a:ext cx="1701899" cy="903879"/>
          </a:xfrm>
          <a:prstGeom prst="rect">
            <a:avLst/>
          </a:prstGeom>
        </p:spPr>
      </p:pic>
      <p:grpSp>
        <p:nvGrpSpPr>
          <p:cNvPr id="35" name="组合 34">
            <a:extLst>
              <a:ext uri="{FF2B5EF4-FFF2-40B4-BE49-F238E27FC236}">
                <a16:creationId xmlns:a16="http://schemas.microsoft.com/office/drawing/2014/main" id="{5E6A9AD7-EA32-47E4-94CC-EDDAFB0C1079}"/>
              </a:ext>
            </a:extLst>
          </p:cNvPr>
          <p:cNvGrpSpPr/>
          <p:nvPr/>
        </p:nvGrpSpPr>
        <p:grpSpPr>
          <a:xfrm>
            <a:off x="1092200" y="524566"/>
            <a:ext cx="3932239" cy="1107996"/>
            <a:chOff x="1092200" y="584200"/>
            <a:chExt cx="3932239" cy="1107996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5976D467-E360-43B5-828F-4A0CD5A3FA6E}"/>
                </a:ext>
              </a:extLst>
            </p:cNvPr>
            <p:cNvSpPr txBox="1"/>
            <p:nvPr/>
          </p:nvSpPr>
          <p:spPr>
            <a:xfrm>
              <a:off x="1092200" y="584200"/>
              <a:ext cx="12827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>
                  <a:solidFill>
                    <a:srgbClr val="E5B043"/>
                  </a:solidFill>
                  <a:latin typeface="Bauhaus 93" panose="04030905020B02020C02" pitchFamily="82" charset="0"/>
                </a:rPr>
                <a:t>03</a:t>
              </a:r>
              <a:endParaRPr lang="zh-CN" altLang="en-US" sz="6600" dirty="0">
                <a:solidFill>
                  <a:srgbClr val="E5B043"/>
                </a:solidFill>
                <a:latin typeface="Bauhaus 93" panose="04030905020B02020C02" pitchFamily="82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033E644C-2EAD-4CB1-BC50-647A89CAAB8A}"/>
                </a:ext>
              </a:extLst>
            </p:cNvPr>
            <p:cNvSpPr txBox="1"/>
            <p:nvPr/>
          </p:nvSpPr>
          <p:spPr>
            <a:xfrm>
              <a:off x="2174875" y="876588"/>
              <a:ext cx="2849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E5B04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提交要求</a:t>
              </a:r>
            </a:p>
          </p:txBody>
        </p:sp>
      </p:grpSp>
      <p:sp>
        <p:nvSpPr>
          <p:cNvPr id="38" name="文本框 37">
            <a:extLst>
              <a:ext uri="{FF2B5EF4-FFF2-40B4-BE49-F238E27FC236}">
                <a16:creationId xmlns:a16="http://schemas.microsoft.com/office/drawing/2014/main" id="{B397988A-7A2B-4879-9B1A-B5D8E925D129}"/>
              </a:ext>
            </a:extLst>
          </p:cNvPr>
          <p:cNvSpPr txBox="1"/>
          <p:nvPr/>
        </p:nvSpPr>
        <p:spPr>
          <a:xfrm>
            <a:off x="1092200" y="2117416"/>
            <a:ext cx="8528878" cy="3166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提交一个压缩包至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，命名为：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hw4_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.zip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压缩包内包含一份可运行的代码，所爬取到的公告数据集（可以像第一次作业一样是每条公告一个文件的形式，也可以是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文件的形式），一份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pdf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作业报告。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截止日期：关注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OBE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上的截止日期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53297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图片 44"/>
          <p:cNvPicPr>
            <a:picLocks noChangeAspect="1"/>
          </p:cNvPicPr>
          <p:nvPr/>
        </p:nvPicPr>
        <p:blipFill>
          <a:blip r:embed="rId2" cstate="email"/>
          <a:srcRect/>
          <a:stretch>
            <a:fillRect/>
          </a:stretch>
        </p:blipFill>
        <p:spPr>
          <a:xfrm>
            <a:off x="117231" y="2133599"/>
            <a:ext cx="4559858" cy="4078533"/>
          </a:xfrm>
          <a:custGeom>
            <a:avLst/>
            <a:gdLst>
              <a:gd name="connsiteX0" fmla="*/ 2710546 w 4559858"/>
              <a:gd name="connsiteY0" fmla="*/ 2196674 h 4078533"/>
              <a:gd name="connsiteX1" fmla="*/ 4559858 w 4559858"/>
              <a:gd name="connsiteY1" fmla="*/ 2196674 h 4078533"/>
              <a:gd name="connsiteX2" fmla="*/ 4559858 w 4559858"/>
              <a:gd name="connsiteY2" fmla="*/ 4078533 h 4078533"/>
              <a:gd name="connsiteX3" fmla="*/ 2710546 w 4559858"/>
              <a:gd name="connsiteY3" fmla="*/ 4078533 h 4078533"/>
              <a:gd name="connsiteX4" fmla="*/ 0 w 4559858"/>
              <a:gd name="connsiteY4" fmla="*/ 0 h 4078533"/>
              <a:gd name="connsiteX5" fmla="*/ 2602145 w 4559858"/>
              <a:gd name="connsiteY5" fmla="*/ 0 h 4078533"/>
              <a:gd name="connsiteX6" fmla="*/ 2602145 w 4559858"/>
              <a:gd name="connsiteY6" fmla="*/ 4078533 h 4078533"/>
              <a:gd name="connsiteX7" fmla="*/ 0 w 4559858"/>
              <a:gd name="connsiteY7" fmla="*/ 4078533 h 4078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59858" h="4078533">
                <a:moveTo>
                  <a:pt x="2710546" y="2196674"/>
                </a:moveTo>
                <a:lnTo>
                  <a:pt x="4559858" y="2196674"/>
                </a:lnTo>
                <a:lnTo>
                  <a:pt x="4559858" y="4078533"/>
                </a:lnTo>
                <a:lnTo>
                  <a:pt x="2710546" y="4078533"/>
                </a:lnTo>
                <a:close/>
                <a:moveTo>
                  <a:pt x="0" y="0"/>
                </a:moveTo>
                <a:lnTo>
                  <a:pt x="2602145" y="0"/>
                </a:lnTo>
                <a:lnTo>
                  <a:pt x="2602145" y="4078533"/>
                </a:lnTo>
                <a:lnTo>
                  <a:pt x="0" y="4078533"/>
                </a:lnTo>
                <a:close/>
              </a:path>
            </a:pathLst>
          </a:custGeom>
        </p:spPr>
      </p:pic>
      <p:pic>
        <p:nvPicPr>
          <p:cNvPr id="43" name="图片 42" descr="/Users/liuxiaotian/Desktop/20191018校园风景/校园风光大合集/IMG_3369.JPGIMG_3369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250180" y="1338580"/>
            <a:ext cx="6588760" cy="3546475"/>
          </a:xfrm>
          <a:custGeom>
            <a:avLst/>
            <a:gdLst>
              <a:gd name="connsiteX0" fmla="*/ 2467129 w 7256283"/>
              <a:gd name="connsiteY0" fmla="*/ 1983883 h 3468873"/>
              <a:gd name="connsiteX1" fmla="*/ 4985913 w 7256283"/>
              <a:gd name="connsiteY1" fmla="*/ 1983883 h 3468873"/>
              <a:gd name="connsiteX2" fmla="*/ 4985913 w 7256283"/>
              <a:gd name="connsiteY2" fmla="*/ 3468873 h 3468873"/>
              <a:gd name="connsiteX3" fmla="*/ 2467129 w 7256283"/>
              <a:gd name="connsiteY3" fmla="*/ 3468872 h 3468873"/>
              <a:gd name="connsiteX4" fmla="*/ 0 w 7256283"/>
              <a:gd name="connsiteY4" fmla="*/ 1399683 h 3468873"/>
              <a:gd name="connsiteX5" fmla="*/ 2336124 w 7256283"/>
              <a:gd name="connsiteY5" fmla="*/ 1399683 h 3468873"/>
              <a:gd name="connsiteX6" fmla="*/ 2336124 w 7256283"/>
              <a:gd name="connsiteY6" fmla="*/ 3468873 h 3468873"/>
              <a:gd name="connsiteX7" fmla="*/ 0 w 7256283"/>
              <a:gd name="connsiteY7" fmla="*/ 3468873 h 3468873"/>
              <a:gd name="connsiteX8" fmla="*/ 5116919 w 7256283"/>
              <a:gd name="connsiteY8" fmla="*/ 0 h 3468873"/>
              <a:gd name="connsiteX9" fmla="*/ 7256283 w 7256283"/>
              <a:gd name="connsiteY9" fmla="*/ 0 h 3468873"/>
              <a:gd name="connsiteX10" fmla="*/ 7256283 w 7256283"/>
              <a:gd name="connsiteY10" fmla="*/ 3468872 h 3468873"/>
              <a:gd name="connsiteX11" fmla="*/ 5116919 w 7256283"/>
              <a:gd name="connsiteY11" fmla="*/ 3468872 h 3468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256283" h="3468873">
                <a:moveTo>
                  <a:pt x="2467129" y="1983883"/>
                </a:moveTo>
                <a:lnTo>
                  <a:pt x="4985913" y="1983883"/>
                </a:lnTo>
                <a:lnTo>
                  <a:pt x="4985913" y="3468873"/>
                </a:lnTo>
                <a:lnTo>
                  <a:pt x="2467129" y="3468872"/>
                </a:lnTo>
                <a:close/>
                <a:moveTo>
                  <a:pt x="0" y="1399683"/>
                </a:moveTo>
                <a:lnTo>
                  <a:pt x="2336124" y="1399683"/>
                </a:lnTo>
                <a:lnTo>
                  <a:pt x="2336124" y="3468873"/>
                </a:lnTo>
                <a:lnTo>
                  <a:pt x="0" y="3468873"/>
                </a:lnTo>
                <a:close/>
                <a:moveTo>
                  <a:pt x="5116919" y="0"/>
                </a:moveTo>
                <a:lnTo>
                  <a:pt x="7256283" y="0"/>
                </a:lnTo>
                <a:lnTo>
                  <a:pt x="7256283" y="3468872"/>
                </a:lnTo>
                <a:lnTo>
                  <a:pt x="5116919" y="3468872"/>
                </a:lnTo>
                <a:close/>
              </a:path>
            </a:pathLst>
          </a:custGeom>
        </p:spPr>
      </p:pic>
      <p:sp>
        <p:nvSpPr>
          <p:cNvPr id="6" name="矩形 5"/>
          <p:cNvSpPr/>
          <p:nvPr/>
        </p:nvSpPr>
        <p:spPr>
          <a:xfrm>
            <a:off x="7501890" y="1338580"/>
            <a:ext cx="2302510" cy="1744345"/>
          </a:xfrm>
          <a:prstGeom prst="rect">
            <a:avLst/>
          </a:prstGeom>
          <a:solidFill>
            <a:srgbClr val="F7C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317657" y="5029199"/>
            <a:ext cx="4601441" cy="1603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https://www.kaggle.com/mgabrielkerr/visualizing-knn-svm-and-xgboost-on-iris-dataset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https://www.kaggle.com/abhi111/naive-bayes-baseline-and-logistic-regression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4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更多信息可以先</a:t>
            </a:r>
            <a:r>
              <a:rPr lang="en-US" altLang="zh-CN" sz="16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baidu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/google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，再联系助教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808094" y="5029199"/>
            <a:ext cx="2378558" cy="1135115"/>
          </a:xfrm>
          <a:prstGeom prst="rect">
            <a:avLst/>
          </a:prstGeom>
          <a:solidFill>
            <a:srgbClr val="F7C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827777" y="2844800"/>
            <a:ext cx="1886697" cy="1364673"/>
          </a:xfrm>
          <a:prstGeom prst="rect">
            <a:avLst/>
          </a:prstGeom>
          <a:solidFill>
            <a:srgbClr val="F7C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14875" y="1406615"/>
            <a:ext cx="6632683" cy="987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24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https://scikit-learn.org/stable/user_guide.html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ts val="2400"/>
              </a:lnSpc>
            </a:pP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https://blog.csdn.net/weixin_42608414/article/details/88046380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lnSpc>
                <a:spcPts val="24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示例代码：</a:t>
            </a:r>
            <a:r>
              <a:rPr lang="en-US" altLang="zh-CN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TA03.zip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998939" y="846770"/>
            <a:ext cx="2085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F7C21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参考资料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2728568" y="3327081"/>
            <a:ext cx="2085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prstClr val="white">
                    <a:lumMod val="9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HIGH</a:t>
            </a:r>
            <a:endParaRPr lang="zh-CN" altLang="en-US" sz="2000" b="1" dirty="0">
              <a:solidFill>
                <a:prstClr val="white">
                  <a:lumMod val="9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943631" y="5396701"/>
            <a:ext cx="2085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prstClr val="white">
                    <a:lumMod val="9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RELATIVE</a:t>
            </a:r>
            <a:endParaRPr lang="zh-CN" altLang="en-US" sz="2000" b="1" dirty="0">
              <a:solidFill>
                <a:prstClr val="white">
                  <a:lumMod val="95000"/>
                </a:prst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610554" y="2017079"/>
            <a:ext cx="2085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>
                <a:solidFill>
                  <a:prstClr val="white">
                    <a:lumMod val="9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IMPORTANT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1092200" y="554382"/>
            <a:ext cx="3911601" cy="1276270"/>
            <a:chOff x="1092200" y="584200"/>
            <a:chExt cx="3911601" cy="1276270"/>
          </a:xfrm>
        </p:grpSpPr>
        <p:sp>
          <p:nvSpPr>
            <p:cNvPr id="34" name="文本框 33"/>
            <p:cNvSpPr txBox="1"/>
            <p:nvPr/>
          </p:nvSpPr>
          <p:spPr>
            <a:xfrm>
              <a:off x="1092200" y="584200"/>
              <a:ext cx="12827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>
                  <a:solidFill>
                    <a:srgbClr val="F7C219"/>
                  </a:solidFill>
                  <a:latin typeface="Bauhaus 93" panose="04030905020B02020C02" pitchFamily="82" charset="0"/>
                </a:rPr>
                <a:t>04</a:t>
              </a:r>
              <a:endParaRPr lang="zh-CN" altLang="en-US" sz="6600" dirty="0">
                <a:solidFill>
                  <a:srgbClr val="F7C219"/>
                </a:solidFill>
                <a:latin typeface="Bauhaus 93" panose="04030905020B02020C02" pitchFamily="82" charset="0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2154237" y="1338500"/>
              <a:ext cx="2849564" cy="521970"/>
            </a:xfrm>
            <a:prstGeom prst="rect">
              <a:avLst/>
            </a:prstGeom>
            <a:noFill/>
            <a:effectLst>
              <a:glow>
                <a:schemeClr val="accent1"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endParaRPr lang="zh-CN" altLang="en-US" sz="2800" b="1" dirty="0">
                <a:solidFill>
                  <a:srgbClr val="F7C219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8" cstate="email"/>
          <a:stretch>
            <a:fillRect/>
          </a:stretch>
        </p:blipFill>
        <p:spPr>
          <a:xfrm>
            <a:off x="9991626" y="76836"/>
            <a:ext cx="1701899" cy="9038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1092200" y="584200"/>
            <a:ext cx="3898901" cy="1107996"/>
            <a:chOff x="1092200" y="584200"/>
            <a:chExt cx="3898901" cy="1107996"/>
          </a:xfrm>
        </p:grpSpPr>
        <p:sp>
          <p:nvSpPr>
            <p:cNvPr id="11" name="文本框 10"/>
            <p:cNvSpPr txBox="1"/>
            <p:nvPr/>
          </p:nvSpPr>
          <p:spPr>
            <a:xfrm>
              <a:off x="1092200" y="584200"/>
              <a:ext cx="12827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>
                  <a:solidFill>
                    <a:srgbClr val="E5B043"/>
                  </a:solidFill>
                  <a:latin typeface="Bauhaus 93" panose="04030905020B02020C02" pitchFamily="82" charset="0"/>
                </a:rPr>
                <a:t>03</a:t>
              </a:r>
              <a:endParaRPr lang="zh-CN" altLang="en-US" sz="6600" dirty="0">
                <a:solidFill>
                  <a:srgbClr val="E5B043"/>
                </a:solidFill>
                <a:latin typeface="Bauhaus 93" panose="04030905020B02020C02" pitchFamily="82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2141537" y="783510"/>
              <a:ext cx="2849564" cy="523220"/>
            </a:xfrm>
            <a:prstGeom prst="rect">
              <a:avLst/>
            </a:prstGeom>
            <a:noFill/>
            <a:effectLst>
              <a:glow>
                <a:schemeClr val="accent1"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E5B04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在此输入标题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2154236" y="1254725"/>
              <a:ext cx="12618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solidFill>
                    <a:srgbClr val="E5B04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在此输入内容</a:t>
              </a: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2709785" y="2982005"/>
            <a:ext cx="393778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在此输入内容</a:t>
            </a:r>
            <a:endParaRPr lang="en-US" altLang="zh-CN" sz="16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在此输入内容</a:t>
            </a:r>
            <a:endParaRPr lang="en-US" altLang="zh-CN" sz="16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在此输入内容</a:t>
            </a:r>
            <a:endParaRPr lang="en-US" altLang="zh-CN" sz="16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在此输入内容</a:t>
            </a:r>
            <a:endParaRPr lang="en-US" altLang="zh-CN" sz="16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在此输入内容</a:t>
            </a:r>
            <a:endParaRPr lang="en-US" altLang="zh-CN" sz="16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90204" pitchFamily="34" charset="0"/>
              <a:buChar char="•"/>
            </a:pPr>
            <a:r>
              <a:rPr lang="zh-CN" altLang="en-US" sz="1600" dirty="0">
                <a:solidFill>
                  <a:prstClr val="white">
                    <a:lumMod val="9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在此输入内容</a:t>
            </a:r>
            <a:endParaRPr lang="en-US" altLang="zh-CN" sz="1600" dirty="0">
              <a:solidFill>
                <a:prstClr val="white">
                  <a:lumMod val="9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26813" y="2397230"/>
            <a:ext cx="2689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E5B04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Segoe UI Black" panose="020B0A02040204020203" pitchFamily="34" charset="0"/>
              </a:rPr>
              <a:t>在此输入标题</a:t>
            </a:r>
          </a:p>
        </p:txBody>
      </p:sp>
      <p:pic>
        <p:nvPicPr>
          <p:cNvPr id="2" name="图片 1" descr="刘立楠 秋"/>
          <p:cNvPicPr>
            <a:picLocks noChangeAspect="1"/>
          </p:cNvPicPr>
          <p:nvPr/>
        </p:nvPicPr>
        <p:blipFill>
          <a:blip r:embed="rId2"/>
          <a:srcRect r="-141" b="-19"/>
          <a:stretch>
            <a:fillRect/>
          </a:stretch>
        </p:blipFill>
        <p:spPr>
          <a:xfrm>
            <a:off x="-5080" y="-1270"/>
            <a:ext cx="12237720" cy="687832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893377" y="-1381"/>
            <a:ext cx="6405563" cy="6858000"/>
          </a:xfrm>
          <a:prstGeom prst="rect">
            <a:avLst/>
          </a:prstGeom>
          <a:solidFill>
            <a:schemeClr val="tx1">
              <a:lumMod val="65000"/>
              <a:lumOff val="3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132733" y="2621403"/>
            <a:ext cx="3766185" cy="1368245"/>
            <a:chOff x="4502531" y="2629359"/>
            <a:chExt cx="3766185" cy="1368245"/>
          </a:xfrm>
        </p:grpSpPr>
        <p:sp>
          <p:nvSpPr>
            <p:cNvPr id="10" name="文本框 9"/>
            <p:cNvSpPr txBox="1"/>
            <p:nvPr/>
          </p:nvSpPr>
          <p:spPr>
            <a:xfrm>
              <a:off x="4502531" y="2629359"/>
              <a:ext cx="3766185" cy="92202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zh-CN" sz="5400" b="1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MS UI Gothic" panose="020B0600070205080204" pitchFamily="34" charset="-128"/>
                  <a:ea typeface="MS UI Gothic" panose="020B0600070205080204" pitchFamily="34" charset="-128"/>
                  <a:sym typeface="+mn-ea"/>
                </a:rPr>
                <a:t>THANKS</a:t>
              </a: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4640002" y="3475634"/>
              <a:ext cx="3441221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UI Light" panose="020B0304030504040204" pitchFamily="34" charset="-122"/>
                </a:rPr>
                <a:t> </a:t>
              </a:r>
              <a:r>
                <a:rPr lang="zh-CN" altLang="en-US" sz="2800" dirty="0">
                  <a:ln>
                    <a:noFill/>
                  </a:ln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微软雅黑" panose="020B0503020204020204" pitchFamily="34" charset="-122"/>
                  <a:ea typeface="微软雅黑" panose="020B0503020204020204" pitchFamily="34" charset="-122"/>
                  <a:cs typeface="Microsoft JhengHei UI Light" panose="020B0304030504040204" pitchFamily="34" charset="-122"/>
                </a:rPr>
                <a:t>感谢观看</a:t>
              </a:r>
            </a:p>
          </p:txBody>
        </p:sp>
      </p:grpSp>
      <p:cxnSp>
        <p:nvCxnSpPr>
          <p:cNvPr id="79" name="直接连接符 78"/>
          <p:cNvCxnSpPr/>
          <p:nvPr/>
        </p:nvCxnSpPr>
        <p:spPr>
          <a:xfrm>
            <a:off x="1749425" y="6032500"/>
            <a:ext cx="869315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 cstate="email"/>
          <a:srcRect/>
          <a:stretch>
            <a:fillRect/>
          </a:stretch>
        </p:blipFill>
        <p:spPr>
          <a:xfrm>
            <a:off x="3400" y="-41031"/>
            <a:ext cx="4404477" cy="6940062"/>
          </a:xfrm>
          <a:prstGeom prst="rect">
            <a:avLst/>
          </a:prstGeom>
          <a:blipFill>
            <a:blip r:embed="rId3" cstate="email"/>
            <a:stretch>
              <a:fillRect/>
            </a:stretch>
          </a:blipFill>
        </p:spPr>
      </p:pic>
      <p:sp>
        <p:nvSpPr>
          <p:cNvPr id="13" name="文本框 12"/>
          <p:cNvSpPr txBox="1"/>
          <p:nvPr/>
        </p:nvSpPr>
        <p:spPr>
          <a:xfrm>
            <a:off x="592239" y="2872657"/>
            <a:ext cx="33738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文本分类实战</a:t>
            </a:r>
          </a:p>
        </p:txBody>
      </p:sp>
      <p:sp>
        <p:nvSpPr>
          <p:cNvPr id="17" name="直角三角形 16"/>
          <p:cNvSpPr/>
          <p:nvPr/>
        </p:nvSpPr>
        <p:spPr>
          <a:xfrm flipH="1">
            <a:off x="3610281" y="3442726"/>
            <a:ext cx="254000" cy="254000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18" name="直角三角形 17"/>
          <p:cNvSpPr/>
          <p:nvPr/>
        </p:nvSpPr>
        <p:spPr>
          <a:xfrm flipV="1">
            <a:off x="609283" y="2786622"/>
            <a:ext cx="254000" cy="254000"/>
          </a:xfrm>
          <a:prstGeom prst="rt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5716810" y="1168400"/>
            <a:ext cx="787400" cy="787400"/>
          </a:xfrm>
          <a:prstGeom prst="ellipse">
            <a:avLst/>
          </a:prstGeom>
          <a:solidFill>
            <a:srgbClr val="A64706">
              <a:alpha val="82745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781899" y="1242108"/>
            <a:ext cx="102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prstClr val="white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01</a:t>
            </a:r>
            <a:endParaRPr lang="zh-CN" altLang="en-US" sz="3600" dirty="0">
              <a:solidFill>
                <a:prstClr val="white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791544" y="1305268"/>
            <a:ext cx="4056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任务描述</a:t>
            </a:r>
          </a:p>
        </p:txBody>
      </p:sp>
      <p:sp>
        <p:nvSpPr>
          <p:cNvPr id="5" name="椭圆 4"/>
          <p:cNvSpPr/>
          <p:nvPr/>
        </p:nvSpPr>
        <p:spPr>
          <a:xfrm>
            <a:off x="5716810" y="2408995"/>
            <a:ext cx="787400" cy="759806"/>
          </a:xfrm>
          <a:prstGeom prst="ellipse">
            <a:avLst/>
          </a:prstGeom>
          <a:solidFill>
            <a:srgbClr val="DA8508">
              <a:alpha val="9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762847" y="2481653"/>
            <a:ext cx="1028700" cy="623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prstClr val="white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02</a:t>
            </a:r>
            <a:endParaRPr lang="zh-CN" altLang="en-US" sz="3600" dirty="0">
              <a:solidFill>
                <a:prstClr val="white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791544" y="2551328"/>
            <a:ext cx="4056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步骤提示</a:t>
            </a:r>
          </a:p>
        </p:txBody>
      </p:sp>
      <p:sp>
        <p:nvSpPr>
          <p:cNvPr id="6" name="椭圆 5"/>
          <p:cNvSpPr/>
          <p:nvPr/>
        </p:nvSpPr>
        <p:spPr>
          <a:xfrm>
            <a:off x="5716810" y="3649590"/>
            <a:ext cx="787400" cy="748102"/>
          </a:xfrm>
          <a:prstGeom prst="ellipse">
            <a:avLst/>
          </a:prstGeom>
          <a:solidFill>
            <a:srgbClr val="DB9303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67610" y="3716604"/>
            <a:ext cx="1028700" cy="614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prstClr val="white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03</a:t>
            </a:r>
            <a:endParaRPr lang="zh-CN" altLang="en-US" sz="3600" dirty="0">
              <a:solidFill>
                <a:prstClr val="white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791544" y="3788229"/>
            <a:ext cx="4056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提交要求</a:t>
            </a:r>
          </a:p>
        </p:txBody>
      </p:sp>
      <p:sp>
        <p:nvSpPr>
          <p:cNvPr id="7" name="椭圆 6"/>
          <p:cNvSpPr/>
          <p:nvPr/>
        </p:nvSpPr>
        <p:spPr>
          <a:xfrm>
            <a:off x="5716810" y="4902200"/>
            <a:ext cx="787400" cy="787400"/>
          </a:xfrm>
          <a:prstGeom prst="ellipse">
            <a:avLst/>
          </a:prstGeom>
          <a:solidFill>
            <a:srgbClr val="F7C2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767610" y="4972734"/>
            <a:ext cx="1028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Arial Unicode MS" panose="020B0604020202020204" charset="-122"/>
                <a:ea typeface="Arial Unicode MS" panose="020B0604020202020204" charset="-122"/>
                <a:cs typeface="Arial Unicode MS" panose="020B0604020202020204" charset="-122"/>
              </a:rPr>
              <a:t>04</a:t>
            </a:r>
            <a:endParaRPr lang="zh-CN" altLang="en-US" sz="3600" dirty="0">
              <a:solidFill>
                <a:schemeClr val="bg1"/>
              </a:solidFill>
              <a:latin typeface="Arial Unicode MS" panose="020B0604020202020204" charset="-122"/>
              <a:ea typeface="Arial Unicode MS" panose="020B0604020202020204" charset="-122"/>
              <a:cs typeface="Arial Unicode MS" panose="020B0604020202020204" charset="-122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6791545" y="5034289"/>
            <a:ext cx="4056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参考资料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10082431" y="60961"/>
            <a:ext cx="1701899" cy="9038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5812813" y="777391"/>
            <a:ext cx="5346529" cy="5303217"/>
          </a:xfrm>
          <a:prstGeom prst="ellipse">
            <a:avLst/>
          </a:prstGeom>
          <a:blipFill>
            <a:blip r:embed="rId3" cstate="email"/>
            <a:stretch>
              <a:fillRect/>
            </a:stretch>
          </a:blipFill>
          <a:ln>
            <a:solidFill>
              <a:srgbClr val="A64706"/>
            </a:solidFill>
          </a:ln>
          <a:effectLst>
            <a:outerShdw blurRad="63500" sx="102000" sy="102000" algn="ctr" rotWithShape="0">
              <a:schemeClr val="bg1">
                <a:lumMod val="75000"/>
                <a:alpha val="40000"/>
              </a:schemeClr>
            </a:outerShdw>
          </a:effectLst>
        </p:spPr>
      </p:pic>
      <p:sp>
        <p:nvSpPr>
          <p:cNvPr id="6" name="文本框 5"/>
          <p:cNvSpPr txBox="1"/>
          <p:nvPr/>
        </p:nvSpPr>
        <p:spPr>
          <a:xfrm>
            <a:off x="2816794" y="1672683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1171575" y="1165225"/>
            <a:ext cx="12827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rgbClr val="B5662C"/>
                </a:solidFill>
                <a:latin typeface="Bauhaus 93" panose="04030905020B02020C02" pitchFamily="82" charset="0"/>
              </a:rPr>
              <a:t>01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10082431" y="60961"/>
            <a:ext cx="1701899" cy="903879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2338261" y="1457272"/>
            <a:ext cx="284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B5662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任务描述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374362" y="2565268"/>
            <a:ext cx="5346528" cy="3188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总体任务：对爬取的公告进行分类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、爬取多支股票四种类型的公告：年度报告、公司章程、更正或补充、临时公告。一种类型的公告至少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条比较合理，不限制股票的数量。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、以公告类型为标签，划分训练集和测试集（建议</a:t>
            </a: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8:2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、训练模型。</a:t>
            </a:r>
          </a:p>
          <a:p>
            <a:pPr>
              <a:lnSpc>
                <a:spcPct val="150000"/>
              </a:lnSpc>
            </a:pPr>
            <a:r>
              <a:rPr lang="en-US" alt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、得到测试集上的评价指标。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280081" y="796743"/>
            <a:ext cx="461665" cy="923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634862" y="289285"/>
            <a:ext cx="12827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solidFill>
                  <a:srgbClr val="B5662C"/>
                </a:solidFill>
                <a:latin typeface="Bauhaus 93" panose="04030905020B02020C02" pitchFamily="82" charset="0"/>
              </a:rPr>
              <a:t>02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0082431" y="60961"/>
            <a:ext cx="1701899" cy="903879"/>
          </a:xfrm>
          <a:prstGeom prst="rect">
            <a:avLst/>
          </a:prstGeom>
        </p:spPr>
      </p:pic>
      <p:sp>
        <p:nvSpPr>
          <p:cNvPr id="45" name="文本框 44"/>
          <p:cNvSpPr txBox="1"/>
          <p:nvPr/>
        </p:nvSpPr>
        <p:spPr>
          <a:xfrm>
            <a:off x="1801548" y="581332"/>
            <a:ext cx="28495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B5662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步骤提示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749472" y="1700239"/>
            <a:ext cx="534652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爬取指定类型的公告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836036A-4637-4EDA-BC9B-6D6257389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719" y="889141"/>
            <a:ext cx="7491611" cy="566697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2438E59-D0E7-422B-9AC2-738BD790E0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45429"/>
            <a:ext cx="12192000" cy="414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7900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0082431" y="60961"/>
            <a:ext cx="1701899" cy="903879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323A8F7F-8E4B-4499-8E52-040BE4AE04A9}"/>
              </a:ext>
            </a:extLst>
          </p:cNvPr>
          <p:cNvGrpSpPr/>
          <p:nvPr/>
        </p:nvGrpSpPr>
        <p:grpSpPr>
          <a:xfrm>
            <a:off x="634862" y="259468"/>
            <a:ext cx="4016250" cy="1107996"/>
            <a:chOff x="634862" y="259468"/>
            <a:chExt cx="4016250" cy="1107996"/>
          </a:xfrm>
        </p:grpSpPr>
        <p:sp>
          <p:nvSpPr>
            <p:cNvPr id="6" name="文本框 5"/>
            <p:cNvSpPr txBox="1"/>
            <p:nvPr/>
          </p:nvSpPr>
          <p:spPr>
            <a:xfrm>
              <a:off x="2280081" y="796743"/>
              <a:ext cx="461665" cy="923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34862" y="259468"/>
              <a:ext cx="12827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>
                  <a:solidFill>
                    <a:srgbClr val="B5662C"/>
                  </a:solidFill>
                  <a:latin typeface="Bauhaus 93" panose="04030905020B02020C02" pitchFamily="82" charset="0"/>
                </a:rPr>
                <a:t>02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801548" y="581332"/>
              <a:ext cx="2849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B5662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步骤提示</a:t>
              </a:r>
            </a:p>
          </p:txBody>
        </p:sp>
      </p:grpSp>
      <p:sp>
        <p:nvSpPr>
          <p:cNvPr id="76" name="文本框 75"/>
          <p:cNvSpPr txBox="1"/>
          <p:nvPr/>
        </p:nvSpPr>
        <p:spPr>
          <a:xfrm>
            <a:off x="749472" y="1730056"/>
            <a:ext cx="534652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爬取指定类型的公告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112CD8A-526A-4F69-88EB-948067E5A7FE}"/>
              </a:ext>
            </a:extLst>
          </p:cNvPr>
          <p:cNvSpPr txBox="1"/>
          <p:nvPr/>
        </p:nvSpPr>
        <p:spPr>
          <a:xfrm>
            <a:off x="1115201" y="2584254"/>
            <a:ext cx="10259772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https://vip.stock.finance.sina.com.cn/corp/view/vCB_AllBulletin.php?stockid=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股票代码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&amp;Page=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页码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&amp;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ftype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公告类型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DA8DC27-618E-4F22-BF1A-FA99D0B572E0}"/>
              </a:ext>
            </a:extLst>
          </p:cNvPr>
          <p:cNvSpPr txBox="1"/>
          <p:nvPr/>
        </p:nvSpPr>
        <p:spPr>
          <a:xfrm>
            <a:off x="749472" y="4325665"/>
            <a:ext cx="2784199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股票代码：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600519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贵州茅台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300059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东方财富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………….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41D527A-6707-44A4-91C3-49C92FF188BA}"/>
              </a:ext>
            </a:extLst>
          </p:cNvPr>
          <p:cNvSpPr txBox="1"/>
          <p:nvPr/>
        </p:nvSpPr>
        <p:spPr>
          <a:xfrm>
            <a:off x="8149181" y="4331122"/>
            <a:ext cx="2784199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公告类型：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gszc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公司章程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ndbg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年度报告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………….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68579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783112" y="2033718"/>
            <a:ext cx="88900" cy="797"/>
          </a:xfrm>
          <a:custGeom>
            <a:avLst/>
            <a:gdLst>
              <a:gd name="connsiteX0" fmla="*/ 0 w 88900"/>
              <a:gd name="connsiteY0" fmla="*/ 0 h 797"/>
              <a:gd name="connsiteX1" fmla="*/ 88900 w 88900"/>
              <a:gd name="connsiteY1" fmla="*/ 0 h 797"/>
              <a:gd name="connsiteX2" fmla="*/ 88900 w 88900"/>
              <a:gd name="connsiteY2" fmla="*/ 797 h 797"/>
              <a:gd name="connsiteX3" fmla="*/ 0 w 88900"/>
              <a:gd name="connsiteY3" fmla="*/ 797 h 797"/>
              <a:gd name="connsiteX4" fmla="*/ 0 w 88900"/>
              <a:gd name="connsiteY4" fmla="*/ 0 h 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0" h="797">
                <a:moveTo>
                  <a:pt x="0" y="0"/>
                </a:moveTo>
                <a:lnTo>
                  <a:pt x="88900" y="0"/>
                </a:lnTo>
                <a:lnTo>
                  <a:pt x="88900" y="797"/>
                </a:lnTo>
                <a:lnTo>
                  <a:pt x="0" y="797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48" name="图片 47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783112" y="5978727"/>
            <a:ext cx="88900" cy="36838"/>
          </a:xfrm>
          <a:custGeom>
            <a:avLst/>
            <a:gdLst>
              <a:gd name="connsiteX0" fmla="*/ 0 w 88900"/>
              <a:gd name="connsiteY0" fmla="*/ 0 h 36838"/>
              <a:gd name="connsiteX1" fmla="*/ 88900 w 88900"/>
              <a:gd name="connsiteY1" fmla="*/ 0 h 36838"/>
              <a:gd name="connsiteX2" fmla="*/ 88900 w 88900"/>
              <a:gd name="connsiteY2" fmla="*/ 36838 h 36838"/>
              <a:gd name="connsiteX3" fmla="*/ 0 w 88900"/>
              <a:gd name="connsiteY3" fmla="*/ 36838 h 36838"/>
              <a:gd name="connsiteX4" fmla="*/ 0 w 88900"/>
              <a:gd name="connsiteY4" fmla="*/ 0 h 368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900" h="36838">
                <a:moveTo>
                  <a:pt x="0" y="0"/>
                </a:moveTo>
                <a:lnTo>
                  <a:pt x="88900" y="0"/>
                </a:lnTo>
                <a:lnTo>
                  <a:pt x="88900" y="36838"/>
                </a:lnTo>
                <a:lnTo>
                  <a:pt x="0" y="36838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6" name="文本框 5"/>
          <p:cNvSpPr txBox="1"/>
          <p:nvPr/>
        </p:nvSpPr>
        <p:spPr>
          <a:xfrm>
            <a:off x="6103397" y="2508171"/>
            <a:ext cx="42056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把每篇公告保存为一个文件，之后读取的时候依次加载文件到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的列表中，再构建训练集和测试集进行训练。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6912610" y="2027555"/>
            <a:ext cx="1068667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100" dirty="0">
                <a:solidFill>
                  <a:srgbClr val="E5B0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sp>
        <p:nvSpPr>
          <p:cNvPr id="15" name="圆角矩形 14"/>
          <p:cNvSpPr/>
          <p:nvPr/>
        </p:nvSpPr>
        <p:spPr>
          <a:xfrm>
            <a:off x="6116097" y="2090308"/>
            <a:ext cx="736600" cy="390586"/>
          </a:xfrm>
          <a:prstGeom prst="roundRect">
            <a:avLst/>
          </a:prstGeom>
          <a:solidFill>
            <a:srgbClr val="E5B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A64706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192296" y="2038815"/>
            <a:ext cx="660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01</a:t>
            </a:r>
            <a:endParaRPr lang="zh-CN" altLang="en-US" sz="28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103397" y="3961528"/>
            <a:ext cx="4660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直接把公告的内容和标签保存在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dataframe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变量中并输出为一个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表。之后直接读取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表，进行数据集的切分和训练。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912567" y="3502271"/>
            <a:ext cx="2568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spc="100" dirty="0">
                <a:solidFill>
                  <a:srgbClr val="E5B0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Pandas</a:t>
            </a:r>
            <a:r>
              <a:rPr lang="zh-CN" altLang="en-US" sz="2800" b="1" spc="100" dirty="0">
                <a:solidFill>
                  <a:srgbClr val="E5B0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</a:t>
            </a:r>
          </a:p>
        </p:txBody>
      </p:sp>
      <p:sp>
        <p:nvSpPr>
          <p:cNvPr id="19" name="圆角矩形 18"/>
          <p:cNvSpPr/>
          <p:nvPr/>
        </p:nvSpPr>
        <p:spPr>
          <a:xfrm>
            <a:off x="6116097" y="3558740"/>
            <a:ext cx="736600" cy="421325"/>
          </a:xfrm>
          <a:prstGeom prst="roundRect">
            <a:avLst/>
          </a:prstGeom>
          <a:solidFill>
            <a:srgbClr val="E5B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A64706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192296" y="3504194"/>
            <a:ext cx="660401" cy="527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02</a:t>
            </a:r>
            <a:endParaRPr lang="zh-CN" altLang="en-US" sz="28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103397" y="5440490"/>
            <a:ext cx="4660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…………</a:t>
            </a:r>
            <a:endParaRPr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912568" y="4976842"/>
            <a:ext cx="24963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spc="100" dirty="0">
                <a:solidFill>
                  <a:srgbClr val="E5B04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</a:t>
            </a:r>
          </a:p>
          <a:p>
            <a:endParaRPr lang="zh-CN" altLang="en-US" sz="2800" b="1" spc="100" dirty="0">
              <a:solidFill>
                <a:srgbClr val="E5B0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6103397" y="5030723"/>
            <a:ext cx="736600" cy="418186"/>
          </a:xfrm>
          <a:prstGeom prst="roundRect">
            <a:avLst/>
          </a:prstGeom>
          <a:solidFill>
            <a:srgbClr val="E5B0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A64706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179596" y="4989189"/>
            <a:ext cx="660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03</a:t>
            </a:r>
            <a:endParaRPr lang="zh-CN" altLang="en-US" sz="2800" dirty="0">
              <a:solidFill>
                <a:schemeClr val="bg1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pic>
        <p:nvPicPr>
          <p:cNvPr id="46" name="图片 45" descr="/Users/liuxiaotian/Desktop/20191018校园风景/校园风光大合集/DSC_7778.jpgDSC_777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81912" y="2364976"/>
            <a:ext cx="4205605" cy="2797810"/>
          </a:xfrm>
          <a:custGeom>
            <a:avLst/>
            <a:gdLst>
              <a:gd name="connsiteX0" fmla="*/ 1170755 w 4500742"/>
              <a:gd name="connsiteY0" fmla="*/ 3078130 h 3588135"/>
              <a:gd name="connsiteX1" fmla="*/ 1696940 w 4500742"/>
              <a:gd name="connsiteY1" fmla="*/ 3078130 h 3588135"/>
              <a:gd name="connsiteX2" fmla="*/ 1696940 w 4500742"/>
              <a:gd name="connsiteY2" fmla="*/ 3581505 h 3588135"/>
              <a:gd name="connsiteX3" fmla="*/ 1170755 w 4500742"/>
              <a:gd name="connsiteY3" fmla="*/ 3581505 h 3588135"/>
              <a:gd name="connsiteX4" fmla="*/ 1793193 w 4500742"/>
              <a:gd name="connsiteY4" fmla="*/ 1335343 h 3588135"/>
              <a:gd name="connsiteX5" fmla="*/ 3061362 w 4500742"/>
              <a:gd name="connsiteY5" fmla="*/ 1335343 h 3588135"/>
              <a:gd name="connsiteX6" fmla="*/ 3061362 w 4500742"/>
              <a:gd name="connsiteY6" fmla="*/ 3588135 h 3588135"/>
              <a:gd name="connsiteX7" fmla="*/ 1793193 w 4500742"/>
              <a:gd name="connsiteY7" fmla="*/ 3588135 h 3588135"/>
              <a:gd name="connsiteX8" fmla="*/ 0 w 4500742"/>
              <a:gd name="connsiteY8" fmla="*/ 1335343 h 3588135"/>
              <a:gd name="connsiteX9" fmla="*/ 1706576 w 4500742"/>
              <a:gd name="connsiteY9" fmla="*/ 1335343 h 3588135"/>
              <a:gd name="connsiteX10" fmla="*/ 1706576 w 4500742"/>
              <a:gd name="connsiteY10" fmla="*/ 3015582 h 3588135"/>
              <a:gd name="connsiteX11" fmla="*/ 0 w 4500742"/>
              <a:gd name="connsiteY11" fmla="*/ 3015582 h 3588135"/>
              <a:gd name="connsiteX12" fmla="*/ 3159375 w 4500742"/>
              <a:gd name="connsiteY12" fmla="*/ 1335342 h 3588135"/>
              <a:gd name="connsiteX13" fmla="*/ 4500742 w 4500742"/>
              <a:gd name="connsiteY13" fmla="*/ 1335342 h 3588135"/>
              <a:gd name="connsiteX14" fmla="*/ 4500742 w 4500742"/>
              <a:gd name="connsiteY14" fmla="*/ 2706634 h 3588135"/>
              <a:gd name="connsiteX15" fmla="*/ 3159375 w 4500742"/>
              <a:gd name="connsiteY15" fmla="*/ 2706634 h 3588135"/>
              <a:gd name="connsiteX16" fmla="*/ 3159376 w 4500742"/>
              <a:gd name="connsiteY16" fmla="*/ 618081 h 3588135"/>
              <a:gd name="connsiteX17" fmla="*/ 3804146 w 4500742"/>
              <a:gd name="connsiteY17" fmla="*/ 618081 h 3588135"/>
              <a:gd name="connsiteX18" fmla="*/ 3804146 w 4500742"/>
              <a:gd name="connsiteY18" fmla="*/ 1262851 h 3588135"/>
              <a:gd name="connsiteX19" fmla="*/ 3159376 w 4500742"/>
              <a:gd name="connsiteY19" fmla="*/ 1262851 h 3588135"/>
              <a:gd name="connsiteX20" fmla="*/ 1062776 w 4500742"/>
              <a:gd name="connsiteY20" fmla="*/ 618081 h 3588135"/>
              <a:gd name="connsiteX21" fmla="*/ 1707546 w 4500742"/>
              <a:gd name="connsiteY21" fmla="*/ 618081 h 3588135"/>
              <a:gd name="connsiteX22" fmla="*/ 1707546 w 4500742"/>
              <a:gd name="connsiteY22" fmla="*/ 1262851 h 3588135"/>
              <a:gd name="connsiteX23" fmla="*/ 1062776 w 4500742"/>
              <a:gd name="connsiteY23" fmla="*/ 1262851 h 3588135"/>
              <a:gd name="connsiteX24" fmla="*/ 1799607 w 4500742"/>
              <a:gd name="connsiteY24" fmla="*/ 0 h 3588135"/>
              <a:gd name="connsiteX25" fmla="*/ 3067776 w 4500742"/>
              <a:gd name="connsiteY25" fmla="*/ 0 h 3588135"/>
              <a:gd name="connsiteX26" fmla="*/ 3067776 w 4500742"/>
              <a:gd name="connsiteY26" fmla="*/ 1268169 h 3588135"/>
              <a:gd name="connsiteX27" fmla="*/ 1799607 w 4500742"/>
              <a:gd name="connsiteY27" fmla="*/ 1268169 h 3588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500742" h="3588135">
                <a:moveTo>
                  <a:pt x="1170755" y="3078130"/>
                </a:moveTo>
                <a:lnTo>
                  <a:pt x="1696940" y="3078130"/>
                </a:lnTo>
                <a:lnTo>
                  <a:pt x="1696940" y="3581505"/>
                </a:lnTo>
                <a:lnTo>
                  <a:pt x="1170755" y="3581505"/>
                </a:lnTo>
                <a:close/>
                <a:moveTo>
                  <a:pt x="1793193" y="1335343"/>
                </a:moveTo>
                <a:lnTo>
                  <a:pt x="3061362" y="1335343"/>
                </a:lnTo>
                <a:lnTo>
                  <a:pt x="3061362" y="3588135"/>
                </a:lnTo>
                <a:lnTo>
                  <a:pt x="1793193" y="3588135"/>
                </a:lnTo>
                <a:close/>
                <a:moveTo>
                  <a:pt x="0" y="1335343"/>
                </a:moveTo>
                <a:lnTo>
                  <a:pt x="1706576" y="1335343"/>
                </a:lnTo>
                <a:lnTo>
                  <a:pt x="1706576" y="3015582"/>
                </a:lnTo>
                <a:lnTo>
                  <a:pt x="0" y="3015582"/>
                </a:lnTo>
                <a:close/>
                <a:moveTo>
                  <a:pt x="3159375" y="1335342"/>
                </a:moveTo>
                <a:lnTo>
                  <a:pt x="4500742" y="1335342"/>
                </a:lnTo>
                <a:lnTo>
                  <a:pt x="4500742" y="2706634"/>
                </a:lnTo>
                <a:lnTo>
                  <a:pt x="3159375" y="2706634"/>
                </a:lnTo>
                <a:close/>
                <a:moveTo>
                  <a:pt x="3159376" y="618081"/>
                </a:moveTo>
                <a:lnTo>
                  <a:pt x="3804146" y="618081"/>
                </a:lnTo>
                <a:lnTo>
                  <a:pt x="3804146" y="1262851"/>
                </a:lnTo>
                <a:lnTo>
                  <a:pt x="3159376" y="1262851"/>
                </a:lnTo>
                <a:close/>
                <a:moveTo>
                  <a:pt x="1062776" y="618081"/>
                </a:moveTo>
                <a:lnTo>
                  <a:pt x="1707546" y="618081"/>
                </a:lnTo>
                <a:lnTo>
                  <a:pt x="1707546" y="1262851"/>
                </a:lnTo>
                <a:lnTo>
                  <a:pt x="1062776" y="1262851"/>
                </a:lnTo>
                <a:close/>
                <a:moveTo>
                  <a:pt x="1799607" y="0"/>
                </a:moveTo>
                <a:lnTo>
                  <a:pt x="3067776" y="0"/>
                </a:lnTo>
                <a:lnTo>
                  <a:pt x="3067776" y="1268169"/>
                </a:lnTo>
                <a:lnTo>
                  <a:pt x="1799607" y="1268169"/>
                </a:lnTo>
                <a:close/>
              </a:path>
            </a:pathLst>
          </a:cu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9991626" y="76836"/>
            <a:ext cx="1701899" cy="903879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38AD6C18-0E84-4976-B172-9FF75C89E8F6}"/>
              </a:ext>
            </a:extLst>
          </p:cNvPr>
          <p:cNvGrpSpPr/>
          <p:nvPr/>
        </p:nvGrpSpPr>
        <p:grpSpPr>
          <a:xfrm>
            <a:off x="634862" y="259468"/>
            <a:ext cx="4016250" cy="1107996"/>
            <a:chOff x="634862" y="259468"/>
            <a:chExt cx="4016250" cy="1107996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0B5E9DD3-960C-4F04-AFD9-0991ECE705CF}"/>
                </a:ext>
              </a:extLst>
            </p:cNvPr>
            <p:cNvSpPr txBox="1"/>
            <p:nvPr/>
          </p:nvSpPr>
          <p:spPr>
            <a:xfrm>
              <a:off x="2280081" y="796743"/>
              <a:ext cx="461665" cy="923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BCF34C7-A4B6-40E5-963B-6A952B36CD00}"/>
                </a:ext>
              </a:extLst>
            </p:cNvPr>
            <p:cNvSpPr txBox="1"/>
            <p:nvPr/>
          </p:nvSpPr>
          <p:spPr>
            <a:xfrm>
              <a:off x="634862" y="259468"/>
              <a:ext cx="12827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>
                  <a:solidFill>
                    <a:srgbClr val="B5662C"/>
                  </a:solidFill>
                  <a:latin typeface="Bauhaus 93" panose="04030905020B02020C02" pitchFamily="82" charset="0"/>
                </a:rPr>
                <a:t>02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11CDE6B-FA2C-4F3E-B0D2-E1D4560082C2}"/>
                </a:ext>
              </a:extLst>
            </p:cNvPr>
            <p:cNvSpPr txBox="1"/>
            <p:nvPr/>
          </p:nvSpPr>
          <p:spPr>
            <a:xfrm>
              <a:off x="1801548" y="581332"/>
              <a:ext cx="2849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B5662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步骤提示</a:t>
              </a: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89975C38-CD7C-45B2-9C28-C3F5A42CB5AD}"/>
              </a:ext>
            </a:extLst>
          </p:cNvPr>
          <p:cNvSpPr txBox="1"/>
          <p:nvPr/>
        </p:nvSpPr>
        <p:spPr>
          <a:xfrm>
            <a:off x="4179433" y="630557"/>
            <a:ext cx="5346528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：爬取到公告的组织方式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0E4CB6F-AF10-42E7-A485-E95814C260E6}"/>
              </a:ext>
            </a:extLst>
          </p:cNvPr>
          <p:cNvSpPr txBox="1"/>
          <p:nvPr/>
        </p:nvSpPr>
        <p:spPr>
          <a:xfrm>
            <a:off x="8433847" y="1596826"/>
            <a:ext cx="4205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公告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的内容，公告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的内容，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……]</a:t>
            </a:r>
          </a:p>
          <a:p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公告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的类型，公告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的类型，</a:t>
            </a: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……]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04DD954-D3A3-4BBF-97DD-949579AD25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912" y="1611156"/>
            <a:ext cx="11045653" cy="446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1140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0082431" y="60961"/>
            <a:ext cx="1701899" cy="903879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323A8F7F-8E4B-4499-8E52-040BE4AE04A9}"/>
              </a:ext>
            </a:extLst>
          </p:cNvPr>
          <p:cNvGrpSpPr/>
          <p:nvPr/>
        </p:nvGrpSpPr>
        <p:grpSpPr>
          <a:xfrm>
            <a:off x="634862" y="259468"/>
            <a:ext cx="4016250" cy="1107996"/>
            <a:chOff x="634862" y="259468"/>
            <a:chExt cx="4016250" cy="1107996"/>
          </a:xfrm>
        </p:grpSpPr>
        <p:sp>
          <p:nvSpPr>
            <p:cNvPr id="6" name="文本框 5"/>
            <p:cNvSpPr txBox="1"/>
            <p:nvPr/>
          </p:nvSpPr>
          <p:spPr>
            <a:xfrm>
              <a:off x="2280081" y="796743"/>
              <a:ext cx="461665" cy="923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34862" y="259468"/>
              <a:ext cx="12827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>
                  <a:solidFill>
                    <a:srgbClr val="B5662C"/>
                  </a:solidFill>
                  <a:latin typeface="Bauhaus 93" panose="04030905020B02020C02" pitchFamily="82" charset="0"/>
                </a:rPr>
                <a:t>02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801548" y="581332"/>
              <a:ext cx="2849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B5662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步骤提示</a:t>
              </a:r>
            </a:p>
          </p:txBody>
        </p:sp>
      </p:grpSp>
      <p:sp>
        <p:nvSpPr>
          <p:cNvPr id="76" name="文本框 75"/>
          <p:cNvSpPr txBox="1"/>
          <p:nvPr/>
        </p:nvSpPr>
        <p:spPr>
          <a:xfrm>
            <a:off x="749472" y="1730056"/>
            <a:ext cx="617810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以公告类型为标签，划分训练集和测试集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112CD8A-526A-4F69-88EB-948067E5A7FE}"/>
              </a:ext>
            </a:extLst>
          </p:cNvPr>
          <p:cNvSpPr txBox="1"/>
          <p:nvPr/>
        </p:nvSpPr>
        <p:spPr>
          <a:xfrm>
            <a:off x="1115201" y="2584254"/>
            <a:ext cx="10259772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分类任务，本质上是有监督学习，我们需要根据以往的有标签数据去构建分类模型，才能去预测新数据的标签，即公告类型。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本作业背景下，爬取到的四种公告类型就是四种标签。</a:t>
            </a:r>
          </a:p>
        </p:txBody>
      </p:sp>
    </p:spTree>
    <p:extLst>
      <p:ext uri="{BB962C8B-B14F-4D97-AF65-F5344CB8AC3E}">
        <p14:creationId xmlns:p14="http://schemas.microsoft.com/office/powerpoint/2010/main" val="33854328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0082431" y="60961"/>
            <a:ext cx="1701899" cy="903879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323A8F7F-8E4B-4499-8E52-040BE4AE04A9}"/>
              </a:ext>
            </a:extLst>
          </p:cNvPr>
          <p:cNvGrpSpPr/>
          <p:nvPr/>
        </p:nvGrpSpPr>
        <p:grpSpPr>
          <a:xfrm>
            <a:off x="634862" y="259468"/>
            <a:ext cx="4016250" cy="1107996"/>
            <a:chOff x="634862" y="259468"/>
            <a:chExt cx="4016250" cy="1107996"/>
          </a:xfrm>
        </p:grpSpPr>
        <p:sp>
          <p:nvSpPr>
            <p:cNvPr id="6" name="文本框 5"/>
            <p:cNvSpPr txBox="1"/>
            <p:nvPr/>
          </p:nvSpPr>
          <p:spPr>
            <a:xfrm>
              <a:off x="2280081" y="796743"/>
              <a:ext cx="461665" cy="923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34862" y="259468"/>
              <a:ext cx="12827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>
                  <a:solidFill>
                    <a:srgbClr val="B5662C"/>
                  </a:solidFill>
                  <a:latin typeface="Bauhaus 93" panose="04030905020B02020C02" pitchFamily="82" charset="0"/>
                </a:rPr>
                <a:t>02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801548" y="581332"/>
              <a:ext cx="2849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B5662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步骤提示</a:t>
              </a:r>
            </a:p>
          </p:txBody>
        </p:sp>
      </p:grpSp>
      <p:sp>
        <p:nvSpPr>
          <p:cNvPr id="76" name="文本框 75"/>
          <p:cNvSpPr txBox="1"/>
          <p:nvPr/>
        </p:nvSpPr>
        <p:spPr>
          <a:xfrm>
            <a:off x="749472" y="1730056"/>
            <a:ext cx="6178102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以公告类型为标签，划分训练集和测试集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112CD8A-526A-4F69-88EB-948067E5A7FE}"/>
              </a:ext>
            </a:extLst>
          </p:cNvPr>
          <p:cNvSpPr txBox="1"/>
          <p:nvPr/>
        </p:nvSpPr>
        <p:spPr>
          <a:xfrm>
            <a:off x="1115201" y="2448147"/>
            <a:ext cx="10259772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首先对应好公告文本与公告类型的标签，接下来将数据随机分为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20%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，这里需要保证在训练集和测试集中各类别数量比例较均衡。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5F4B8EF-B58F-4764-A850-A9E8C55C9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072" y="3794420"/>
            <a:ext cx="8512030" cy="288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79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10082431" y="60961"/>
            <a:ext cx="1701899" cy="903879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323A8F7F-8E4B-4499-8E52-040BE4AE04A9}"/>
              </a:ext>
            </a:extLst>
          </p:cNvPr>
          <p:cNvGrpSpPr/>
          <p:nvPr/>
        </p:nvGrpSpPr>
        <p:grpSpPr>
          <a:xfrm>
            <a:off x="634862" y="259468"/>
            <a:ext cx="4016250" cy="1107996"/>
            <a:chOff x="634862" y="259468"/>
            <a:chExt cx="4016250" cy="1107996"/>
          </a:xfrm>
        </p:grpSpPr>
        <p:sp>
          <p:nvSpPr>
            <p:cNvPr id="6" name="文本框 5"/>
            <p:cNvSpPr txBox="1"/>
            <p:nvPr/>
          </p:nvSpPr>
          <p:spPr>
            <a:xfrm>
              <a:off x="2280081" y="796743"/>
              <a:ext cx="461665" cy="9239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endParaRPr lang="zh-CN" altLang="en-US" dirty="0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634862" y="259468"/>
              <a:ext cx="12827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>
                  <a:solidFill>
                    <a:srgbClr val="B5662C"/>
                  </a:solidFill>
                  <a:latin typeface="Bauhaus 93" panose="04030905020B02020C02" pitchFamily="82" charset="0"/>
                </a:rPr>
                <a:t>02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1801548" y="581332"/>
              <a:ext cx="284956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B5662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步骤提示</a:t>
              </a:r>
            </a:p>
          </p:txBody>
        </p:sp>
      </p:grpSp>
      <p:sp>
        <p:nvSpPr>
          <p:cNvPr id="76" name="文本框 75"/>
          <p:cNvSpPr txBox="1"/>
          <p:nvPr/>
        </p:nvSpPr>
        <p:spPr>
          <a:xfrm>
            <a:off x="5013631" y="413823"/>
            <a:ext cx="3036042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思考</a:t>
            </a:r>
            <a:r>
              <a:rPr lang="en-US" altLang="zh-CN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：文本表达</a:t>
            </a:r>
            <a:endParaRPr lang="en-US" altLang="zh-CN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112CD8A-526A-4F69-88EB-948067E5A7FE}"/>
              </a:ext>
            </a:extLst>
          </p:cNvPr>
          <p:cNvSpPr txBox="1"/>
          <p:nvPr/>
        </p:nvSpPr>
        <p:spPr>
          <a:xfrm>
            <a:off x="634862" y="1470779"/>
            <a:ext cx="8240781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公告文本需要处理后才能作为可供预测的自变量。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中文分词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去除停用词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文本表达（一般为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TF-IDF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参考本节课的示例代码：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TA03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EB1540A-1C37-4ECE-9C13-1437D32FB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121" y="3286081"/>
            <a:ext cx="9183757" cy="3312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1166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暖森</Template>
  <TotalTime>229</TotalTime>
  <Words>900</Words>
  <Application>Microsoft Macintosh PowerPoint</Application>
  <PresentationFormat>Widescreen</PresentationFormat>
  <Paragraphs>126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31" baseType="lpstr">
      <vt:lpstr>MS UI Gothic</vt:lpstr>
      <vt:lpstr>宋体</vt:lpstr>
      <vt:lpstr>Calibri</vt:lpstr>
      <vt:lpstr>Arial Unicode MS</vt:lpstr>
      <vt:lpstr>Open Sans Condensed</vt:lpstr>
      <vt:lpstr>Bauhaus 93</vt:lpstr>
      <vt:lpstr>Arial</vt:lpstr>
      <vt:lpstr>Microsoft YaHei UI</vt:lpstr>
      <vt:lpstr>Microsoft JhengHei</vt:lpstr>
      <vt:lpstr>等线</vt:lpstr>
      <vt:lpstr>微软雅黑</vt:lpstr>
      <vt:lpstr>Malgun Gothic</vt:lpstr>
      <vt:lpstr>Calibri Light</vt:lpstr>
      <vt:lpstr>1_Office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Buffoon</dc:creator>
  <cp:lastModifiedBy>范 举</cp:lastModifiedBy>
  <cp:revision>88</cp:revision>
  <dcterms:created xsi:type="dcterms:W3CDTF">2019-11-09T11:36:46Z</dcterms:created>
  <dcterms:modified xsi:type="dcterms:W3CDTF">2022-11-11T04:53:59Z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2052-1.6.1.2429</vt:lpwstr>
  </property>
</Properties>
</file>