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xxTTqtO0xH2zFH1S6BixiKuen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indent="-4419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2pPr>
            <a:lvl3pPr indent="-4419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3pPr>
            <a:lvl4pPr indent="-4419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4pPr>
            <a:lvl5pPr indent="-4419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2" id="14" name="Google Shape;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5888983"/>
            <a:ext cx="3542158" cy="608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 showMasterSp="0">
  <p:cSld name="8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658368" y="3968496"/>
            <a:ext cx="5783997" cy="16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indent="-4419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2pPr>
            <a:lvl3pPr indent="-4419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3pPr>
            <a:lvl4pPr indent="-4419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4pPr>
            <a:lvl5pPr indent="-4419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type="title"/>
          </p:nvPr>
        </p:nvSpPr>
        <p:spPr>
          <a:xfrm>
            <a:off x="658368" y="1490472"/>
            <a:ext cx="5783997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20"/>
          <p:cNvSpPr/>
          <p:nvPr>
            <p:ph idx="2" type="pic"/>
          </p:nvPr>
        </p:nvSpPr>
        <p:spPr>
          <a:xfrm>
            <a:off x="7078129" y="995818"/>
            <a:ext cx="5114842" cy="5865357"/>
          </a:xfrm>
          <a:prstGeom prst="rect">
            <a:avLst/>
          </a:prstGeom>
          <a:noFill/>
          <a:ln>
            <a:noFill/>
          </a:ln>
        </p:spPr>
      </p:sp>
      <p:pic>
        <p:nvPicPr>
          <p:cNvPr descr="Picture 3" id="61" name="Google Shape;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5769954"/>
            <a:ext cx="2800929" cy="72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 showMasterSp="0">
  <p:cSld name="6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58368" y="3968496"/>
            <a:ext cx="5783997" cy="16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indent="-4419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2pPr>
            <a:lvl3pPr indent="-4419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3pPr>
            <a:lvl4pPr indent="-4419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4pPr>
            <a:lvl5pPr indent="-4419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type="title"/>
          </p:nvPr>
        </p:nvSpPr>
        <p:spPr>
          <a:xfrm>
            <a:off x="658368" y="1490472"/>
            <a:ext cx="5783997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21"/>
          <p:cNvSpPr/>
          <p:nvPr>
            <p:ph idx="2" type="pic"/>
          </p:nvPr>
        </p:nvSpPr>
        <p:spPr>
          <a:xfrm flipH="1">
            <a:off x="7078129" y="995818"/>
            <a:ext cx="5113868" cy="5862182"/>
          </a:xfrm>
          <a:prstGeom prst="rect">
            <a:avLst/>
          </a:prstGeom>
          <a:noFill/>
          <a:ln>
            <a:noFill/>
          </a:ln>
        </p:spPr>
      </p:sp>
      <p:pic>
        <p:nvPicPr>
          <p:cNvPr descr="Picture 1" id="67" name="Google Shape;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5769954"/>
            <a:ext cx="2800929" cy="72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58368" y="5716875"/>
            <a:ext cx="10941961" cy="639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indent="-441960" lvl="1" marL="9144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2pPr>
            <a:lvl3pPr indent="-441960" lvl="2" marL="13716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3pPr>
            <a:lvl4pPr indent="-441960" lvl="3" marL="18288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4pPr>
            <a:lvl5pPr indent="-441960" lvl="4" marL="22860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58366" y="3902240"/>
            <a:ext cx="10941962" cy="1650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2" id="72" name="Google Shape;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075" y="1883735"/>
            <a:ext cx="6167850" cy="10601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 showMasterSp="0">
  <p:cSld name="7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658368" y="5716875"/>
            <a:ext cx="10941961" cy="639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indent="-441960" lvl="1" marL="9144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2pPr>
            <a:lvl3pPr indent="-441960" lvl="2" marL="13716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3pPr>
            <a:lvl4pPr indent="-441960" lvl="3" marL="18288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4pPr>
            <a:lvl5pPr indent="-441960" lvl="4" marL="22860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type="title"/>
          </p:nvPr>
        </p:nvSpPr>
        <p:spPr>
          <a:xfrm>
            <a:off x="658366" y="3902240"/>
            <a:ext cx="10941962" cy="16503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1" id="77" name="Google Shape;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829" y="1751626"/>
            <a:ext cx="5096340" cy="132441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4"/>
          <p:cNvSpPr/>
          <p:nvPr>
            <p:ph idx="2" type="pic"/>
          </p:nvPr>
        </p:nvSpPr>
        <p:spPr>
          <a:xfrm>
            <a:off x="566927" y="2337013"/>
            <a:ext cx="2674940" cy="2673351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3598695" y="2337013"/>
            <a:ext cx="7460732" cy="3021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5"/>
          <p:cNvSpPr/>
          <p:nvPr>
            <p:ph idx="2" type="pic"/>
          </p:nvPr>
        </p:nvSpPr>
        <p:spPr>
          <a:xfrm>
            <a:off x="566927" y="2337013"/>
            <a:ext cx="2674940" cy="2673351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566737" y="5197475"/>
            <a:ext cx="2674938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  <a:defRPr b="1"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Font typeface="Arial"/>
              <a:buChar char="-"/>
              <a:defRPr b="1"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Font typeface="Arial"/>
              <a:buChar char="-"/>
              <a:defRPr b="1"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Font typeface="Arial"/>
              <a:buChar char="-"/>
              <a:defRPr b="1"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Font typeface="Arial"/>
              <a:buChar char="-"/>
              <a:defRPr b="1"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/>
          <p:nvPr>
            <p:ph idx="3" type="pic"/>
          </p:nvPr>
        </p:nvSpPr>
        <p:spPr>
          <a:xfrm>
            <a:off x="3926144" y="2337013"/>
            <a:ext cx="2674939" cy="2673351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5"/>
          <p:cNvSpPr txBox="1"/>
          <p:nvPr>
            <p:ph idx="4" type="body"/>
          </p:nvPr>
        </p:nvSpPr>
        <p:spPr>
          <a:xfrm>
            <a:off x="3925954" y="5197475"/>
            <a:ext cx="2674938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  <a:defRPr b="1"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5"/>
          <p:cNvSpPr/>
          <p:nvPr>
            <p:ph idx="5" type="pic"/>
          </p:nvPr>
        </p:nvSpPr>
        <p:spPr>
          <a:xfrm>
            <a:off x="7291795" y="2337013"/>
            <a:ext cx="2674940" cy="2673351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5"/>
          <p:cNvSpPr txBox="1"/>
          <p:nvPr>
            <p:ph idx="6" type="body"/>
          </p:nvPr>
        </p:nvSpPr>
        <p:spPr>
          <a:xfrm>
            <a:off x="7291606" y="5197475"/>
            <a:ext cx="2674938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  <a:defRPr b="1"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600"/>
              <a:buFont typeface="Arial"/>
              <a:buNone/>
              <a:defRPr b="1" sz="1600" cap="none"/>
            </a:lvl1pPr>
            <a:lvl2pPr indent="-228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600"/>
              <a:buFont typeface="Arial"/>
              <a:buNone/>
              <a:defRPr b="1" sz="1600" cap="none"/>
            </a:lvl2pPr>
            <a:lvl3pPr indent="-2286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600"/>
              <a:buFont typeface="Arial"/>
              <a:buNone/>
              <a:defRPr b="1" sz="1600" cap="none"/>
            </a:lvl3pPr>
            <a:lvl4pPr indent="-2286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600"/>
              <a:buFont typeface="Arial"/>
              <a:buNone/>
              <a:defRPr b="1" sz="1600" cap="none"/>
            </a:lvl4pPr>
            <a:lvl5pPr indent="-2286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600"/>
              <a:buFont typeface="Arial"/>
              <a:buNone/>
              <a:defRPr b="1" sz="1600" cap="none"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6172199" y="2185416"/>
            <a:ext cx="5138930" cy="3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600"/>
              <a:buFont typeface="Arial"/>
              <a:buNone/>
              <a:defRPr b="1" sz="1600" cap="none"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566927" y="1499616"/>
            <a:ext cx="11037885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566927" y="932945"/>
            <a:ext cx="11037885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8"/>
          <p:cNvSpPr txBox="1"/>
          <p:nvPr>
            <p:ph idx="1" type="body"/>
          </p:nvPr>
        </p:nvSpPr>
        <p:spPr>
          <a:xfrm>
            <a:off x="2632263" y="1770115"/>
            <a:ext cx="6907213" cy="30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None/>
              <a:defRPr i="1" sz="2400"/>
            </a:lvl1pPr>
            <a:lvl2pPr indent="-228600" lvl="1" marL="9144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None/>
              <a:defRPr i="1" sz="2400"/>
            </a:lvl2pPr>
            <a:lvl3pPr indent="-411480" lvl="2" marL="13716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880"/>
              <a:buFont typeface="Arial"/>
              <a:buChar char="-"/>
              <a:defRPr i="1" sz="2400"/>
            </a:lvl3pPr>
            <a:lvl4pPr indent="-411480" lvl="3" marL="18288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880"/>
              <a:buFont typeface="Arial"/>
              <a:buChar char="-"/>
              <a:defRPr i="1" sz="2400"/>
            </a:lvl4pPr>
            <a:lvl5pPr indent="-411479" lvl="4" marL="22860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880"/>
              <a:buFont typeface="Arial"/>
              <a:buChar char="-"/>
              <a:defRPr i="1" sz="2400"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8"/>
          <p:cNvSpPr txBox="1"/>
          <p:nvPr/>
        </p:nvSpPr>
        <p:spPr>
          <a:xfrm>
            <a:off x="2004009" y="1407737"/>
            <a:ext cx="690573" cy="172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2E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rgbClr val="FF552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28"/>
          <p:cNvSpPr txBox="1"/>
          <p:nvPr/>
        </p:nvSpPr>
        <p:spPr>
          <a:xfrm rot="10800000">
            <a:off x="9484268" y="3408282"/>
            <a:ext cx="690573" cy="172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2E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rgbClr val="FF552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7" name="Google Shape;107;p28"/>
          <p:cNvSpPr txBox="1"/>
          <p:nvPr>
            <p:ph idx="2" type="body"/>
          </p:nvPr>
        </p:nvSpPr>
        <p:spPr>
          <a:xfrm>
            <a:off x="3942744" y="5086703"/>
            <a:ext cx="4286251" cy="407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None/>
              <a:defRPr sz="2000"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8"/>
          <p:cNvSpPr/>
          <p:nvPr/>
        </p:nvSpPr>
        <p:spPr>
          <a:xfrm>
            <a:off x="5807075" y="4918714"/>
            <a:ext cx="577850" cy="83567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" showMasterSp="0">
  <p:cSld name="Content and 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/>
          <p:nvPr/>
        </p:nvSpPr>
        <p:spPr>
          <a:xfrm>
            <a:off x="549831" y="6174375"/>
            <a:ext cx="3446775" cy="68362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167" y="0"/>
                </a:lnTo>
                <a:cubicBezTo>
                  <a:pt x="20959" y="0"/>
                  <a:pt x="21600" y="3234"/>
                  <a:pt x="21600" y="722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5F0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"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174376"/>
            <a:ext cx="549832" cy="68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9"/>
          <p:cNvSpPr/>
          <p:nvPr>
            <p:ph idx="2" type="pic"/>
          </p:nvPr>
        </p:nvSpPr>
        <p:spPr>
          <a:xfrm>
            <a:off x="7078129" y="995818"/>
            <a:ext cx="5113871" cy="5865357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9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11283758" y="6361199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13294B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and Photo">
  <p:cSld name="2_Content and Phot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566927" y="1499616"/>
            <a:ext cx="5002600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566927" y="2185416"/>
            <a:ext cx="5002599" cy="3502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2"/>
          <p:cNvSpPr/>
          <p:nvPr>
            <p:ph idx="2" type="pic"/>
          </p:nvPr>
        </p:nvSpPr>
        <p:spPr>
          <a:xfrm flipH="1">
            <a:off x="6096000" y="1"/>
            <a:ext cx="6096000" cy="685800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283758" y="6361199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13294B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and Photo">
  <p:cSld name="1_Content and 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566927" y="1499616"/>
            <a:ext cx="5002600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566927" y="2185416"/>
            <a:ext cx="5002599" cy="35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11283758" y="6361199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13294B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11283758" y="6361199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13294B"/>
              </a:solidFill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566927" y="1499616"/>
            <a:ext cx="11037885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3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Graph">
  <p:cSld name="Content and 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566927" y="2185416"/>
            <a:ext cx="6951473" cy="387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hree Photos">
  <p:cSld name="Content and Three Pho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/>
          <p:nvPr>
            <p:ph idx="2" type="pic"/>
          </p:nvPr>
        </p:nvSpPr>
        <p:spPr>
          <a:xfrm>
            <a:off x="5114630" y="0"/>
            <a:ext cx="7077370" cy="342679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4"/>
          <p:cNvSpPr/>
          <p:nvPr>
            <p:ph idx="3" type="pic"/>
          </p:nvPr>
        </p:nvSpPr>
        <p:spPr>
          <a:xfrm>
            <a:off x="5114630" y="3429000"/>
            <a:ext cx="3602523" cy="342679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14"/>
          <p:cNvSpPr/>
          <p:nvPr>
            <p:ph idx="4" type="pic"/>
          </p:nvPr>
        </p:nvSpPr>
        <p:spPr>
          <a:xfrm>
            <a:off x="8701089" y="3429000"/>
            <a:ext cx="3490913" cy="342679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1283758" y="6361199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13294B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>
  <p:cSld name="Title and Double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showMasterSp="0">
  <p:cSld name="5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indent="-4419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2pPr>
            <a:lvl3pPr indent="-4419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3pPr>
            <a:lvl4pPr indent="-4419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4pPr>
            <a:lvl5pPr indent="-4419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1" id="39" name="Google Shape;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5769954"/>
            <a:ext cx="2800929" cy="72789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showMasterSp="0">
  <p:cSld name="3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None/>
              <a:defRPr sz="2800"/>
            </a:lvl1pPr>
            <a:lvl2pPr indent="-4419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360"/>
              <a:buFont typeface="Arial"/>
              <a:buChar char="-"/>
              <a:defRPr sz="2800"/>
            </a:lvl2pPr>
            <a:lvl3pPr indent="-4419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360"/>
              <a:buFont typeface="Arial"/>
              <a:buChar char="-"/>
              <a:defRPr sz="2800"/>
            </a:lvl3pPr>
            <a:lvl4pPr indent="-4419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360"/>
              <a:buFont typeface="Arial"/>
              <a:buChar char="-"/>
              <a:defRPr sz="2800"/>
            </a:lvl4pPr>
            <a:lvl5pPr indent="-4419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360"/>
              <a:buFont typeface="Arial"/>
              <a:buChar char="-"/>
              <a:defRPr sz="2800"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3" id="44" name="Google Shape;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5888985"/>
            <a:ext cx="3542158" cy="60886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 showMasterSp="0">
  <p:cSld name="4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None/>
              <a:defRPr sz="2800"/>
            </a:lvl1pPr>
            <a:lvl2pPr indent="-4419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360"/>
              <a:buFont typeface="Arial"/>
              <a:buChar char="-"/>
              <a:defRPr sz="2800"/>
            </a:lvl2pPr>
            <a:lvl3pPr indent="-4419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360"/>
              <a:buFont typeface="Arial"/>
              <a:buChar char="-"/>
              <a:defRPr sz="2800"/>
            </a:lvl3pPr>
            <a:lvl4pPr indent="-4419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360"/>
              <a:buFont typeface="Arial"/>
              <a:buChar char="-"/>
              <a:defRPr sz="2800"/>
            </a:lvl4pPr>
            <a:lvl5pPr indent="-4419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360"/>
              <a:buFont typeface="Arial"/>
              <a:buChar char="-"/>
              <a:defRPr sz="2800"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2" id="49" name="Google Shape;4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368" y="5888983"/>
            <a:ext cx="3542158" cy="6088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658368" y="3968496"/>
            <a:ext cx="5783997" cy="16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indent="-4419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2pPr>
            <a:lvl3pPr indent="-4419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3pPr>
            <a:lvl4pPr indent="-4419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4pPr>
            <a:lvl5pPr indent="-4419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Arial"/>
              <a:buChar char="-"/>
              <a:defRPr sz="2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type="title"/>
          </p:nvPr>
        </p:nvSpPr>
        <p:spPr>
          <a:xfrm>
            <a:off x="658368" y="1490472"/>
            <a:ext cx="5783997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2" id="54" name="Google Shape;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5888983"/>
            <a:ext cx="3542158" cy="6088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/>
          <p:nvPr>
            <p:ph idx="2" type="pic"/>
          </p:nvPr>
        </p:nvSpPr>
        <p:spPr>
          <a:xfrm>
            <a:off x="7078129" y="995818"/>
            <a:ext cx="5113871" cy="5865357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sz="1200">
                <a:solidFill>
                  <a:srgbClr val="13294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549831" y="6174375"/>
            <a:ext cx="3446775" cy="68362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167" y="0"/>
                </a:lnTo>
                <a:cubicBezTo>
                  <a:pt x="20959" y="0"/>
                  <a:pt x="21600" y="3234"/>
                  <a:pt x="21600" y="722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5F0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" id="7" name="Google Shape;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174376"/>
            <a:ext cx="549832" cy="683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 txBox="1"/>
          <p:nvPr>
            <p:ph type="title"/>
          </p:nvPr>
        </p:nvSpPr>
        <p:spPr>
          <a:xfrm>
            <a:off x="566927" y="1499616"/>
            <a:ext cx="11037885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Font typeface="Arial"/>
              <a:buChar char="-"/>
              <a:defRPr b="0" i="0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Font typeface="Arial"/>
              <a:buChar char="-"/>
              <a:defRPr b="0" i="0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Font typeface="Arial"/>
              <a:buChar char="-"/>
              <a:defRPr b="0" i="0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2160"/>
              <a:buFont typeface="Arial"/>
              <a:buChar char="-"/>
              <a:defRPr b="0" i="0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idx="1" type="body"/>
          </p:nvPr>
        </p:nvSpPr>
        <p:spPr>
          <a:xfrm>
            <a:off x="658377" y="3968500"/>
            <a:ext cx="82707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6"/>
              <a:buFont typeface="Arial"/>
              <a:buNone/>
            </a:pPr>
            <a:r>
              <a:rPr lang="en-US" sz="1736"/>
              <a:t>Understanding and Predicting Near-Term Trends in Gasoline Prices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36"/>
              <a:buFont typeface="Arial"/>
              <a:buNone/>
            </a:pPr>
            <a:r>
              <a:t/>
            </a:r>
            <a:endParaRPr sz="1736"/>
          </a:p>
          <a:p>
            <a:pPr indent="0" lvl="1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36"/>
              <a:buFont typeface="Arial"/>
              <a:buNone/>
            </a:pPr>
            <a:r>
              <a:rPr lang="en-US" sz="1736"/>
              <a:t>Presented by Tianchen Wang, Wei Xia, Shih-Yu Huang and Tang-Shuo Kao</a:t>
            </a:r>
            <a:endParaRPr/>
          </a:p>
        </p:txBody>
      </p:sp>
      <p:sp>
        <p:nvSpPr>
          <p:cNvPr id="133" name="Google Shape;133;p1"/>
          <p:cNvSpPr txBox="1"/>
          <p:nvPr>
            <p:ph type="title"/>
          </p:nvPr>
        </p:nvSpPr>
        <p:spPr>
          <a:xfrm>
            <a:off x="658368" y="928197"/>
            <a:ext cx="66384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FFFF"/>
                </a:solidFill>
              </a:rPr>
              <a:t>Gasoline Price Prediction</a:t>
            </a:r>
            <a:endParaRPr/>
          </a:p>
        </p:txBody>
      </p:sp>
      <p:sp>
        <p:nvSpPr>
          <p:cNvPr id="134" name="Google Shape;134;p1"/>
          <p:cNvSpPr txBox="1"/>
          <p:nvPr>
            <p:ph idx="12" type="sldNum"/>
          </p:nvPr>
        </p:nvSpPr>
        <p:spPr>
          <a:xfrm>
            <a:off x="11234477" y="6361199"/>
            <a:ext cx="3723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13294B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566927" y="1499616"/>
            <a:ext cx="5002600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564"/>
              <a:buFont typeface="Arial"/>
              <a:buNone/>
            </a:pPr>
            <a:r>
              <a:rPr lang="en-US" sz="3564"/>
              <a:t>Problem Statement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566927" y="2185416"/>
            <a:ext cx="5002599" cy="3502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Rising gasoline prices impact citizens and policymakers.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Need for near-term predictions to aid in budgeting and policy formulation.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Key Question: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Can we accurately predict next week's gasoline prices?</a:t>
            </a:r>
            <a:endParaRPr/>
          </a:p>
        </p:txBody>
      </p:sp>
      <p:pic>
        <p:nvPicPr>
          <p:cNvPr descr="gas-prices-promo-1655142694024-superJumbo.png" id="141" name="Google Shape;141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1914" y="1434776"/>
            <a:ext cx="5984172" cy="3988450"/>
          </a:xfrm>
          <a:prstGeom prst="rect">
            <a:avLst/>
          </a:prstGeom>
          <a:noFill/>
          <a:ln>
            <a:noFill/>
          </a:ln>
          <a:effectLst>
            <a:outerShdw blurRad="254000" rotWithShape="0" dir="16200000" dist="127000">
              <a:srgbClr val="000000">
                <a:alpha val="69803"/>
              </a:srgbClr>
            </a:outerShdw>
          </a:effectLst>
        </p:spPr>
      </p:pic>
      <p:sp>
        <p:nvSpPr>
          <p:cNvPr id="142" name="Google Shape;142;p2"/>
          <p:cNvSpPr txBox="1"/>
          <p:nvPr>
            <p:ph idx="12" type="sldNum"/>
          </p:nvPr>
        </p:nvSpPr>
        <p:spPr>
          <a:xfrm>
            <a:off x="11326137" y="6361199"/>
            <a:ext cx="188899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772151" y="6333624"/>
            <a:ext cx="3002134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Contributed by Wei Xia</a:t>
            </a:r>
            <a:endParaRPr/>
          </a:p>
        </p:txBody>
      </p:sp>
      <p:sp>
        <p:nvSpPr>
          <p:cNvPr id="144" name="Google Shape;144;p2"/>
          <p:cNvSpPr txBox="1"/>
          <p:nvPr>
            <p:ph idx="12" type="sldNum"/>
          </p:nvPr>
        </p:nvSpPr>
        <p:spPr>
          <a:xfrm>
            <a:off x="11234477" y="6361199"/>
            <a:ext cx="3723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13294B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564"/>
              <a:buFont typeface="Arial"/>
              <a:buNone/>
            </a:pPr>
            <a:r>
              <a:rPr lang="en-US" sz="3564"/>
              <a:t>Data Description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566927" y="2185416"/>
            <a:ext cx="6951473" cy="387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Dataset Overview: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Weekly U.S. net imports of crude oil and petroleum products.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Historical gasoline prices.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Additional features (e.g., weather, car sales).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Data Sources: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https://www.eia.gov/dnav/pet/hist_xls/EMM_EPM0_PTE_NUS_DPGw.xls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https://www.ncdc.noaa.gov/cdo-web/datasets</a:t>
            </a:r>
            <a:endParaRPr/>
          </a:p>
        </p:txBody>
      </p:sp>
      <p:sp>
        <p:nvSpPr>
          <p:cNvPr id="151" name="Google Shape;151;p3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13294B"/>
                </a:solidFill>
              </a:rPr>
              <a:t>‹#›</a:t>
            </a:fld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772151" y="6333624"/>
            <a:ext cx="3002134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Contributed by Wei Xia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564"/>
              <a:buFont typeface="Arial"/>
              <a:buNone/>
            </a:pPr>
            <a:r>
              <a:rPr lang="en-US" sz="3564"/>
              <a:t>Methodology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566927" y="2185416"/>
            <a:ext cx="6951473" cy="387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651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b="1" lang="en-US"/>
              <a:t>Model</a:t>
            </a: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fully connected feedforward neural network, designed for regression tasks to predict gasoline price changes.</a:t>
            </a:r>
            <a:endParaRPr/>
          </a:p>
          <a:p>
            <a:pPr indent="-165100" lvl="0" marL="165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b="0" lang="en-US"/>
              <a:t>	•	</a:t>
            </a:r>
            <a:r>
              <a:rPr b="1"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r>
              <a:rPr b="0" lang="en-US"/>
              <a:t>:</a:t>
            </a:r>
            <a:endParaRPr b="0"/>
          </a:p>
          <a:p>
            <a:pPr indent="-41910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Input layer to process features.</a:t>
            </a:r>
            <a:endParaRPr/>
          </a:p>
          <a:p>
            <a:pPr indent="-41910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Multiple dense (fully connected) layers with activation functions like ReLU and Leaky ReLU.</a:t>
            </a:r>
            <a:endParaRPr/>
          </a:p>
          <a:p>
            <a:pPr indent="-41910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Dropout layers for regularization.</a:t>
            </a:r>
            <a:endParaRPr/>
          </a:p>
          <a:p>
            <a:pPr indent="-41910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Output layer with a linear activation for price prediction.</a:t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13294B"/>
                </a:solidFill>
              </a:rPr>
              <a:t>‹#›</a:t>
            </a:fld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1110989" y="6359491"/>
            <a:ext cx="2324459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Contributed by Wei Xia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566927" y="1503540"/>
            <a:ext cx="4248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564"/>
              <a:buFont typeface="Arial"/>
              <a:buNone/>
            </a:pPr>
            <a:r>
              <a:rPr lang="en-US" sz="3564"/>
              <a:t>Methodology</a:t>
            </a:r>
            <a:endParaRPr/>
          </a:p>
        </p:txBody>
      </p: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566927" y="2174500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651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b="0" lang="en-US"/>
              <a:t>	•	</a:t>
            </a:r>
            <a:r>
              <a:rPr b="1"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r>
              <a:rPr b="0" lang="en-US"/>
              <a:t>:</a:t>
            </a:r>
            <a:endParaRPr b="0"/>
          </a:p>
          <a:p>
            <a:pPr indent="-41910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Experimentation with various activation functions, optimizers (e.g., Adam, SGD), and batch sizes to achieve optimal performance.</a:t>
            </a:r>
            <a:endParaRPr/>
          </a:p>
          <a:p>
            <a:pPr indent="-165100" lvl="0" marL="165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b="0" lang="en-US"/>
              <a:t>	•	</a:t>
            </a:r>
            <a:r>
              <a:rPr b="1"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Setup</a:t>
            </a:r>
            <a:r>
              <a:rPr b="0" lang="en-US"/>
              <a:t>:</a:t>
            </a:r>
            <a:endParaRPr b="0"/>
          </a:p>
          <a:p>
            <a:pPr indent="-41910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</a:t>
            </a: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 squared error (MSE) as the loss function.</a:t>
            </a:r>
            <a:endParaRPr/>
          </a:p>
          <a:p>
            <a:pPr indent="-41910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Helvetica Neue"/>
              <a:buNone/>
            </a:pPr>
            <a:r>
              <a:rPr lang="en-US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Model trained with a dataset split into training and validation subsets.</a:t>
            </a:r>
            <a:endParaRPr/>
          </a:p>
        </p:txBody>
      </p:sp>
      <p:pic>
        <p:nvPicPr>
          <p:cNvPr descr="download.png" id="167" name="Google Shape;167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8157" y="0"/>
            <a:ext cx="4270316" cy="342679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download (2).png" id="168" name="Google Shape;168;p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6184" y="3513288"/>
            <a:ext cx="3602523" cy="29534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download (3).png" id="169" name="Google Shape;169;p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96436" y="3535008"/>
            <a:ext cx="3490913" cy="275758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11326137" y="6361199"/>
            <a:ext cx="188899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772151" y="6333624"/>
            <a:ext cx="3002134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Contributed by Wei Xia</a:t>
            </a:r>
            <a:endParaRPr/>
          </a:p>
        </p:txBody>
      </p:sp>
      <p:sp>
        <p:nvSpPr>
          <p:cNvPr id="172" name="Google Shape;172;p5"/>
          <p:cNvSpPr txBox="1"/>
          <p:nvPr>
            <p:ph idx="12" type="sldNum"/>
          </p:nvPr>
        </p:nvSpPr>
        <p:spPr>
          <a:xfrm>
            <a:off x="11234477" y="6361199"/>
            <a:ext cx="3723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13294B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566927" y="1499616"/>
            <a:ext cx="5002600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564"/>
              <a:buFont typeface="Arial"/>
              <a:buNone/>
            </a:pPr>
            <a:r>
              <a:rPr lang="en-US" sz="3564"/>
              <a:t>Results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566927" y="2185416"/>
            <a:ext cx="5002599" cy="3502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Key Findings: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Performance metrics and accuracy.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Comparison with baseline models.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Visualizations: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Feature importance.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Predictions vs. actual prices.</a:t>
            </a:r>
            <a:endParaRPr/>
          </a:p>
        </p:txBody>
      </p:sp>
      <p:pic>
        <p:nvPicPr>
          <p:cNvPr descr="Picture Placeholder 14" id="179" name="Google Shape;179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96000" y="1"/>
            <a:ext cx="6096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11326137" y="6361199"/>
            <a:ext cx="188899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771110" y="6356350"/>
            <a:ext cx="30021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Contributed by Wei Xia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564"/>
              <a:buFont typeface="Arial"/>
              <a:buNone/>
            </a:pPr>
            <a:r>
              <a:rPr lang="en-US" sz="3564"/>
              <a:t>Challenges and Solutions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Challenges: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Data preprocessing complexities.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Model convergence issues.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Solutions: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Improved feature engineering.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Hyperparameter tuning.</a:t>
            </a:r>
            <a:endParaRPr/>
          </a:p>
        </p:txBody>
      </p: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13294B"/>
                </a:solidFill>
              </a:rPr>
              <a:t>‹#›</a:t>
            </a:fld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771110" y="6356350"/>
            <a:ext cx="30021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Contributed by Wei Xia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564"/>
              <a:buFont typeface="Arial"/>
              <a:buNone/>
            </a:pPr>
            <a:r>
              <a:rPr lang="en-US" sz="3564"/>
              <a:t>Conclusion and Future Work</a:t>
            </a:r>
            <a:endParaRPr/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566927" y="2185416"/>
            <a:ext cx="6951473" cy="387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Summary: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Accurate predictions help citizens and policymakers.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• Future Steps: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Incorporating more features.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rPr>
              <a:t>  - Exploring alternative models (e.g., transformers).</a:t>
            </a:r>
            <a:endParaRPr/>
          </a:p>
        </p:txBody>
      </p:sp>
      <p:sp>
        <p:nvSpPr>
          <p:cNvPr id="196" name="Google Shape;196;p8"/>
          <p:cNvSpPr txBox="1"/>
          <p:nvPr>
            <p:ph idx="12" type="sldNum"/>
          </p:nvPr>
        </p:nvSpPr>
        <p:spPr>
          <a:xfrm>
            <a:off x="11234477" y="6361199"/>
            <a:ext cx="372218" cy="264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13294B"/>
                </a:solidFill>
              </a:rPr>
              <a:t>‹#›</a:t>
            </a:fld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771110" y="6356350"/>
            <a:ext cx="30021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Contributed by Wei Xia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658368" y="3968496"/>
            <a:ext cx="6638543" cy="16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96"/>
              <a:buFont typeface="Arial"/>
              <a:buNone/>
            </a:pPr>
            <a:r>
              <a:rPr lang="en-US" sz="1596"/>
              <a:t>• Team Members: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596"/>
              <a:buFont typeface="Arial"/>
              <a:buNone/>
            </a:pPr>
            <a:r>
              <a:rPr lang="en-US" sz="1596"/>
              <a:t>  - Tianchen Wang, Wei Xia, Shih-Yu Huang, Tang-Shuo Kao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596"/>
              <a:buFont typeface="Arial"/>
              <a:buNone/>
            </a:pPr>
            <a:r>
              <a:t/>
            </a:r>
            <a:endParaRPr sz="1596"/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596"/>
              <a:buFont typeface="Arial"/>
              <a:buNone/>
            </a:pPr>
            <a:r>
              <a:rPr lang="en-US" sz="1596"/>
              <a:t>• Program: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596"/>
              <a:buFont typeface="Arial"/>
              <a:buNone/>
            </a:pPr>
            <a:r>
              <a:rPr lang="en-US" sz="1596"/>
              <a:t>  - Fall 2024 - IE 534 Deep Dive Project</a:t>
            </a:r>
            <a:endParaRPr/>
          </a:p>
        </p:txBody>
      </p:sp>
      <p:sp>
        <p:nvSpPr>
          <p:cNvPr id="203" name="Google Shape;203;p9"/>
          <p:cNvSpPr txBox="1"/>
          <p:nvPr>
            <p:ph type="title"/>
          </p:nvPr>
        </p:nvSpPr>
        <p:spPr>
          <a:xfrm>
            <a:off x="710694" y="770987"/>
            <a:ext cx="7176215" cy="23865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FFFF"/>
                </a:solidFill>
              </a:rPr>
              <a:t>Acknowledgments</a:t>
            </a:r>
            <a:endParaRPr/>
          </a:p>
        </p:txBody>
      </p:sp>
      <p:sp>
        <p:nvSpPr>
          <p:cNvPr id="204" name="Google Shape;204;p9"/>
          <p:cNvSpPr txBox="1"/>
          <p:nvPr>
            <p:ph idx="12" type="sldNum"/>
          </p:nvPr>
        </p:nvSpPr>
        <p:spPr>
          <a:xfrm>
            <a:off x="11234477" y="6361199"/>
            <a:ext cx="3723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13294B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542E"/>
      </a:accent1>
      <a:accent2>
        <a:srgbClr val="12284B"/>
      </a:accent2>
      <a:accent3>
        <a:srgbClr val="FCB316"/>
      </a:accent3>
      <a:accent4>
        <a:srgbClr val="006130"/>
      </a:accent4>
      <a:accent5>
        <a:srgbClr val="007E8E"/>
      </a:accent5>
      <a:accent6>
        <a:srgbClr val="5C0E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12284B"/>
      </a:dk1>
      <a:lt1>
        <a:srgbClr val="4B4439"/>
      </a:lt1>
      <a:dk2>
        <a:srgbClr val="A7A7A7"/>
      </a:dk2>
      <a:lt2>
        <a:srgbClr val="535353"/>
      </a:lt2>
      <a:accent1>
        <a:srgbClr val="FF542E"/>
      </a:accent1>
      <a:accent2>
        <a:srgbClr val="12284B"/>
      </a:accent2>
      <a:accent3>
        <a:srgbClr val="FCB316"/>
      </a:accent3>
      <a:accent4>
        <a:srgbClr val="006130"/>
      </a:accent4>
      <a:accent5>
        <a:srgbClr val="007E8E"/>
      </a:accent5>
      <a:accent6>
        <a:srgbClr val="5C0E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