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67" r:id="rId5"/>
    <p:sldId id="270" r:id="rId6"/>
    <p:sldId id="268"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Document Question Answering</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Interview Project</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38E98D-91E4-C4EF-CE34-2198F7C004F5}"/>
            </a:ext>
          </a:extLst>
        </p:cNvPr>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39F23E05-E5C5-497C-A842-7BD21B207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4D104E-B78A-CFB2-89AB-F145DE4D15A4}"/>
              </a:ext>
            </a:extLst>
          </p:cNvPr>
          <p:cNvSpPr>
            <a:spLocks noGrp="1"/>
          </p:cNvSpPr>
          <p:nvPr>
            <p:ph type="title"/>
          </p:nvPr>
        </p:nvSpPr>
        <p:spPr>
          <a:xfrm>
            <a:off x="838200" y="365126"/>
            <a:ext cx="10515600" cy="1306440"/>
          </a:xfrm>
        </p:spPr>
        <p:txBody>
          <a:bodyPr>
            <a:normAutofit/>
          </a:bodyPr>
          <a:lstStyle/>
          <a:p>
            <a:r>
              <a:rPr lang="en-US" sz="4000" dirty="0">
                <a:ea typeface="Calibri Light"/>
                <a:cs typeface="Calibri Light"/>
              </a:rPr>
              <a:t>Document Question Answering</a:t>
            </a:r>
            <a:endParaRPr lang="en-US" sz="4000" dirty="0"/>
          </a:p>
        </p:txBody>
      </p:sp>
      <p:sp>
        <p:nvSpPr>
          <p:cNvPr id="3" name="Content Placeholder 2">
            <a:extLst>
              <a:ext uri="{FF2B5EF4-FFF2-40B4-BE49-F238E27FC236}">
                <a16:creationId xmlns:a16="http://schemas.microsoft.com/office/drawing/2014/main" id="{1628AB58-FB87-5249-BA5B-E93923E5DE27}"/>
              </a:ext>
            </a:extLst>
          </p:cNvPr>
          <p:cNvSpPr>
            <a:spLocks noGrp="1"/>
          </p:cNvSpPr>
          <p:nvPr>
            <p:ph idx="1"/>
          </p:nvPr>
        </p:nvSpPr>
        <p:spPr>
          <a:xfrm>
            <a:off x="838200" y="1825625"/>
            <a:ext cx="6714066" cy="4301437"/>
          </a:xfrm>
        </p:spPr>
        <p:txBody>
          <a:bodyPr vert="horz" lIns="91440" tIns="45720" rIns="91440" bIns="45720" rtlCol="0">
            <a:normAutofit/>
          </a:bodyPr>
          <a:lstStyle/>
          <a:p>
            <a:r>
              <a:rPr lang="en-US" sz="2000" dirty="0">
                <a:ea typeface="Calibri"/>
                <a:cs typeface="Calibri"/>
              </a:rPr>
              <a:t>DER: An AI tool that can visually understand the information on a document image and respond to the question at hand.</a:t>
            </a:r>
          </a:p>
          <a:p>
            <a:r>
              <a:rPr lang="en-US" sz="2000" dirty="0">
                <a:ea typeface="Calibri"/>
                <a:cs typeface="Calibri"/>
              </a:rPr>
              <a:t>ROI: </a:t>
            </a:r>
            <a:r>
              <a:rPr lang="en-US" sz="2000" dirty="0">
                <a:ea typeface="+mn-lt"/>
                <a:cs typeface="+mn-lt"/>
              </a:rPr>
              <a:t>Making extracted document content useful in high-level tasks defined by the human consumers of this information. </a:t>
            </a:r>
          </a:p>
          <a:p>
            <a:r>
              <a:rPr lang="en-US" sz="2000" dirty="0">
                <a:ea typeface="Calibri"/>
                <a:cs typeface="Calibri"/>
              </a:rPr>
              <a:t>Data needed</a:t>
            </a:r>
          </a:p>
          <a:p>
            <a:pPr lvl="1">
              <a:buFont typeface="Courier New" panose="020B0604020202020204" pitchFamily="34" charset="0"/>
              <a:buChar char="o"/>
            </a:pPr>
            <a:r>
              <a:rPr lang="en-US" sz="2000" dirty="0">
                <a:ea typeface="Calibri"/>
                <a:cs typeface="Calibri"/>
              </a:rPr>
              <a:t>Synthetic doctor notes.</a:t>
            </a:r>
          </a:p>
          <a:p>
            <a:pPr lvl="1">
              <a:buFont typeface="Courier New" panose="020B0604020202020204" pitchFamily="34" charset="0"/>
              <a:buChar char="o"/>
            </a:pPr>
            <a:r>
              <a:rPr lang="en-US" sz="2000" dirty="0">
                <a:ea typeface="Calibri"/>
                <a:cs typeface="Calibri"/>
              </a:rPr>
              <a:t>Generic real-word forms. </a:t>
            </a:r>
          </a:p>
          <a:p>
            <a:r>
              <a:rPr lang="en-US" sz="2000" dirty="0">
                <a:ea typeface="Calibri"/>
                <a:cs typeface="Calibri"/>
              </a:rPr>
              <a:t>Technology</a:t>
            </a:r>
          </a:p>
          <a:p>
            <a:pPr lvl="1">
              <a:buFont typeface="Courier New" panose="020B0604020202020204" pitchFamily="34" charset="0"/>
              <a:buChar char="o"/>
            </a:pPr>
            <a:r>
              <a:rPr lang="en-US" sz="2000" dirty="0">
                <a:ea typeface="Calibri"/>
                <a:cs typeface="Calibri"/>
              </a:rPr>
              <a:t>Optical character recognition (OCR). </a:t>
            </a:r>
          </a:p>
          <a:p>
            <a:pPr lvl="1">
              <a:buFont typeface="Courier New" panose="020B0604020202020204" pitchFamily="34" charset="0"/>
              <a:buChar char="o"/>
            </a:pPr>
            <a:r>
              <a:rPr lang="en-US" sz="2000" dirty="0">
                <a:ea typeface="Calibri"/>
                <a:cs typeface="Calibri"/>
              </a:rPr>
              <a:t>LLMs. </a:t>
            </a:r>
            <a:endParaRPr lang="en-US" sz="2000" dirty="0">
              <a:highlight>
                <a:srgbClr val="FFFF00"/>
              </a:highlight>
              <a:ea typeface="Calibri"/>
              <a:cs typeface="Calibri"/>
            </a:endParaRPr>
          </a:p>
          <a:p>
            <a:r>
              <a:rPr lang="en-US" sz="2000" dirty="0">
                <a:ea typeface="Calibri"/>
                <a:cs typeface="Calibri"/>
              </a:rPr>
              <a:t>Deliverable: Web App with UI</a:t>
            </a:r>
          </a:p>
          <a:p>
            <a:r>
              <a:rPr lang="en-US" sz="2000" dirty="0">
                <a:ea typeface="Calibri"/>
                <a:cs typeface="Calibri"/>
              </a:rPr>
              <a:t>ETA: 2 Days</a:t>
            </a:r>
          </a:p>
          <a:p>
            <a:endParaRPr lang="en-US" sz="2000" dirty="0">
              <a:ea typeface="Calibri"/>
              <a:cs typeface="Calibri"/>
            </a:endParaRPr>
          </a:p>
          <a:p>
            <a:endParaRPr lang="en-US" sz="2000" dirty="0">
              <a:ea typeface="Calibri"/>
              <a:cs typeface="Calibri"/>
            </a:endParaRPr>
          </a:p>
        </p:txBody>
      </p:sp>
      <p:pic>
        <p:nvPicPr>
          <p:cNvPr id="4" name="Picture 3" descr="Questions &amp; Answers Free Stock Photo - Public Domain Pictures">
            <a:extLst>
              <a:ext uri="{FF2B5EF4-FFF2-40B4-BE49-F238E27FC236}">
                <a16:creationId xmlns:a16="http://schemas.microsoft.com/office/drawing/2014/main" id="{E5CA0331-5900-06ED-E584-11D92FB01719}"/>
              </a:ext>
            </a:extLst>
          </p:cNvPr>
          <p:cNvPicPr>
            <a:picLocks noChangeAspect="1"/>
          </p:cNvPicPr>
          <p:nvPr/>
        </p:nvPicPr>
        <p:blipFill rotWithShape="1">
          <a:blip r:embed="rId2"/>
          <a:srcRect l="5058" t="13527" r="17775" b="16908"/>
          <a:stretch/>
        </p:blipFill>
        <p:spPr>
          <a:xfrm>
            <a:off x="8151296" y="2131285"/>
            <a:ext cx="3203342" cy="2593767"/>
          </a:xfrm>
          <a:prstGeom prst="ellipse">
            <a:avLst/>
          </a:prstGeom>
          <a:ln>
            <a:noFill/>
          </a:ln>
          <a:effectLst>
            <a:softEdge rad="112500"/>
          </a:effectLst>
        </p:spPr>
      </p:pic>
    </p:spTree>
    <p:extLst>
      <p:ext uri="{BB962C8B-B14F-4D97-AF65-F5344CB8AC3E}">
        <p14:creationId xmlns:p14="http://schemas.microsoft.com/office/powerpoint/2010/main" val="3596482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FBF5C-6CDB-6A2E-D59D-66BB7ED57150}"/>
              </a:ext>
            </a:extLst>
          </p:cNvPr>
          <p:cNvSpPr>
            <a:spLocks noGrp="1"/>
          </p:cNvSpPr>
          <p:nvPr>
            <p:ph type="title"/>
          </p:nvPr>
        </p:nvSpPr>
        <p:spPr/>
        <p:txBody>
          <a:bodyPr/>
          <a:lstStyle/>
          <a:p>
            <a:r>
              <a:rPr lang="en-US" dirty="0"/>
              <a:t>User Interface</a:t>
            </a:r>
          </a:p>
        </p:txBody>
      </p:sp>
      <p:sp>
        <p:nvSpPr>
          <p:cNvPr id="3" name="Content Placeholder 2">
            <a:extLst>
              <a:ext uri="{FF2B5EF4-FFF2-40B4-BE49-F238E27FC236}">
                <a16:creationId xmlns:a16="http://schemas.microsoft.com/office/drawing/2014/main" id="{42EBEAEA-F731-E31C-E4A6-9B981BE4C544}"/>
              </a:ext>
            </a:extLst>
          </p:cNvPr>
          <p:cNvSpPr>
            <a:spLocks noGrp="1"/>
          </p:cNvSpPr>
          <p:nvPr>
            <p:ph idx="1"/>
          </p:nvPr>
        </p:nvSpPr>
        <p:spPr>
          <a:xfrm>
            <a:off x="838200" y="1825625"/>
            <a:ext cx="5257800" cy="4351338"/>
          </a:xfrm>
        </p:spPr>
        <p:txBody>
          <a:bodyPr/>
          <a:lstStyle/>
          <a:p>
            <a:pPr marL="0" indent="0">
              <a:buNone/>
            </a:pPr>
            <a:r>
              <a:rPr lang="en-US" sz="2000" dirty="0">
                <a:ea typeface="Calibri"/>
                <a:cs typeface="Calibri"/>
              </a:rPr>
              <a:t>The user interface is built mainly by Flask. It has the abilities to:</a:t>
            </a:r>
          </a:p>
          <a:p>
            <a:r>
              <a:rPr lang="en-US" sz="2000" dirty="0">
                <a:ea typeface="Calibri"/>
                <a:cs typeface="Calibri"/>
              </a:rPr>
              <a:t>Chat with a GPT</a:t>
            </a:r>
          </a:p>
          <a:p>
            <a:pPr marL="0" indent="0">
              <a:buNone/>
            </a:pPr>
            <a:endParaRPr lang="en-US" sz="2000" dirty="0">
              <a:ea typeface="Calibri"/>
              <a:cs typeface="Calibri"/>
            </a:endParaRPr>
          </a:p>
          <a:p>
            <a:r>
              <a:rPr lang="en-US" sz="2000" dirty="0">
                <a:ea typeface="Calibri"/>
                <a:cs typeface="Calibri"/>
              </a:rPr>
              <a:t>Upload the file and ask the GPT with 	relative questions</a:t>
            </a:r>
          </a:p>
          <a:p>
            <a:pPr marL="0" indent="0">
              <a:buNone/>
            </a:pPr>
            <a:endParaRPr lang="en-US" sz="2000" dirty="0">
              <a:ea typeface="Calibri"/>
              <a:cs typeface="Calibri"/>
            </a:endParaRPr>
          </a:p>
          <a:p>
            <a:r>
              <a:rPr lang="en-US" sz="2000" dirty="0">
                <a:ea typeface="Calibri"/>
                <a:cs typeface="Calibri"/>
              </a:rPr>
              <a:t>Restart the conversation</a:t>
            </a:r>
          </a:p>
          <a:p>
            <a:pPr marL="0" indent="0">
              <a:buNone/>
            </a:pPr>
            <a:endParaRPr lang="en-US" sz="2000" dirty="0">
              <a:ea typeface="Calibri"/>
              <a:cs typeface="Calibri"/>
            </a:endParaRPr>
          </a:p>
        </p:txBody>
      </p:sp>
      <p:pic>
        <p:nvPicPr>
          <p:cNvPr id="5" name="Picture 4">
            <a:extLst>
              <a:ext uri="{FF2B5EF4-FFF2-40B4-BE49-F238E27FC236}">
                <a16:creationId xmlns:a16="http://schemas.microsoft.com/office/drawing/2014/main" id="{33BC85F7-B8B2-D76D-05A4-92500F8FCD78}"/>
              </a:ext>
            </a:extLst>
          </p:cNvPr>
          <p:cNvPicPr>
            <a:picLocks noChangeAspect="1"/>
          </p:cNvPicPr>
          <p:nvPr/>
        </p:nvPicPr>
        <p:blipFill>
          <a:blip r:embed="rId2"/>
          <a:stretch>
            <a:fillRect/>
          </a:stretch>
        </p:blipFill>
        <p:spPr>
          <a:xfrm>
            <a:off x="6718569" y="2350868"/>
            <a:ext cx="4768068" cy="3300852"/>
          </a:xfrm>
          <a:prstGeom prst="rect">
            <a:avLst/>
          </a:prstGeom>
        </p:spPr>
      </p:pic>
    </p:spTree>
    <p:extLst>
      <p:ext uri="{BB962C8B-B14F-4D97-AF65-F5344CB8AC3E}">
        <p14:creationId xmlns:p14="http://schemas.microsoft.com/office/powerpoint/2010/main" val="37413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7E4B-AA86-8C4E-7866-CFA646BE3B97}"/>
              </a:ext>
            </a:extLst>
          </p:cNvPr>
          <p:cNvSpPr>
            <a:spLocks noGrp="1"/>
          </p:cNvSpPr>
          <p:nvPr>
            <p:ph type="title"/>
          </p:nvPr>
        </p:nvSpPr>
        <p:spPr/>
        <p:txBody>
          <a:bodyPr>
            <a:normAutofit/>
          </a:bodyPr>
          <a:lstStyle/>
          <a:p>
            <a:r>
              <a:rPr lang="en-US" dirty="0">
                <a:ea typeface="Calibri Light"/>
                <a:cs typeface="Calibri Light"/>
              </a:rPr>
              <a:t>Optical Character Recognition (OCR) </a:t>
            </a:r>
            <a:endParaRPr lang="en-US" dirty="0"/>
          </a:p>
        </p:txBody>
      </p:sp>
      <p:sp>
        <p:nvSpPr>
          <p:cNvPr id="3" name="Content Placeholder 2">
            <a:extLst>
              <a:ext uri="{FF2B5EF4-FFF2-40B4-BE49-F238E27FC236}">
                <a16:creationId xmlns:a16="http://schemas.microsoft.com/office/drawing/2014/main" id="{92484DB6-E788-4C82-CC2F-8C3EDADE1710}"/>
              </a:ext>
            </a:extLst>
          </p:cNvPr>
          <p:cNvSpPr>
            <a:spLocks noGrp="1"/>
          </p:cNvSpPr>
          <p:nvPr>
            <p:ph idx="1"/>
          </p:nvPr>
        </p:nvSpPr>
        <p:spPr/>
        <p:txBody>
          <a:bodyPr/>
          <a:lstStyle/>
          <a:p>
            <a:r>
              <a:rPr lang="en-US" sz="2000" dirty="0">
                <a:ea typeface="Calibri"/>
                <a:cs typeface="Calibri"/>
              </a:rPr>
              <a:t>Upon file upload, the application utilizes Optical Character Recognition (OCR) technology to extract text from the uploaded documents. This process involves scanning the document image, recognizing the characters, and converting them into machine-encoded text.</a:t>
            </a:r>
          </a:p>
          <a:p>
            <a:endParaRPr lang="en-US" dirty="0"/>
          </a:p>
        </p:txBody>
      </p:sp>
    </p:spTree>
    <p:extLst>
      <p:ext uri="{BB962C8B-B14F-4D97-AF65-F5344CB8AC3E}">
        <p14:creationId xmlns:p14="http://schemas.microsoft.com/office/powerpoint/2010/main" val="18473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066BA-7049-BF79-E901-87112BFFBD2F}"/>
              </a:ext>
            </a:extLst>
          </p:cNvPr>
          <p:cNvSpPr>
            <a:spLocks noGrp="1"/>
          </p:cNvSpPr>
          <p:nvPr>
            <p:ph type="title"/>
          </p:nvPr>
        </p:nvSpPr>
        <p:spPr/>
        <p:txBody>
          <a:bodyPr/>
          <a:lstStyle/>
          <a:p>
            <a:r>
              <a:rPr lang="en-US">
                <a:ea typeface="Calibri Light"/>
                <a:cs typeface="Calibri Light"/>
              </a:rPr>
              <a:t>Optical Character Recognition (OCR) </a:t>
            </a:r>
            <a:endParaRPr lang="en-US" dirty="0"/>
          </a:p>
        </p:txBody>
      </p:sp>
      <p:pic>
        <p:nvPicPr>
          <p:cNvPr id="5" name="Content Placeholder 4" descr="A document with text and numbers&#10;&#10;Description automatically generated">
            <a:extLst>
              <a:ext uri="{FF2B5EF4-FFF2-40B4-BE49-F238E27FC236}">
                <a16:creationId xmlns:a16="http://schemas.microsoft.com/office/drawing/2014/main" id="{8D049000-ACF7-4445-D3AD-0FD67AEB03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9038" y="1690688"/>
            <a:ext cx="3333124" cy="4351338"/>
          </a:xfrm>
        </p:spPr>
      </p:pic>
      <p:pic>
        <p:nvPicPr>
          <p:cNvPr id="7" name="Picture 6">
            <a:extLst>
              <a:ext uri="{FF2B5EF4-FFF2-40B4-BE49-F238E27FC236}">
                <a16:creationId xmlns:a16="http://schemas.microsoft.com/office/drawing/2014/main" id="{289E91B9-EFFE-3913-21E4-173B39EBC941}"/>
              </a:ext>
            </a:extLst>
          </p:cNvPr>
          <p:cNvPicPr>
            <a:picLocks noChangeAspect="1"/>
          </p:cNvPicPr>
          <p:nvPr/>
        </p:nvPicPr>
        <p:blipFill>
          <a:blip r:embed="rId3"/>
          <a:stretch>
            <a:fillRect/>
          </a:stretch>
        </p:blipFill>
        <p:spPr>
          <a:xfrm>
            <a:off x="4719536" y="1690688"/>
            <a:ext cx="7206531" cy="4476648"/>
          </a:xfrm>
          <a:prstGeom prst="rect">
            <a:avLst/>
          </a:prstGeom>
        </p:spPr>
      </p:pic>
    </p:spTree>
    <p:extLst>
      <p:ext uri="{BB962C8B-B14F-4D97-AF65-F5344CB8AC3E}">
        <p14:creationId xmlns:p14="http://schemas.microsoft.com/office/powerpoint/2010/main" val="156579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436E4-BC54-8CE5-360B-B07103AFA815}"/>
              </a:ext>
            </a:extLst>
          </p:cNvPr>
          <p:cNvSpPr>
            <a:spLocks noGrp="1"/>
          </p:cNvSpPr>
          <p:nvPr>
            <p:ph type="title"/>
          </p:nvPr>
        </p:nvSpPr>
        <p:spPr/>
        <p:txBody>
          <a:bodyPr/>
          <a:lstStyle/>
          <a:p>
            <a:r>
              <a:rPr lang="en-US" dirty="0">
                <a:ea typeface="Calibri Light"/>
                <a:cs typeface="Calibri Light"/>
              </a:rPr>
              <a:t>GPT API</a:t>
            </a:r>
          </a:p>
        </p:txBody>
      </p:sp>
      <p:sp>
        <p:nvSpPr>
          <p:cNvPr id="3" name="Content Placeholder 2">
            <a:extLst>
              <a:ext uri="{FF2B5EF4-FFF2-40B4-BE49-F238E27FC236}">
                <a16:creationId xmlns:a16="http://schemas.microsoft.com/office/drawing/2014/main" id="{0760C247-CCB7-521D-3923-64872C030D56}"/>
              </a:ext>
            </a:extLst>
          </p:cNvPr>
          <p:cNvSpPr>
            <a:spLocks noGrp="1"/>
          </p:cNvSpPr>
          <p:nvPr>
            <p:ph idx="1"/>
          </p:nvPr>
        </p:nvSpPr>
        <p:spPr/>
        <p:txBody>
          <a:bodyPr>
            <a:normAutofit/>
          </a:bodyPr>
          <a:lstStyle/>
          <a:p>
            <a:r>
              <a:rPr lang="en-US" sz="2000" dirty="0">
                <a:ea typeface="Calibri"/>
                <a:cs typeface="Calibri"/>
              </a:rPr>
              <a:t>Understand and analyze the extracted text and the user's question. </a:t>
            </a:r>
          </a:p>
          <a:p>
            <a:endParaRPr lang="en-US" sz="2000" dirty="0">
              <a:ea typeface="Calibri"/>
              <a:cs typeface="Calibri"/>
            </a:endParaRPr>
          </a:p>
          <a:p>
            <a:r>
              <a:rPr lang="en-US" sz="2000" dirty="0">
                <a:ea typeface="Calibri"/>
                <a:cs typeface="Calibri"/>
              </a:rPr>
              <a:t>Utilizing natural language processing (NLP) and machine learning algorithms, the chat model generates contextually relevant answers. </a:t>
            </a:r>
          </a:p>
          <a:p>
            <a:endParaRPr lang="en-US" sz="2000" dirty="0">
              <a:ea typeface="Calibri"/>
              <a:cs typeface="Calibri"/>
            </a:endParaRPr>
          </a:p>
          <a:p>
            <a:r>
              <a:rPr lang="en-US" sz="2000" dirty="0">
                <a:ea typeface="Calibri"/>
                <a:cs typeface="Calibri"/>
              </a:rPr>
              <a:t>responsible for the intelligent interaction, providing users with informative and accurate answers based on the content of their uploaded files.</a:t>
            </a:r>
          </a:p>
          <a:p>
            <a:endParaRPr lang="en-US" dirty="0"/>
          </a:p>
        </p:txBody>
      </p:sp>
    </p:spTree>
    <p:extLst>
      <p:ext uri="{BB962C8B-B14F-4D97-AF65-F5344CB8AC3E}">
        <p14:creationId xmlns:p14="http://schemas.microsoft.com/office/powerpoint/2010/main" val="225240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C1DA-D08C-60B7-CDD3-EDDF670AABC3}"/>
              </a:ext>
            </a:extLst>
          </p:cNvPr>
          <p:cNvSpPr>
            <a:spLocks noGrp="1"/>
          </p:cNvSpPr>
          <p:nvPr>
            <p:ph type="title"/>
          </p:nvPr>
        </p:nvSpPr>
        <p:spPr/>
        <p:txBody>
          <a:bodyPr/>
          <a:lstStyle/>
          <a:p>
            <a:r>
              <a:rPr lang="en-US" dirty="0">
                <a:ea typeface="Calibri Light"/>
                <a:cs typeface="Calibri Light"/>
              </a:rPr>
              <a:t>Further Steps</a:t>
            </a:r>
            <a:endParaRPr lang="en-US" dirty="0"/>
          </a:p>
        </p:txBody>
      </p:sp>
      <p:sp>
        <p:nvSpPr>
          <p:cNvPr id="3" name="Content Placeholder 2">
            <a:extLst>
              <a:ext uri="{FF2B5EF4-FFF2-40B4-BE49-F238E27FC236}">
                <a16:creationId xmlns:a16="http://schemas.microsoft.com/office/drawing/2014/main" id="{ABEC7574-2B02-DEEA-D9AE-5A09AB3003A4}"/>
              </a:ext>
            </a:extLst>
          </p:cNvPr>
          <p:cNvSpPr>
            <a:spLocks noGrp="1"/>
          </p:cNvSpPr>
          <p:nvPr>
            <p:ph idx="1"/>
          </p:nvPr>
        </p:nvSpPr>
        <p:spPr/>
        <p:txBody>
          <a:bodyPr>
            <a:normAutofit/>
          </a:bodyPr>
          <a:lstStyle/>
          <a:p>
            <a:r>
              <a:rPr lang="en-US" sz="2200" dirty="0">
                <a:ea typeface="Calibri"/>
                <a:cs typeface="Calibri"/>
              </a:rPr>
              <a:t>The model has not been fine-tuned for specific types of Data</a:t>
            </a:r>
          </a:p>
          <a:p>
            <a:endParaRPr lang="en-US" sz="2200" dirty="0">
              <a:ea typeface="Calibri"/>
              <a:cs typeface="Calibri"/>
            </a:endParaRPr>
          </a:p>
          <a:p>
            <a:r>
              <a:rPr lang="en-US" sz="2200" dirty="0">
                <a:ea typeface="Calibri"/>
                <a:cs typeface="Calibri"/>
              </a:rPr>
              <a:t>The current output does not effectively represent non-text elements like marks, tick boxes, separators, and diagrams, nor does it accurately capture the document's layout, including page structure, forms, and tables, or style elements such as font, colors, and highlighting. </a:t>
            </a:r>
            <a:endParaRPr lang="en-US" dirty="0"/>
          </a:p>
        </p:txBody>
      </p:sp>
    </p:spTree>
    <p:extLst>
      <p:ext uri="{BB962C8B-B14F-4D97-AF65-F5344CB8AC3E}">
        <p14:creationId xmlns:p14="http://schemas.microsoft.com/office/powerpoint/2010/main" val="346422425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50</TotalTime>
  <Words>285</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office theme</vt:lpstr>
      <vt:lpstr>Document Question Answering</vt:lpstr>
      <vt:lpstr>Document Question Answering</vt:lpstr>
      <vt:lpstr>User Interface</vt:lpstr>
      <vt:lpstr>Optical Character Recognition (OCR) </vt:lpstr>
      <vt:lpstr>Optical Character Recognition (OCR) </vt:lpstr>
      <vt:lpstr>GPT API</vt:lpstr>
      <vt:lpstr>Further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Tiancheng Pan</dc:creator>
  <cp:lastModifiedBy>Tiancheng Pan</cp:lastModifiedBy>
  <cp:revision>122</cp:revision>
  <dcterms:created xsi:type="dcterms:W3CDTF">2024-03-04T16:36:43Z</dcterms:created>
  <dcterms:modified xsi:type="dcterms:W3CDTF">2024-03-04T18:13:20Z</dcterms:modified>
</cp:coreProperties>
</file>