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1" r:id="rId6"/>
    <p:sldId id="260" r:id="rId7"/>
    <p:sldId id="265" r:id="rId8"/>
    <p:sldId id="264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fu" initials="t" lastIdx="2" clrIdx="0">
    <p:extLst>
      <p:ext uri="{19B8F6BF-5375-455C-9EA6-DF929625EA0E}">
        <p15:presenceInfo xmlns:p15="http://schemas.microsoft.com/office/powerpoint/2012/main" userId="tianf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535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322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14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729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7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73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41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04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08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069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468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490C-A8FC-40A3-B8C1-3F8C99FCDABE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0F4B-F458-4495-84E8-800D0793FC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07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77C06-E500-4EF5-A3B6-322250D78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01C7B4C-3938-4478-874A-3F9FE80E8370}"/>
              </a:ext>
            </a:extLst>
          </p:cNvPr>
          <p:cNvSpPr/>
          <p:nvPr/>
        </p:nvSpPr>
        <p:spPr>
          <a:xfrm>
            <a:off x="1068200" y="822121"/>
            <a:ext cx="1921079" cy="570451"/>
          </a:xfrm>
          <a:prstGeom prst="wedgeRectCallout">
            <a:avLst>
              <a:gd name="adj1" fmla="val -47215"/>
              <a:gd name="adj2" fmla="val 1034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Primär resultatskärm för publiken. Projektor + duk.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4685A90-E883-4DB7-9B01-E6D0E1FD3805}"/>
              </a:ext>
            </a:extLst>
          </p:cNvPr>
          <p:cNvSpPr/>
          <p:nvPr/>
        </p:nvSpPr>
        <p:spPr>
          <a:xfrm>
            <a:off x="6135150" y="1258349"/>
            <a:ext cx="2291593" cy="880844"/>
          </a:xfrm>
          <a:prstGeom prst="wedgeRectCallout">
            <a:avLst>
              <a:gd name="adj1" fmla="val 55199"/>
              <a:gd name="adj2" fmla="val 873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Videokameran används så att lyftare och coacher inne i uppvärmningsrummet kan se vad som händer på plattformen.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F5921A1-42F2-4828-8525-158048C2589E}"/>
              </a:ext>
            </a:extLst>
          </p:cNvPr>
          <p:cNvSpPr/>
          <p:nvPr/>
        </p:nvSpPr>
        <p:spPr>
          <a:xfrm>
            <a:off x="2671895" y="2769765"/>
            <a:ext cx="1921079" cy="745222"/>
          </a:xfrm>
          <a:prstGeom prst="wedgeRectCallout">
            <a:avLst>
              <a:gd name="adj1" fmla="val 50165"/>
              <a:gd name="adj2" fmla="val 931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Dator med internetanslutning för musik och andra administrativa uppgifter.</a:t>
            </a:r>
          </a:p>
        </p:txBody>
      </p:sp>
    </p:spTree>
    <p:extLst>
      <p:ext uri="{BB962C8B-B14F-4D97-AF65-F5344CB8AC3E}">
        <p14:creationId xmlns:p14="http://schemas.microsoft.com/office/powerpoint/2010/main" val="229314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58685-1DD4-48F3-88ED-D32F218FB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9A7C503-A97A-48DC-856F-88F1A2FE1B3F}"/>
              </a:ext>
            </a:extLst>
          </p:cNvPr>
          <p:cNvSpPr/>
          <p:nvPr/>
        </p:nvSpPr>
        <p:spPr>
          <a:xfrm>
            <a:off x="1437315" y="4832059"/>
            <a:ext cx="2581012" cy="872455"/>
          </a:xfrm>
          <a:prstGeom prst="wedgeRectCallout">
            <a:avLst>
              <a:gd name="adj1" fmla="val -59597"/>
              <a:gd name="adj2" fmla="val -107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Skärmen för lyftordningen underlättar för coacher att uppskatta hur många lyft som är kvar innan den egna lyftaren ska lyfta.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367EB74-F9F3-4066-8E9E-4F882A2500EF}"/>
              </a:ext>
            </a:extLst>
          </p:cNvPr>
          <p:cNvSpPr/>
          <p:nvPr/>
        </p:nvSpPr>
        <p:spPr>
          <a:xfrm>
            <a:off x="3611460" y="671119"/>
            <a:ext cx="2353112" cy="654342"/>
          </a:xfrm>
          <a:prstGeom prst="wedgeRectCallout">
            <a:avLst>
              <a:gd name="adj1" fmla="val -39372"/>
              <a:gd name="adj2" fmla="val 1367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Resultatskärm som även visar nuvarande lyftare samt klockan.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88B5CA-50F6-45EE-8184-991ED62CBABE}"/>
              </a:ext>
            </a:extLst>
          </p:cNvPr>
          <p:cNvSpPr/>
          <p:nvPr/>
        </p:nvSpPr>
        <p:spPr>
          <a:xfrm>
            <a:off x="5497588" y="3892493"/>
            <a:ext cx="2164360" cy="771788"/>
          </a:xfrm>
          <a:prstGeom prst="wedgeRectCallout">
            <a:avLst>
              <a:gd name="adj1" fmla="val 39258"/>
              <a:gd name="adj2" fmla="val -1594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Videoflöde från plattformen. Kopplad till kameran via en lång videokabel.</a:t>
            </a:r>
          </a:p>
        </p:txBody>
      </p:sp>
    </p:spTree>
    <p:extLst>
      <p:ext uri="{BB962C8B-B14F-4D97-AF65-F5344CB8AC3E}">
        <p14:creationId xmlns:p14="http://schemas.microsoft.com/office/powerpoint/2010/main" val="61517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92AFD-25AC-423E-ABF7-E41A2DFAE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D294859-B045-4F7F-8C38-C40B1FFCA9EE}"/>
              </a:ext>
            </a:extLst>
          </p:cNvPr>
          <p:cNvSpPr/>
          <p:nvPr/>
        </p:nvSpPr>
        <p:spPr>
          <a:xfrm>
            <a:off x="7024383" y="3825380"/>
            <a:ext cx="1921079" cy="811635"/>
          </a:xfrm>
          <a:prstGeom prst="wedgeRectCallout">
            <a:avLst>
              <a:gd name="adj1" fmla="val -64246"/>
              <a:gd name="adj2" fmla="val 592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Primär OWLCMS-dator.</a:t>
            </a:r>
          </a:p>
          <a:p>
            <a:pPr algn="ctr"/>
            <a:r>
              <a:rPr lang="sv-SE" sz="1200" dirty="0"/>
              <a:t>Användes här av tidtagaren via ”Speaker-vyn”. Kopplad till skrivaren.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1DE5BC6-DBB8-4754-8A22-0297D0E1F438}"/>
              </a:ext>
            </a:extLst>
          </p:cNvPr>
          <p:cNvSpPr/>
          <p:nvPr/>
        </p:nvSpPr>
        <p:spPr>
          <a:xfrm>
            <a:off x="2209103" y="2659310"/>
            <a:ext cx="1921079" cy="570451"/>
          </a:xfrm>
          <a:prstGeom prst="wedgeRectCallout">
            <a:avLst>
              <a:gd name="adj1" fmla="val 48418"/>
              <a:gd name="adj2" fmla="val 1548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Resultatskärm för speakern. Denna datorn är även kopplad till försöksskärmen.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713FA12-E168-4707-9565-D80691838CF4}"/>
              </a:ext>
            </a:extLst>
          </p:cNvPr>
          <p:cNvSpPr/>
          <p:nvPr/>
        </p:nvSpPr>
        <p:spPr>
          <a:xfrm>
            <a:off x="1168868" y="922789"/>
            <a:ext cx="1921079" cy="838899"/>
          </a:xfrm>
          <a:prstGeom prst="wedgeRectCallout">
            <a:avLst>
              <a:gd name="adj1" fmla="val -47215"/>
              <a:gd name="adj2" fmla="val 1034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Försöksskärmen visar nuvarande lyftare och vikt, samt klockan och domarbeslut (”lampor”).</a:t>
            </a:r>
          </a:p>
        </p:txBody>
      </p:sp>
    </p:spTree>
    <p:extLst>
      <p:ext uri="{BB962C8B-B14F-4D97-AF65-F5344CB8AC3E}">
        <p14:creationId xmlns:p14="http://schemas.microsoft.com/office/powerpoint/2010/main" val="31304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27B48-B76E-42EB-AB27-AB2613CA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C7A1949-75B1-4CE6-9DD5-979BF29AE386}"/>
              </a:ext>
            </a:extLst>
          </p:cNvPr>
          <p:cNvSpPr/>
          <p:nvPr/>
        </p:nvSpPr>
        <p:spPr>
          <a:xfrm>
            <a:off x="917199" y="4068661"/>
            <a:ext cx="1921079" cy="763398"/>
          </a:xfrm>
          <a:prstGeom prst="wedgeRectCallout">
            <a:avLst>
              <a:gd name="adj1" fmla="val 64138"/>
              <a:gd name="adj2" fmla="val -1384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Marshall-bordet.</a:t>
            </a:r>
            <a:br>
              <a:rPr lang="sv-SE" sz="1200" dirty="0"/>
            </a:br>
            <a:r>
              <a:rPr lang="sv-SE" sz="1200" dirty="0"/>
              <a:t>(Vi möblerade om här senare vilket syns i kommande två bilder.)</a:t>
            </a:r>
          </a:p>
        </p:txBody>
      </p:sp>
    </p:spTree>
    <p:extLst>
      <p:ext uri="{BB962C8B-B14F-4D97-AF65-F5344CB8AC3E}">
        <p14:creationId xmlns:p14="http://schemas.microsoft.com/office/powerpoint/2010/main" val="209367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4939D-B697-421C-ACF5-60C65A4EE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EEE9D45-2BA8-4BBA-BA7D-A2666B143C4D}"/>
              </a:ext>
            </a:extLst>
          </p:cNvPr>
          <p:cNvSpPr/>
          <p:nvPr/>
        </p:nvSpPr>
        <p:spPr>
          <a:xfrm>
            <a:off x="321580" y="872455"/>
            <a:ext cx="2581011" cy="1115735"/>
          </a:xfrm>
          <a:prstGeom prst="wedgeRectCallout">
            <a:avLst>
              <a:gd name="adj1" fmla="val 34026"/>
              <a:gd name="adj2" fmla="val 946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Dator för </a:t>
            </a:r>
            <a:r>
              <a:rPr lang="sv-SE" sz="1200" dirty="0" err="1"/>
              <a:t>marshall</a:t>
            </a:r>
            <a:r>
              <a:rPr lang="sv-SE" sz="1200" dirty="0"/>
              <a:t>. Här sker inmatningen av alla vikter. Marshall är även ansvarig för att stoppa klockan när nuvarande lyftares coach ändrar vikt.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D3C470D-17D4-4448-A7A3-CD92897D9755}"/>
              </a:ext>
            </a:extLst>
          </p:cNvPr>
          <p:cNvSpPr/>
          <p:nvPr/>
        </p:nvSpPr>
        <p:spPr>
          <a:xfrm>
            <a:off x="4102216" y="964735"/>
            <a:ext cx="2290195" cy="784370"/>
          </a:xfrm>
          <a:prstGeom prst="wedgeRectCallout">
            <a:avLst>
              <a:gd name="adj1" fmla="val 41134"/>
              <a:gd name="adj2" fmla="val 1064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Lyftarkort där coacher fyller i vikter. (Ny vikt, första ändringen, andra ändringen.)</a:t>
            </a:r>
          </a:p>
        </p:txBody>
      </p:sp>
    </p:spTree>
    <p:extLst>
      <p:ext uri="{BB962C8B-B14F-4D97-AF65-F5344CB8AC3E}">
        <p14:creationId xmlns:p14="http://schemas.microsoft.com/office/powerpoint/2010/main" val="302355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0718E-7C9F-43C3-B34B-B3B4525D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9D50542-53B1-49E1-9717-1ADB4F27A7D8}"/>
              </a:ext>
            </a:extLst>
          </p:cNvPr>
          <p:cNvSpPr/>
          <p:nvPr/>
        </p:nvSpPr>
        <p:spPr>
          <a:xfrm>
            <a:off x="2511107" y="4345497"/>
            <a:ext cx="2421620" cy="1233182"/>
          </a:xfrm>
          <a:prstGeom prst="wedgeRectCallout">
            <a:avLst>
              <a:gd name="adj1" fmla="val 47545"/>
              <a:gd name="adj2" fmla="val -1140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Resultatskärm kopplad till </a:t>
            </a:r>
            <a:r>
              <a:rPr lang="sv-SE" sz="1200" dirty="0" err="1"/>
              <a:t>marshall</a:t>
            </a:r>
            <a:r>
              <a:rPr lang="sv-SE" sz="1200" dirty="0"/>
              <a:t>-datorn. Här samlas många coacher när det ”taktiska spelet” börjar. En större skärm än denna är att föredra för stora (och jämna) tävlingar.</a:t>
            </a:r>
          </a:p>
        </p:txBody>
      </p:sp>
    </p:spTree>
    <p:extLst>
      <p:ext uri="{BB962C8B-B14F-4D97-AF65-F5344CB8AC3E}">
        <p14:creationId xmlns:p14="http://schemas.microsoft.com/office/powerpoint/2010/main" val="94044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43083-738C-452C-8628-701A85CE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188AB34-1F51-456F-9384-CB17A27C48CD}"/>
              </a:ext>
            </a:extLst>
          </p:cNvPr>
          <p:cNvSpPr/>
          <p:nvPr/>
        </p:nvSpPr>
        <p:spPr>
          <a:xfrm>
            <a:off x="6179892" y="532701"/>
            <a:ext cx="1921079" cy="755009"/>
          </a:xfrm>
          <a:prstGeom prst="wedgeRectCallout">
            <a:avLst>
              <a:gd name="adj1" fmla="val -47215"/>
              <a:gd name="adj2" fmla="val 1034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Skärm vänd mot lyftaren. Visar klockan, </a:t>
            </a:r>
            <a:r>
              <a:rPr lang="sv-SE" sz="1200" dirty="0" err="1"/>
              <a:t>nersignal</a:t>
            </a:r>
            <a:r>
              <a:rPr lang="sv-SE" sz="1200" dirty="0"/>
              <a:t> samt domarbeslut. Kopplad till </a:t>
            </a:r>
            <a:r>
              <a:rPr lang="sv-SE" sz="1200" dirty="0" err="1"/>
              <a:t>enchipsdatorn</a:t>
            </a:r>
            <a:r>
              <a:rPr lang="sv-SE" sz="1200" dirty="0"/>
              <a:t> under.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57A437C-950A-4D3C-9F76-871D851CD37E}"/>
              </a:ext>
            </a:extLst>
          </p:cNvPr>
          <p:cNvSpPr/>
          <p:nvPr/>
        </p:nvSpPr>
        <p:spPr>
          <a:xfrm>
            <a:off x="1770078" y="1853966"/>
            <a:ext cx="2200714" cy="780177"/>
          </a:xfrm>
          <a:prstGeom prst="wedgeRectCallout">
            <a:avLst>
              <a:gd name="adj1" fmla="val 57007"/>
              <a:gd name="adj2" fmla="val 1051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Högtalare för </a:t>
            </a:r>
            <a:r>
              <a:rPr lang="sv-SE" sz="1200" dirty="0" err="1"/>
              <a:t>nersignal</a:t>
            </a:r>
            <a:r>
              <a:rPr lang="sv-SE" sz="1200" dirty="0"/>
              <a:t> och 30-sekundersljudet. Kopplade till OWLCMS-datorn via en förlängningskabel.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E61F9AA-2708-4B5E-9D26-0900EACAA87C}"/>
              </a:ext>
            </a:extLst>
          </p:cNvPr>
          <p:cNvSpPr/>
          <p:nvPr/>
        </p:nvSpPr>
        <p:spPr>
          <a:xfrm>
            <a:off x="5472421" y="2575420"/>
            <a:ext cx="1800833" cy="570451"/>
          </a:xfrm>
          <a:prstGeom prst="wedgeRectCallout">
            <a:avLst>
              <a:gd name="adj1" fmla="val -47215"/>
              <a:gd name="adj2" fmla="val 1034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Mottagare för de trådlösa domarkontrollerna.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1736FC1-74D1-4975-A534-1950CF511829}"/>
              </a:ext>
            </a:extLst>
          </p:cNvPr>
          <p:cNvSpPr/>
          <p:nvPr/>
        </p:nvSpPr>
        <p:spPr>
          <a:xfrm>
            <a:off x="6179892" y="4035104"/>
            <a:ext cx="2402046" cy="645953"/>
          </a:xfrm>
          <a:prstGeom prst="wedgeRectCallout">
            <a:avLst>
              <a:gd name="adj1" fmla="val -82586"/>
              <a:gd name="adj2" fmla="val 225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 err="1"/>
              <a:t>Enchipsdator</a:t>
            </a:r>
            <a:r>
              <a:rPr lang="sv-SE" sz="1200" dirty="0"/>
              <a:t> (</a:t>
            </a:r>
            <a:r>
              <a:rPr lang="sv-SE" sz="1200" dirty="0" err="1"/>
              <a:t>Raspberry</a:t>
            </a:r>
            <a:r>
              <a:rPr lang="sv-SE" sz="1200" dirty="0"/>
              <a:t> Pi). Fjärrstyrs från OWLCMS-datorn i sekretariatet.</a:t>
            </a:r>
          </a:p>
        </p:txBody>
      </p:sp>
    </p:spTree>
    <p:extLst>
      <p:ext uri="{BB962C8B-B14F-4D97-AF65-F5344CB8AC3E}">
        <p14:creationId xmlns:p14="http://schemas.microsoft.com/office/powerpoint/2010/main" val="386016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894A5-926D-493E-8F37-42944758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41D654C-B768-4958-B891-FD0847363669}"/>
              </a:ext>
            </a:extLst>
          </p:cNvPr>
          <p:cNvSpPr/>
          <p:nvPr/>
        </p:nvSpPr>
        <p:spPr>
          <a:xfrm>
            <a:off x="4004348" y="1493240"/>
            <a:ext cx="1507220" cy="494950"/>
          </a:xfrm>
          <a:prstGeom prst="wedgeRectCallout">
            <a:avLst>
              <a:gd name="adj1" fmla="val -47215"/>
              <a:gd name="adj2" fmla="val 1034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Egenbyggda blåtandskontroller.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544EF23-43F5-4570-BA43-AD7CC877552A}"/>
              </a:ext>
            </a:extLst>
          </p:cNvPr>
          <p:cNvSpPr/>
          <p:nvPr/>
        </p:nvSpPr>
        <p:spPr>
          <a:xfrm>
            <a:off x="6518246" y="2701255"/>
            <a:ext cx="850087" cy="369115"/>
          </a:xfrm>
          <a:prstGeom prst="wedgeRectCallout">
            <a:avLst>
              <a:gd name="adj1" fmla="val 56278"/>
              <a:gd name="adj2" fmla="val 1078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Backup 1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AB4BB07-FC7F-43F8-9FDD-849101C0A6CF}"/>
              </a:ext>
            </a:extLst>
          </p:cNvPr>
          <p:cNvSpPr/>
          <p:nvPr/>
        </p:nvSpPr>
        <p:spPr>
          <a:xfrm>
            <a:off x="850087" y="1845578"/>
            <a:ext cx="878045" cy="360727"/>
          </a:xfrm>
          <a:prstGeom prst="wedgeRectCallout">
            <a:avLst>
              <a:gd name="adj1" fmla="val -43722"/>
              <a:gd name="adj2" fmla="val -995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Backup 2</a:t>
            </a:r>
          </a:p>
        </p:txBody>
      </p:sp>
    </p:spTree>
    <p:extLst>
      <p:ext uri="{BB962C8B-B14F-4D97-AF65-F5344CB8AC3E}">
        <p14:creationId xmlns:p14="http://schemas.microsoft.com/office/powerpoint/2010/main" val="404977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54761-02E7-4769-8EE8-6605F23E2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5E0D3D9-6271-4DC0-8D9E-B3DEBD3DE77A}"/>
              </a:ext>
            </a:extLst>
          </p:cNvPr>
          <p:cNvSpPr/>
          <p:nvPr/>
        </p:nvSpPr>
        <p:spPr>
          <a:xfrm>
            <a:off x="1266737" y="1484851"/>
            <a:ext cx="1932267" cy="620786"/>
          </a:xfrm>
          <a:prstGeom prst="wedgeRectCallout">
            <a:avLst>
              <a:gd name="adj1" fmla="val 62286"/>
              <a:gd name="adj2" fmla="val 1007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Lyftordningen för klovarna. Visar kommande vikter.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54CF77D-0652-4F38-BBB3-FE9CE748C606}"/>
              </a:ext>
            </a:extLst>
          </p:cNvPr>
          <p:cNvSpPr/>
          <p:nvPr/>
        </p:nvSpPr>
        <p:spPr>
          <a:xfrm>
            <a:off x="6635692" y="2197916"/>
            <a:ext cx="1921079" cy="847288"/>
          </a:xfrm>
          <a:prstGeom prst="wedgeRectCallout">
            <a:avLst>
              <a:gd name="adj1" fmla="val -49835"/>
              <a:gd name="adj2" fmla="val -895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Försöksskärm för klovarna. Visar vilka viktskivor som ska </a:t>
            </a:r>
            <a:r>
              <a:rPr lang="sv-SE" sz="1200" dirty="0" err="1"/>
              <a:t>klovas</a:t>
            </a:r>
            <a:r>
              <a:rPr lang="sv-SE" sz="1200" dirty="0"/>
              <a:t>. Överflödig för erfarna </a:t>
            </a:r>
            <a:r>
              <a:rPr lang="sv-SE" sz="1200" dirty="0" err="1"/>
              <a:t>klovare</a:t>
            </a:r>
            <a:r>
              <a:rPr lang="sv-S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05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E7923-2760-459A-8F94-330266EF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3C66A6B-BF7D-4078-B522-6EFC826E63D7}"/>
              </a:ext>
            </a:extLst>
          </p:cNvPr>
          <p:cNvSpPr/>
          <p:nvPr/>
        </p:nvSpPr>
        <p:spPr>
          <a:xfrm>
            <a:off x="1361815" y="4077050"/>
            <a:ext cx="2581011" cy="1023457"/>
          </a:xfrm>
          <a:prstGeom prst="wedgeRectCallout">
            <a:avLst>
              <a:gd name="adj1" fmla="val -54325"/>
              <a:gd name="adj2" fmla="val -140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/>
              <a:t>Datorer och skärmar i uppvärmningsrummet placerades så nära tävlingssekretariatet som möjligt för att underlätta kabelhanteringen samt maximera </a:t>
            </a:r>
            <a:r>
              <a:rPr lang="sv-SE" sz="1200" dirty="0" err="1"/>
              <a:t>wifi</a:t>
            </a:r>
            <a:r>
              <a:rPr lang="sv-SE" sz="1200" dirty="0"/>
              <a:t>-signalen.</a:t>
            </a:r>
          </a:p>
        </p:txBody>
      </p:sp>
    </p:spTree>
    <p:extLst>
      <p:ext uri="{BB962C8B-B14F-4D97-AF65-F5344CB8AC3E}">
        <p14:creationId xmlns:p14="http://schemas.microsoft.com/office/powerpoint/2010/main" val="389094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295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tianfu</dc:creator>
  <cp:lastModifiedBy>tianfu</cp:lastModifiedBy>
  <cp:revision>12</cp:revision>
  <dcterms:created xsi:type="dcterms:W3CDTF">2017-09-28T09:43:30Z</dcterms:created>
  <dcterms:modified xsi:type="dcterms:W3CDTF">2017-09-28T10:49:32Z</dcterms:modified>
</cp:coreProperties>
</file>